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4" r:id="rId33"/>
    <p:sldId id="295" r:id="rId34"/>
    <p:sldId id="293" r:id="rId35"/>
    <p:sldId id="296" r:id="rId36"/>
    <p:sldId id="297" r:id="rId37"/>
    <p:sldId id="298" r:id="rId38"/>
    <p:sldId id="299" r:id="rId39"/>
    <p:sldId id="300" r:id="rId40"/>
    <p:sldId id="301" r:id="rId41"/>
    <p:sldId id="256" r:id="rId42"/>
    <p:sldId id="257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13" r:id="rId51"/>
    <p:sldId id="309" r:id="rId52"/>
    <p:sldId id="310" r:id="rId53"/>
    <p:sldId id="311" r:id="rId5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6B40-A196-4197-8ADC-9821C6618A2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96D4-66A0-4043-8892-A48F35253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6B40-A196-4197-8ADC-9821C6618A2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96D4-66A0-4043-8892-A48F35253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6B40-A196-4197-8ADC-9821C6618A2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96D4-66A0-4043-8892-A48F35253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6B40-A196-4197-8ADC-9821C6618A2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96D4-66A0-4043-8892-A48F35253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6B40-A196-4197-8ADC-9821C6618A2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96D4-66A0-4043-8892-A48F35253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6B40-A196-4197-8ADC-9821C6618A2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96D4-66A0-4043-8892-A48F35253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6B40-A196-4197-8ADC-9821C6618A2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96D4-66A0-4043-8892-A48F35253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6B40-A196-4197-8ADC-9821C6618A2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96D4-66A0-4043-8892-A48F35253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6B40-A196-4197-8ADC-9821C6618A2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96D4-66A0-4043-8892-A48F35253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6B40-A196-4197-8ADC-9821C6618A2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96D4-66A0-4043-8892-A48F35253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6B40-A196-4197-8ADC-9821C6618A2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96D4-66A0-4043-8892-A48F35253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86B40-A196-4197-8ADC-9821C6618A2A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96D4-66A0-4043-8892-A48F35253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2492895"/>
            <a:ext cx="5076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人教版八年级物理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11.1 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功</a:t>
            </a:r>
            <a:endParaRPr lang="zh-CN" altLang="en-US" sz="4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1109974"/>
            <a:ext cx="4427984" cy="48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功的实例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515719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锤子的击打力</a:t>
            </a:r>
            <a:r>
              <a:rPr lang="zh-CN" altLang="en-US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F </a:t>
            </a:r>
            <a:r>
              <a:rPr lang="zh-CN" altLang="en-US" sz="3200" b="1" dirty="0">
                <a:solidFill>
                  <a:srgbClr val="FF0000"/>
                </a:solidFill>
              </a:rPr>
              <a:t>使钉子移动了一段距离</a:t>
            </a:r>
            <a:r>
              <a:rPr lang="zh-CN" altLang="en-US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s </a:t>
            </a:r>
            <a:r>
              <a:rPr lang="zh-CN" altLang="en-US" sz="3200" dirty="0">
                <a:solidFill>
                  <a:srgbClr val="FF0000"/>
                </a:solidFill>
              </a:rPr>
              <a:t>，</a:t>
            </a:r>
            <a:r>
              <a:rPr lang="zh-CN" altLang="en-US" sz="3200" dirty="0"/>
              <a:t>锤子对钉子做了功。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4671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628801"/>
            <a:ext cx="3362794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功的实例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4725144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燃气的推力</a:t>
            </a:r>
            <a:r>
              <a:rPr lang="zh-CN" altLang="en-US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F </a:t>
            </a:r>
            <a:r>
              <a:rPr lang="zh-CN" altLang="en-US" sz="3200" b="1" dirty="0">
                <a:solidFill>
                  <a:srgbClr val="FF0000"/>
                </a:solidFill>
              </a:rPr>
              <a:t>使火箭移动了一段距离</a:t>
            </a:r>
            <a:r>
              <a:rPr lang="zh-CN" altLang="en-US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s </a:t>
            </a:r>
            <a:r>
              <a:rPr lang="zh-CN" altLang="en-US" sz="3200" dirty="0"/>
              <a:t>，燃气对火箭做了功。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30956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20688"/>
            <a:ext cx="18192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645024"/>
            <a:ext cx="14192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3528" y="112474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结合情景描述，对下列情况中的物体做出受力分析，并判断人是否对物体做功。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2420888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小车在推力的作用下向前运动。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76256" y="4365104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做功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40100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箭头连接符 12"/>
          <p:cNvCxnSpPr/>
          <p:nvPr/>
        </p:nvCxnSpPr>
        <p:spPr>
          <a:xfrm>
            <a:off x="3779912" y="4653136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779912" y="4653136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3779912" y="3356992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2483768" y="4653136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51920" y="558924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3928" y="314096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支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7704" y="43651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推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4048" y="44371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3528" y="112474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结合情景描述，对下列情况中的物体做出受力分析，并判断人是否对物体做功。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2420888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物体在绳子拉力的作用下升高。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4048" y="4149080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做功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23050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箭头连接符 16"/>
          <p:cNvCxnSpPr/>
          <p:nvPr/>
        </p:nvCxnSpPr>
        <p:spPr>
          <a:xfrm>
            <a:off x="2555776" y="5157192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2555776" y="3861048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27784" y="609329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9792" y="364502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拉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3528" y="112474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结合情景描述，对下列情况中的物体做出受力分析，并判断人是否对物体做功。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2420888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提着滑板在水平路面上前行。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4048" y="4149080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不做功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12976"/>
            <a:ext cx="29622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箭头连接符 16"/>
          <p:cNvCxnSpPr/>
          <p:nvPr/>
        </p:nvCxnSpPr>
        <p:spPr>
          <a:xfrm>
            <a:off x="3275856" y="5085184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3275856" y="3789040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864" y="602128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9872" y="357301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拉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3528" y="112474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结合情景描述，对下列情况中的物体做出受力分析，并判断人是否对物体做功。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2420888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用力搬石头，但没有搬动。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19672" y="4221088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不做功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27717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箭头连接符 16"/>
          <p:cNvCxnSpPr/>
          <p:nvPr/>
        </p:nvCxnSpPr>
        <p:spPr>
          <a:xfrm>
            <a:off x="6012160" y="5157192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6012160" y="3861048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84168" y="609329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6176" y="364502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支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6012160" y="4437112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6176" y="429309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F</a:t>
            </a:r>
            <a:r>
              <a:rPr lang="zh-CN" altLang="en-US" sz="3200" baseline="-25000" dirty="0" smtClean="0"/>
              <a:t>拉</a:t>
            </a:r>
            <a:endParaRPr lang="zh-CN" altLang="en-US" sz="3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你知道用什么标准来判断是否做功吗？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4509120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必要</a:t>
            </a:r>
            <a:r>
              <a:rPr lang="zh-CN" altLang="en-US" sz="3200" dirty="0"/>
              <a:t>因素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403648" y="5373216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552" y="602128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二者缺一不可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2769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2627784" y="5085184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</a:rPr>
              <a:t>s</a:t>
            </a:r>
            <a:r>
              <a:rPr lang="zh-CN" altLang="en-US" sz="3200" dirty="0"/>
              <a:t>（物体在</a:t>
            </a:r>
            <a:r>
              <a:rPr lang="zh-CN" altLang="en-US" sz="3200" b="1" dirty="0">
                <a:solidFill>
                  <a:srgbClr val="FF0000"/>
                </a:solidFill>
              </a:rPr>
              <a:t>力的方向上</a:t>
            </a:r>
            <a:r>
              <a:rPr lang="zh-CN" altLang="en-US" sz="3200" dirty="0"/>
              <a:t>移动的距离）</a:t>
            </a:r>
          </a:p>
        </p:txBody>
      </p:sp>
      <p:sp>
        <p:nvSpPr>
          <p:cNvPr id="12" name="矩形 11"/>
          <p:cNvSpPr/>
          <p:nvPr/>
        </p:nvSpPr>
        <p:spPr>
          <a:xfrm>
            <a:off x="2699792" y="4293096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</a:rPr>
              <a:t>F</a:t>
            </a:r>
            <a:r>
              <a:rPr lang="zh-CN" altLang="en-US" sz="3200" dirty="0"/>
              <a:t>（作用在物体上的力）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2339752" y="4581128"/>
            <a:ext cx="360040" cy="1080120"/>
          </a:xfrm>
          <a:prstGeom prst="leftBrace">
            <a:avLst>
              <a:gd name="adj1" fmla="val 555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1" grpId="0"/>
      <p:bldP spid="12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现象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人用力推打石头而没推动。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3563888" y="4797152"/>
            <a:ext cx="7920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79712" y="494116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0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2000" y="4221088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/>
              <a:t>没有做功（劳而无功）</a:t>
            </a:r>
          </a:p>
        </p:txBody>
      </p:sp>
      <p:sp>
        <p:nvSpPr>
          <p:cNvPr id="12" name="矩形 11"/>
          <p:cNvSpPr/>
          <p:nvPr/>
        </p:nvSpPr>
        <p:spPr>
          <a:xfrm>
            <a:off x="1979712" y="3861048"/>
            <a:ext cx="9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en-US" altLang="zh-CN" sz="3200" dirty="0" smtClean="0"/>
              <a:t>≠0</a:t>
            </a:r>
            <a:endParaRPr lang="zh-CN" alt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86104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右大括号 16"/>
          <p:cNvSpPr/>
          <p:nvPr/>
        </p:nvSpPr>
        <p:spPr>
          <a:xfrm>
            <a:off x="3059832" y="4221088"/>
            <a:ext cx="288032" cy="1224136"/>
          </a:xfrm>
          <a:prstGeom prst="rightBrace">
            <a:avLst>
              <a:gd name="adj1" fmla="val 5277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0848"/>
            <a:ext cx="26765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现象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冰壶在平滑的冰面上滑行。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3563888" y="4797152"/>
            <a:ext cx="7920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35696" y="4077072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F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0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27984" y="4293096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无力有距离</a:t>
            </a:r>
            <a:r>
              <a:rPr lang="zh-CN" altLang="en-US" sz="3200" dirty="0"/>
              <a:t>（不劳无功）</a:t>
            </a:r>
          </a:p>
        </p:txBody>
      </p:sp>
      <p:sp>
        <p:nvSpPr>
          <p:cNvPr id="12" name="矩形 11"/>
          <p:cNvSpPr/>
          <p:nvPr/>
        </p:nvSpPr>
        <p:spPr>
          <a:xfrm>
            <a:off x="1907704" y="4725144"/>
            <a:ext cx="9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</a:rPr>
              <a:t>S</a:t>
            </a:r>
            <a:r>
              <a:rPr lang="en-US" altLang="zh-CN" sz="3200" dirty="0" smtClean="0"/>
              <a:t>≠0</a:t>
            </a:r>
            <a:endParaRPr lang="zh-CN" alt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86104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右大括号 16"/>
          <p:cNvSpPr/>
          <p:nvPr/>
        </p:nvSpPr>
        <p:spPr>
          <a:xfrm>
            <a:off x="3059832" y="4221088"/>
            <a:ext cx="288032" cy="1224136"/>
          </a:xfrm>
          <a:prstGeom prst="rightBrace">
            <a:avLst>
              <a:gd name="adj1" fmla="val 5277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6576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现象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提箱子在水平路上走。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3563888" y="4797152"/>
            <a:ext cx="7920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4941168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力的方向与运动方向垂直</a:t>
            </a:r>
            <a:endParaRPr lang="zh-CN" altLang="en-US" sz="3200" baseline="-250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27984" y="4293096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有力有距离，但力和距离垂直</a:t>
            </a:r>
            <a:r>
              <a:rPr lang="zh-CN" altLang="en-US" sz="3200" dirty="0"/>
              <a:t>（垂直无功）</a:t>
            </a:r>
          </a:p>
        </p:txBody>
      </p:sp>
      <p:sp>
        <p:nvSpPr>
          <p:cNvPr id="12" name="矩形 11"/>
          <p:cNvSpPr/>
          <p:nvPr/>
        </p:nvSpPr>
        <p:spPr>
          <a:xfrm>
            <a:off x="2051720" y="4221088"/>
            <a:ext cx="9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</a:rPr>
              <a:t>S</a:t>
            </a:r>
            <a:r>
              <a:rPr lang="en-US" altLang="zh-CN" sz="3200" dirty="0" smtClean="0"/>
              <a:t>≠0</a:t>
            </a:r>
            <a:endParaRPr lang="zh-CN" alt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1490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右大括号 16"/>
          <p:cNvSpPr/>
          <p:nvPr/>
        </p:nvSpPr>
        <p:spPr>
          <a:xfrm>
            <a:off x="3059832" y="4221088"/>
            <a:ext cx="288032" cy="1224136"/>
          </a:xfrm>
          <a:prstGeom prst="rightBrace">
            <a:avLst>
              <a:gd name="adj1" fmla="val 5277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38671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051720" y="3717032"/>
            <a:ext cx="9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en-US" altLang="zh-CN" sz="3200" dirty="0" smtClean="0"/>
              <a:t>≠0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7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问题导入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484784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谜语：咱们工人有力量（打一汉字）。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51920" y="2348880"/>
            <a:ext cx="4680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ctr">
              <a:buAutoNum type="arabicPeriod"/>
            </a:pPr>
            <a:r>
              <a:rPr lang="zh-CN" altLang="en-US" sz="2800" dirty="0" smtClean="0"/>
              <a:t>功</a:t>
            </a:r>
            <a:r>
              <a:rPr lang="zh-CN" altLang="en-US" sz="2800" dirty="0"/>
              <a:t>劳：立</a:t>
            </a:r>
            <a:r>
              <a:rPr lang="zh-CN" altLang="en-US" sz="2800" b="1" dirty="0">
                <a:solidFill>
                  <a:srgbClr val="FF0000"/>
                </a:solidFill>
              </a:rPr>
              <a:t>功</a:t>
            </a:r>
            <a:r>
              <a:rPr lang="zh-CN" altLang="en-US" sz="2800" dirty="0"/>
              <a:t>、记一大</a:t>
            </a:r>
            <a:r>
              <a:rPr lang="zh-CN" altLang="en-US" sz="2800" b="1" dirty="0">
                <a:solidFill>
                  <a:srgbClr val="FF0000"/>
                </a:solidFill>
              </a:rPr>
              <a:t>功</a:t>
            </a:r>
            <a:r>
              <a:rPr lang="zh-CN" altLang="en-US" sz="2800" dirty="0"/>
              <a:t>。</a:t>
            </a:r>
          </a:p>
          <a:p>
            <a:pPr marL="514350" indent="-514350" fontAlgn="ctr"/>
            <a:endParaRPr lang="zh-CN" altLang="en-US" sz="2800" dirty="0"/>
          </a:p>
          <a:p>
            <a:pPr fontAlgn="ctr"/>
            <a:r>
              <a:rPr lang="en-US" altLang="zh-CN" sz="2800" dirty="0"/>
              <a:t>2. </a:t>
            </a:r>
            <a:r>
              <a:rPr lang="zh-CN" altLang="en-US" sz="2800" dirty="0"/>
              <a:t>成效和表现成效的事情：</a:t>
            </a:r>
            <a:r>
              <a:rPr lang="zh-CN" altLang="en-US" sz="2800" b="1" dirty="0">
                <a:solidFill>
                  <a:srgbClr val="FF0000"/>
                </a:solidFill>
              </a:rPr>
              <a:t>功</a:t>
            </a:r>
            <a:r>
              <a:rPr lang="zh-CN" altLang="en-US" sz="2800" dirty="0"/>
              <a:t>亏一篑、大</a:t>
            </a:r>
            <a:r>
              <a:rPr lang="zh-CN" altLang="en-US" sz="2800" b="1" dirty="0">
                <a:solidFill>
                  <a:srgbClr val="FF0000"/>
                </a:solidFill>
              </a:rPr>
              <a:t>功</a:t>
            </a:r>
            <a:r>
              <a:rPr lang="zh-CN" altLang="en-US" sz="2800" dirty="0"/>
              <a:t>告成、好大喜</a:t>
            </a:r>
            <a:r>
              <a:rPr lang="zh-CN" altLang="en-US" sz="2800" b="1" dirty="0">
                <a:solidFill>
                  <a:srgbClr val="FF0000"/>
                </a:solidFill>
              </a:rPr>
              <a:t>功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395536" y="5157192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如何判断力的功效呢？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847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总结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不做功的三种典型情况。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450912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（</a:t>
            </a:r>
            <a:r>
              <a:rPr lang="en-US" altLang="zh-CN" sz="3200" dirty="0"/>
              <a:t>3</a:t>
            </a:r>
            <a:r>
              <a:rPr lang="zh-CN" altLang="en-US" sz="3200" dirty="0"/>
              <a:t>）有力有距离，但力和距离垂直（</a:t>
            </a:r>
            <a:r>
              <a:rPr lang="zh-CN" altLang="en-US" sz="3200" b="1" dirty="0"/>
              <a:t>垂直无功</a:t>
            </a:r>
            <a:r>
              <a:rPr lang="zh-CN" altLang="en-US" sz="3200" dirty="0"/>
              <a:t>）。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9592" y="3068960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）无力有距离（</a:t>
            </a:r>
            <a:r>
              <a:rPr lang="zh-CN" altLang="en-US" sz="3200" b="1" dirty="0"/>
              <a:t>不劳无功</a:t>
            </a:r>
            <a:r>
              <a:rPr lang="zh-CN" altLang="en-US" sz="3200" dirty="0"/>
              <a:t>）；</a:t>
            </a:r>
          </a:p>
        </p:txBody>
      </p:sp>
      <p:sp>
        <p:nvSpPr>
          <p:cNvPr id="12" name="矩形 11"/>
          <p:cNvSpPr/>
          <p:nvPr/>
        </p:nvSpPr>
        <p:spPr>
          <a:xfrm>
            <a:off x="899592" y="1700808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）有力无距离（</a:t>
            </a:r>
            <a:r>
              <a:rPr lang="zh-CN" altLang="en-US" sz="3200" b="1" dirty="0"/>
              <a:t>劳而无功</a:t>
            </a:r>
            <a:r>
              <a:rPr lang="zh-CN" altLang="en-US" sz="3200" dirty="0"/>
              <a:t>）；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896" y="4149080"/>
            <a:ext cx="2393104" cy="140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36912"/>
            <a:ext cx="2411760" cy="15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268760"/>
            <a:ext cx="18954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下列情形中，运动员对物体没有做功的是（ </a:t>
            </a:r>
            <a:r>
              <a:rPr lang="zh-CN" altLang="en-US" sz="3200" dirty="0" smtClean="0"/>
              <a:t>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13407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7664" y="1988840"/>
            <a:ext cx="6120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射箭运动员将弓拉开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举重运动员举着杠铃停在空中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赛艇运动员奋力划桨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篮球运动员从地上将篮球捡起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36510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7664" y="4293096"/>
            <a:ext cx="6120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本题要抓住做功的两个必要因素：</a:t>
            </a:r>
          </a:p>
          <a:p>
            <a:pPr fontAlgn="ctr"/>
            <a:r>
              <a:rPr lang="en-US" altLang="zh-CN" sz="3200" dirty="0"/>
              <a:t>1. </a:t>
            </a:r>
            <a:r>
              <a:rPr lang="zh-CN" altLang="en-US" sz="3200" dirty="0"/>
              <a:t>作用在物体上的力；</a:t>
            </a:r>
          </a:p>
          <a:p>
            <a:pPr fontAlgn="ctr"/>
            <a:r>
              <a:rPr lang="en-US" altLang="zh-CN" sz="3200" dirty="0"/>
              <a:t>2. </a:t>
            </a:r>
            <a:r>
              <a:rPr lang="zh-CN" altLang="en-US" sz="3200" dirty="0"/>
              <a:t>物体在力的方向上通过的距离；</a:t>
            </a:r>
          </a:p>
          <a:p>
            <a:pPr fontAlgn="ctr"/>
            <a:r>
              <a:rPr lang="zh-CN" altLang="en-US" sz="3200" dirty="0"/>
              <a:t>二者缺一不可。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货轮从河流驶入大海（不考虑燃料质量的改变），以下说法正确的是（ </a:t>
            </a:r>
            <a:r>
              <a:rPr lang="zh-CN" altLang="en-US" sz="3200" dirty="0" smtClean="0"/>
              <a:t>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344" y="13407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1988840"/>
            <a:ext cx="5544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货轮从河流驶入大海的过程中，浮力做了功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货轮在平静的河面上行驶时，重力做了功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螺旋桨对船做功使其前进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发动机对船做功使其前进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4581128"/>
            <a:ext cx="30765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在下列运动中的物体中，没有力对其做功的是（ </a:t>
            </a:r>
            <a:r>
              <a:rPr lang="zh-CN" altLang="en-US" sz="3200" dirty="0" smtClean="0"/>
              <a:t>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126876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1988840"/>
            <a:ext cx="5544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在公路上匀速行驶的汽车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在光滑的水平面上做匀速直线运动的小球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匀速上升的电梯中的人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从高空自由落下的雨滴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下列叙述正确的是（ </a:t>
            </a:r>
            <a:r>
              <a:rPr lang="zh-CN" altLang="en-US" sz="3200" dirty="0" smtClean="0"/>
              <a:t>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8367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1988840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铅球运动员将铅球推出去，运动员对铅球没有做功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货车司机沿着斜面将汽油桶推上车厢，司机对汽油桶做了功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汽车在水平公路上匀速行驶，汽车所受重力对汽车做了功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运动员将杠铃举着静止不动，运动员对杠铃做了功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715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79712" y="4797152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甲、乙谁做功多？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79712" y="5733256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乙、丙谁做功多？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8849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556792"/>
            <a:ext cx="756084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zh-CN" altLang="en-US" sz="3200" b="1" dirty="0">
                <a:solidFill>
                  <a:srgbClr val="FF0000"/>
                </a:solidFill>
              </a:rPr>
              <a:t>功</a:t>
            </a:r>
            <a:r>
              <a:rPr lang="zh-CN" altLang="en-US" sz="3200" dirty="0"/>
              <a:t>等于力和物体在力的方向上通过的距离的乘积</a:t>
            </a:r>
            <a:r>
              <a:rPr lang="zh-CN" altLang="en-US" sz="3200" dirty="0" smtClean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功的计算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3568" y="3212976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符号和单位：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553" y="4293096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功用符号</a:t>
            </a:r>
            <a:r>
              <a:rPr lang="zh-CN" altLang="en-US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W</a:t>
            </a:r>
            <a:r>
              <a:rPr lang="en-US" altLang="zh-CN" sz="3200" dirty="0"/>
              <a:t> </a:t>
            </a:r>
            <a:r>
              <a:rPr lang="zh-CN" altLang="en-US" sz="3200" dirty="0"/>
              <a:t>表示，功的单位为</a:t>
            </a:r>
            <a:r>
              <a:rPr lang="zh-CN" altLang="en-US" sz="3200" b="1" dirty="0">
                <a:solidFill>
                  <a:srgbClr val="FF0000"/>
                </a:solidFill>
              </a:rPr>
              <a:t>焦耳</a:t>
            </a:r>
            <a:r>
              <a:rPr lang="zh-CN" altLang="en-US" sz="3200" dirty="0"/>
              <a:t>，符号为</a:t>
            </a:r>
            <a:r>
              <a:rPr lang="zh-CN" altLang="en-US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J</a:t>
            </a:r>
            <a:r>
              <a:rPr lang="en-US" altLang="zh-CN" sz="3200" dirty="0">
                <a:solidFill>
                  <a:srgbClr val="FF0000"/>
                </a:solidFill>
              </a:rPr>
              <a:t> </a:t>
            </a:r>
            <a:r>
              <a:rPr lang="zh-CN" altLang="en-US" sz="3200" dirty="0"/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556792"/>
            <a:ext cx="756084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zh-CN" altLang="en-US" sz="3200" b="1" dirty="0">
                <a:solidFill>
                  <a:srgbClr val="FF0000"/>
                </a:solidFill>
              </a:rPr>
              <a:t>功</a:t>
            </a:r>
            <a:r>
              <a:rPr lang="zh-CN" altLang="en-US" sz="3200" dirty="0"/>
              <a:t>等于力和物体在力的方向上通过的距离的乘积</a:t>
            </a:r>
            <a:r>
              <a:rPr lang="zh-CN" altLang="en-US" sz="3200" dirty="0" smtClean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功的计算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3568" y="321297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功的公式</a:t>
            </a:r>
          </a:p>
        </p:txBody>
      </p:sp>
      <p:sp>
        <p:nvSpPr>
          <p:cNvPr id="21" name="矩形 20"/>
          <p:cNvSpPr/>
          <p:nvPr/>
        </p:nvSpPr>
        <p:spPr>
          <a:xfrm>
            <a:off x="2771800" y="4653136"/>
            <a:ext cx="1872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焦耳（</a:t>
            </a:r>
            <a:r>
              <a:rPr lang="en-US" altLang="zh-CN" sz="3200" dirty="0"/>
              <a:t>J</a:t>
            </a:r>
            <a:r>
              <a:rPr lang="zh-CN" altLang="en-US" sz="3200" dirty="0"/>
              <a:t>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88025" y="4653136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牛（</a:t>
            </a:r>
            <a:r>
              <a:rPr lang="en-US" altLang="zh-CN" sz="3200" dirty="0"/>
              <a:t>N</a:t>
            </a:r>
            <a:r>
              <a:rPr lang="zh-CN" altLang="en-US" sz="3200" dirty="0" smtClean="0"/>
              <a:t>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00193" y="4653136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米 （</a:t>
            </a:r>
            <a:r>
              <a:rPr lang="en-US" altLang="zh-CN" sz="3200" dirty="0"/>
              <a:t>m</a:t>
            </a:r>
            <a:r>
              <a:rPr lang="zh-CN" altLang="en-US" sz="3200" dirty="0"/>
              <a:t>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3140968"/>
            <a:ext cx="144016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W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＝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Fs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91880" y="5589240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即：</a:t>
            </a:r>
            <a:r>
              <a:rPr lang="en-US" altLang="zh-CN" sz="3200" dirty="0" smtClean="0">
                <a:solidFill>
                  <a:srgbClr val="FF0000"/>
                </a:solidFill>
              </a:rPr>
              <a:t>1J</a:t>
            </a:r>
            <a:r>
              <a:rPr lang="zh-CN" altLang="en-US" sz="3200" dirty="0" smtClean="0">
                <a:solidFill>
                  <a:srgbClr val="FF0000"/>
                </a:solidFill>
              </a:rPr>
              <a:t>＝</a:t>
            </a:r>
            <a:r>
              <a:rPr lang="en-US" altLang="zh-CN" sz="3200" dirty="0" smtClean="0">
                <a:solidFill>
                  <a:srgbClr val="FF0000"/>
                </a:solidFill>
              </a:rPr>
              <a:t>1N·m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箭头连接符 14"/>
          <p:cNvCxnSpPr>
            <a:endCxn id="21" idx="0"/>
          </p:cNvCxnSpPr>
          <p:nvPr/>
        </p:nvCxnSpPr>
        <p:spPr>
          <a:xfrm flipH="1">
            <a:off x="3707904" y="3645024"/>
            <a:ext cx="1080120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5220072" y="3573016"/>
            <a:ext cx="216024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5724128" y="3645024"/>
            <a:ext cx="1152128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  <p:bldP spid="10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556792"/>
            <a:ext cx="756084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zh-CN" altLang="en-US" sz="3200" b="1" dirty="0">
                <a:solidFill>
                  <a:srgbClr val="FF0000"/>
                </a:solidFill>
              </a:rPr>
              <a:t>功</a:t>
            </a:r>
            <a:r>
              <a:rPr lang="zh-CN" altLang="en-US" sz="3200" dirty="0"/>
              <a:t>等于力和物体在力的方向上通过的距离的乘积</a:t>
            </a:r>
            <a:r>
              <a:rPr lang="zh-CN" altLang="en-US" sz="3200" dirty="0" smtClean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功的计算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552" y="3356992"/>
            <a:ext cx="8604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b="1" dirty="0">
                <a:solidFill>
                  <a:srgbClr val="FF0000"/>
                </a:solidFill>
              </a:rPr>
              <a:t>1 J </a:t>
            </a:r>
            <a:r>
              <a:rPr lang="zh-CN" altLang="en-US" sz="3200" b="1" dirty="0">
                <a:solidFill>
                  <a:srgbClr val="FF0000"/>
                </a:solidFill>
              </a:rPr>
              <a:t>的物理意义</a:t>
            </a:r>
            <a:r>
              <a:rPr lang="zh-CN" altLang="en-US" sz="3200" dirty="0">
                <a:solidFill>
                  <a:srgbClr val="FF0000"/>
                </a:solidFill>
              </a:rPr>
              <a:t>： </a:t>
            </a:r>
            <a:r>
              <a:rPr lang="en-US" altLang="zh-CN" sz="3200" dirty="0">
                <a:solidFill>
                  <a:srgbClr val="FF0000"/>
                </a:solidFill>
              </a:rPr>
              <a:t>1 N </a:t>
            </a:r>
            <a:r>
              <a:rPr lang="zh-CN" altLang="en-US" sz="3200" dirty="0"/>
              <a:t>的力使物体在力的方向上，通过 </a:t>
            </a:r>
            <a:r>
              <a:rPr lang="en-US" altLang="zh-CN" sz="3200" dirty="0">
                <a:solidFill>
                  <a:srgbClr val="FF0000"/>
                </a:solidFill>
              </a:rPr>
              <a:t>1 m </a:t>
            </a:r>
            <a:r>
              <a:rPr lang="zh-CN" altLang="en-US" sz="3200" dirty="0"/>
              <a:t>的距离时所做的功为 </a:t>
            </a:r>
            <a:r>
              <a:rPr lang="en-US" altLang="zh-CN" sz="3200" dirty="0">
                <a:solidFill>
                  <a:srgbClr val="FF0000"/>
                </a:solidFill>
              </a:rPr>
              <a:t>1 J </a:t>
            </a:r>
            <a:r>
              <a:rPr lang="zh-CN" altLang="en-US" sz="3200" dirty="0"/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581128"/>
            <a:ext cx="1371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556792"/>
            <a:ext cx="756084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zh-CN" altLang="en-US" sz="3200" b="1" dirty="0">
                <a:solidFill>
                  <a:srgbClr val="FF0000"/>
                </a:solidFill>
              </a:rPr>
              <a:t>功</a:t>
            </a:r>
            <a:r>
              <a:rPr lang="zh-CN" altLang="en-US" sz="3200" dirty="0"/>
              <a:t>等于力和物体在力的方向上通过的距离的乘积</a:t>
            </a:r>
            <a:r>
              <a:rPr lang="zh-CN" altLang="en-US" sz="3200" dirty="0" smtClean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功的计算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3568" y="321297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功的公式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4221088"/>
            <a:ext cx="165618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b="1" dirty="0"/>
              <a:t>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W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＝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Fs</a:t>
            </a:r>
            <a:endParaRPr lang="zh-CN" altLang="en-US" sz="3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1314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581128"/>
            <a:ext cx="1276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箭头连接符 12"/>
          <p:cNvCxnSpPr/>
          <p:nvPr/>
        </p:nvCxnSpPr>
        <p:spPr>
          <a:xfrm flipV="1">
            <a:off x="2771800" y="3933056"/>
            <a:ext cx="864096" cy="4320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771800" y="4653136"/>
            <a:ext cx="792088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情景导入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484784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班里新到了一批书，老师找同学们帮忙搬到教室里。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36096" y="5157192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ctr"/>
            <a:r>
              <a:rPr lang="zh-CN" altLang="en-US" sz="2800" b="1" dirty="0"/>
              <a:t>无功不受禄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395536" y="5157192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功不可没，有奖励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6150"/>
            <a:ext cx="1845568" cy="277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04864"/>
            <a:ext cx="1719659" cy="28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5330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感受一些力做功的大小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91680" y="1916832"/>
            <a:ext cx="2592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将两个鸡蛋举高 </a:t>
            </a:r>
            <a:r>
              <a:rPr lang="en-US" altLang="zh-CN" sz="3200" dirty="0"/>
              <a:t>1 m </a:t>
            </a:r>
            <a:r>
              <a:rPr lang="zh-CN" altLang="en-US" sz="3200" dirty="0"/>
              <a:t>，做功约 </a:t>
            </a:r>
            <a:r>
              <a:rPr lang="en-US" altLang="zh-CN" sz="3200" dirty="0"/>
              <a:t>1 J </a:t>
            </a:r>
            <a:r>
              <a:rPr lang="zh-CN" altLang="en-US" sz="3200" dirty="0"/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68144" y="4221088"/>
            <a:ext cx="2772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将一瓶 </a:t>
            </a:r>
            <a:r>
              <a:rPr lang="en-US" altLang="zh-CN" sz="3200" dirty="0"/>
              <a:t>500 </a:t>
            </a:r>
            <a:r>
              <a:rPr lang="en-US" altLang="zh-CN" sz="3200" dirty="0" err="1"/>
              <a:t>mL</a:t>
            </a:r>
            <a:r>
              <a:rPr lang="en-US" altLang="zh-CN" sz="3200" dirty="0"/>
              <a:t> </a:t>
            </a:r>
            <a:r>
              <a:rPr lang="zh-CN" altLang="en-US" sz="3200" dirty="0"/>
              <a:t>的矿泉水从地上拿起，做功约 </a:t>
            </a:r>
            <a:r>
              <a:rPr lang="en-US" altLang="zh-CN" sz="3200" dirty="0"/>
              <a:t>10 J </a:t>
            </a:r>
            <a:r>
              <a:rPr lang="zh-CN" altLang="en-US" sz="3200" dirty="0"/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9672" y="4221088"/>
            <a:ext cx="2664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体重为 </a:t>
            </a:r>
            <a:r>
              <a:rPr lang="en-US" altLang="zh-CN" sz="3200" dirty="0"/>
              <a:t>600 N </a:t>
            </a:r>
            <a:r>
              <a:rPr lang="zh-CN" altLang="en-US" sz="3200" dirty="0"/>
              <a:t>的某学生从一楼走到二楼，做功约 </a:t>
            </a:r>
            <a:r>
              <a:rPr lang="en-US" altLang="zh-CN" sz="3200" dirty="0"/>
              <a:t>1800 J </a:t>
            </a:r>
            <a:r>
              <a:rPr lang="zh-CN" altLang="en-US" sz="3200" dirty="0"/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24128" y="1628800"/>
            <a:ext cx="3168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将一袋 </a:t>
            </a:r>
            <a:r>
              <a:rPr lang="en-US" altLang="zh-CN" sz="3200" dirty="0"/>
              <a:t>10 kg </a:t>
            </a:r>
            <a:r>
              <a:rPr lang="zh-CN" altLang="en-US" sz="3200" dirty="0"/>
              <a:t>的大米从地面上扛到肩上，做功约 </a:t>
            </a:r>
            <a:r>
              <a:rPr lang="en-US" altLang="zh-CN" sz="3200" dirty="0"/>
              <a:t>150 J </a:t>
            </a:r>
            <a:r>
              <a:rPr lang="zh-CN" altLang="en-US" sz="3200" dirty="0"/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12287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142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37112"/>
            <a:ext cx="1304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93096"/>
            <a:ext cx="7810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在平地上，用 </a:t>
            </a:r>
            <a:r>
              <a:rPr lang="en-US" altLang="zh-CN" sz="3200" dirty="0"/>
              <a:t>50 N </a:t>
            </a:r>
            <a:r>
              <a:rPr lang="zh-CN" altLang="en-US" sz="3200" dirty="0"/>
              <a:t>的水平推力推动重 </a:t>
            </a:r>
            <a:r>
              <a:rPr lang="en-US" altLang="zh-CN" sz="3200" dirty="0"/>
              <a:t>100 N </a:t>
            </a:r>
            <a:r>
              <a:rPr lang="zh-CN" altLang="en-US" sz="3200" dirty="0"/>
              <a:t>的箱子，前进了 </a:t>
            </a:r>
            <a:r>
              <a:rPr lang="en-US" altLang="zh-CN" sz="3200" dirty="0"/>
              <a:t>10 m </a:t>
            </a:r>
            <a:r>
              <a:rPr lang="zh-CN" altLang="en-US" sz="3200" dirty="0"/>
              <a:t>，推箱子的小朋友做了多少功？如果把这个箱子匀速举高 </a:t>
            </a:r>
            <a:r>
              <a:rPr lang="en-US" altLang="zh-CN" sz="3200" dirty="0"/>
              <a:t>1.5 m </a:t>
            </a:r>
            <a:r>
              <a:rPr lang="zh-CN" altLang="en-US" sz="3200" dirty="0"/>
              <a:t>，他做了多少功？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65313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/>
              <a:t>哪个力做了功？</a:t>
            </a:r>
          </a:p>
        </p:txBody>
      </p:sp>
      <p:sp>
        <p:nvSpPr>
          <p:cNvPr id="7" name="矩形 6"/>
          <p:cNvSpPr/>
          <p:nvPr/>
        </p:nvSpPr>
        <p:spPr>
          <a:xfrm>
            <a:off x="179512" y="4005064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明确研究对象，分析研究对象受到几个力的作用。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2876550"/>
            <a:ext cx="66849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43608" y="537321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/>
              <a:t>做功的力是对什么物体做了功？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609329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/>
              <a:t>重力是否做了功？为什么？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在平地上，用 </a:t>
            </a:r>
            <a:r>
              <a:rPr lang="en-US" altLang="zh-CN" sz="3200" dirty="0"/>
              <a:t>50 N </a:t>
            </a:r>
            <a:r>
              <a:rPr lang="zh-CN" altLang="en-US" sz="3200" dirty="0"/>
              <a:t>的水平推力推动重 </a:t>
            </a:r>
            <a:r>
              <a:rPr lang="en-US" altLang="zh-CN" sz="3200" dirty="0"/>
              <a:t>100 N </a:t>
            </a:r>
            <a:r>
              <a:rPr lang="zh-CN" altLang="en-US" sz="3200" dirty="0"/>
              <a:t>的箱子，前进了 </a:t>
            </a:r>
            <a:r>
              <a:rPr lang="en-US" altLang="zh-CN" sz="3200" dirty="0"/>
              <a:t>10 m </a:t>
            </a:r>
            <a:r>
              <a:rPr lang="zh-CN" altLang="en-US" sz="3200" dirty="0"/>
              <a:t>，推箱子的小朋友做了多少功？如果把这个箱子匀速举高 </a:t>
            </a:r>
            <a:r>
              <a:rPr lang="en-US" altLang="zh-CN" sz="3200" dirty="0"/>
              <a:t>1.5 m </a:t>
            </a:r>
            <a:r>
              <a:rPr lang="zh-CN" altLang="en-US" sz="3200" dirty="0"/>
              <a:t>，他做了多少功？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6612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/>
              <a:t>水平向前推时，箱子的重力做了多少功？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2824163"/>
            <a:ext cx="58293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400506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66124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77072"/>
            <a:ext cx="70945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334125"/>
            <a:ext cx="6153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李军体重 </a:t>
            </a:r>
            <a:r>
              <a:rPr lang="en-US" altLang="zh-CN" sz="3200" dirty="0"/>
              <a:t>500 N </a:t>
            </a:r>
            <a:r>
              <a:rPr lang="zh-CN" altLang="en-US" sz="3200" dirty="0"/>
              <a:t>，他的家距离学校 </a:t>
            </a:r>
            <a:r>
              <a:rPr lang="en-US" altLang="zh-CN" sz="3200" dirty="0"/>
              <a:t>2400 m </a:t>
            </a:r>
            <a:r>
              <a:rPr lang="zh-CN" altLang="en-US" sz="3200" dirty="0"/>
              <a:t>，匀速行驶到学校，若自行车匀速行驶时受到地面的平均阻力为 </a:t>
            </a:r>
            <a:r>
              <a:rPr lang="en-US" altLang="zh-CN" sz="3200" dirty="0"/>
              <a:t>30 N </a:t>
            </a:r>
            <a:r>
              <a:rPr lang="zh-CN" altLang="en-US" sz="3200" dirty="0"/>
              <a:t>，则李军从家里到学校的过程中做了多少功？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789040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/>
              <a:t>自行车在水平路面上匀速行驶，牵引力和阻力平衡，所以牵引力 </a:t>
            </a:r>
            <a:r>
              <a:rPr lang="en-US" altLang="zh-CN" sz="3200" dirty="0" smtClean="0"/>
              <a:t>F=</a:t>
            </a:r>
            <a:r>
              <a:rPr lang="en-US" altLang="zh-CN" sz="3200" dirty="0" err="1" smtClean="0"/>
              <a:t>f</a:t>
            </a:r>
            <a:r>
              <a:rPr lang="en-US" altLang="zh-CN" sz="3200" dirty="0" smtClean="0"/>
              <a:t>=30N</a:t>
            </a:r>
            <a:r>
              <a:rPr lang="zh-CN" altLang="en-US" sz="3200" i="1" dirty="0"/>
              <a:t>﻿﻿﻿﻿﻿﻿﻿﻿﻿﻿﻿﻿﻿﻿﻿﻿﻿﻿﻿﻿﻿﻿﻿﻿﻿﻿</a:t>
            </a:r>
            <a:r>
              <a:rPr lang="zh-CN" altLang="en-US" sz="3200" dirty="0"/>
              <a:t> ，</a:t>
            </a:r>
          </a:p>
          <a:p>
            <a:pPr fontAlgn="ctr"/>
            <a:r>
              <a:rPr lang="zh-CN" altLang="en-US" sz="3200" dirty="0"/>
              <a:t>则李军从家里到学校的过程中做功</a:t>
            </a:r>
            <a:r>
              <a:rPr lang="zh-CN" altLang="en-US" sz="3200" dirty="0" smtClean="0"/>
              <a:t>：</a:t>
            </a:r>
            <a:endParaRPr lang="en-US" altLang="zh-CN" sz="3200" dirty="0" smtClean="0"/>
          </a:p>
          <a:p>
            <a:pPr fontAlgn="ctr"/>
            <a:r>
              <a:rPr lang="en-US" altLang="zh-CN" sz="3200" dirty="0" smtClean="0"/>
              <a:t>W=Fs=30N×2400m=7.2×10</a:t>
            </a:r>
            <a:r>
              <a:rPr lang="en-US" altLang="zh-CN" sz="3200" baseline="30000" dirty="0" smtClean="0"/>
              <a:t>4</a:t>
            </a:r>
            <a:r>
              <a:rPr lang="en-US" altLang="zh-CN" sz="3200" dirty="0" smtClean="0"/>
              <a:t>J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﻿﻿﻿﻿﻿﻿﻿﻿﻿﻿﻿﻿﻿﻿﻿﻿﻿﻿﻿﻿﻿﻿﻿﻿</a:t>
            </a:r>
            <a:r>
              <a:rPr lang="zh-CN" altLang="en-US" sz="3200" dirty="0"/>
              <a:t> 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78904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下列有关做功的估算错误的是（ </a:t>
            </a:r>
            <a:r>
              <a:rPr lang="zh-CN" altLang="en-US" sz="3200" dirty="0" smtClean="0"/>
              <a:t>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7647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198884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将两个鸡蛋举高 </a:t>
            </a:r>
            <a:r>
              <a:rPr lang="en-US" altLang="zh-CN" sz="3200" dirty="0"/>
              <a:t>1 m </a:t>
            </a:r>
            <a:r>
              <a:rPr lang="zh-CN" altLang="en-US" sz="3200" dirty="0"/>
              <a:t>做功约 </a:t>
            </a:r>
            <a:r>
              <a:rPr lang="en-US" altLang="zh-CN" sz="3200" dirty="0"/>
              <a:t>1 J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将一袋 </a:t>
            </a:r>
            <a:r>
              <a:rPr lang="en-US" altLang="zh-CN" sz="3200" dirty="0"/>
              <a:t>10 kg </a:t>
            </a:r>
            <a:r>
              <a:rPr lang="zh-CN" altLang="en-US" sz="3200" dirty="0"/>
              <a:t>大米扛到肩上做功约 </a:t>
            </a:r>
            <a:r>
              <a:rPr lang="en-US" altLang="zh-CN" sz="3200" dirty="0"/>
              <a:t>150 J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重 </a:t>
            </a:r>
            <a:r>
              <a:rPr lang="en-US" altLang="zh-CN" sz="3200" dirty="0"/>
              <a:t>500 N </a:t>
            </a:r>
            <a:r>
              <a:rPr lang="zh-CN" altLang="en-US" sz="3200" dirty="0"/>
              <a:t>的人上一层楼克服重力做功约 </a:t>
            </a:r>
            <a:r>
              <a:rPr lang="en-US" altLang="zh-CN" sz="3200" dirty="0"/>
              <a:t>5000 J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将 </a:t>
            </a:r>
            <a:r>
              <a:rPr lang="en-US" altLang="zh-CN" sz="3200" dirty="0"/>
              <a:t>500 </a:t>
            </a:r>
            <a:r>
              <a:rPr lang="en-US" altLang="zh-CN" sz="3200" dirty="0" err="1"/>
              <a:t>mL</a:t>
            </a:r>
            <a:r>
              <a:rPr lang="en-US" altLang="zh-CN" sz="3200" dirty="0"/>
              <a:t> </a:t>
            </a:r>
            <a:r>
              <a:rPr lang="zh-CN" altLang="en-US" sz="3200" dirty="0"/>
              <a:t>矿泉水从地上拿起做功约 </a:t>
            </a:r>
            <a:r>
              <a:rPr lang="en-US" altLang="zh-CN" sz="3200" dirty="0"/>
              <a:t>8 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如图所示，用大小为 </a:t>
            </a:r>
            <a:r>
              <a:rPr lang="en-US" altLang="zh-CN" sz="3200" dirty="0"/>
              <a:t>10 N </a:t>
            </a:r>
            <a:r>
              <a:rPr lang="zh-CN" altLang="en-US" sz="3200" dirty="0"/>
              <a:t>的水平推力 </a:t>
            </a:r>
            <a:r>
              <a:rPr lang="en-US" altLang="zh-CN" sz="3200" dirty="0"/>
              <a:t>F </a:t>
            </a:r>
            <a:r>
              <a:rPr lang="zh-CN" altLang="en-US" sz="3200" dirty="0"/>
              <a:t>推着重为 </a:t>
            </a:r>
            <a:r>
              <a:rPr lang="en-US" altLang="zh-CN" sz="3200" dirty="0"/>
              <a:t>20 N </a:t>
            </a:r>
            <a:r>
              <a:rPr lang="zh-CN" altLang="en-US" sz="3200" dirty="0"/>
              <a:t>的物体沿水平方向做直线运动，若推力 </a:t>
            </a:r>
            <a:r>
              <a:rPr lang="en-US" altLang="zh-CN" sz="3200" dirty="0"/>
              <a:t>F </a:t>
            </a:r>
            <a:r>
              <a:rPr lang="zh-CN" altLang="en-US" sz="3200" dirty="0"/>
              <a:t>做了 </a:t>
            </a:r>
            <a:r>
              <a:rPr lang="en-US" altLang="zh-CN" sz="3200" dirty="0"/>
              <a:t>20 J </a:t>
            </a:r>
            <a:r>
              <a:rPr lang="zh-CN" altLang="en-US" sz="3200" dirty="0"/>
              <a:t>的功，则在这一过程中（ </a:t>
            </a:r>
            <a:r>
              <a:rPr lang="zh-CN" altLang="en-US" sz="3200" dirty="0" smtClean="0"/>
              <a:t>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3040" y="3284984"/>
            <a:ext cx="6229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物体受到的摩擦力一定是 </a:t>
            </a:r>
            <a:r>
              <a:rPr lang="en-US" altLang="zh-CN" sz="3200" dirty="0"/>
              <a:t>10 N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重力做的功一定是 </a:t>
            </a:r>
            <a:r>
              <a:rPr lang="en-US" altLang="zh-CN" sz="3200" dirty="0"/>
              <a:t>20 J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物体一定运动了 </a:t>
            </a:r>
            <a:r>
              <a:rPr lang="en-US" altLang="zh-CN" sz="3200" dirty="0"/>
              <a:t>1 m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物体一定运动了 </a:t>
            </a:r>
            <a:r>
              <a:rPr lang="en-US" altLang="zh-CN" sz="3200" dirty="0"/>
              <a:t>2 m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21088"/>
            <a:ext cx="3162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物体在相同力 </a:t>
            </a:r>
            <a:r>
              <a:rPr lang="en-US" altLang="zh-CN" sz="3200" dirty="0"/>
              <a:t>F </a:t>
            </a:r>
            <a:r>
              <a:rPr lang="zh-CN" altLang="en-US" sz="3200" dirty="0"/>
              <a:t>的作用下，分别在光滑水平面、粗糙水平面和粗糙斜面上沿着力的方向移动了相同的距离 </a:t>
            </a:r>
            <a:r>
              <a:rPr lang="en-US" altLang="zh-CN" sz="3200" dirty="0"/>
              <a:t>s </a:t>
            </a:r>
            <a:r>
              <a:rPr lang="zh-CN" altLang="en-US" sz="3200" dirty="0"/>
              <a:t>，力 </a:t>
            </a:r>
            <a:r>
              <a:rPr lang="en-US" altLang="zh-CN" sz="3200" dirty="0"/>
              <a:t>F </a:t>
            </a:r>
            <a:r>
              <a:rPr lang="zh-CN" altLang="en-US" sz="3200" dirty="0"/>
              <a:t>做的功分别为 </a:t>
            </a:r>
            <a:r>
              <a:rPr lang="zh-CN" altLang="en-US" sz="3200" i="1" dirty="0"/>
              <a:t>﻿﻿﻿﻿﻿﻿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 、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</a:t>
            </a:r>
            <a:r>
              <a:rPr lang="zh-CN" altLang="en-US" sz="3200" dirty="0"/>
              <a:t> 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3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</a:t>
            </a:r>
            <a:r>
              <a:rPr lang="zh-CN" altLang="en-US" sz="3200" dirty="0"/>
              <a:t> ，下列说法中正确的是（ </a:t>
            </a:r>
            <a:r>
              <a:rPr lang="zh-CN" altLang="en-US" sz="3200" dirty="0" smtClean="0"/>
              <a:t>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27809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5288340"/>
            <a:ext cx="7381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1</a:t>
            </a:r>
            <a:r>
              <a:rPr lang="en-US" altLang="zh-CN" sz="3200" dirty="0" smtClean="0"/>
              <a:t>=W</a:t>
            </a:r>
            <a:r>
              <a:rPr lang="en-US" altLang="zh-CN" sz="3200" baseline="-25000" dirty="0" smtClean="0"/>
              <a:t>2</a:t>
            </a:r>
            <a:r>
              <a:rPr lang="en-US" altLang="zh-CN" sz="3200" dirty="0" smtClean="0"/>
              <a:t>=W</a:t>
            </a:r>
            <a:r>
              <a:rPr lang="en-US" altLang="zh-CN" sz="3200" baseline="-25000" dirty="0" smtClean="0"/>
              <a:t>3</a:t>
            </a:r>
            <a:r>
              <a:rPr lang="en-US" altLang="zh-CN" sz="3200" dirty="0" smtClean="0"/>
              <a:t>             B</a:t>
            </a:r>
            <a:r>
              <a:rPr lang="en-US" altLang="zh-CN" sz="3200" dirty="0"/>
              <a:t>. 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1</a:t>
            </a:r>
            <a:r>
              <a:rPr lang="en-US" altLang="zh-CN" sz="3200" dirty="0" smtClean="0"/>
              <a:t>=W</a:t>
            </a:r>
            <a:r>
              <a:rPr lang="en-US" altLang="zh-CN" sz="3200" baseline="-25000" dirty="0" smtClean="0"/>
              <a:t>2</a:t>
            </a:r>
            <a:r>
              <a:rPr lang="en-US" altLang="zh-CN" sz="3200" dirty="0" smtClean="0"/>
              <a:t>＞W</a:t>
            </a:r>
            <a:r>
              <a:rPr lang="en-US" altLang="zh-CN" sz="3200" baseline="-25000" dirty="0" smtClean="0"/>
              <a:t>3</a:t>
            </a:r>
            <a:endParaRPr lang="en-US" altLang="zh-CN" sz="3200" baseline="-25000" dirty="0"/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1</a:t>
            </a:r>
            <a:r>
              <a:rPr lang="en-US" altLang="zh-CN" sz="3200" dirty="0" smtClean="0"/>
              <a:t>=W</a:t>
            </a:r>
            <a:r>
              <a:rPr lang="en-US" altLang="zh-CN" sz="3200" baseline="-25000" dirty="0" smtClean="0"/>
              <a:t>2</a:t>
            </a:r>
            <a:r>
              <a:rPr lang="en-US" altLang="zh-CN" sz="3200" dirty="0" smtClean="0"/>
              <a:t>＜W</a:t>
            </a:r>
            <a:r>
              <a:rPr lang="en-US" altLang="zh-CN" sz="3200" baseline="-25000" dirty="0" smtClean="0"/>
              <a:t>3</a:t>
            </a:r>
            <a:r>
              <a:rPr lang="en-US" altLang="zh-CN" sz="3200" dirty="0" smtClean="0"/>
              <a:t>           D</a:t>
            </a:r>
            <a:r>
              <a:rPr lang="en-US" altLang="zh-CN" sz="3200" dirty="0"/>
              <a:t>. 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1</a:t>
            </a:r>
            <a:r>
              <a:rPr lang="en-US" altLang="zh-CN" sz="3200" dirty="0" smtClean="0"/>
              <a:t>＜W</a:t>
            </a:r>
            <a:r>
              <a:rPr lang="en-US" altLang="zh-CN" sz="3200" baseline="-25000" dirty="0" smtClean="0"/>
              <a:t>2</a:t>
            </a:r>
            <a:r>
              <a:rPr lang="en-US" altLang="zh-CN" sz="3200" dirty="0" smtClean="0"/>
              <a:t>＜W</a:t>
            </a:r>
            <a:r>
              <a:rPr lang="en-US" altLang="zh-CN" sz="3200" baseline="-25000" dirty="0" smtClean="0"/>
              <a:t>3</a:t>
            </a:r>
            <a:endParaRPr lang="zh-CN" altLang="en-US" sz="3200" baseline="-25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651351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425" y="2996952"/>
            <a:ext cx="26955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下列关于做功的说法中正确的是（ </a:t>
            </a:r>
            <a:r>
              <a:rPr lang="zh-CN" altLang="en-US" sz="3200" dirty="0" smtClean="0"/>
              <a:t>   ）。 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8367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584" y="198884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物体通过的距离越大，做的功一定越多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作用在物体上的力越大，做的功一定越多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作用在物体上的力越大，物体通过的距离也越大，做的功一定越多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以上说法均不对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740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在同一水平面上，用弹簧测力计沿水平方向拉动同一物体两次，两次运动的 </a:t>
            </a:r>
            <a:r>
              <a:rPr lang="en-US" altLang="zh-CN" sz="3200" dirty="0"/>
              <a:t>s-t </a:t>
            </a:r>
            <a:r>
              <a:rPr lang="zh-CN" altLang="en-US" sz="3200" dirty="0"/>
              <a:t>图象如图所示。其对应的弹簧测力计示数分别为 </a:t>
            </a:r>
            <a:r>
              <a:rPr lang="zh-CN" altLang="en-US" sz="3200" i="1" dirty="0"/>
              <a:t>﻿﻿﻿﻿﻿﻿</a:t>
            </a:r>
            <a:r>
              <a:rPr lang="zh-CN" altLang="en-US" sz="3200" dirty="0"/>
              <a:t> 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</a:t>
            </a:r>
            <a:r>
              <a:rPr lang="zh-CN" altLang="en-US" sz="3200" dirty="0"/>
              <a:t> ，相同时间内所做的功分别为 </a:t>
            </a:r>
            <a:r>
              <a:rPr lang="zh-CN" altLang="en-US" sz="3200" i="1" dirty="0"/>
              <a:t>﻿﻿﻿﻿﻿﻿</a:t>
            </a:r>
            <a:r>
              <a:rPr lang="zh-CN" altLang="en-US" sz="3200" dirty="0"/>
              <a:t> 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</a:t>
            </a:r>
            <a:r>
              <a:rPr lang="zh-CN" altLang="en-US" sz="3200" dirty="0"/>
              <a:t> ，则它们的关系正确的是（ </a:t>
            </a:r>
            <a:r>
              <a:rPr lang="zh-CN" altLang="en-US" sz="3200" dirty="0" smtClean="0"/>
              <a:t>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0392" y="27089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5656" y="3429000"/>
            <a:ext cx="4067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</a:t>
            </a:r>
            <a:r>
              <a:rPr lang="en-US" altLang="zh-CN" sz="3200" dirty="0" smtClean="0"/>
              <a:t>. F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＞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en-US" altLang="zh-CN" sz="3200" dirty="0" smtClean="0"/>
              <a:t> ,W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＞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2</a:t>
            </a:r>
            <a:r>
              <a:rPr lang="en-US" altLang="zh-CN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F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＜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en-US" altLang="zh-CN" sz="3200" dirty="0" smtClean="0"/>
              <a:t> ,W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＜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2</a:t>
            </a:r>
            <a:r>
              <a:rPr lang="en-US" altLang="zh-CN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</a:t>
            </a:r>
            <a:r>
              <a:rPr lang="en-US" altLang="zh-CN" sz="3200" dirty="0"/>
              <a:t>. 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en-US" altLang="zh-CN" sz="3200" dirty="0" smtClean="0"/>
              <a:t> ,W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＜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2</a:t>
            </a:r>
            <a:r>
              <a:rPr lang="en-US" altLang="zh-CN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F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en-US" altLang="zh-CN" sz="3200" dirty="0" smtClean="0"/>
              <a:t> ,W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＞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2</a:t>
            </a:r>
            <a:r>
              <a:rPr lang="en-US" altLang="zh-CN" sz="3200" dirty="0" smtClean="0"/>
              <a:t> </a:t>
            </a:r>
            <a:endParaRPr lang="en-US" altLang="zh-CN" sz="32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717032"/>
            <a:ext cx="31337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55576" y="1124744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小车在推力的作用下向前运动。</a:t>
            </a:r>
          </a:p>
        </p:txBody>
      </p:sp>
      <p:sp>
        <p:nvSpPr>
          <p:cNvPr id="10" name="矩形 9"/>
          <p:cNvSpPr/>
          <p:nvPr/>
        </p:nvSpPr>
        <p:spPr>
          <a:xfrm>
            <a:off x="683568" y="1988840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我们已经确认人的推力对小车做了功，但地面对小车的摩擦力做功了吗？说出你的判断和理由。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3568" y="4509120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做功，同时满足力和力的方向上通过一段距离。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975" y="2348880"/>
            <a:ext cx="40100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箭头连接符 12"/>
          <p:cNvCxnSpPr/>
          <p:nvPr/>
        </p:nvCxnSpPr>
        <p:spPr>
          <a:xfrm>
            <a:off x="7078191" y="3789040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7078191" y="3789040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7078191" y="2492896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5782047" y="3789040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50199" y="472514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22207" y="227687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支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5983" y="350100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推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02327" y="35730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5576" y="6093296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推力的功和摩擦力的功有什么区别吗？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情景导入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2564904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力的作用效</a:t>
            </a:r>
            <a:r>
              <a:rPr lang="zh-CN" altLang="en-US" sz="2800" dirty="0" smtClean="0"/>
              <a:t>果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5373216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ctr"/>
            <a:r>
              <a:rPr lang="zh-CN" altLang="en-US" sz="2800" dirty="0"/>
              <a:t>每一个概念的诞生，都有其浓墨重彩的历史原因 </a:t>
            </a:r>
            <a:r>
              <a:rPr lang="zh-CN" altLang="en-US" sz="2800" i="1" dirty="0"/>
              <a:t>﻿﻿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467544" y="4365104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描述压力作用效果的物理量</a:t>
            </a:r>
            <a:r>
              <a:rPr lang="en-US" altLang="zh-CN" sz="2800" dirty="0"/>
              <a:t>——</a:t>
            </a:r>
            <a:r>
              <a:rPr lang="zh-CN" altLang="en-US" sz="2800" dirty="0"/>
              <a:t>压强。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1920" y="321297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改变物体的运动状态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23928" y="198884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改变物体的形状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3131840" y="2204864"/>
            <a:ext cx="288032" cy="1224136"/>
          </a:xfrm>
          <a:prstGeom prst="leftBrace">
            <a:avLst>
              <a:gd name="adj1" fmla="val 4673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55576" y="764704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正功和负功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568" y="1988840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﻿正功：若力的方向与距离的方向相同，这个力做的功称为</a:t>
            </a:r>
            <a:r>
              <a:rPr lang="zh-CN" altLang="en-US" sz="3200" b="1" dirty="0">
                <a:solidFill>
                  <a:srgbClr val="FF0000"/>
                </a:solidFill>
              </a:rPr>
              <a:t>正功</a:t>
            </a:r>
            <a:r>
              <a:rPr lang="zh-CN" altLang="en-US" sz="3200" dirty="0"/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55576" y="3717032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负功：若力的方向与距离的方向相反，这个力做的功称为</a:t>
            </a:r>
            <a:r>
              <a:rPr lang="zh-CN" altLang="en-US" sz="3200" b="1" dirty="0">
                <a:solidFill>
                  <a:srgbClr val="FF0000"/>
                </a:solidFill>
              </a:rPr>
              <a:t>负功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975" y="2348880"/>
            <a:ext cx="40100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箭头连接符 12"/>
          <p:cNvCxnSpPr/>
          <p:nvPr/>
        </p:nvCxnSpPr>
        <p:spPr>
          <a:xfrm>
            <a:off x="7078191" y="3789040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7078191" y="3789040"/>
            <a:ext cx="122413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7078191" y="2492896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5782047" y="3789040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50199" y="472514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22207" y="227687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支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5983" y="350100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</a:rPr>
              <a:t>推</a:t>
            </a:r>
            <a:endParaRPr lang="zh-CN" alt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02327" y="35730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5576" y="5517232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一般来讲，动力做的功为正功，阻力做的功为负功。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95313"/>
            <a:ext cx="9144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263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下列过程中人对物体做了功的是</a:t>
            </a:r>
            <a:r>
              <a:rPr lang="zh-CN" altLang="en-US" sz="3200" dirty="0" smtClean="0"/>
              <a:t>（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0352" y="8367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177281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人提着水桶水平移动 </a:t>
            </a:r>
            <a:r>
              <a:rPr lang="en-US" altLang="zh-CN" sz="3200" dirty="0"/>
              <a:t>50 m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人推铅球，铅球在空中飞行 </a:t>
            </a:r>
            <a:r>
              <a:rPr lang="en-US" altLang="zh-CN" sz="3200" dirty="0"/>
              <a:t>10 m </a:t>
            </a:r>
            <a:r>
              <a:rPr lang="zh-CN" altLang="en-US" sz="3200" dirty="0"/>
              <a:t>的过程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人用 </a:t>
            </a:r>
            <a:r>
              <a:rPr lang="en-US" altLang="zh-CN" sz="3200" dirty="0"/>
              <a:t>50 N </a:t>
            </a:r>
            <a:r>
              <a:rPr lang="zh-CN" altLang="en-US" sz="3200" dirty="0"/>
              <a:t>的水平推力推着物体在光滑水平面上移动 </a:t>
            </a:r>
            <a:r>
              <a:rPr lang="en-US" altLang="zh-CN" sz="3200" dirty="0"/>
              <a:t>10 m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举重运动员举起杠铃在空中保持不动的过</a:t>
            </a:r>
            <a:r>
              <a:rPr lang="zh-CN" altLang="en-US" sz="3200" dirty="0" smtClean="0"/>
              <a:t>程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下列情景中，人对物体做功的是（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8367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4149080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举重运动员举着杠铃不动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静止的小车在拉力作用下向前运动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人提着水桶在水平路面上匀速前进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尽全力搬石头，搬而未起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08513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关于做功的几个判断中，错误的是</a:t>
            </a:r>
            <a:r>
              <a:rPr lang="zh-CN" altLang="en-US" sz="3200" dirty="0" smtClean="0"/>
              <a:t>（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7647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584" y="1988840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起重机将货物吊起时，起重机的拉力对货物做了功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人用力托着一箱货物站着不动时，人没有对货物做功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汽车载着货物在水平公路上匀速行驶时，汽车的牵引力做了功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某个人将铅球推出，铅球在空中运动时，推力对铅球做功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一足球运动员用 </a:t>
            </a:r>
            <a:r>
              <a:rPr lang="en-US" altLang="zh-CN" sz="3200" dirty="0"/>
              <a:t>200 N </a:t>
            </a:r>
            <a:r>
              <a:rPr lang="zh-CN" altLang="en-US" sz="3200" dirty="0"/>
              <a:t>的力踢一个重为 </a:t>
            </a:r>
            <a:r>
              <a:rPr lang="en-US" altLang="zh-CN" sz="3200" dirty="0"/>
              <a:t>5 N </a:t>
            </a:r>
            <a:r>
              <a:rPr lang="zh-CN" altLang="en-US" sz="3200" dirty="0"/>
              <a:t>的足球，球离脚后在水平草地上向前滚动了 </a:t>
            </a:r>
            <a:r>
              <a:rPr lang="en-US" altLang="zh-CN" sz="3200" dirty="0"/>
              <a:t>30 m </a:t>
            </a:r>
            <a:r>
              <a:rPr lang="zh-CN" altLang="en-US" sz="3200" dirty="0"/>
              <a:t>，在球滚动的过程中，运动员对足球做的功为</a:t>
            </a:r>
            <a:r>
              <a:rPr lang="zh-CN" altLang="en-US" sz="3200" dirty="0" smtClean="0"/>
              <a:t>（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5656" y="3573016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ctr">
              <a:lnSpc>
                <a:spcPct val="150000"/>
              </a:lnSpc>
              <a:buAutoNum type="alphaUcPeriod"/>
            </a:pPr>
            <a:r>
              <a:rPr lang="en-US" altLang="zh-CN" sz="3200" dirty="0" smtClean="0"/>
              <a:t>6000 </a:t>
            </a:r>
            <a:r>
              <a:rPr lang="en-US" altLang="zh-CN" sz="3200" dirty="0"/>
              <a:t>J </a:t>
            </a:r>
            <a:r>
              <a:rPr lang="en-US" altLang="zh-CN" sz="3200" dirty="0" smtClean="0"/>
              <a:t>          B</a:t>
            </a:r>
            <a:r>
              <a:rPr lang="en-US" altLang="zh-CN" sz="3200" dirty="0"/>
              <a:t>. 1000 J </a:t>
            </a:r>
            <a:endParaRPr lang="en-US" altLang="zh-CN" sz="3200" dirty="0" smtClean="0"/>
          </a:p>
          <a:p>
            <a:pPr marL="514350" indent="-514350" fontAlgn="ctr">
              <a:lnSpc>
                <a:spcPct val="150000"/>
              </a:lnSpc>
              <a:buAutoNum type="alphaUcPeriod"/>
            </a:pPr>
            <a:r>
              <a:rPr lang="en-US" altLang="zh-CN" sz="3200" dirty="0" smtClean="0"/>
              <a:t>C</a:t>
            </a:r>
            <a:r>
              <a:rPr lang="en-US" altLang="zh-CN" sz="3200" dirty="0"/>
              <a:t>. 150 J </a:t>
            </a:r>
            <a:r>
              <a:rPr lang="en-US" altLang="zh-CN" sz="3200" dirty="0" smtClean="0"/>
              <a:t>        D</a:t>
            </a:r>
            <a:r>
              <a:rPr lang="en-US" altLang="zh-CN" sz="3200" dirty="0"/>
              <a:t>. 0 J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将掉在地面上的一本物理书捡起来放在课桌上，人对物理书做的功最接近于</a:t>
            </a:r>
            <a:r>
              <a:rPr lang="zh-CN" altLang="en-US" sz="3200" dirty="0" smtClean="0"/>
              <a:t>（ 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8448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584" y="227687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0.02 J </a:t>
            </a:r>
            <a:r>
              <a:rPr lang="en-US" altLang="zh-CN" sz="3200" dirty="0" smtClean="0"/>
              <a:t>       B</a:t>
            </a:r>
            <a:r>
              <a:rPr lang="en-US" altLang="zh-CN" sz="3200" dirty="0"/>
              <a:t>. 0.2 </a:t>
            </a:r>
            <a:r>
              <a:rPr lang="en-US" altLang="zh-CN" sz="3200" dirty="0" smtClean="0"/>
              <a:t>J       </a:t>
            </a:r>
            <a:r>
              <a:rPr lang="en-US" altLang="zh-CN" sz="3200" dirty="0"/>
              <a:t>C. 2 J </a:t>
            </a:r>
            <a:r>
              <a:rPr lang="en-US" altLang="zh-CN" sz="3200" dirty="0" smtClean="0"/>
              <a:t>       D</a:t>
            </a:r>
            <a:r>
              <a:rPr lang="en-US" altLang="zh-CN" sz="3200" dirty="0"/>
              <a:t>. 20 J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解析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1640" y="3429000"/>
            <a:ext cx="7812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一本物理书的质量约</a:t>
            </a:r>
            <a:r>
              <a:rPr lang="zh-CN" altLang="en-US" sz="3200" dirty="0" smtClean="0"/>
              <a:t>为</a:t>
            </a:r>
            <a:r>
              <a:rPr lang="en-US" altLang="zh-CN" sz="3200" dirty="0" smtClean="0"/>
              <a:t>m=200g=0.2kg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﻿﻿﻿﻿﻿﻿﻿﻿﻿﻿﻿﻿﻿﻿﻿﻿﻿﻿﻿﻿﻿﻿﻿﻿﻿﻿</a:t>
            </a:r>
            <a:r>
              <a:rPr lang="zh-CN" altLang="en-US" sz="3200" dirty="0"/>
              <a:t> ，物理书的重力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G=mg=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0.2kg×10N/kg=2N</a:t>
            </a:r>
            <a:r>
              <a:rPr lang="zh-CN" altLang="en-US" sz="3200" i="1" dirty="0"/>
              <a:t>﻿﻿﻿﻿﻿﻿﻿﻿﻿﻿﻿﻿﻿﻿﻿﻿﻿﻿﻿﻿﻿﻿﻿﻿﻿﻿</a:t>
            </a:r>
            <a:r>
              <a:rPr lang="zh-CN" altLang="en-US" sz="3200" dirty="0"/>
              <a:t> ，课桌高度约为 </a:t>
            </a:r>
            <a:r>
              <a:rPr lang="en-US" altLang="zh-CN" sz="3200" dirty="0"/>
              <a:t>1 m </a:t>
            </a:r>
            <a:r>
              <a:rPr lang="zh-CN" altLang="en-US" sz="3200" dirty="0"/>
              <a:t>，则将书捡起来放在课桌上，人对课本做的功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W=</a:t>
            </a:r>
            <a:r>
              <a:rPr lang="en-US" altLang="zh-CN" sz="3200" dirty="0" err="1" smtClean="0"/>
              <a:t>Gh</a:t>
            </a:r>
            <a:r>
              <a:rPr lang="en-US" altLang="zh-CN" sz="3200" dirty="0" smtClean="0"/>
              <a:t>=2N×1m=2J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﻿﻿﻿﻿﻿﻿﻿﻿﻿﻿﻿﻿﻿﻿﻿﻿﻿﻿﻿﻿﻿﻿﻿﻿</a:t>
            </a:r>
            <a:r>
              <a:rPr lang="zh-CN" altLang="en-US" sz="3200" dirty="0"/>
              <a:t> 。故选：</a:t>
            </a:r>
            <a:r>
              <a:rPr lang="en-US" altLang="zh-CN" sz="3200" b="1" dirty="0"/>
              <a:t>C</a:t>
            </a:r>
            <a:r>
              <a:rPr lang="en-US" altLang="zh-CN" sz="3200" dirty="0"/>
              <a:t> </a:t>
            </a:r>
            <a:r>
              <a:rPr lang="zh-CN" altLang="en-US" sz="3200" dirty="0"/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小明用 </a:t>
            </a:r>
            <a:r>
              <a:rPr lang="en-US" altLang="zh-CN" sz="3200" dirty="0"/>
              <a:t>100 N </a:t>
            </a:r>
            <a:r>
              <a:rPr lang="zh-CN" altLang="en-US" sz="3200" dirty="0"/>
              <a:t>的力踢一个重为 </a:t>
            </a:r>
            <a:r>
              <a:rPr lang="en-US" altLang="zh-CN" sz="3200" dirty="0"/>
              <a:t>5 N </a:t>
            </a:r>
            <a:r>
              <a:rPr lang="zh-CN" altLang="en-US" sz="3200" dirty="0"/>
              <a:t>的足球，足球离脚后在水平草地上向前滚动了 </a:t>
            </a:r>
            <a:r>
              <a:rPr lang="en-US" altLang="zh-CN" sz="3200" dirty="0"/>
              <a:t>20 m </a:t>
            </a:r>
            <a:r>
              <a:rPr lang="zh-CN" altLang="en-US" sz="3200" dirty="0"/>
              <a:t>停下来。下列说法正确的是（ </a:t>
            </a:r>
            <a:r>
              <a:rPr lang="zh-CN" altLang="en-US" sz="3200" dirty="0" smtClean="0"/>
              <a:t>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307234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小明对足球做了 </a:t>
            </a:r>
            <a:r>
              <a:rPr lang="en-US" altLang="zh-CN" sz="3200" dirty="0"/>
              <a:t>2000 J </a:t>
            </a:r>
            <a:r>
              <a:rPr lang="zh-CN" altLang="en-US" sz="3200" dirty="0"/>
              <a:t>的功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在足球滚动的过程中，重力对足球做了 </a:t>
            </a:r>
            <a:r>
              <a:rPr lang="en-US" altLang="zh-CN" sz="3200" dirty="0"/>
              <a:t>100 J </a:t>
            </a:r>
            <a:r>
              <a:rPr lang="zh-CN" altLang="en-US" sz="3200" dirty="0"/>
              <a:t>的功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在足球滚动的过程中，没有力对足球做功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条件不足，无法计算小明踢足球时对足球所做的功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一辆在水平路面上沿直线匀速行驶的货车，行驶时所受的阻力为车总重的 </a:t>
            </a:r>
            <a:r>
              <a:rPr lang="en-US" altLang="zh-CN" sz="3200" dirty="0"/>
              <a:t>0.1 </a:t>
            </a:r>
            <a:r>
              <a:rPr lang="zh-CN" altLang="en-US" sz="3200" dirty="0"/>
              <a:t>倍，货车（含驾驶员）空载时重</a:t>
            </a:r>
            <a:r>
              <a:rPr lang="zh-CN" altLang="en-US" sz="3200" dirty="0" smtClean="0"/>
              <a:t>为</a:t>
            </a:r>
            <a:r>
              <a:rPr lang="en-US" altLang="zh-CN" sz="3200" dirty="0" smtClean="0"/>
              <a:t>2.5×10</a:t>
            </a:r>
            <a:r>
              <a:rPr lang="en-US" altLang="zh-CN" sz="3200" baseline="30000" dirty="0" smtClean="0"/>
              <a:t>4</a:t>
            </a:r>
            <a:r>
              <a:rPr lang="en-US" altLang="zh-CN" sz="3200" dirty="0" smtClean="0"/>
              <a:t>N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</a:t>
            </a:r>
            <a:r>
              <a:rPr lang="zh-CN" altLang="en-US" sz="3200" dirty="0"/>
              <a:t> 。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）求货车空载行驶时所受的阻力大小。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）求货车以 </a:t>
            </a:r>
            <a:r>
              <a:rPr lang="en-US" altLang="zh-CN" sz="3200" dirty="0"/>
              <a:t>36 km/h </a:t>
            </a:r>
            <a:r>
              <a:rPr lang="zh-CN" altLang="en-US" sz="3200" dirty="0"/>
              <a:t>的速度空载匀速行驶时， </a:t>
            </a:r>
            <a:r>
              <a:rPr lang="en-US" altLang="zh-CN" sz="3200" dirty="0"/>
              <a:t>10 s </a:t>
            </a:r>
            <a:r>
              <a:rPr lang="zh-CN" altLang="en-US" sz="3200" dirty="0"/>
              <a:t>内货车牵引力做的功。</a:t>
            </a:r>
          </a:p>
        </p:txBody>
      </p:sp>
      <p:sp>
        <p:nvSpPr>
          <p:cNvPr id="7" name="矩形 6"/>
          <p:cNvSpPr/>
          <p:nvPr/>
        </p:nvSpPr>
        <p:spPr>
          <a:xfrm>
            <a:off x="1259632" y="4293096"/>
            <a:ext cx="716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）货车空载行驶时所受的阻力大小：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5091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301208"/>
            <a:ext cx="6380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情景导入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5013176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显然，用“力”一个因素无法描述这种效果。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60032" y="4077072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ctr"/>
            <a:r>
              <a:rPr lang="zh-CN" altLang="en-US" sz="2800" b="1" dirty="0"/>
              <a:t>有力运动状态发生改变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395536" y="4077072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有力却没改变运动状态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3286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20288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740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一辆在水平路面上沿直线匀速行驶的货车，行驶时所受的阻力为车总重的 </a:t>
            </a:r>
            <a:r>
              <a:rPr lang="en-US" altLang="zh-CN" sz="3200" dirty="0"/>
              <a:t>0.1 </a:t>
            </a:r>
            <a:r>
              <a:rPr lang="zh-CN" altLang="en-US" sz="3200" dirty="0"/>
              <a:t>倍，货车（含驾驶员）空载时重</a:t>
            </a:r>
            <a:r>
              <a:rPr lang="zh-CN" altLang="en-US" sz="3200" dirty="0" smtClean="0"/>
              <a:t>为</a:t>
            </a:r>
            <a:r>
              <a:rPr lang="en-US" altLang="zh-CN" sz="3200" dirty="0" smtClean="0"/>
              <a:t>2.5×10</a:t>
            </a:r>
            <a:r>
              <a:rPr lang="en-US" altLang="zh-CN" sz="3200" baseline="30000" dirty="0" smtClean="0"/>
              <a:t>4</a:t>
            </a:r>
            <a:r>
              <a:rPr lang="en-US" altLang="zh-CN" sz="3200" dirty="0" smtClean="0"/>
              <a:t>N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</a:t>
            </a:r>
            <a:r>
              <a:rPr lang="zh-CN" altLang="en-US" sz="3200" dirty="0"/>
              <a:t> 。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）求货车空载行驶时所受的阻力大小。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）求货车以 </a:t>
            </a:r>
            <a:r>
              <a:rPr lang="en-US" altLang="zh-CN" sz="3200" dirty="0"/>
              <a:t>36 km/h </a:t>
            </a:r>
            <a:r>
              <a:rPr lang="zh-CN" altLang="en-US" sz="3200" dirty="0"/>
              <a:t>的速度空载匀速行驶时， </a:t>
            </a:r>
            <a:r>
              <a:rPr lang="en-US" altLang="zh-CN" sz="3200" dirty="0"/>
              <a:t>10 s </a:t>
            </a:r>
            <a:r>
              <a:rPr lang="zh-CN" altLang="en-US" sz="3200" dirty="0"/>
              <a:t>内货车牵引力做的功。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3305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3933056"/>
            <a:ext cx="802838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956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如图所示，某公司研发的智能服务机器人，它具有净化室内空气、陪伴老人聊天散步等功能。若它在 </a:t>
            </a:r>
            <a:r>
              <a:rPr lang="en-US" altLang="zh-CN" sz="3200" dirty="0"/>
              <a:t>50 N </a:t>
            </a:r>
            <a:r>
              <a:rPr lang="zh-CN" altLang="en-US" sz="3200" dirty="0"/>
              <a:t>的牵引力作用下，以 </a:t>
            </a:r>
            <a:r>
              <a:rPr lang="en-US" altLang="zh-CN" sz="3200" dirty="0"/>
              <a:t>0.5 m/s </a:t>
            </a:r>
            <a:r>
              <a:rPr lang="zh-CN" altLang="en-US" sz="3200" dirty="0"/>
              <a:t>的速度在水平地面匀速直线行驶 </a:t>
            </a:r>
            <a:r>
              <a:rPr lang="en-US" altLang="zh-CN" sz="3200" dirty="0"/>
              <a:t>60 s </a:t>
            </a:r>
            <a:r>
              <a:rPr lang="zh-CN" altLang="en-US" sz="3200" dirty="0"/>
              <a:t>，求：（</a:t>
            </a:r>
            <a:r>
              <a:rPr lang="en-US" altLang="zh-CN" sz="3200" dirty="0"/>
              <a:t>1</a:t>
            </a:r>
            <a:r>
              <a:rPr lang="zh-CN" altLang="en-US" sz="3200" dirty="0"/>
              <a:t>）它行驶的路程；（</a:t>
            </a:r>
            <a:r>
              <a:rPr lang="en-US" altLang="zh-CN" sz="3200" dirty="0"/>
              <a:t>2</a:t>
            </a:r>
            <a:r>
              <a:rPr lang="zh-CN" altLang="en-US" sz="3200" dirty="0"/>
              <a:t>）此过程中牵引力所做的功。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6104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1900" y="4221088"/>
            <a:ext cx="15621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57625"/>
            <a:ext cx="6264696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836712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在甲，乙两图中，甲图地面粗糙，乙图地面光滑。两个物体在恒力 </a:t>
            </a:r>
            <a:r>
              <a:rPr lang="en-US" altLang="zh-CN" sz="3200" dirty="0"/>
              <a:t>F </a:t>
            </a:r>
            <a:r>
              <a:rPr lang="zh-CN" altLang="en-US" sz="3200" dirty="0"/>
              <a:t>作用下，甲做匀速直线运动，乙做加速直线运动；它们在力的方向上前进了相同的距离，力 </a:t>
            </a:r>
            <a:r>
              <a:rPr lang="en-US" altLang="zh-CN" sz="3200" dirty="0"/>
              <a:t>F </a:t>
            </a:r>
            <a:r>
              <a:rPr lang="zh-CN" altLang="en-US" sz="3200" dirty="0"/>
              <a:t>做的功分别</a:t>
            </a:r>
            <a:r>
              <a:rPr lang="zh-CN" altLang="en-US" sz="3200" dirty="0" smtClean="0"/>
              <a:t>为</a:t>
            </a:r>
            <a:r>
              <a:rPr lang="en-US" altLang="zh-CN" sz="3200" dirty="0" smtClean="0"/>
              <a:t>W</a:t>
            </a:r>
            <a:r>
              <a:rPr lang="zh-CN" altLang="en-US" sz="3200" baseline="-25000" dirty="0" smtClean="0"/>
              <a:t>甲</a:t>
            </a:r>
            <a:r>
              <a:rPr lang="zh-CN" altLang="en-US" sz="3200" dirty="0"/>
              <a:t>﻿﻿﻿﻿ 、 </a:t>
            </a:r>
            <a:r>
              <a:rPr lang="en-US" altLang="zh-CN" sz="3200" dirty="0" smtClean="0"/>
              <a:t>W</a:t>
            </a:r>
            <a:r>
              <a:rPr lang="zh-CN" altLang="en-US" sz="3200" i="1" dirty="0"/>
              <a:t>﻿﻿﻿﻿</a:t>
            </a:r>
            <a:r>
              <a:rPr lang="zh-CN" altLang="en-US" sz="3200" baseline="-25000" dirty="0"/>
              <a:t>乙</a:t>
            </a:r>
            <a:r>
              <a:rPr lang="zh-CN" altLang="en-US" sz="3200" dirty="0"/>
              <a:t>﻿﻿﻿﻿ ，则下列结论正确的是（ </a:t>
            </a:r>
            <a:r>
              <a:rPr lang="zh-CN" altLang="en-US" sz="3200" dirty="0" smtClean="0"/>
              <a:t>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2129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501317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en-US" altLang="zh-CN" sz="3200" dirty="0" smtClean="0"/>
              <a:t>W</a:t>
            </a:r>
            <a:r>
              <a:rPr lang="zh-CN" altLang="en-US" sz="3200" baseline="-25000" dirty="0" smtClean="0"/>
              <a:t>甲</a:t>
            </a:r>
            <a:r>
              <a:rPr lang="zh-CN" altLang="en-US" sz="3200" dirty="0" smtClean="0"/>
              <a:t>＞</a:t>
            </a:r>
            <a:r>
              <a:rPr lang="en-US" altLang="zh-CN" sz="3200" dirty="0" smtClean="0"/>
              <a:t>W</a:t>
            </a:r>
            <a:r>
              <a:rPr lang="zh-CN" altLang="en-US" sz="3200" i="1" dirty="0" smtClean="0"/>
              <a:t>﻿﻿﻿﻿</a:t>
            </a:r>
            <a:r>
              <a:rPr lang="zh-CN" altLang="en-US" sz="3200" baseline="-25000" dirty="0" smtClean="0"/>
              <a:t>乙</a:t>
            </a:r>
            <a:r>
              <a:rPr lang="zh-CN" altLang="en-US" sz="3200" dirty="0" smtClean="0"/>
              <a:t>         </a:t>
            </a:r>
            <a:r>
              <a:rPr lang="en-US" altLang="zh-CN" sz="3200" dirty="0" smtClean="0"/>
              <a:t>B</a:t>
            </a:r>
            <a:r>
              <a:rPr lang="en-US" altLang="zh-CN" sz="3200" dirty="0"/>
              <a:t>. </a:t>
            </a:r>
            <a:r>
              <a:rPr lang="en-US" altLang="zh-CN" sz="3200" dirty="0" smtClean="0"/>
              <a:t>W</a:t>
            </a:r>
            <a:r>
              <a:rPr lang="zh-CN" altLang="en-US" sz="3200" baseline="-25000" dirty="0" smtClean="0"/>
              <a:t>甲</a:t>
            </a:r>
            <a:r>
              <a:rPr lang="zh-CN" altLang="en-US" sz="3200" dirty="0" smtClean="0"/>
              <a:t>﻿﻿﻿﻿ ＝ </a:t>
            </a:r>
            <a:r>
              <a:rPr lang="en-US" altLang="zh-CN" sz="3200" dirty="0" smtClean="0"/>
              <a:t>W</a:t>
            </a:r>
            <a:r>
              <a:rPr lang="zh-CN" altLang="en-US" sz="3200" i="1" dirty="0" smtClean="0"/>
              <a:t>﻿﻿﻿﻿</a:t>
            </a:r>
            <a:r>
              <a:rPr lang="zh-CN" altLang="en-US" sz="3200" baseline="-25000" dirty="0" smtClean="0"/>
              <a:t>乙</a:t>
            </a:r>
            <a:endParaRPr lang="zh-CN" altLang="en-US" sz="3200" dirty="0"/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en-US" altLang="zh-CN" sz="3200" dirty="0" smtClean="0"/>
              <a:t>W</a:t>
            </a:r>
            <a:r>
              <a:rPr lang="zh-CN" altLang="en-US" sz="3200" baseline="-25000" dirty="0" smtClean="0"/>
              <a:t>甲</a:t>
            </a:r>
            <a:r>
              <a:rPr lang="zh-CN" altLang="en-US" sz="3200" dirty="0" smtClean="0"/>
              <a:t>﻿﻿﻿﻿ ＜ </a:t>
            </a:r>
            <a:r>
              <a:rPr lang="en-US" altLang="zh-CN" sz="3200" dirty="0" smtClean="0"/>
              <a:t>W</a:t>
            </a:r>
            <a:r>
              <a:rPr lang="zh-CN" altLang="en-US" sz="3200" i="1" dirty="0" smtClean="0"/>
              <a:t>﻿﻿﻿﻿</a:t>
            </a:r>
            <a:r>
              <a:rPr lang="zh-CN" altLang="en-US" sz="3200" baseline="-25000" dirty="0" smtClean="0"/>
              <a:t>乙</a:t>
            </a:r>
            <a:r>
              <a:rPr lang="zh-CN" altLang="en-US" sz="3200" dirty="0" smtClean="0"/>
              <a:t>         </a:t>
            </a:r>
            <a:r>
              <a:rPr lang="en-US" altLang="zh-CN" sz="3200" dirty="0" smtClean="0"/>
              <a:t>D</a:t>
            </a:r>
            <a:r>
              <a:rPr lang="en-US" altLang="zh-CN" sz="3200" dirty="0"/>
              <a:t>. </a:t>
            </a:r>
            <a:r>
              <a:rPr lang="zh-CN" altLang="en-US" sz="3200" dirty="0" smtClean="0"/>
              <a:t>条件不足，无法确定</a:t>
            </a:r>
            <a:endParaRPr lang="zh-CN" altLang="en-US" sz="32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325" y="3429000"/>
            <a:ext cx="57816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836712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如图所示用大小相等的拉力 </a:t>
            </a:r>
            <a:r>
              <a:rPr lang="en-US" altLang="zh-CN" sz="3200" dirty="0"/>
              <a:t>F </a:t>
            </a:r>
            <a:r>
              <a:rPr lang="zh-CN" altLang="en-US" sz="3200" dirty="0"/>
              <a:t>，分别沿光滑的斜面和粗糙的水平面拉同一木箱，使其在 </a:t>
            </a:r>
            <a:r>
              <a:rPr lang="en-US" altLang="zh-CN" sz="3200" dirty="0"/>
              <a:t>F </a:t>
            </a:r>
            <a:r>
              <a:rPr lang="zh-CN" altLang="en-US" sz="3200" dirty="0"/>
              <a:t>的作用下移动的距</a:t>
            </a:r>
            <a:r>
              <a:rPr lang="zh-CN" altLang="en-US" sz="3200" dirty="0" smtClean="0"/>
              <a:t>离</a:t>
            </a:r>
            <a:r>
              <a:rPr lang="en-US" altLang="zh-CN" sz="3200" dirty="0" err="1" smtClean="0"/>
              <a:t>s</a:t>
            </a:r>
            <a:r>
              <a:rPr lang="en-US" altLang="zh-CN" sz="3200" baseline="-25000" dirty="0" err="1" smtClean="0"/>
              <a:t>AB</a:t>
            </a:r>
            <a:r>
              <a:rPr lang="en-US" altLang="zh-CN" sz="3200" dirty="0" smtClean="0"/>
              <a:t>=</a:t>
            </a:r>
            <a:r>
              <a:rPr lang="en-US" altLang="zh-CN" sz="3200" dirty="0" err="1" smtClean="0"/>
              <a:t>s</a:t>
            </a:r>
            <a:r>
              <a:rPr lang="en-US" altLang="zh-CN" sz="3200" baseline="-25000" dirty="0" err="1" smtClean="0"/>
              <a:t>CD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﻿﻿﻿﻿﻿﻿﻿﻿﻿﻿﻿﻿﻿﻿﻿﻿﻿﻿﻿﻿</a:t>
            </a:r>
            <a:r>
              <a:rPr lang="zh-CN" altLang="en-US" sz="3200" dirty="0"/>
              <a:t> ，对比这两种情况，下列说法正确的是</a:t>
            </a:r>
            <a:r>
              <a:rPr lang="zh-CN" altLang="en-US" sz="3200" dirty="0" smtClean="0"/>
              <a:t>（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4581128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AB </a:t>
            </a:r>
            <a:r>
              <a:rPr lang="zh-CN" altLang="en-US" sz="3200" dirty="0"/>
              <a:t>段 </a:t>
            </a:r>
            <a:r>
              <a:rPr lang="en-US" altLang="zh-CN" sz="3200" dirty="0"/>
              <a:t>F </a:t>
            </a:r>
            <a:r>
              <a:rPr lang="zh-CN" altLang="en-US" sz="3200" dirty="0"/>
              <a:t>做功较多</a:t>
            </a:r>
          </a:p>
          <a:p>
            <a:pPr fontAlgn="ctr"/>
            <a:r>
              <a:rPr lang="zh-CN" altLang="en-US" sz="3200" dirty="0"/>
              <a:t>﻿</a:t>
            </a:r>
            <a:r>
              <a:rPr lang="en-US" altLang="zh-CN" sz="3200" dirty="0"/>
              <a:t>B. CD </a:t>
            </a:r>
            <a:r>
              <a:rPr lang="zh-CN" altLang="en-US" sz="3200" dirty="0"/>
              <a:t>段 </a:t>
            </a:r>
            <a:r>
              <a:rPr lang="en-US" altLang="zh-CN" sz="3200" dirty="0"/>
              <a:t>F </a:t>
            </a:r>
            <a:r>
              <a:rPr lang="zh-CN" altLang="en-US" sz="3200" dirty="0"/>
              <a:t>做功较多</a:t>
            </a:r>
          </a:p>
          <a:p>
            <a:pPr fontAlgn="ctr"/>
            <a:r>
              <a:rPr lang="en-US" altLang="zh-CN" sz="3200" dirty="0"/>
              <a:t>C. AB </a:t>
            </a:r>
            <a:r>
              <a:rPr lang="zh-CN" altLang="en-US" sz="3200" dirty="0"/>
              <a:t>段与 </a:t>
            </a:r>
            <a:r>
              <a:rPr lang="en-US" altLang="zh-CN" sz="3200" dirty="0"/>
              <a:t>CD </a:t>
            </a:r>
            <a:r>
              <a:rPr lang="zh-CN" altLang="en-US" sz="3200" dirty="0"/>
              <a:t>段 </a:t>
            </a:r>
            <a:r>
              <a:rPr lang="en-US" altLang="zh-CN" sz="3200" dirty="0"/>
              <a:t>F </a:t>
            </a:r>
            <a:r>
              <a:rPr lang="zh-CN" altLang="en-US" sz="3200" dirty="0"/>
              <a:t>做的功一样多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无法比较 </a:t>
            </a:r>
            <a:r>
              <a:rPr lang="en-US" altLang="zh-CN" sz="3200" dirty="0"/>
              <a:t>AB </a:t>
            </a:r>
            <a:r>
              <a:rPr lang="zh-CN" altLang="en-US" sz="3200" dirty="0"/>
              <a:t>段与 </a:t>
            </a:r>
            <a:r>
              <a:rPr lang="en-US" altLang="zh-CN" sz="3200" dirty="0"/>
              <a:t>CD </a:t>
            </a:r>
            <a:r>
              <a:rPr lang="zh-CN" altLang="en-US" sz="3200" dirty="0"/>
              <a:t>段 </a:t>
            </a:r>
            <a:r>
              <a:rPr lang="en-US" altLang="zh-CN" sz="3200" dirty="0"/>
              <a:t>F </a:t>
            </a:r>
            <a:r>
              <a:rPr lang="zh-CN" altLang="en-US" sz="3200" dirty="0"/>
              <a:t>做功的多少</a:t>
            </a:r>
          </a:p>
        </p:txBody>
      </p:sp>
      <p:pic>
        <p:nvPicPr>
          <p:cNvPr id="8" name="图片 7" descr="功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996952"/>
            <a:ext cx="5946922" cy="1334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情景导入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3933056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19 </a:t>
            </a:r>
            <a:r>
              <a:rPr lang="zh-CN" altLang="en-US" sz="2800" dirty="0"/>
              <a:t>世纪，蒸汽机的发明大大提高了生产能力。为了比较蒸汽机的工作能力，法国科学家</a:t>
            </a:r>
            <a:r>
              <a:rPr lang="zh-CN" altLang="en-US" sz="2800" b="1" dirty="0"/>
              <a:t>科里奥利</a:t>
            </a:r>
            <a:r>
              <a:rPr lang="zh-CN" altLang="en-US" sz="2800" dirty="0"/>
              <a:t>引入了“</a:t>
            </a:r>
            <a:r>
              <a:rPr lang="zh-CN" altLang="en-US" sz="2800" b="1" dirty="0"/>
              <a:t>功</a:t>
            </a:r>
            <a:r>
              <a:rPr lang="zh-CN" altLang="en-US" sz="2800" dirty="0"/>
              <a:t>”这个概念。 为了纪念他，人们把他的名字雕刻在埃菲尔铁塔上。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23622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2381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叉车举高货物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5013176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对于这种情况，物理学中就说叉车的托力做了功。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99992" y="1700808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 fontAlgn="ctr"/>
            <a:r>
              <a:rPr lang="zh-CN" altLang="en-US" sz="2800" dirty="0" smtClean="0"/>
              <a:t>在</a:t>
            </a:r>
            <a:r>
              <a:rPr lang="zh-CN" altLang="en-US" sz="2800" dirty="0"/>
              <a:t>叉车举高货物的过程中，货物受到一个托力 </a:t>
            </a:r>
            <a:r>
              <a:rPr lang="en-US" altLang="zh-CN" sz="2800" dirty="0"/>
              <a:t>F </a:t>
            </a:r>
            <a:r>
              <a:rPr lang="zh-CN" altLang="en-US" sz="2800" dirty="0"/>
              <a:t>的作用，并且在这个力的作用下，向上移动了一段距离 ，托力 </a:t>
            </a:r>
            <a:r>
              <a:rPr lang="en-US" altLang="zh-CN" sz="2800" dirty="0"/>
              <a:t>F </a:t>
            </a:r>
            <a:r>
              <a:rPr lang="zh-CN" altLang="en-US" sz="2800" dirty="0"/>
              <a:t>作用的成效体现在物体被举高了。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1623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556792"/>
            <a:ext cx="756084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﻿如果一个力作用在物体上，物体在这个</a:t>
            </a:r>
            <a:r>
              <a:rPr lang="zh-CN" altLang="en-US" sz="3200" b="1" dirty="0">
                <a:solidFill>
                  <a:srgbClr val="FF0000"/>
                </a:solidFill>
              </a:rPr>
              <a:t>力的方向上移动了一段距离</a:t>
            </a:r>
            <a:r>
              <a:rPr lang="zh-CN" altLang="en-US" sz="3200" dirty="0"/>
              <a:t>，这个力对物体做了</a:t>
            </a:r>
            <a:r>
              <a:rPr lang="zh-CN" altLang="en-US" sz="3200" b="1" dirty="0">
                <a:solidFill>
                  <a:srgbClr val="FF0000"/>
                </a:solidFill>
              </a:rPr>
              <a:t>功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功</a:t>
            </a:r>
          </a:p>
        </p:txBody>
      </p:sp>
      <p:sp>
        <p:nvSpPr>
          <p:cNvPr id="12" name="矩形 11"/>
          <p:cNvSpPr/>
          <p:nvPr/>
        </p:nvSpPr>
        <p:spPr>
          <a:xfrm>
            <a:off x="899592" y="5373216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b="1" dirty="0"/>
              <a:t>马拉车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23241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5148064" y="5445224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b="1" dirty="0"/>
              <a:t>拉力对车做了功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6"/>
            <a:ext cx="4048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861048"/>
            <a:ext cx="40481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功的实例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88024" y="5085184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ctr"/>
            <a:r>
              <a:rPr lang="zh-CN" altLang="en-US" sz="3200" b="1" dirty="0"/>
              <a:t>拉力对货物做了功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395536" y="5157192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起重机吊起货物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22002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0"/>
            <a:ext cx="742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12776"/>
            <a:ext cx="15049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1860</Words>
  <Application>Microsoft Office PowerPoint</Application>
  <PresentationFormat>全屏显示(4:3)</PresentationFormat>
  <Paragraphs>283</Paragraphs>
  <Slides>53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2020-03-09T04:33:34Z</dcterms:created>
  <dcterms:modified xsi:type="dcterms:W3CDTF">2020-03-30T04:30:10Z</dcterms:modified>
</cp:coreProperties>
</file>