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5.tif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8.tiff"/><Relationship Id="rId1" Type="http://schemas.openxmlformats.org/officeDocument/2006/relationships/image" Target="../media/image1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slide" Target="slide6.xml"/><Relationship Id="rId7" Type="http://schemas.openxmlformats.org/officeDocument/2006/relationships/slide" Target="slide3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slide" Target="slide17.xml"/><Relationship Id="rId3" Type="http://schemas.openxmlformats.org/officeDocument/2006/relationships/image" Target="../media/image1.png"/><Relationship Id="rId2" Type="http://schemas.openxmlformats.org/officeDocument/2006/relationships/tags" Target="../tags/tag3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8.xml"/><Relationship Id="rId11" Type="http://schemas.openxmlformats.org/officeDocument/2006/relationships/slide" Target="slide9.xml"/><Relationship Id="rId10" Type="http://schemas.openxmlformats.org/officeDocument/2006/relationships/tags" Target="../tags/tag7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emf"/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8.tif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8.tiff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9.tiff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9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7.wmf"/><Relationship Id="rId2" Type="http://schemas.openxmlformats.org/officeDocument/2006/relationships/oleObject" Target="../embeddings/oleObject1.bin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NULL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emf"/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1662113" y="2303780"/>
            <a:ext cx="876300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第十二讲  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简单机械</a:t>
            </a:r>
            <a:endParaRPr lang="zh-CN" altLang="en-US" sz="6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05823" y="3837305"/>
            <a:ext cx="5504815" cy="775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50000"/>
              </a:lnSpc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机械效率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30898" y="1026160"/>
            <a:ext cx="1038225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 b="0">
                <a:ea typeface="宋体" panose="02010600030101010101" pitchFamily="2" charset="-122"/>
              </a:rPr>
              <a:t>控制变量法的应用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探究滑轮组的</a:t>
            </a:r>
            <a:r>
              <a:rPr lang="zh-CN" sz="2400" b="0" u="sng">
                <a:ea typeface="宋体" panose="02010600030101010101" pitchFamily="2" charset="-122"/>
              </a:rPr>
              <a:t>机械效率与物重</a:t>
            </a:r>
            <a:r>
              <a:rPr lang="zh-CN" sz="2400" b="0">
                <a:ea typeface="宋体" panose="02010600030101010101" pitchFamily="2" charset="-122"/>
              </a:rPr>
              <a:t>的关系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控制同一滑轮组的绕线方式相同，改变滑轮组所吊钩码的数量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 b="0">
                <a:ea typeface="宋体" panose="02010600030101010101" pitchFamily="2" charset="-122"/>
              </a:rPr>
              <a:t>探究滑轮组的</a:t>
            </a:r>
            <a:r>
              <a:rPr lang="zh-CN" sz="2400" b="0" u="sng">
                <a:ea typeface="宋体" panose="02010600030101010101" pitchFamily="2" charset="-122"/>
              </a:rPr>
              <a:t>机械效率与动滑轮的重力</a:t>
            </a:r>
            <a:r>
              <a:rPr lang="zh-CN" sz="2400" b="0">
                <a:ea typeface="宋体" panose="02010600030101010101" pitchFamily="2" charset="-122"/>
              </a:rPr>
              <a:t>大小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个数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的关系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控制滑轮组所吊钩码的数量相同，绕线方式相同，改变动滑轮的数量或换用重力不同的动滑轮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(3)</a:t>
            </a:r>
            <a:r>
              <a:rPr lang="zh-CN" sz="2400" b="0">
                <a:ea typeface="宋体" panose="02010600030101010101" pitchFamily="2" charset="-122"/>
              </a:rPr>
              <a:t>探究滑轮组的</a:t>
            </a:r>
            <a:r>
              <a:rPr lang="zh-CN" sz="2400" b="0" u="sng">
                <a:ea typeface="宋体" panose="02010600030101010101" pitchFamily="2" charset="-122"/>
              </a:rPr>
              <a:t>机械效率与所提重物高度</a:t>
            </a:r>
            <a:r>
              <a:rPr lang="zh-CN" sz="2400" b="0">
                <a:ea typeface="宋体" panose="02010600030101010101" pitchFamily="2" charset="-122"/>
              </a:rPr>
              <a:t>的关系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控制同一滑轮组的绕线方式相同，所提物体重力相同，改变提升重物的高度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5. </a:t>
            </a:r>
            <a:r>
              <a:rPr lang="zh-CN" sz="2400" b="0">
                <a:ea typeface="宋体" panose="02010600030101010101" pitchFamily="2" charset="-122"/>
              </a:rPr>
              <a:t>承担重物绳子段数的判断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与</a:t>
            </a:r>
            <a:r>
              <a:rPr lang="zh-CN" sz="2400" b="0" u="sng">
                <a:ea typeface="宋体" panose="02010600030101010101" pitchFamily="2" charset="-122"/>
              </a:rPr>
              <a:t>动滑轮</a:t>
            </a:r>
            <a:r>
              <a:rPr lang="zh-CN" sz="2400" b="0">
                <a:ea typeface="宋体" panose="02010600030101010101" pitchFamily="2" charset="-122"/>
              </a:rPr>
              <a:t>连接的段数即为绳子的段数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05193" y="1120140"/>
            <a:ext cx="1038225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分析数据和现象、总结结论】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 b="0">
                <a:ea typeface="宋体" panose="02010600030101010101" pitchFamily="2" charset="-122"/>
              </a:rPr>
              <a:t>功、机械效率的计算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 b="0">
                <a:ea typeface="宋体" panose="02010600030101010101" pitchFamily="2" charset="-122"/>
              </a:rPr>
              <a:t>表格实验数据分析，总结结论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①</a:t>
            </a:r>
            <a:r>
              <a:rPr lang="zh-CN" sz="2400" b="0">
                <a:ea typeface="宋体" panose="02010600030101010101" pitchFamily="2" charset="-122"/>
              </a:rPr>
              <a:t>使用同一滑轮组，提升的重物质量增大，机械效率</a:t>
            </a:r>
            <a:r>
              <a:rPr lang="zh-CN" sz="2400" b="0" u="sng">
                <a:ea typeface="宋体" panose="02010600030101010101" pitchFamily="2" charset="-122"/>
              </a:rPr>
              <a:t>增大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②</a:t>
            </a:r>
            <a:r>
              <a:rPr lang="zh-CN" sz="2400" b="0">
                <a:ea typeface="宋体" panose="02010600030101010101" pitchFamily="2" charset="-122"/>
              </a:rPr>
              <a:t>使用同一滑轮组，提升同一重物时，滑轮组的</a:t>
            </a:r>
            <a:r>
              <a:rPr lang="zh-CN" sz="2400" b="0" u="sng">
                <a:ea typeface="宋体" panose="02010600030101010101" pitchFamily="2" charset="-122"/>
              </a:rPr>
              <a:t>机械效率与绳子段数无关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③</a:t>
            </a:r>
            <a:r>
              <a:rPr lang="zh-CN" sz="2400" b="0">
                <a:ea typeface="宋体" panose="02010600030101010101" pitchFamily="2" charset="-122"/>
              </a:rPr>
              <a:t>使用不同滑轮组，提升相同重物时，动滑轮越重，滑轮组</a:t>
            </a:r>
            <a:r>
              <a:rPr lang="zh-CN" sz="2400" b="0" u="sng">
                <a:ea typeface="宋体" panose="02010600030101010101" pitchFamily="2" charset="-122"/>
              </a:rPr>
              <a:t>机械效率越低</a:t>
            </a:r>
            <a:r>
              <a:rPr lang="zh-CN" sz="2400" b="0">
                <a:ea typeface="黑体" panose="02010609060101010101" pitchFamily="49" charset="-122"/>
              </a:rPr>
              <a:t>【交流与反思】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 b="0">
                <a:ea typeface="宋体" panose="02010600030101010101" pitchFamily="2" charset="-122"/>
              </a:rPr>
              <a:t>提高滑轮组机械效率的方法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增加物重、减小动滑轮重力、减小机械间的摩擦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11943" y="982380"/>
            <a:ext cx="4774565" cy="522605"/>
            <a:chOff x="6509" y="1650"/>
            <a:chExt cx="7519" cy="823"/>
          </a:xfrm>
        </p:grpSpPr>
        <p:pic>
          <p:nvPicPr>
            <p:cNvPr id="3" name="图片 2" descr="方框小标7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09" y="1651"/>
              <a:ext cx="6519" cy="8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520" y="1650"/>
              <a:ext cx="75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900" dirty="0">
                  <a:solidFill>
                    <a:srgbClr val="068A3D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全国视野分层练</a:t>
              </a:r>
              <a:endParaRPr lang="zh-CN" altLang="en-US" sz="2800" b="1" spc="1900" dirty="0">
                <a:solidFill>
                  <a:srgbClr val="068A3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828660" y="5978644"/>
            <a:ext cx="8686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例题图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089978" y="1636395"/>
            <a:ext cx="98996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sz="2400" b="0">
                <a:ea typeface="宋体" panose="02010600030101010101" pitchFamily="2" charset="-122"/>
              </a:rPr>
              <a:t>　某小组在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测滑轮组机械效率的实验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中得到的数据如表所示，实验装置如图所示．</a:t>
            </a:r>
            <a:endParaRPr lang="zh-CN" altLang="en-US"/>
          </a:p>
        </p:txBody>
      </p:sp>
      <p:pic>
        <p:nvPicPr>
          <p:cNvPr id="5" name="图片 -21474822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403" y="2719070"/>
            <a:ext cx="5923915" cy="29724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5"/>
          <p:cNvGrpSpPr/>
          <p:nvPr/>
        </p:nvGrpSpPr>
        <p:grpSpPr>
          <a:xfrm>
            <a:off x="680429" y="867116"/>
            <a:ext cx="2411412" cy="460375"/>
            <a:chOff x="1007" y="5038"/>
            <a:chExt cx="3796" cy="725"/>
          </a:xfrm>
        </p:grpSpPr>
        <p:pic>
          <p:nvPicPr>
            <p:cNvPr id="23" name="图片 2" descr="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82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图片 3" descr="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7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" name="文本框 69"/>
            <p:cNvSpPr txBox="1"/>
            <p:nvPr/>
          </p:nvSpPr>
          <p:spPr>
            <a:xfrm>
              <a:off x="1715" y="5038"/>
              <a:ext cx="237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基础训练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83248" y="1256665"/>
            <a:ext cx="109969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ea typeface="宋体" panose="02010600030101010101" pitchFamily="2" charset="-122"/>
              </a:rPr>
              <a:t>实验中应沿竖直方向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 b="0">
                <a:ea typeface="宋体" panose="02010600030101010101" pitchFamily="2" charset="-122"/>
              </a:rPr>
              <a:t>缓慢拉动弹簧测力计．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请将表中的两个数据填写完整，分析表中数据可知第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次实验是用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丙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图所示装置做的实验．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814388" y="3058160"/>
          <a:ext cx="10702290" cy="33032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97330"/>
                <a:gridCol w="1724025"/>
                <a:gridCol w="2049780"/>
                <a:gridCol w="1837690"/>
                <a:gridCol w="1941830"/>
                <a:gridCol w="1651635"/>
              </a:tblGrid>
              <a:tr h="105283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钩码重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钩码上升高度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绳端拉力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绳端移动距离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机械效率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η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5245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74%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74%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86%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038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793173" y="1384300"/>
            <a:ext cx="2893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匀速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或匀速直线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614728" y="5887720"/>
            <a:ext cx="1120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0.4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370503" y="5887720"/>
            <a:ext cx="9950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80%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59353" y="1903095"/>
            <a:ext cx="908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丁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06818" y="2080260"/>
            <a:ext cx="99523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>
                <a:ea typeface="宋体" panose="02010600030101010101" pitchFamily="2" charset="-122"/>
              </a:rPr>
              <a:t>通过比较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两次实验数据可得出结论：使用同一滑轮组提升同一重物时，滑轮组的机械效率与绳子段数无关．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填实验次数的序号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(4)</a:t>
            </a:r>
            <a:r>
              <a:rPr lang="zh-CN" sz="2400" b="0">
                <a:ea typeface="宋体" panose="02010600030101010101" pitchFamily="2" charset="-122"/>
              </a:rPr>
              <a:t>通过比较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两次实验数据可得出结论：同一滑轮组提升重物时，物重越重，滑轮组机械效率越高．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填实验次数的序号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(5)</a:t>
            </a:r>
            <a:r>
              <a:rPr lang="zh-CN" sz="2400" b="0">
                <a:ea typeface="宋体" panose="02010600030101010101" pitchFamily="2" charset="-122"/>
              </a:rPr>
              <a:t>通过比较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两次实验数据可得出结论：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________________________________________________________________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139758" y="2191385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139758" y="3303270"/>
            <a:ext cx="982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06183" y="4943475"/>
            <a:ext cx="9952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不同滑轮组提升相同重物时，动滑轮越轻，滑轮组机械效率越高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119188" y="1256030"/>
            <a:ext cx="2414905" cy="460375"/>
            <a:chOff x="5377" y="4501"/>
            <a:chExt cx="3803" cy="725"/>
          </a:xfrm>
        </p:grpSpPr>
        <p:pic>
          <p:nvPicPr>
            <p:cNvPr id="33" name="图片 2" descr="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382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" name="图片 3" descr="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77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" name="文本框 69"/>
            <p:cNvSpPr txBox="1"/>
            <p:nvPr/>
          </p:nvSpPr>
          <p:spPr>
            <a:xfrm>
              <a:off x="6072" y="4501"/>
              <a:ext cx="235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能力提升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75678" y="1647825"/>
            <a:ext cx="1006284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 b="0">
                <a:ea typeface="宋体" panose="02010600030101010101" pitchFamily="2" charset="-122"/>
              </a:rPr>
              <a:t>该小组同学利用图甲的滑轮组提升相同的物体时，增加物体匀速上升的速度，滑轮组的机械效率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变大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>
                <a:ea typeface="宋体" panose="02010600030101010101" pitchFamily="2" charset="-122"/>
              </a:rPr>
              <a:t>变小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不变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(7)</a:t>
            </a:r>
            <a:r>
              <a:rPr lang="zh-CN" sz="2400" b="0">
                <a:ea typeface="宋体" panose="02010600030101010101" pitchFamily="2" charset="-122"/>
              </a:rPr>
              <a:t>在第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次实验中，拉力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做的额外功为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________J.(8)</a:t>
            </a:r>
            <a:r>
              <a:rPr lang="zh-CN" sz="2400" b="0">
                <a:ea typeface="宋体" panose="02010600030101010101" pitchFamily="2" charset="-122"/>
              </a:rPr>
              <a:t>小明分析实验数据时，发现通过比较第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次实验数据，也能得出滑轮组机械效率与重物重力的关系．请你对小明同学的观点进行评估：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(9)</a:t>
            </a:r>
            <a:r>
              <a:rPr lang="zh-CN" sz="2400" b="0">
                <a:ea typeface="宋体" panose="02010600030101010101" pitchFamily="2" charset="-122"/>
              </a:rPr>
              <a:t>结合上述结论，提高机械效率的方法有增大有用功，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增大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减小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额外功．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555173" y="2340610"/>
            <a:ext cx="1057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　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578918" y="2902585"/>
            <a:ext cx="908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0.13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82383" y="4552950"/>
            <a:ext cx="6441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没有控制动滑轮重力不变，结论不可靠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614093" y="5088890"/>
            <a:ext cx="1207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10323" y="1360805"/>
            <a:ext cx="74237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(10)</a:t>
            </a:r>
            <a:r>
              <a:rPr lang="zh-CN" sz="2400" b="0">
                <a:ea typeface="宋体" panose="02010600030101010101" pitchFamily="2" charset="-122"/>
              </a:rPr>
              <a:t>小组同学发现实验过程中边拉动弹簧测力计边读数，弹簧测力计示数不稳定，应该静止读数．你认为他的想法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正确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不正确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，因为他没有考虑到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 b="0">
                <a:ea typeface="宋体" panose="02010600030101010101" pitchFamily="2" charset="-122"/>
              </a:rPr>
              <a:t>对滑轮组机械效率的影响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  (11)</a:t>
            </a:r>
            <a:r>
              <a:rPr lang="zh-CN" sz="2400" b="0">
                <a:ea typeface="宋体" panose="02010600030101010101" pitchFamily="2" charset="-122"/>
              </a:rPr>
              <a:t>随后该小组的小强又设计了一个方案，如图戊所示．你认为和图丙装置对比，在提升同一重物时，若不计绳重和摩擦力，装置戊的机械效率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大于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>
                <a:ea typeface="宋体" panose="02010600030101010101" pitchFamily="2" charset="-122"/>
              </a:rPr>
              <a:t>等于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小于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装置丙的机械效率．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076768" y="2544445"/>
            <a:ext cx="1170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不正确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215833" y="3126740"/>
            <a:ext cx="24441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摩擦力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或摩擦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98958" y="4782820"/>
            <a:ext cx="1245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/>
          </a:p>
        </p:txBody>
      </p:sp>
      <p:pic>
        <p:nvPicPr>
          <p:cNvPr id="5" name="图片 -2147482253"/>
          <p:cNvPicPr>
            <a:picLocks noChangeAspect="1"/>
          </p:cNvPicPr>
          <p:nvPr/>
        </p:nvPicPr>
        <p:blipFill>
          <a:blip r:embed="rId1"/>
          <a:srcRect l="77918" t="4572" r="-2219" b="-3888"/>
          <a:stretch>
            <a:fillRect/>
          </a:stretch>
        </p:blipFill>
        <p:spPr>
          <a:xfrm>
            <a:off x="9146858" y="1823720"/>
            <a:ext cx="1797050" cy="36855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644333" y="916011"/>
            <a:ext cx="8839200" cy="645147"/>
            <a:chOff x="2362" y="1210"/>
            <a:chExt cx="13920" cy="1234"/>
          </a:xfrm>
        </p:grpSpPr>
        <p:pic>
          <p:nvPicPr>
            <p:cNvPr id="21521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62" y="1246"/>
              <a:ext cx="13920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15"/>
            <p:cNvSpPr txBox="1"/>
            <p:nvPr/>
          </p:nvSpPr>
          <p:spPr>
            <a:xfrm>
              <a:off x="4087" y="1210"/>
              <a:ext cx="10252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玩转广东省卷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年中考真题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42988" y="1517015"/>
            <a:ext cx="6093460" cy="737235"/>
            <a:chOff x="1342" y="2812"/>
            <a:chExt cx="9596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6401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机械效率的理解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（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2010.6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）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45528" y="2298065"/>
            <a:ext cx="98456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2010省卷6题3分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某建筑工地要将同一个箱子从地面搬上二楼，如果分别采用如图所示的两种方式搬运，关于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做功的情况，以下判断正确的是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 b="0">
                <a:ea typeface="宋体" panose="02010600030101010101" pitchFamily="2" charset="-122"/>
              </a:rPr>
              <a:t>两种方式机械效率一定相等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 b="0">
                <a:ea typeface="宋体" panose="02010600030101010101" pitchFamily="2" charset="-122"/>
              </a:rPr>
              <a:t>两种方式功率一定相等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 b="0">
                <a:ea typeface="宋体" panose="02010600030101010101" pitchFamily="2" charset="-122"/>
              </a:rPr>
              <a:t>两种方式所做的总功一定相等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 b="0">
                <a:ea typeface="宋体" panose="02010600030101010101" pitchFamily="2" charset="-122"/>
              </a:rPr>
              <a:t>两种方式所做的有用功一定相等</a:t>
            </a:r>
            <a:endParaRPr lang="zh-CN" altLang="en-US"/>
          </a:p>
        </p:txBody>
      </p:sp>
      <p:pic>
        <p:nvPicPr>
          <p:cNvPr id="2" name="图片 -21474822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8543" y="3612515"/>
            <a:ext cx="2935605" cy="22498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8176284" y="597074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2246948" y="3540125"/>
            <a:ext cx="1057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093153" y="2116455"/>
            <a:ext cx="9994265" cy="737235"/>
            <a:chOff x="1342" y="2832"/>
            <a:chExt cx="15739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17" y="2832"/>
              <a:ext cx="12564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功、功率和机械效率的相关计算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（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2018.19，2016.12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）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126173" y="3063240"/>
            <a:ext cx="98799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2016省卷12题3分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质量为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0.5 kg</a:t>
            </a:r>
            <a:r>
              <a:rPr lang="zh-CN" sz="2400" b="0">
                <a:ea typeface="宋体" panose="02010600030101010101" pitchFamily="2" charset="-122"/>
              </a:rPr>
              <a:t>的塑料桶装满水后总质量为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10 kg</a:t>
            </a:r>
            <a:r>
              <a:rPr lang="zh-CN" sz="2400" b="0">
                <a:ea typeface="宋体" panose="02010600030101010101" pitchFamily="2" charset="-122"/>
              </a:rPr>
              <a:t>，小明将其从地面匀速搬到高度为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 m</a:t>
            </a:r>
            <a:r>
              <a:rPr lang="zh-CN" sz="2400" b="0">
                <a:ea typeface="宋体" panose="02010600030101010101" pitchFamily="2" charset="-122"/>
              </a:rPr>
              <a:t>的桌面上，在竖直向上搬水的过程中所做的总功是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______J</a:t>
            </a:r>
            <a:r>
              <a:rPr lang="zh-CN" sz="2400" b="0">
                <a:ea typeface="宋体" panose="02010600030101010101" pitchFamily="2" charset="-122"/>
              </a:rPr>
              <a:t>，有用功是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______J</a:t>
            </a:r>
            <a:r>
              <a:rPr lang="zh-CN" sz="2400" b="0">
                <a:ea typeface="宋体" panose="02010600030101010101" pitchFamily="2" charset="-122"/>
              </a:rPr>
              <a:t>，机械效率是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10 N/kg)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25738" y="4277360"/>
            <a:ext cx="1308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100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552123" y="4277360"/>
            <a:ext cx="1020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95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373428" y="4288790"/>
            <a:ext cx="1107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95%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5949974" y="6065361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912178" y="802640"/>
            <a:ext cx="103447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2018省卷19题6分)</a:t>
            </a:r>
            <a:r>
              <a:rPr lang="zh-CN" sz="2400" b="0">
                <a:ea typeface="宋体" panose="02010600030101010101" pitchFamily="2" charset="-122"/>
              </a:rPr>
              <a:t>如图所示是建筑工地上的起重机示意图．起重机的电动机功率为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3×10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W</a:t>
            </a:r>
            <a:r>
              <a:rPr lang="zh-CN" sz="2400" b="0">
                <a:ea typeface="宋体" panose="02010600030101010101" pitchFamily="2" charset="-122"/>
              </a:rPr>
              <a:t>，当它把质量为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 t</a:t>
            </a:r>
            <a:r>
              <a:rPr lang="zh-CN" sz="2400" b="0">
                <a:ea typeface="宋体" panose="02010600030101010101" pitchFamily="2" charset="-122"/>
              </a:rPr>
              <a:t>的重物匀速提起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24 m</a:t>
            </a:r>
            <a:r>
              <a:rPr lang="zh-CN" sz="2400" b="0">
                <a:ea typeface="宋体" panose="02010600030101010101" pitchFamily="2" charset="-122"/>
              </a:rPr>
              <a:t>时，用时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100 s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10 N/kg)</a:t>
            </a:r>
            <a:r>
              <a:rPr lang="zh-CN" sz="2400" b="0">
                <a:ea typeface="宋体" panose="02010600030101010101" pitchFamily="2" charset="-122"/>
              </a:rPr>
              <a:t>求：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在这段时间内起重机提起重物做功的功率是多少？机械效率是多少？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若起重机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 b="0">
                <a:ea typeface="宋体" panose="02010600030101010101" pitchFamily="2" charset="-122"/>
              </a:rPr>
              <a:t>长为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20 m</a:t>
            </a:r>
            <a:r>
              <a:rPr lang="zh-CN" sz="2400" b="0">
                <a:ea typeface="宋体" panose="02010600030101010101" pitchFamily="2" charset="-122"/>
              </a:rPr>
              <a:t>，吊起重物时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0">
                <a:ea typeface="宋体" panose="02010600030101010101" pitchFamily="2" charset="-122"/>
              </a:rPr>
              <a:t>端的配重质量为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 t</a:t>
            </a:r>
            <a:r>
              <a:rPr lang="zh-CN" sz="2400" b="0">
                <a:ea typeface="宋体" panose="02010600030101010101" pitchFamily="2" charset="-122"/>
              </a:rPr>
              <a:t>，为使起重机不翻倒，则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OB</a:t>
            </a:r>
            <a:r>
              <a:rPr lang="zh-CN" sz="2400" b="0">
                <a:ea typeface="宋体" panose="02010600030101010101" pitchFamily="2" charset="-122"/>
              </a:rPr>
              <a:t>长为多少？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不计摩擦和起重机自重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-21474822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8713" y="4145915"/>
            <a:ext cx="3006090" cy="17672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离页连接符 16"/>
          <p:cNvSpPr/>
          <p:nvPr/>
        </p:nvSpPr>
        <p:spPr>
          <a:xfrm rot="5400000">
            <a:off x="10196154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368868" y="4695190"/>
            <a:ext cx="6904355" cy="828040"/>
            <a:chOff x="4509" y="3668"/>
            <a:chExt cx="10873" cy="1304"/>
          </a:xfrm>
        </p:grpSpPr>
        <p:sp>
          <p:nvSpPr>
            <p:cNvPr id="10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16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>
              <a:hlinkClick r:id="rId4" action="ppaction://hlinksldjump"/>
            </p:cNvPr>
            <p:cNvSpPr txBox="1"/>
            <p:nvPr/>
          </p:nvSpPr>
          <p:spPr>
            <a:xfrm>
              <a:off x="6089" y="3812"/>
              <a:ext cx="90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玩转广东省卷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61885" y="1739900"/>
            <a:ext cx="6904354" cy="828040"/>
            <a:chOff x="4509" y="3668"/>
            <a:chExt cx="10873" cy="1304"/>
          </a:xfrm>
        </p:grpSpPr>
        <p:sp>
          <p:nvSpPr>
            <p:cNvPr id="21" name="圆角矩形 6"/>
            <p:cNvSpPr/>
            <p:nvPr>
              <p:custDataLst>
                <p:tags r:id="rId5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</a:endParaRPr>
            </a:p>
          </p:txBody>
        </p:sp>
        <p:pic>
          <p:nvPicPr>
            <p:cNvPr id="23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>
              <a:hlinkClick r:id="rId7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知识精讲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9" name="文本框 78">
            <a:hlinkClick r:id="rId7" action="ppaction://hlinksldjump"/>
          </p:cNvPr>
          <p:cNvSpPr txBox="1"/>
          <p:nvPr/>
        </p:nvSpPr>
        <p:spPr>
          <a:xfrm>
            <a:off x="4122103" y="2712085"/>
            <a:ext cx="18935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78">
            <a:hlinkClick r:id="rId8" action="ppaction://hlinksldjump"/>
          </p:cNvPr>
          <p:cNvSpPr txBox="1"/>
          <p:nvPr/>
        </p:nvSpPr>
        <p:spPr>
          <a:xfrm>
            <a:off x="6587808" y="2712085"/>
            <a:ext cx="18929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回归教材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360613" y="3388995"/>
            <a:ext cx="6904355" cy="828040"/>
            <a:chOff x="4370" y="4659"/>
            <a:chExt cx="10873" cy="1304"/>
          </a:xfrm>
        </p:grpSpPr>
        <p:grpSp>
          <p:nvGrpSpPr>
            <p:cNvPr id="2" name="组合 1"/>
            <p:cNvGrpSpPr/>
            <p:nvPr/>
          </p:nvGrpSpPr>
          <p:grpSpPr>
            <a:xfrm>
              <a:off x="4370" y="4659"/>
              <a:ext cx="10873" cy="1304"/>
              <a:chOff x="4509" y="3668"/>
              <a:chExt cx="10873" cy="1304"/>
            </a:xfrm>
          </p:grpSpPr>
          <p:sp>
            <p:nvSpPr>
              <p:cNvPr id="3" name="圆角矩形 6"/>
              <p:cNvSpPr/>
              <p:nvPr>
                <p:custDataLst>
                  <p:tags r:id="rId9"/>
                </p:custDataLst>
              </p:nvPr>
            </p:nvSpPr>
            <p:spPr>
              <a:xfrm flipV="1">
                <a:off x="6040" y="3668"/>
                <a:ext cx="9342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p>
                <a:pPr algn="ctr" fontAlgn="auto"/>
                <a:endParaRPr lang="zh-CN" altLang="en-US" sz="3200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4" name="椭圆 7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>
              <a:xfrm rot="16200000">
                <a:off x="4510" y="3669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p>
                <a:pPr algn="ctr" fontAlgn="auto"/>
                <a:endParaRPr lang="zh-CN" altLang="en-US" strike="noStrike" noProof="1"/>
              </a:p>
            </p:txBody>
          </p:sp>
          <p:pic>
            <p:nvPicPr>
              <p:cNvPr id="5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26" y="3942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8" name="文本框 7">
              <a:hlinkClick r:id="rId11" action="ppaction://hlinksldjump"/>
            </p:cNvPr>
            <p:cNvSpPr txBox="1"/>
            <p:nvPr/>
          </p:nvSpPr>
          <p:spPr>
            <a:xfrm>
              <a:off x="6163" y="4812"/>
              <a:ext cx="8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实验突破</a:t>
              </a:r>
              <a:r>
                <a:rPr lang="en-US" altLang="zh-CN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--</a:t>
              </a:r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科学探究素养提升</a:t>
              </a:r>
              <a:endPara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007428" y="561340"/>
            <a:ext cx="9764395" cy="6115685"/>
            <a:chOff x="1585" y="884"/>
            <a:chExt cx="15377" cy="9631"/>
          </a:xfrm>
        </p:grpSpPr>
        <p:sp>
          <p:nvSpPr>
            <p:cNvPr id="100" name="文本框 99"/>
            <p:cNvSpPr txBox="1"/>
            <p:nvPr/>
          </p:nvSpPr>
          <p:spPr>
            <a:xfrm>
              <a:off x="1585" y="884"/>
              <a:ext cx="15377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>
                <a:lnSpc>
                  <a:spcPct val="150000"/>
                </a:lnSpc>
              </a:pPr>
              <a:r>
                <a:rPr lang="zh-CN" sz="2400" b="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根据二力平衡，起重机匀速提起重物的力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F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mg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kg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N/kg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N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起重机对重物所做的功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W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Gh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N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24 m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2.4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起重机对重物做功的功率</a:t>
              </a:r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16" y="5233"/>
              <a:ext cx="8328" cy="126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16" y="6493"/>
              <a:ext cx="8328" cy="126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14" y="6181"/>
              <a:ext cx="8328" cy="157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716" y="7414"/>
              <a:ext cx="13429" cy="2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>
                <a:lnSpc>
                  <a:spcPct val="150000"/>
                </a:lnSpc>
              </a:pP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根据杠杆平衡条件：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m</a:t>
              </a:r>
              <a:r>
                <a:rPr lang="en-US" sz="2400" b="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·(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AB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OB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2400" b="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·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OBOB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54" y="8943"/>
              <a:ext cx="8328" cy="1572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228408" y="1028700"/>
            <a:ext cx="8176895" cy="737235"/>
            <a:chOff x="1342" y="2812"/>
            <a:chExt cx="12877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9682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滑轮组的机械效率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[2013.16(2)，2011.19]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98563" y="1909445"/>
            <a:ext cx="986917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[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2013省卷16(2)题3分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]</a:t>
            </a:r>
            <a:r>
              <a:rPr lang="zh-CN" sz="2400" b="0">
                <a:ea typeface="宋体" panose="02010600030101010101" pitchFamily="2" charset="-122"/>
              </a:rPr>
              <a:t>如图，用滑轮组将物块从位置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匀速拉到位置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0">
                <a:ea typeface="宋体" panose="02010600030101010101" pitchFamily="2" charset="-122"/>
              </a:rPr>
              <a:t>，请在图中画出最省力的绕线方法；物块移动的距离为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________cm</a:t>
            </a:r>
            <a:r>
              <a:rPr lang="zh-CN" sz="2400" b="0">
                <a:ea typeface="宋体" panose="02010600030101010101" pitchFamily="2" charset="-122"/>
              </a:rPr>
              <a:t>；若此时绳子自由端所用拉力为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10 N</a:t>
            </a:r>
            <a:r>
              <a:rPr lang="zh-CN" sz="2400" b="0">
                <a:ea typeface="宋体" panose="02010600030101010101" pitchFamily="2" charset="-122"/>
              </a:rPr>
              <a:t>，物块受到的摩擦力为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18 N</a:t>
            </a:r>
            <a:r>
              <a:rPr lang="zh-CN" sz="2400" b="0">
                <a:ea typeface="宋体" panose="02010600030101010101" pitchFamily="2" charset="-122"/>
              </a:rPr>
              <a:t>，滑轮组的机械效率为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endParaRPr lang="zh-CN" altLang="en-US"/>
          </a:p>
        </p:txBody>
      </p:sp>
      <p:pic>
        <p:nvPicPr>
          <p:cNvPr id="5" name="图片 -21474822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8123" y="4378325"/>
            <a:ext cx="4875530" cy="1300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5974104" y="5888831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6" name="任意多边形 5"/>
          <p:cNvSpPr/>
          <p:nvPr/>
        </p:nvSpPr>
        <p:spPr>
          <a:xfrm>
            <a:off x="4904423" y="4624705"/>
            <a:ext cx="896620" cy="175895"/>
          </a:xfrm>
          <a:custGeom>
            <a:avLst/>
            <a:gdLst>
              <a:gd name="connisteX0" fmla="*/ 896620 w 896620"/>
              <a:gd name="connsiteY0" fmla="*/ 175895 h 175895"/>
              <a:gd name="connisteX1" fmla="*/ 0 w 896620"/>
              <a:gd name="connsiteY1" fmla="*/ 0 h 1758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896620" h="175895">
                <a:moveTo>
                  <a:pt x="896620" y="175895"/>
                </a:moveTo>
                <a:lnTo>
                  <a:pt x="0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4904423" y="4976495"/>
            <a:ext cx="1295400" cy="0"/>
          </a:xfrm>
          <a:custGeom>
            <a:avLst/>
            <a:gdLst>
              <a:gd name="connisteX0" fmla="*/ 0 w 1295400"/>
              <a:gd name="connsiteY0" fmla="*/ 0 h 0"/>
              <a:gd name="connisteX1" fmla="*/ 1295400 w 1295400"/>
              <a:gd name="connsiteY1" fmla="*/ 0 h 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1295400">
                <a:moveTo>
                  <a:pt x="0" y="0"/>
                </a:moveTo>
                <a:lnTo>
                  <a:pt x="1295400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5531168" y="4512945"/>
            <a:ext cx="656590" cy="111760"/>
          </a:xfrm>
          <a:custGeom>
            <a:avLst/>
            <a:gdLst>
              <a:gd name="connisteX0" fmla="*/ 656590 w 656590"/>
              <a:gd name="connsiteY0" fmla="*/ 111760 h 111760"/>
              <a:gd name="connisteX1" fmla="*/ 0 w 656590"/>
              <a:gd name="connsiteY1" fmla="*/ 0 h 1117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656590" h="111760">
                <a:moveTo>
                  <a:pt x="656590" y="111760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rgbClr val="FF0000"/>
            </a:solidFill>
            <a:headEnd type="none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538528" y="2550795"/>
            <a:ext cx="1213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3.10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434273" y="3684270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60%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574983" y="3883025"/>
            <a:ext cx="800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en-US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19823" y="1718310"/>
            <a:ext cx="79025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2011省卷19题6分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用如图所示的滑轮组在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20 s</a:t>
            </a:r>
            <a:r>
              <a:rPr lang="zh-CN" sz="2400" b="0">
                <a:ea typeface="宋体" panose="02010600030101010101" pitchFamily="2" charset="-122"/>
              </a:rPr>
              <a:t>内将重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600 N</a:t>
            </a:r>
            <a:r>
              <a:rPr lang="zh-CN" sz="2400" b="0">
                <a:ea typeface="宋体" panose="02010600030101010101" pitchFamily="2" charset="-122"/>
              </a:rPr>
              <a:t>的物体从地面竖直提高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 m</a:t>
            </a:r>
            <a:r>
              <a:rPr lang="zh-CN" sz="2400" b="0">
                <a:ea typeface="宋体" panose="02010600030101010101" pitchFamily="2" charset="-122"/>
              </a:rPr>
              <a:t>，所用拉力是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250 N</a:t>
            </a:r>
            <a:r>
              <a:rPr lang="zh-CN" sz="2400" b="0">
                <a:ea typeface="宋体" panose="02010600030101010101" pitchFamily="2" charset="-122"/>
              </a:rPr>
              <a:t>．在这个过程中，求：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有用功是多少？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拉力的功率是多少？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 b="0">
                <a:ea typeface="宋体" panose="02010600030101010101" pitchFamily="2" charset="-122"/>
              </a:rPr>
              <a:t>滑轮组机械效率是多少？</a:t>
            </a:r>
            <a:endParaRPr lang="zh-CN" altLang="en-US"/>
          </a:p>
        </p:txBody>
      </p:sp>
      <p:pic>
        <p:nvPicPr>
          <p:cNvPr id="2" name="图片 -21474822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66543" y="1891665"/>
            <a:ext cx="1420495" cy="3074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9819029" y="522779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dirty="0"/>
              <a:t>题图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1818323" y="2285365"/>
            <a:ext cx="7536180" cy="2858135"/>
            <a:chOff x="1730" y="5383"/>
            <a:chExt cx="11868" cy="4501"/>
          </a:xfrm>
        </p:grpSpPr>
        <p:sp>
          <p:nvSpPr>
            <p:cNvPr id="3" name="文本框 2"/>
            <p:cNvSpPr txBox="1"/>
            <p:nvPr/>
          </p:nvSpPr>
          <p:spPr>
            <a:xfrm>
              <a:off x="1730" y="5383"/>
              <a:ext cx="11868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>
                <a:lnSpc>
                  <a:spcPct val="150000"/>
                </a:lnSpc>
              </a:pPr>
              <a:r>
                <a:rPr lang="zh-CN" sz="2400" b="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有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Gh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600 N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 m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2 400 J</a:t>
              </a:r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872" y="6399"/>
              <a:ext cx="11726" cy="1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>
                <a:lnSpc>
                  <a:spcPct val="150000"/>
                </a:lnSpc>
              </a:pP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拉力做的总功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总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Fs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250 N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 m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4 000 J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拉力的功率</a:t>
              </a:r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rcRect t="-3968" r="32301"/>
            <a:stretch>
              <a:fillRect/>
            </a:stretch>
          </p:blipFill>
          <p:spPr>
            <a:xfrm>
              <a:off x="4557" y="7246"/>
              <a:ext cx="5638" cy="131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96" y="8312"/>
              <a:ext cx="8328" cy="15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9569" y="8724"/>
              <a:ext cx="160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/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60%</a:t>
              </a:r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230948" y="1199515"/>
            <a:ext cx="6013450" cy="737235"/>
            <a:chOff x="1342" y="2812"/>
            <a:chExt cx="9470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6275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斜面的机械效率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(2012.19)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9215779" y="540051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175703" y="2146935"/>
            <a:ext cx="98583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2012省卷19题7分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如图所示，小王站在高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 m</a:t>
            </a:r>
            <a:r>
              <a:rPr lang="zh-CN" sz="2400" b="0">
                <a:ea typeface="宋体" panose="02010600030101010101" pitchFamily="2" charset="-122"/>
              </a:rPr>
              <a:t>、长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6 m</a:t>
            </a:r>
            <a:r>
              <a:rPr lang="zh-CN" sz="2400" b="0">
                <a:ea typeface="宋体" panose="02010600030101010101" pitchFamily="2" charset="-122"/>
              </a:rPr>
              <a:t>的斜面上，将重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200 N</a:t>
            </a:r>
            <a:r>
              <a:rPr lang="zh-CN" sz="2400" b="0">
                <a:ea typeface="宋体" panose="02010600030101010101" pitchFamily="2" charset="-122"/>
              </a:rPr>
              <a:t>的木箱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沿斜面匀速从底端拉上顶端，拉力大小恒为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120 N</a:t>
            </a:r>
            <a:r>
              <a:rPr lang="zh-CN" sz="2400" b="0">
                <a:ea typeface="宋体" panose="02010600030101010101" pitchFamily="2" charset="-122"/>
              </a:rPr>
              <a:t>，所花时间是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10 s</a:t>
            </a:r>
            <a:r>
              <a:rPr lang="zh-CN" sz="2400" b="0">
                <a:ea typeface="宋体" panose="02010600030101010101" pitchFamily="2" charset="-122"/>
              </a:rPr>
              <a:t>．求：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木箱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沿斜面方向的运动速度；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小王对木箱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做功的功率；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 b="0">
                <a:ea typeface="宋体" panose="02010600030101010101" pitchFamily="2" charset="-122"/>
              </a:rPr>
              <a:t>斜面的机械效率．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保留三位有效数字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-21474822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1073" y="3415665"/>
            <a:ext cx="2144395" cy="18040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644333" y="1776095"/>
            <a:ext cx="9674860" cy="3935730"/>
            <a:chOff x="1514" y="2075"/>
            <a:chExt cx="15236" cy="6198"/>
          </a:xfrm>
        </p:grpSpPr>
        <p:sp>
          <p:nvSpPr>
            <p:cNvPr id="2" name="文本框 1"/>
            <p:cNvSpPr txBox="1"/>
            <p:nvPr/>
          </p:nvSpPr>
          <p:spPr>
            <a:xfrm>
              <a:off x="1514" y="2075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0"/>
              <a:r>
                <a:rPr lang="zh-CN" sz="2400" b="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木箱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沿斜面方向的运动速度</a:t>
              </a:r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rcRect t="5000" r="47274"/>
            <a:stretch>
              <a:fillRect/>
            </a:stretch>
          </p:blipFill>
          <p:spPr>
            <a:xfrm>
              <a:off x="1514" y="2884"/>
              <a:ext cx="4391" cy="119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4" y="4081"/>
              <a:ext cx="1256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/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对木箱做的总功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总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Fs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120 N×6 m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720 J</a:t>
              </a:r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4" y="4806"/>
              <a:ext cx="8328" cy="126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4" y="5953"/>
              <a:ext cx="15236" cy="1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>
                <a:lnSpc>
                  <a:spcPct val="150000"/>
                </a:lnSpc>
              </a:pP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(3)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对木箱做的有用功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有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Gh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200 N×3 m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600 J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机械效率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η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29" y="6701"/>
              <a:ext cx="8328" cy="1572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37273" y="1868805"/>
            <a:ext cx="99879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2019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如图所示，斜面长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8 m</a:t>
            </a:r>
            <a:r>
              <a:rPr lang="zh-CN" sz="2400" b="0">
                <a:ea typeface="宋体" panose="02010600030101010101" pitchFamily="2" charset="-122"/>
              </a:rPr>
              <a:t>，高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 m</a:t>
            </a:r>
            <a:r>
              <a:rPr lang="zh-CN" sz="2400" b="0">
                <a:ea typeface="宋体" panose="02010600030101010101" pitchFamily="2" charset="-122"/>
              </a:rPr>
              <a:t>．用平行于斜面，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50 N</a:t>
            </a:r>
            <a:r>
              <a:rPr lang="zh-CN" sz="2400" b="0">
                <a:ea typeface="宋体" panose="02010600030101010101" pitchFamily="2" charset="-122"/>
              </a:rPr>
              <a:t>的拉力，将重力为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100 N</a:t>
            </a:r>
            <a:r>
              <a:rPr lang="zh-CN" sz="2400" b="0">
                <a:ea typeface="宋体" panose="02010600030101010101" pitchFamily="2" charset="-122"/>
              </a:rPr>
              <a:t>的物体，由斜面的底端匀速拉到顶端，用时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10 s</a:t>
            </a:r>
            <a:r>
              <a:rPr lang="zh-CN" sz="2400" b="0">
                <a:ea typeface="宋体" panose="02010600030101010101" pitchFamily="2" charset="-122"/>
              </a:rPr>
              <a:t>．求：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有用功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sz="2400" b="0" baseline="-25000">
                <a:ea typeface="宋体" panose="02010600030101010101" pitchFamily="2" charset="-122"/>
              </a:rPr>
              <a:t>有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拉力做功的功率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 b="0">
                <a:ea typeface="宋体" panose="02010600030101010101" pitchFamily="2" charset="-122"/>
              </a:rPr>
              <a:t>物体受到的摩擦力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 b="0">
                <a:ea typeface="宋体" panose="02010600030101010101" pitchFamily="2" charset="-122"/>
              </a:rPr>
              <a:t>该斜面的机械效率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180513" y="5566410"/>
            <a:ext cx="982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79608" y="1198280"/>
            <a:ext cx="2295295" cy="475615"/>
            <a:chOff x="1698" y="7133"/>
            <a:chExt cx="3615" cy="749"/>
          </a:xfrm>
        </p:grpSpPr>
        <p:pic>
          <p:nvPicPr>
            <p:cNvPr id="13" name="图片 12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5" y="7133"/>
              <a:ext cx="3269" cy="725"/>
            </a:xfrm>
            <a:prstGeom prst="rect">
              <a:avLst/>
            </a:prstGeom>
          </p:spPr>
        </p:pic>
        <p:sp>
          <p:nvSpPr>
            <p:cNvPr id="14" name="文本框 11"/>
            <p:cNvSpPr txBox="1"/>
            <p:nvPr/>
          </p:nvSpPr>
          <p:spPr>
            <a:xfrm>
              <a:off x="1698" y="7157"/>
              <a:ext cx="361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spc="1700" dirty="0" smtClean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考</a:t>
              </a:r>
              <a:r>
                <a:rPr lang="zh-CN" altLang="en-US" sz="2400" b="1" spc="1700" dirty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向拓展</a:t>
              </a:r>
              <a:endParaRPr lang="zh-CN" altLang="en-US" sz="2400" b="1" spc="1700" dirty="0">
                <a:solidFill>
                  <a:srgbClr val="00923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pic>
        <p:nvPicPr>
          <p:cNvPr id="2" name="图片 -21474822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1753" y="3789045"/>
            <a:ext cx="3143885" cy="12947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480503" y="1741805"/>
            <a:ext cx="8368665" cy="3897630"/>
            <a:chOff x="1479" y="2010"/>
            <a:chExt cx="13179" cy="6138"/>
          </a:xfrm>
        </p:grpSpPr>
        <p:sp>
          <p:nvSpPr>
            <p:cNvPr id="100" name="文本框 99"/>
            <p:cNvSpPr txBox="1"/>
            <p:nvPr/>
          </p:nvSpPr>
          <p:spPr>
            <a:xfrm>
              <a:off x="1479" y="2010"/>
              <a:ext cx="1093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/>
              <a:r>
                <a:rPr lang="zh-CN" sz="2400" b="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有用功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有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Gh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 N×3 m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300 J</a:t>
              </a:r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479" y="2869"/>
              <a:ext cx="1192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/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拉力做的总功为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总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Fs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50 N×8 m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400 J</a:t>
              </a:r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01" y="3594"/>
              <a:ext cx="8328" cy="126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479" y="4688"/>
              <a:ext cx="12119" cy="1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>
                <a:lnSpc>
                  <a:spcPct val="150000"/>
                </a:lnSpc>
              </a:pP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(3)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额外功为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额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总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有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400 J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300 J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 J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因为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额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fs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，物体受到的摩擦力为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rcRect t="5000" r="43192"/>
            <a:stretch>
              <a:fillRect/>
            </a:stretch>
          </p:blipFill>
          <p:spPr>
            <a:xfrm>
              <a:off x="9607" y="5625"/>
              <a:ext cx="4731" cy="1197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79" y="7000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0"/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(4) 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斜面的机械效率为</a:t>
              </a:r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30" y="6576"/>
              <a:ext cx="8328" cy="1572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2" name="组合 61"/>
          <p:cNvGrpSpPr/>
          <p:nvPr/>
        </p:nvGrpSpPr>
        <p:grpSpPr>
          <a:xfrm>
            <a:off x="3027363" y="920838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知识精讲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76276" y="1744345"/>
            <a:ext cx="10838815" cy="600075"/>
            <a:chOff x="921" y="2643"/>
            <a:chExt cx="17069" cy="945"/>
          </a:xfrm>
        </p:grpSpPr>
        <p:pic>
          <p:nvPicPr>
            <p:cNvPr id="39" name="图片 38" descr="9"/>
            <p:cNvPicPr>
              <a:picLocks noChangeAspect="1"/>
            </p:cNvPicPr>
            <p:nvPr/>
          </p:nvPicPr>
          <p:blipFill>
            <a:blip r:embed="rId2"/>
            <a:srcRect t="9970" r="29594" b="6445"/>
            <a:stretch>
              <a:fillRect/>
            </a:stretch>
          </p:blipFill>
          <p:spPr>
            <a:xfrm>
              <a:off x="921" y="2643"/>
              <a:ext cx="17069" cy="896"/>
            </a:xfrm>
            <a:prstGeom prst="rect">
              <a:avLst/>
            </a:prstGeom>
          </p:spPr>
        </p:pic>
        <p:sp>
          <p:nvSpPr>
            <p:cNvPr id="45079" name="文本框 78"/>
            <p:cNvSpPr txBox="1"/>
            <p:nvPr/>
          </p:nvSpPr>
          <p:spPr>
            <a:xfrm>
              <a:off x="2711" y="2717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78218" y="2291080"/>
            <a:ext cx="101269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机械效率</a:t>
            </a:r>
            <a:endParaRPr lang="en-US" sz="2400" b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sz="2400" b="0">
                <a:ea typeface="宋体" panose="02010600030101010101" pitchFamily="2" charset="-122"/>
              </a:rPr>
              <a:t>定义：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物理学中，将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 b="0">
                <a:ea typeface="宋体" panose="02010600030101010101" pitchFamily="2" charset="-122"/>
              </a:rPr>
              <a:t>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</a:t>
            </a:r>
            <a:r>
              <a:rPr lang="zh-CN" sz="2400" b="0">
                <a:ea typeface="宋体" panose="02010600030101010101" pitchFamily="2" charset="-122"/>
              </a:rPr>
              <a:t>的比值叫做机械效率，用符号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</a:t>
            </a:r>
            <a:r>
              <a:rPr lang="zh-CN" sz="2400" b="0">
                <a:ea typeface="宋体" panose="02010600030101010101" pitchFamily="2" charset="-122"/>
              </a:rPr>
              <a:t>表示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计算公式：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=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__________________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sz="2400" b="0" baseline="-25000">
                <a:ea typeface="宋体" panose="02010600030101010101" pitchFamily="2" charset="-122"/>
              </a:rPr>
              <a:t>有</a:t>
            </a:r>
            <a:r>
              <a:rPr lang="zh-CN" sz="2400" b="0">
                <a:ea typeface="宋体" panose="02010600030101010101" pitchFamily="2" charset="-122"/>
              </a:rPr>
              <a:t>表示有用功，指无论是否使用机械都必须要做的功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sz="2400" b="0" baseline="-25000">
                <a:ea typeface="宋体" panose="02010600030101010101" pitchFamily="2" charset="-122"/>
              </a:rPr>
              <a:t>总</a:t>
            </a:r>
            <a:r>
              <a:rPr lang="zh-CN" sz="2400" b="0">
                <a:ea typeface="宋体" panose="02010600030101010101" pitchFamily="2" charset="-122"/>
              </a:rPr>
              <a:t>表示总功，指有用功和额外功之和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860358" y="3548380"/>
            <a:ext cx="1133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有用功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88168" y="3548380"/>
            <a:ext cx="1173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总功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580563" y="3484880"/>
            <a:ext cx="1120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η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t="-7761" r="67699"/>
          <a:stretch>
            <a:fillRect/>
          </a:stretch>
        </p:blipFill>
        <p:spPr>
          <a:xfrm>
            <a:off x="3473768" y="4152265"/>
            <a:ext cx="1456055" cy="9169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t="-509" r="52726"/>
          <a:stretch>
            <a:fillRect/>
          </a:stretch>
        </p:blipFill>
        <p:spPr>
          <a:xfrm>
            <a:off x="5371783" y="4152900"/>
            <a:ext cx="2315210" cy="9290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73773" y="828675"/>
            <a:ext cx="101269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sz="2400" b="0" baseline="-25000">
                <a:ea typeface="宋体" panose="02010600030101010101" pitchFamily="2" charset="-122"/>
              </a:rPr>
              <a:t>额</a:t>
            </a:r>
            <a:r>
              <a:rPr lang="zh-CN" sz="2400" b="0">
                <a:ea typeface="宋体" panose="02010600030101010101" pitchFamily="2" charset="-122"/>
              </a:rPr>
              <a:t>表示额外功，指使用机械时，并非我们需要又不得不做的功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</a:t>
            </a:r>
            <a:r>
              <a:rPr lang="zh-CN" sz="2400" b="0">
                <a:ea typeface="宋体" panose="02010600030101010101" pitchFamily="2" charset="-122"/>
              </a:rPr>
              <a:t>特点：使用任何机械都不可避免地要做额外功，有用功总是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</a:t>
            </a:r>
            <a:r>
              <a:rPr lang="zh-CN" sz="2400" b="0">
                <a:ea typeface="宋体" panose="02010600030101010101" pitchFamily="2" charset="-122"/>
              </a:rPr>
              <a:t>总功，所以机械效率总是小于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4.</a:t>
            </a:r>
            <a:r>
              <a:rPr lang="zh-CN" sz="2400" b="0">
                <a:ea typeface="宋体" panose="02010600030101010101" pitchFamily="2" charset="-122"/>
              </a:rPr>
              <a:t>影响因素：机械自重、运转部分的摩擦、物重等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1092518" y="3150870"/>
          <a:ext cx="10098405" cy="3040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/>
                <a:gridCol w="2700020"/>
                <a:gridCol w="2983230"/>
                <a:gridCol w="2814955"/>
              </a:tblGrid>
              <a:tr h="814070"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简单机械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定滑轮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动滑轮、滑轮组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斜面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26310"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368" y="4053205"/>
            <a:ext cx="1190625" cy="21088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0263" y="4053205"/>
            <a:ext cx="1757680" cy="20504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5823" y="4448810"/>
            <a:ext cx="2614930" cy="12592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310688" y="1475740"/>
            <a:ext cx="1200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785178" y="981710"/>
          <a:ext cx="10621645" cy="5305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1765"/>
                <a:gridCol w="2436495"/>
                <a:gridCol w="3516630"/>
                <a:gridCol w="1976755"/>
              </a:tblGrid>
              <a:tr h="673735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简单机械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定滑轮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动滑轮、滑轮组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斜面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343025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有用功（物体重为</a:t>
                      </a:r>
                      <a:r>
                        <a:rPr lang="zh-CN" altLang="en-US" sz="2400" b="0" i="1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，上升高度为</a:t>
                      </a:r>
                      <a:r>
                        <a:rPr lang="zh-CN" altLang="en-US" sz="2400" b="0" i="1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）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2400" b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有用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zh-CN" altLang="en-US" sz="2400" b="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表示物体重力，单位必为N；</a:t>
                      </a:r>
                      <a:r>
                        <a:rPr lang="zh-CN" altLang="en-US" sz="2400" b="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表示物体上升高度，单位必为m；</a:t>
                      </a:r>
                      <a:r>
                        <a:rPr lang="zh-CN" altLang="en-US" sz="2400" b="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240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有用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表示有用功，单位必为J）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43256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总功（</a:t>
                      </a:r>
                      <a:r>
                        <a:rPr lang="zh-CN" altLang="en-US" sz="2400" b="0" i="1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为拉力，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i="1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为移动的距离）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2400" b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总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400" b="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s=h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i="1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2400" b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总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zh-CN" altLang="en-US" sz="2400" b="0" i="1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Fs</a:t>
                      </a:r>
                      <a:endParaRPr lang="zh-CN" altLang="en-US" sz="2400" b="0" i="1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zh-CN" altLang="en-US" sz="2400" b="0" i="1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s=nh，n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为动滑轮承担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绳子的段数）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2400" b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总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zh-CN" altLang="en-US" sz="2400" b="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Fs</a:t>
                      </a:r>
                      <a:endParaRPr lang="zh-CN" altLang="en-US" sz="2400" b="0" i="1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551305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机械效率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800476" y="4798695"/>
          <a:ext cx="1680210" cy="1396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77900" imgH="812800" progId="Equation.KSEE3">
                  <p:embed/>
                </p:oleObj>
              </mc:Choice>
              <mc:Fallback>
                <p:oleObj name="" r:id="rId2" imgW="977900" imgH="8128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00476" y="4798695"/>
                        <a:ext cx="1680210" cy="1396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738621" y="4798695"/>
          <a:ext cx="1680210" cy="1396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4" imgW="977900" imgH="812800" progId="Equation.KSEE3">
                  <p:embed/>
                </p:oleObj>
              </mc:Choice>
              <mc:Fallback>
                <p:oleObj name="" r:id="rId4" imgW="977900" imgH="8128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38621" y="4798695"/>
                        <a:ext cx="1680210" cy="1396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531351" y="4798695"/>
          <a:ext cx="1680210" cy="1396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6" imgW="977900" imgH="812800" progId="Equation.KSEE3">
                  <p:embed/>
                </p:oleObj>
              </mc:Choice>
              <mc:Fallback>
                <p:oleObj name="" r:id="rId6" imgW="977900" imgH="8128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531351" y="4798695"/>
                        <a:ext cx="1680210" cy="1396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722813" y="1907540"/>
            <a:ext cx="636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Gh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09758" y="3705860"/>
            <a:ext cx="877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Fs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32828" y="1041400"/>
            <a:ext cx="10075545" cy="570230"/>
            <a:chOff x="1676" y="1655"/>
            <a:chExt cx="15867" cy="898"/>
          </a:xfrm>
        </p:grpSpPr>
        <p:pic>
          <p:nvPicPr>
            <p:cNvPr id="9" name="图片 8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10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回归教材</a:t>
              </a:r>
              <a:endParaRPr lang="zh-CN" altLang="en-US" sz="3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8932228" y="5850890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32193" y="1642110"/>
            <a:ext cx="101580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 b="0">
                <a:ea typeface="宋体" panose="02010600030101010101" pitchFamily="2" charset="-122"/>
              </a:rPr>
              <a:t>关于功、功率和机械效率，下列说法正确的是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 b="0">
                <a:ea typeface="宋体" panose="02010600030101010101" pitchFamily="2" charset="-122"/>
              </a:rPr>
              <a:t>通过改进机械的性能可以使机械效率达到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100%  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>
                <a:ea typeface="宋体" panose="02010600030101010101" pitchFamily="2" charset="-122"/>
              </a:rPr>
              <a:t>做功多的机械，功率一定大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 b="0">
                <a:ea typeface="宋体" panose="02010600030101010101" pitchFamily="2" charset="-122"/>
              </a:rPr>
              <a:t>功率大的机械，做功一定快  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>
                <a:ea typeface="宋体" panose="02010600030101010101" pitchFamily="2" charset="-122"/>
              </a:rPr>
              <a:t>做功快的机械，机械效率一定高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 b="0">
                <a:ea typeface="宋体" panose="02010600030101010101" pitchFamily="2" charset="-122"/>
              </a:rPr>
              <a:t>如图是一风景区的盘山公路，之所以要把上山的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公路修成这般模样，是因为盘山公路相当于简单机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械中的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，使用它可以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2" name="图片 -21474822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7743" y="3646170"/>
            <a:ext cx="1759585" cy="1931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688898" y="1784350"/>
            <a:ext cx="654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292668" y="5633085"/>
            <a:ext cx="1266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斜面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237163" y="5633085"/>
            <a:ext cx="1106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省力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83628" y="807085"/>
            <a:ext cx="100050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RJ八下P84，动手动脑学物理改编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利用如图甲所示的滑轮组提起一个重力为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2 000 N</a:t>
            </a:r>
            <a:r>
              <a:rPr lang="zh-CN" sz="2400" b="0">
                <a:ea typeface="宋体" panose="02010600030101010101" pitchFamily="2" charset="-122"/>
              </a:rPr>
              <a:t>的物体，不计摩擦及绳子、滑轮自重，绳子的拉力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________N</a:t>
            </a:r>
            <a:r>
              <a:rPr lang="zh-CN" sz="2400" b="0">
                <a:ea typeface="宋体" panose="02010600030101010101" pitchFamily="2" charset="-122"/>
              </a:rPr>
              <a:t>．如果要用这个滑轮组达到更加省力的效果，绳子应该怎么绕，请在图乙中画出绳子的绕法，并计算此时拉力等于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________N</a:t>
            </a:r>
            <a:r>
              <a:rPr lang="zh-CN" sz="2400" b="0">
                <a:ea typeface="宋体" panose="02010600030101010101" pitchFamily="2" charset="-122"/>
              </a:rPr>
              <a:t>．如果考虑滑轮自重且每个滑轮重力相同，按图乙的绕法，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实际拉力为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450 N</a:t>
            </a:r>
            <a:r>
              <a:rPr lang="zh-CN" sz="2400" b="0">
                <a:ea typeface="宋体" panose="02010600030101010101" pitchFamily="2" charset="-122"/>
              </a:rPr>
              <a:t>，此时一个滑轮的重为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________N</a:t>
            </a:r>
            <a:r>
              <a:rPr lang="zh-CN" sz="2400" b="0">
                <a:ea typeface="宋体" panose="02010600030101010101" pitchFamily="2" charset="-122"/>
              </a:rPr>
              <a:t>，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这时滑轮组的机械效率是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结果保留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到百分之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0.1)</a:t>
            </a:r>
            <a:endParaRPr lang="zh-CN" altLang="en-US"/>
          </a:p>
        </p:txBody>
      </p:sp>
      <p:pic>
        <p:nvPicPr>
          <p:cNvPr id="2" name="图片 -21474822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2688" y="3216275"/>
            <a:ext cx="1378585" cy="2687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8952548" y="599630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73823" y="2054860"/>
            <a:ext cx="1120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500</a:t>
            </a: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9972993" y="3887470"/>
            <a:ext cx="107315" cy="416560"/>
          </a:xfrm>
          <a:custGeom>
            <a:avLst/>
            <a:gdLst>
              <a:gd name="connisteX0" fmla="*/ 0 w 107315"/>
              <a:gd name="connsiteY0" fmla="*/ 416560 h 416560"/>
              <a:gd name="connisteX1" fmla="*/ 107315 w 107315"/>
              <a:gd name="connsiteY1" fmla="*/ 0 h 4165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107315" h="416560">
                <a:moveTo>
                  <a:pt x="0" y="416560"/>
                </a:moveTo>
                <a:lnTo>
                  <a:pt x="107315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10134283" y="3712845"/>
            <a:ext cx="335915" cy="1249045"/>
          </a:xfrm>
          <a:custGeom>
            <a:avLst/>
            <a:gdLst>
              <a:gd name="connisteX0" fmla="*/ 0 w 335915"/>
              <a:gd name="connsiteY0" fmla="*/ 1249045 h 1249045"/>
              <a:gd name="connisteX1" fmla="*/ 335915 w 335915"/>
              <a:gd name="connsiteY1" fmla="*/ 0 h 124904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335915" h="1249045">
                <a:moveTo>
                  <a:pt x="0" y="1249045"/>
                </a:moveTo>
                <a:lnTo>
                  <a:pt x="335915" y="0"/>
                </a:lnTo>
              </a:path>
            </a:pathLst>
          </a:custGeom>
          <a:noFill/>
          <a:ln w="28575">
            <a:solidFill>
              <a:srgbClr val="FF0000"/>
            </a:solidFill>
            <a:headEnd type="none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9771698" y="3524885"/>
            <a:ext cx="0" cy="1450340"/>
          </a:xfrm>
          <a:custGeom>
            <a:avLst/>
            <a:gdLst>
              <a:gd name="connisteX0" fmla="*/ 0 w 0"/>
              <a:gd name="connsiteY0" fmla="*/ 1450340 h 1450340"/>
              <a:gd name="connisteX1" fmla="*/ 0 w 0"/>
              <a:gd name="connsiteY1" fmla="*/ 0 h 14503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h="1450340">
                <a:moveTo>
                  <a:pt x="0" y="1450340"/>
                </a:moveTo>
                <a:lnTo>
                  <a:pt x="0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10080308" y="3552190"/>
            <a:ext cx="67310" cy="1020445"/>
          </a:xfrm>
          <a:custGeom>
            <a:avLst/>
            <a:gdLst>
              <a:gd name="connisteX0" fmla="*/ 0 w 67310"/>
              <a:gd name="connsiteY0" fmla="*/ 1020445 h 1020445"/>
              <a:gd name="connisteX1" fmla="*/ 67310 w 67310"/>
              <a:gd name="connsiteY1" fmla="*/ 0 h 102044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67310" h="1020445">
                <a:moveTo>
                  <a:pt x="0" y="1020445"/>
                </a:moveTo>
                <a:lnTo>
                  <a:pt x="67310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165783" y="2586990"/>
            <a:ext cx="1534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400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622733" y="3712845"/>
            <a:ext cx="1232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125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708208" y="4232275"/>
            <a:ext cx="1345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88.9%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/>
      <p:bldP spid="9" grpId="0"/>
      <p:bldP spid="10" grpId="0"/>
      <p:bldP spid="3" grpId="0"/>
      <p:bldP spid="3" grpId="1"/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89673" y="979805"/>
            <a:ext cx="100050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RJ八下P88动手动脑学物理改编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如图，在斜面上将一个重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4.5 N</a:t>
            </a:r>
            <a:r>
              <a:rPr lang="zh-CN" sz="2400" b="0">
                <a:ea typeface="宋体" panose="02010600030101010101" pitchFamily="2" charset="-122"/>
              </a:rPr>
              <a:t>的物体匀速拉到高处，沿斜面向上的拉力为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1.8 N</a:t>
            </a:r>
            <a:r>
              <a:rPr lang="zh-CN" sz="2400" b="0">
                <a:ea typeface="宋体" panose="02010600030101010101" pitchFamily="2" charset="-122"/>
              </a:rPr>
              <a:t>，斜面长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1.2 m</a:t>
            </a:r>
            <a:r>
              <a:rPr lang="zh-CN" sz="2400" b="0">
                <a:ea typeface="宋体" panose="02010600030101010101" pitchFamily="2" charset="-122"/>
              </a:rPr>
              <a:t>，高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0.3 m</a:t>
            </a:r>
            <a:r>
              <a:rPr lang="zh-CN" sz="2400" b="0">
                <a:ea typeface="宋体" panose="02010600030101010101" pitchFamily="2" charset="-122"/>
              </a:rPr>
              <a:t>，则人对物体做的有用功是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______J</a:t>
            </a:r>
            <a:r>
              <a:rPr lang="zh-CN" sz="2400" b="0">
                <a:ea typeface="宋体" panose="02010600030101010101" pitchFamily="2" charset="-122"/>
              </a:rPr>
              <a:t>，斜面的机械效率为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，在高度相同时，斜面越长越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省力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费力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540693" y="5760720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pic>
        <p:nvPicPr>
          <p:cNvPr id="2" name="图片 -21474822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4298" y="3469005"/>
            <a:ext cx="4383405" cy="163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055428" y="2220595"/>
            <a:ext cx="13703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1.35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927658" y="2220595"/>
            <a:ext cx="1308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62.5%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43313" y="2769870"/>
            <a:ext cx="1220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省力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207424" y="981735"/>
            <a:ext cx="7909560" cy="645795"/>
            <a:chOff x="3297" y="1732"/>
            <a:chExt cx="12456" cy="1017"/>
          </a:xfrm>
        </p:grpSpPr>
        <p:pic>
          <p:nvPicPr>
            <p:cNvPr id="15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文本框 15"/>
            <p:cNvSpPr txBox="1"/>
            <p:nvPr/>
          </p:nvSpPr>
          <p:spPr>
            <a:xfrm>
              <a:off x="4667" y="1733"/>
              <a:ext cx="1016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--</a:t>
              </a:r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科学探究素养提升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05498" y="2700600"/>
            <a:ext cx="1848485" cy="521970"/>
            <a:chOff x="1642" y="4118"/>
            <a:chExt cx="2911" cy="822"/>
          </a:xfrm>
        </p:grpSpPr>
        <p:pic>
          <p:nvPicPr>
            <p:cNvPr id="10" name="图片 9" descr="方块小标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42" y="4136"/>
              <a:ext cx="2608" cy="779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1643" y="4118"/>
              <a:ext cx="29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0" dirty="0">
                  <a:solidFill>
                    <a:schemeClr val="bg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命 题 点</a:t>
              </a:r>
              <a:endParaRPr lang="zh-CN" altLang="en-US" sz="2800" b="1" spc="1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388500" y="1824701"/>
            <a:ext cx="1863725" cy="1621790"/>
            <a:chOff x="11092" y="5329"/>
            <a:chExt cx="2935" cy="2554"/>
          </a:xfrm>
        </p:grpSpPr>
        <p:grpSp>
          <p:nvGrpSpPr>
            <p:cNvPr id="19" name="组合 1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24" name="圆角矩形 2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25" name="流程图: 终止 24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7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9" name="流程图: 摘录 28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0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94068" y="1888490"/>
            <a:ext cx="5483860" cy="558165"/>
            <a:chOff x="1388" y="4017"/>
            <a:chExt cx="8636" cy="879"/>
          </a:xfrm>
        </p:grpSpPr>
        <p:pic>
          <p:nvPicPr>
            <p:cNvPr id="65" name="图片 64" descr="无序号考点3字以上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8" y="4017"/>
              <a:ext cx="1740" cy="879"/>
            </a:xfrm>
            <a:prstGeom prst="rect">
              <a:avLst/>
            </a:prstGeom>
          </p:spPr>
        </p:pic>
        <p:grpSp>
          <p:nvGrpSpPr>
            <p:cNvPr id="66" name="组合 65"/>
            <p:cNvGrpSpPr/>
            <p:nvPr/>
          </p:nvGrpSpPr>
          <p:grpSpPr>
            <a:xfrm>
              <a:off x="1570" y="4047"/>
              <a:ext cx="8454" cy="824"/>
              <a:chOff x="1457" y="4047"/>
              <a:chExt cx="8454" cy="824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1457" y="4049"/>
                <a:ext cx="1558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3536" y="4047"/>
                <a:ext cx="637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测量滑轮组的机械效率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837248" y="3366770"/>
            <a:ext cx="79730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 b="0">
                <a:ea typeface="宋体" panose="02010600030101010101" pitchFamily="2" charset="-122"/>
              </a:rPr>
              <a:t>实验装置图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 b="0">
                <a:ea typeface="宋体" panose="02010600030101010101" pitchFamily="2" charset="-122"/>
              </a:rPr>
              <a:t>实验原理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η</a:t>
            </a:r>
            <a:r>
              <a:rPr lang="zh-CN" sz="2400" b="0">
                <a:ea typeface="宋体" panose="02010600030101010101" pitchFamily="2" charset="-122"/>
              </a:rPr>
              <a:t>＝       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×100%)3. </a:t>
            </a:r>
            <a:r>
              <a:rPr lang="zh-CN" sz="2400" b="0">
                <a:ea typeface="宋体" panose="02010600030101010101" pitchFamily="2" charset="-122"/>
              </a:rPr>
              <a:t>主要实验仪器及作用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弹簧测力计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测量拉力的大小和钩码重力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 b="0">
                <a:ea typeface="宋体" panose="02010600030101010101" pitchFamily="2" charset="-122"/>
              </a:rPr>
              <a:t>刻度尺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测量钩码上升的距离和弹簧测力计移动的距离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 t="2735" r="87139"/>
          <a:stretch>
            <a:fillRect/>
          </a:stretch>
        </p:blipFill>
        <p:spPr>
          <a:xfrm>
            <a:off x="3183573" y="3717290"/>
            <a:ext cx="680085" cy="970915"/>
          </a:xfrm>
          <a:prstGeom prst="rect">
            <a:avLst/>
          </a:prstGeom>
        </p:spPr>
      </p:pic>
      <p:pic>
        <p:nvPicPr>
          <p:cNvPr id="4" name="图片 394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8723948" y="3712845"/>
            <a:ext cx="2272665" cy="25476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diagram"/>
  <p:tag name="KSO_WM_TEMPLATE_INDEX" val="30178323"/>
</p:tagLst>
</file>

<file path=ppt/tags/tag10.xml><?xml version="1.0" encoding="utf-8"?>
<p:tagLst xmlns:p="http://schemas.openxmlformats.org/presentationml/2006/main">
  <p:tag name="KSO_WM_UNIT_TABLE_BEAUTIFY" val="smartTable{b2e540db-7669-4900-ae08-e8af4e9222d4}"/>
</p:tagLst>
</file>

<file path=ppt/tags/tag11.xml><?xml version="1.0" encoding="utf-8"?>
<p:tagLst xmlns:p="http://schemas.openxmlformats.org/presentationml/2006/main">
  <p:tag name="KSO_WM_UNIT_TABLE_BEAUTIFY" val="smartTable{ad85e63c-9e21-4104-8df6-d2facaeb7408}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9.xml><?xml version="1.0" encoding="utf-8"?>
<p:tagLst xmlns:p="http://schemas.openxmlformats.org/presentationml/2006/main">
  <p:tag name="KSO_WM_UNIT_TABLE_BEAUTIFY" val="smartTable{b2e540db-7669-4900-ae08-e8af4e9222d4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4359</Words>
  <Application>WPS 演示</Application>
  <PresentationFormat>宽屏</PresentationFormat>
  <Paragraphs>390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Tahoma</vt:lpstr>
      <vt:lpstr>黑体</vt:lpstr>
      <vt:lpstr>Times New Roman</vt:lpstr>
      <vt:lpstr>微软雅黑</vt:lpstr>
      <vt:lpstr>楷体_GB2312</vt:lpstr>
      <vt:lpstr>新宋体</vt:lpstr>
      <vt:lpstr>Office 主题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2020-02-05T14:28:01Z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