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88054-51CC-40EC-B3E7-6095A42702A4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61EA1-C864-455C-A732-72EC755546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43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921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026A81EB-F9BF-4D6D-8921-7A597D68499E}" type="slidenum">
              <a:rPr lang="zh-CN" altLang="en-US" sz="1200">
                <a:latin typeface="Calibri" pitchFamily="34" charset="0"/>
                <a:ea typeface="宋体" pitchFamily="2" charset="-122"/>
              </a:rPr>
              <a:t>4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BD6DE13C-4E9C-4039-A82D-31968D9B80B1}" type="slidenum">
              <a:rPr lang="zh-CN" altLang="en-US" sz="1200">
                <a:latin typeface="Calibri" pitchFamily="34" charset="0"/>
                <a:ea typeface="宋体" pitchFamily="2" charset="-122"/>
              </a:rPr>
              <a:t>5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7EBC6FA5-4318-40B2-B247-B62D04D5B7C2}" type="slidenum">
              <a:rPr lang="zh-CN" altLang="en-US" sz="1200">
                <a:latin typeface="Calibri" pitchFamily="34" charset="0"/>
                <a:ea typeface="宋体" pitchFamily="2" charset="-122"/>
              </a:rPr>
              <a:t>6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81D71714-7418-4314-B96C-996142EB1752}" type="slidenum">
              <a:rPr lang="zh-CN" altLang="en-US" sz="1200">
                <a:latin typeface="Calibri" pitchFamily="34" charset="0"/>
                <a:ea typeface="宋体" pitchFamily="2" charset="-122"/>
              </a:rPr>
              <a:t>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A0F2290E-0D39-4A57-AC35-584D46BF8748}" type="slidenum">
              <a:rPr lang="zh-CN" altLang="en-US" sz="1200">
                <a:latin typeface="Calibri" pitchFamily="34" charset="0"/>
                <a:ea typeface="宋体" pitchFamily="2" charset="-122"/>
              </a:rPr>
              <a:t>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/>
            <a:fld id="{570F533E-9BEF-40E8-8A19-8D8F055A3BFF}" type="slidenum">
              <a:rPr lang="zh-CN" altLang="en-US" sz="1200">
                <a:latin typeface="Calibri" pitchFamily="34" charset="0"/>
                <a:ea typeface="宋体" pitchFamily="2" charset="-122"/>
              </a:rPr>
              <a:t>39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1079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12" Type="http://schemas.openxmlformats.org/officeDocument/2006/relationships/slide" Target="slide4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11" Type="http://schemas.openxmlformats.org/officeDocument/2006/relationships/slide" Target="slide41.xml"/><Relationship Id="rId5" Type="http://schemas.openxmlformats.org/officeDocument/2006/relationships/slide" Target="slide37.xml"/><Relationship Id="rId10" Type="http://schemas.openxmlformats.org/officeDocument/2006/relationships/slide" Target="slide40.xml"/><Relationship Id="rId4" Type="http://schemas.openxmlformats.org/officeDocument/2006/relationships/slide" Target="slide36.xml"/><Relationship Id="rId9" Type="http://schemas.openxmlformats.org/officeDocument/2006/relationships/slide" Target="slide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9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/>
          <p:nvPr/>
        </p:nvSpPr>
        <p:spPr>
          <a:xfrm>
            <a:off x="1474788" y="1690688"/>
            <a:ext cx="7273676" cy="8181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第</a:t>
            </a:r>
            <a:r>
              <a:rPr lang="en-US" altLang="zh-CN" sz="36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3</a:t>
            </a:r>
            <a:r>
              <a:rPr lang="zh-CN" altLang="en-US" sz="36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课</a:t>
            </a:r>
            <a:r>
              <a:rPr lang="zh-CN" altLang="en-US" sz="3600" b="1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时 光</a:t>
            </a:r>
            <a:r>
              <a:rPr lang="zh-CN" altLang="en-US" sz="36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的反</a:t>
            </a:r>
            <a:r>
              <a:rPr lang="zh-CN" altLang="en-US" sz="3600" b="1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射 平</a:t>
            </a:r>
            <a:r>
              <a:rPr lang="zh-CN" altLang="en-US" sz="3600" b="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sym typeface="Times New Roman" pitchFamily="18" charset="0"/>
              </a:rPr>
              <a:t>面镜成像</a:t>
            </a:r>
          </a:p>
        </p:txBody>
      </p:sp>
      <p:sp>
        <p:nvSpPr>
          <p:cNvPr id="5122" name="Text Box 22"/>
          <p:cNvSpPr txBox="1">
            <a:spLocks noChangeArrowheads="1"/>
          </p:cNvSpPr>
          <p:nvPr/>
        </p:nvSpPr>
        <p:spPr bwMode="auto">
          <a:xfrm>
            <a:off x="6227763" y="411163"/>
            <a:ext cx="24495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540385" marR="0" lvl="0" indent="-540385" algn="ctr" eaLnBrk="0" hangingPunct="0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en-US" sz="3000" b="1" spc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基础梳理篇</a:t>
            </a:r>
            <a:endParaRPr lang="zh-CN" altLang="zh-CN" sz="3000" b="1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6415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3"/>
          <p:cNvSpPr>
            <a:spLocks noChangeArrowheads="1"/>
          </p:cNvSpPr>
          <p:nvPr/>
        </p:nvSpPr>
        <p:spPr bwMode="auto">
          <a:xfrm>
            <a:off x="360363" y="700088"/>
            <a:ext cx="845978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latin typeface="Times New Roman"/>
                <a:ea typeface="宋体" pitchFamily="2" charset="-122"/>
              </a:rPr>
              <a:t>【典例</a:t>
            </a:r>
            <a:r>
              <a:rPr lang="en-US" altLang="zh-CN" sz="2400" b="1" spc="0">
                <a:latin typeface="Times New Roman"/>
              </a:rPr>
              <a:t>2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】【</a:t>
            </a:r>
            <a:r>
              <a:rPr lang="en-US" altLang="zh-CN" sz="2400" b="1" spc="0">
                <a:latin typeface="Times New Roman"/>
              </a:rPr>
              <a:t>2020·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漳州模拟</a:t>
            </a:r>
            <a:r>
              <a:rPr lang="en-US" altLang="zh-CN" sz="2400" b="1" spc="0">
                <a:latin typeface="Times New Roman"/>
              </a:rPr>
              <a:t>·2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分】清代诗人袁枚的《苔》：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白日不到处，青春恰自来。苔花如米小，也学牡丹开。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其中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白日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照射不到的主要原因是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　　</a:t>
            </a:r>
            <a:r>
              <a:rPr lang="en-US" altLang="zh-CN" sz="2400" b="1" spc="0">
                <a:latin typeface="Times New Roman"/>
              </a:rPr>
              <a:t>)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719455" marR="0" lvl="0" indent="-35433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．光的直线传播</a:t>
            </a:r>
            <a:r>
              <a:rPr lang="en-US" altLang="zh-CN" sz="2400" b="1" spc="0">
                <a:latin typeface="Times New Roman"/>
              </a:rPr>
              <a:t>  </a:t>
            </a:r>
            <a:endParaRPr lang="en-US" altLang="zh-CN" sz="2400" b="1">
              <a:latin typeface="Times New Roman"/>
            </a:endParaRPr>
          </a:p>
          <a:p>
            <a:pPr marL="719455" marR="0" lvl="0" indent="-35433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．光的反射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719455" marR="0" lvl="0" indent="-35433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C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．光的折射</a:t>
            </a:r>
            <a:r>
              <a:rPr lang="en-US" altLang="zh-CN" sz="2400" b="1" spc="0">
                <a:latin typeface="Times New Roman"/>
              </a:rPr>
              <a:t>  </a:t>
            </a:r>
            <a:endParaRPr lang="en-US" altLang="zh-CN" sz="2400" b="1">
              <a:latin typeface="Times New Roman"/>
            </a:endParaRPr>
          </a:p>
          <a:p>
            <a:pPr marL="719455" marR="0" lvl="0" indent="-35433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D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．光的色散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9458" name="矩形 2"/>
          <p:cNvSpPr/>
          <p:nvPr/>
        </p:nvSpPr>
        <p:spPr>
          <a:xfrm>
            <a:off x="5676900" y="1906588"/>
            <a:ext cx="40798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</a:rPr>
              <a:t>A</a:t>
            </a:r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8080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3"/>
          <p:cNvSpPr>
            <a:spLocks noChangeArrowheads="1"/>
          </p:cNvSpPr>
          <p:nvPr/>
        </p:nvSpPr>
        <p:spPr bwMode="auto">
          <a:xfrm>
            <a:off x="360363" y="627063"/>
            <a:ext cx="84597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latin typeface="Times New Roman"/>
                <a:ea typeface="宋体" pitchFamily="2" charset="-122"/>
              </a:rPr>
              <a:t>【典例</a:t>
            </a:r>
            <a:r>
              <a:rPr lang="en-US" altLang="zh-CN" sz="2400" b="1" spc="0">
                <a:latin typeface="Times New Roman"/>
              </a:rPr>
              <a:t>3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】小明在湖边游玩时，看到了一些光现象。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(1)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茂密的树下有一个个圆形的小光斑，是由于</a:t>
            </a:r>
            <a:r>
              <a:rPr lang="en-US" altLang="zh-CN" sz="2400" b="1" spc="0">
                <a:latin typeface="Times New Roman"/>
              </a:rPr>
              <a:t>_____________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而形成的太阳的</a:t>
            </a:r>
            <a:r>
              <a:rPr lang="en-US" altLang="zh-CN" sz="2400" b="1" spc="0">
                <a:latin typeface="Times New Roman"/>
              </a:rPr>
              <a:t>________(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实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虚</a:t>
            </a:r>
            <a:r>
              <a:rPr lang="en-US" altLang="zh-CN" sz="2400" b="1" spc="0">
                <a:latin typeface="Times New Roman"/>
              </a:rPr>
              <a:t>”)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像。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(2)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湖中孔桥的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倒影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，是由于光的</a:t>
            </a:r>
            <a:r>
              <a:rPr lang="en-US" altLang="zh-CN" sz="2400" b="1" spc="0">
                <a:latin typeface="Times New Roman"/>
              </a:rPr>
              <a:t>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而形成的虚像。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482" name="矩形 5"/>
          <p:cNvSpPr/>
          <p:nvPr/>
        </p:nvSpPr>
        <p:spPr>
          <a:xfrm>
            <a:off x="323850" y="2859088"/>
            <a:ext cx="8496300" cy="1755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lang="zh-CN" altLang="en-US" sz="2400" b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</a:rPr>
              <a:t>方法点拨</a:t>
            </a:r>
            <a:r>
              <a:rPr lang="en-US" altLang="zh-CN" sz="2400" b="1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lang="zh-CN" altLang="en-US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小孔成像与影子原理相同，但小孔所成的像是光实际照射到的区域，“像”的形状和物体一样，只有小孔足够小时才能成像，与小孔的形状无关，所成像一定是倒立的实像。</a:t>
            </a:r>
            <a:endParaRPr lang="zh-CN" altLang="en-US" sz="2400" b="1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20483" name="矩形 6"/>
          <p:cNvSpPr/>
          <p:nvPr/>
        </p:nvSpPr>
        <p:spPr>
          <a:xfrm>
            <a:off x="6732588" y="1227138"/>
            <a:ext cx="2039937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光沿直线传播</a:t>
            </a:r>
            <a:endParaRPr lang="zh-CN" altLang="en-US" sz="2400" baseline="30000">
              <a:solidFill>
                <a:srgbClr val="C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484" name="矩形 7"/>
          <p:cNvSpPr/>
          <p:nvPr/>
        </p:nvSpPr>
        <p:spPr>
          <a:xfrm>
            <a:off x="3430588" y="1774825"/>
            <a:ext cx="49371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实</a:t>
            </a:r>
            <a:endParaRPr lang="zh-CN" altLang="en-US" sz="2400" baseline="30000">
              <a:solidFill>
                <a:srgbClr val="C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485" name="矩形 8"/>
          <p:cNvSpPr/>
          <p:nvPr/>
        </p:nvSpPr>
        <p:spPr>
          <a:xfrm>
            <a:off x="5424488" y="2341563"/>
            <a:ext cx="80327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反射</a:t>
            </a:r>
            <a:endParaRPr lang="zh-CN" altLang="en-US" sz="2400" baseline="30000">
              <a:solidFill>
                <a:srgbClr val="C00000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3473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3"/>
          <p:cNvSpPr>
            <a:spLocks noChangeArrowheads="1"/>
          </p:cNvSpPr>
          <p:nvPr/>
        </p:nvSpPr>
        <p:spPr bwMode="auto">
          <a:xfrm>
            <a:off x="360363" y="717550"/>
            <a:ext cx="84597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latin typeface="Times New Roman"/>
                <a:ea typeface="宋体" pitchFamily="2" charset="-122"/>
              </a:rPr>
              <a:t>【典例</a:t>
            </a:r>
            <a:r>
              <a:rPr lang="en-US" altLang="zh-CN" sz="2400" b="1" spc="0">
                <a:latin typeface="Times New Roman"/>
              </a:rPr>
              <a:t>4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】下列现象中，属于光的反射的是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　　</a:t>
            </a:r>
            <a:r>
              <a:rPr lang="en-US" altLang="zh-CN" sz="2400" b="1" spc="0">
                <a:latin typeface="Times New Roman"/>
              </a:rPr>
              <a:t>)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317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．水中的倒影</a:t>
            </a:r>
            <a:r>
              <a:rPr lang="en-US" altLang="zh-CN" sz="2400" b="1" spc="0">
                <a:latin typeface="Times New Roman"/>
              </a:rPr>
              <a:t>  </a:t>
            </a:r>
            <a:endParaRPr lang="en-US" altLang="zh-CN" sz="2400" b="1">
              <a:latin typeface="Times New Roman"/>
            </a:endParaRPr>
          </a:p>
          <a:p>
            <a:pPr marL="357505" marR="0" lvl="0" indent="317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．雨后的彩虹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317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C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．日食的形成</a:t>
            </a:r>
            <a:r>
              <a:rPr lang="en-US" altLang="zh-CN" sz="2400" b="1" spc="0">
                <a:latin typeface="Times New Roman"/>
              </a:rPr>
              <a:t>  </a:t>
            </a:r>
            <a:endParaRPr lang="en-US" altLang="zh-CN" sz="2400" b="1">
              <a:latin typeface="Times New Roman"/>
            </a:endParaRPr>
          </a:p>
          <a:p>
            <a:pPr marL="357505" marR="0" lvl="0" indent="317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D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．潭清疑水浅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506" name="矩形 2"/>
          <p:cNvSpPr/>
          <p:nvPr/>
        </p:nvSpPr>
        <p:spPr>
          <a:xfrm>
            <a:off x="6384925" y="825500"/>
            <a:ext cx="4064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</a:rPr>
              <a:t>A</a:t>
            </a:r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21507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062413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47203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2"/>
          <p:cNvSpPr txBox="1">
            <a:spLocks noChangeArrowheads="1"/>
          </p:cNvSpPr>
          <p:nvPr/>
        </p:nvSpPr>
        <p:spPr bwMode="auto">
          <a:xfrm>
            <a:off x="488950" y="1058863"/>
            <a:ext cx="81153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7505" marR="0" lvl="0" indent="-354965" algn="just" eaLnBrk="0" hangingPunct="0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latin typeface="Times New Roman"/>
                <a:ea typeface="宋体" pitchFamily="2" charset="-122"/>
              </a:rPr>
              <a:t>【典例</a:t>
            </a:r>
            <a:r>
              <a:rPr lang="en-US" altLang="zh-CN" sz="2400" b="1" spc="0">
                <a:latin typeface="Times New Roman"/>
              </a:rPr>
              <a:t>5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】【</a:t>
            </a:r>
            <a:r>
              <a:rPr lang="en-US" altLang="zh-CN" sz="2400" b="1" spc="0">
                <a:latin typeface="Times New Roman"/>
              </a:rPr>
              <a:t>2020·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福州模拟</a:t>
            </a:r>
            <a:r>
              <a:rPr lang="en-US" altLang="zh-CN" sz="2400" b="1" spc="0">
                <a:latin typeface="Times New Roman"/>
              </a:rPr>
              <a:t>·2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分】请画出图</a:t>
            </a:r>
            <a:r>
              <a:rPr lang="en-US" altLang="zh-CN" sz="2400" b="1" spc="0">
                <a:latin typeface="Times New Roman"/>
              </a:rPr>
              <a:t>1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中反射光线对应的入射光线，并标出入射角的度数。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2530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>
              <a:buClrTx/>
              <a:buFontTx/>
            </a:pPr>
            <a:r>
              <a:rPr lang="zh-CN" altLang="en-US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重点</a:t>
            </a:r>
            <a:r>
              <a:rPr lang="en-US" altLang="zh-CN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2     </a:t>
            </a:r>
            <a:r>
              <a:rPr lang="zh-CN" altLang="en-US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光的反射作图</a:t>
            </a:r>
            <a:endParaRPr lang="zh-CN" altLang="en-US" sz="2400" b="1">
              <a:solidFill>
                <a:srgbClr val="953735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531" name="矩形 6"/>
          <p:cNvSpPr>
            <a:spLocks noChangeArrowheads="1"/>
          </p:cNvSpPr>
          <p:nvPr/>
        </p:nvSpPr>
        <p:spPr bwMode="auto">
          <a:xfrm>
            <a:off x="755650" y="2516188"/>
            <a:ext cx="23495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解：如图所示。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2532" name="Picture 5" descr="图+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8325" y="2297113"/>
            <a:ext cx="2236788" cy="1714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533" name="Picture 6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88" y="2211388"/>
            <a:ext cx="2408237" cy="1809750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133408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3"/>
          <p:cNvSpPr>
            <a:spLocks noChangeArrowheads="1"/>
          </p:cNvSpPr>
          <p:nvPr/>
        </p:nvSpPr>
        <p:spPr bwMode="auto">
          <a:xfrm>
            <a:off x="828675" y="627063"/>
            <a:ext cx="7488238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latin typeface="Times New Roman"/>
                <a:ea typeface="宋体" pitchFamily="2" charset="-122"/>
              </a:rPr>
              <a:t>【典例</a:t>
            </a:r>
            <a:r>
              <a:rPr lang="en-US" altLang="zh-CN" sz="2400" b="1" spc="0">
                <a:latin typeface="Times New Roman"/>
              </a:rPr>
              <a:t>6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】雨后晴朗的夜晚，为了不踩到地上的积水，人们根据生活经验判断：迎着月光走，地上发亮的是水。请在图</a:t>
            </a:r>
            <a:r>
              <a:rPr lang="en-US" altLang="zh-CN" sz="2400" b="1" spc="0">
                <a:latin typeface="Times New Roman"/>
              </a:rPr>
              <a:t>2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中作图以证明此判断。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3554" name="Picture 6" descr="图+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825" y="2655888"/>
            <a:ext cx="3392488" cy="14922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3555" name="矩形 6"/>
          <p:cNvSpPr>
            <a:spLocks noChangeArrowheads="1"/>
          </p:cNvSpPr>
          <p:nvPr/>
        </p:nvSpPr>
        <p:spPr bwMode="auto">
          <a:xfrm>
            <a:off x="1393825" y="2139950"/>
            <a:ext cx="23510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解：如图所示。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3556" name="Picture 8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2787650"/>
            <a:ext cx="2555875" cy="1924050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518999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3"/>
          <p:cNvSpPr>
            <a:spLocks noChangeArrowheads="1"/>
          </p:cNvSpPr>
          <p:nvPr/>
        </p:nvSpPr>
        <p:spPr bwMode="auto">
          <a:xfrm>
            <a:off x="828675" y="842963"/>
            <a:ext cx="74882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latin typeface="Times New Roman"/>
                <a:ea typeface="宋体" pitchFamily="2" charset="-122"/>
              </a:rPr>
              <a:t>【典例</a:t>
            </a:r>
            <a:r>
              <a:rPr lang="en-US" altLang="zh-CN" sz="2400" b="1" spc="0">
                <a:latin typeface="Times New Roman"/>
              </a:rPr>
              <a:t>7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】请在图</a:t>
            </a:r>
            <a:r>
              <a:rPr lang="en-US" altLang="zh-CN" sz="2400" b="1" spc="0">
                <a:latin typeface="Times New Roman"/>
              </a:rPr>
              <a:t>3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中画出三角形</a:t>
            </a:r>
            <a:r>
              <a:rPr lang="en-US" altLang="zh-CN" sz="2400" b="1" i="1" spc="0">
                <a:latin typeface="Times New Roman"/>
              </a:rPr>
              <a:t>ABC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在平面镜</a:t>
            </a:r>
            <a:r>
              <a:rPr lang="en-US" altLang="zh-CN" sz="2400" b="1" i="1" spc="0">
                <a:latin typeface="Times New Roman"/>
              </a:rPr>
              <a:t>MN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中所成的像。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4578" name="Picture 7" descr="图+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5888" y="1900238"/>
            <a:ext cx="1292225" cy="232727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075178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7"/>
          <p:cNvSpPr/>
          <p:nvPr/>
        </p:nvSpPr>
        <p:spPr>
          <a:xfrm>
            <a:off x="971550" y="627063"/>
            <a:ext cx="7345363" cy="39004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00B050"/>
                </a:solidFill>
                <a:latin typeface="Times New Roman" pitchFamily="18" charset="0"/>
              </a:rPr>
              <a:t>【</a:t>
            </a:r>
            <a:r>
              <a:rPr lang="zh-CN" altLang="en-US" sz="2400" b="1">
                <a:solidFill>
                  <a:srgbClr val="00B050"/>
                </a:solidFill>
                <a:latin typeface="Times New Roman" pitchFamily="18" charset="0"/>
                <a:ea typeface="宋体" pitchFamily="2" charset="-122"/>
              </a:rPr>
              <a:t>方法点拨</a:t>
            </a:r>
            <a:r>
              <a:rPr lang="en-US" altLang="zh-CN" sz="2400" b="1">
                <a:solidFill>
                  <a:srgbClr val="00B050"/>
                </a:solidFill>
                <a:latin typeface="Times New Roman" pitchFamily="18" charset="0"/>
              </a:rPr>
              <a:t>】</a:t>
            </a:r>
            <a:r>
              <a:rPr lang="zh-CN" altLang="en-US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光的反射现象作图一般方法：</a:t>
            </a:r>
          </a:p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</a:rPr>
              <a:t>(1) </a:t>
            </a:r>
            <a:r>
              <a:rPr lang="zh-CN" altLang="en-US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利用反射定律</a:t>
            </a: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zh-CN" altLang="en-US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反射角等于入射角</a:t>
            </a: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</a:rPr>
              <a:t>)</a:t>
            </a:r>
            <a:r>
              <a:rPr lang="zh-CN" altLang="en-US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作图；</a:t>
            </a:r>
          </a:p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</a:rPr>
              <a:t>(2) </a:t>
            </a:r>
            <a:r>
              <a:rPr lang="zh-CN" altLang="en-US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利用平面镜成像特点</a:t>
            </a: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zh-CN" altLang="en-US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对称关系</a:t>
            </a: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</a:rPr>
              <a:t>)</a:t>
            </a:r>
            <a:r>
              <a:rPr lang="zh-CN" altLang="en-US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作图。</a:t>
            </a:r>
          </a:p>
          <a:p>
            <a:pPr lvl="0"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作图的注意事项：</a:t>
            </a:r>
          </a:p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</a:rPr>
              <a:t>(1) </a:t>
            </a:r>
            <a:r>
              <a:rPr lang="zh-CN" altLang="en-US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法线与垂直面要标注垂直符号；</a:t>
            </a:r>
          </a:p>
          <a:p>
            <a:pPr lvl="0"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</a:rPr>
              <a:t>(2) </a:t>
            </a:r>
            <a:r>
              <a:rPr lang="zh-CN" altLang="en-US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实际光线用实线表示，虚像、法线、光线的反向延长线以及辅助线都用虚线表示。</a:t>
            </a:r>
            <a:endParaRPr lang="zh-CN" altLang="en-US" sz="2400" b="1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53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6" name="矩形 7"/>
          <p:cNvSpPr>
            <a:spLocks noChangeArrowheads="1"/>
          </p:cNvSpPr>
          <p:nvPr/>
        </p:nvSpPr>
        <p:spPr bwMode="auto">
          <a:xfrm>
            <a:off x="971550" y="787400"/>
            <a:ext cx="73453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解：如图所示。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6627" name="Picture 2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1419225"/>
            <a:ext cx="2098675" cy="1995488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76387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5"/>
          <p:cNvSpPr>
            <a:spLocks noChangeArrowheads="1"/>
          </p:cNvSpPr>
          <p:nvPr/>
        </p:nvSpPr>
        <p:spPr bwMode="auto">
          <a:xfrm>
            <a:off x="565150" y="1270000"/>
            <a:ext cx="80232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latin typeface="Times New Roman"/>
                <a:ea typeface="宋体" pitchFamily="2" charset="-122"/>
              </a:rPr>
              <a:t>【实验剖析】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1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．实验装置：平面镜、可翻折的硬纸板、量角器、激光笔等。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650" name="矩形 15"/>
          <p:cNvSpPr>
            <a:spLocks noChangeArrowheads="1"/>
          </p:cNvSpPr>
          <p:nvPr/>
        </p:nvSpPr>
        <p:spPr bwMode="auto">
          <a:xfrm>
            <a:off x="539750" y="741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>
              <a:buClrTx/>
              <a:buFontTx/>
            </a:pPr>
            <a:r>
              <a:rPr lang="zh-CN" altLang="en-US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重点</a:t>
            </a:r>
            <a:r>
              <a:rPr lang="en-US" altLang="zh-CN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3   </a:t>
            </a:r>
            <a:r>
              <a:rPr lang="zh-CN" altLang="en-US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实验：探究光的反射定律</a:t>
            </a:r>
            <a:r>
              <a:rPr lang="en-US" altLang="zh-CN" sz="2400" b="1" spc="0">
                <a:solidFill>
                  <a:srgbClr val="953735"/>
                </a:solidFill>
                <a:latin typeface="Times New Roman" pitchFamily="18" charset="0"/>
                <a:ea typeface="宋体" pitchFamily="2" charset="-122"/>
              </a:rPr>
              <a:t>【</a:t>
            </a:r>
            <a:r>
              <a:rPr lang="zh-CN" altLang="en-US" sz="2400" b="1" spc="0">
                <a:solidFill>
                  <a:srgbClr val="953735"/>
                </a:solidFill>
                <a:latin typeface="Times New Roman" pitchFamily="18" charset="0"/>
                <a:ea typeface="宋体" pitchFamily="2" charset="-122"/>
              </a:rPr>
              <a:t>高频考点</a:t>
            </a:r>
            <a:r>
              <a:rPr lang="en-US" altLang="zh-CN" sz="2400" b="1" spc="0">
                <a:solidFill>
                  <a:srgbClr val="953735"/>
                </a:solidFill>
                <a:latin typeface="Times New Roman" pitchFamily="18" charset="0"/>
                <a:ea typeface="宋体" pitchFamily="2" charset="-122"/>
              </a:rPr>
              <a:t>】</a:t>
            </a:r>
            <a:endParaRPr lang="zh-CN" altLang="en-US" sz="2400" b="1">
              <a:solidFill>
                <a:srgbClr val="953735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27651" name="Picture 6" descr="图+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7600" y="2663825"/>
            <a:ext cx="4416425" cy="192405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939856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"/>
          <p:cNvSpPr>
            <a:spLocks noChangeArrowheads="1"/>
          </p:cNvSpPr>
          <p:nvPr/>
        </p:nvSpPr>
        <p:spPr bwMode="auto">
          <a:xfrm>
            <a:off x="565150" y="804863"/>
            <a:ext cx="802322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2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．进行实验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(1)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纸板与镜面要</a:t>
            </a:r>
            <a:r>
              <a:rPr lang="en-US" altLang="zh-CN" sz="2400" b="1" spc="0">
                <a:latin typeface="Times New Roman"/>
              </a:rPr>
              <a:t>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。否则反射光线依然存在，但在纸板上无法观察到反射光线。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(2)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光线的显示：入射光线应紧贴纸板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光屏</a:t>
            </a:r>
            <a:r>
              <a:rPr lang="en-US" altLang="zh-CN" sz="2400" b="1" spc="0">
                <a:latin typeface="Times New Roman"/>
              </a:rPr>
              <a:t>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入射，保证入射光线显示在光屏上。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674" name="矩形 6"/>
          <p:cNvSpPr>
            <a:spLocks noChangeArrowheads="1"/>
          </p:cNvSpPr>
          <p:nvPr/>
        </p:nvSpPr>
        <p:spPr bwMode="auto">
          <a:xfrm>
            <a:off x="3192463" y="1287463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垂直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7167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56"/>
          <p:cNvGrpSpPr/>
          <p:nvPr/>
        </p:nvGrpSpPr>
        <p:grpSpPr>
          <a:xfrm>
            <a:off x="3568700" y="-561975"/>
            <a:ext cx="1755775" cy="1755775"/>
            <a:chOff x="2894659" y="1465288"/>
            <a:chExt cx="1727827" cy="1727827"/>
          </a:xfrm>
        </p:grpSpPr>
        <p:grpSp>
          <p:nvGrpSpPr>
            <p:cNvPr id="6146" name="组合 57"/>
            <p:cNvGrpSpPr>
              <a:grpSpLocks noGrp="1" noChangeAspect="1"/>
            </p:cNvGrpSpPr>
            <p:nvPr/>
          </p:nvGrpSpPr>
          <p:grpSpPr>
            <a:xfrm>
              <a:off x="2804310" y="1456286"/>
              <a:ext cx="1856504" cy="1856409"/>
              <a:chOff x="1827622" y="1343919"/>
              <a:chExt cx="2304000" cy="2304000"/>
            </a:xfrm>
          </p:grpSpPr>
        </p:grpSp>
        <p:sp>
          <p:nvSpPr>
            <p:cNvPr id="6147" name="流程图: 联系 32"/>
            <p:cNvSpPr/>
            <p:nvPr/>
          </p:nvSpPr>
          <p:spPr>
            <a:xfrm>
              <a:off x="2894659" y="1465288"/>
              <a:ext cx="1727827" cy="1727827"/>
            </a:xfrm>
            <a:prstGeom prst="flowChartConnector">
              <a:avLst/>
            </a:prstGeom>
            <a:noFill/>
            <a:ln w="3175">
              <a:solidFill>
                <a:srgbClr val="00B7CA"/>
              </a:solidFill>
              <a:round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ctr">
                <a:buClrTx/>
                <a:buFontTx/>
              </a:pPr>
              <a:endParaRPr lang="zh-CN" altLang="en-US" sz="1800" b="1">
                <a:solidFill>
                  <a:srgbClr val="FFFFFF"/>
                </a:solidFill>
              </a:endParaRPr>
            </a:p>
          </p:txBody>
        </p:sp>
      </p:grpSp>
      <p:pic>
        <p:nvPicPr>
          <p:cNvPr id="6148" name="组合 6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666750"/>
            <a:ext cx="658813" cy="6604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6149" name="组合 6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13" y="325438"/>
            <a:ext cx="658812" cy="6588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6150" name="组合 67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025" y="736600"/>
            <a:ext cx="612775" cy="6127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6151" name="组合 70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263" y="762000"/>
            <a:ext cx="769937" cy="76993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6152" name="组合 73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300" y="185738"/>
            <a:ext cx="585788" cy="5699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6153" name="组合 76"/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175" y="1103313"/>
            <a:ext cx="601663" cy="6016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154" name="文本框 131"/>
          <p:cNvSpPr/>
          <p:nvPr/>
        </p:nvSpPr>
        <p:spPr>
          <a:xfrm>
            <a:off x="3757613" y="101600"/>
            <a:ext cx="1414462" cy="7699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4400" b="1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目录</a:t>
            </a:r>
          </a:p>
        </p:txBody>
      </p:sp>
      <p:grpSp>
        <p:nvGrpSpPr>
          <p:cNvPr id="6155" name="组合 130"/>
          <p:cNvGrpSpPr/>
          <p:nvPr/>
        </p:nvGrpSpPr>
        <p:grpSpPr>
          <a:xfrm>
            <a:off x="2425700" y="2097088"/>
            <a:ext cx="4235450" cy="2008187"/>
            <a:chOff x="1847662" y="1504750"/>
            <a:chExt cx="5448676" cy="2584754"/>
          </a:xfrm>
        </p:grpSpPr>
        <p:grpSp>
          <p:nvGrpSpPr>
            <p:cNvPr id="6156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6157" name="圆角矩形 132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158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6159" name="椭圆 153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marL="0" marR="0" lvl="0" indent="0" algn="ctr">
                  <a:buClrTx/>
                  <a:buFontTx/>
                </a:pPr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160" name="椭圆 15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161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6162" name="椭圆 151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marL="0" marR="0" lvl="0" indent="0" algn="ctr">
                  <a:buClrTx/>
                  <a:buFontTx/>
                </a:pPr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椭圆 152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164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6165" name="文本框 16">
              <a:hlinkClick r:id="rId8" action="ppaction://hlinksldjump"/>
            </p:cNvPr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7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重点突破</a:t>
              </a:r>
            </a:p>
          </p:txBody>
        </p:sp>
        <p:grpSp>
          <p:nvGrpSpPr>
            <p:cNvPr id="6166" name="组合 137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6167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6168" name="椭圆 139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marL="0" marR="0" lvl="0" indent="0" algn="ctr">
                  <a:buClrTx/>
                  <a:buFontTx/>
                </a:pPr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169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100" b="1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lang="zh-CN" altLang="en-US" sz="2100" b="1">
                  <a:solidFill>
                    <a:srgbClr val="FFB850"/>
                  </a:solidFill>
                  <a:latin typeface="Impact" pitchFamily="34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6170" name="组合 159"/>
          <p:cNvGrpSpPr/>
          <p:nvPr/>
        </p:nvGrpSpPr>
        <p:grpSpPr>
          <a:xfrm>
            <a:off x="2425700" y="3222625"/>
            <a:ext cx="4449763" cy="2085975"/>
            <a:chOff x="2000534" y="2474331"/>
            <a:chExt cx="5723839" cy="2584754"/>
          </a:xfrm>
        </p:grpSpPr>
        <p:grpSp>
          <p:nvGrpSpPr>
            <p:cNvPr id="6171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6172" name="圆角矩形 161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173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6174" name="椭圆 178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marL="0" marR="0" lvl="0" indent="0" algn="ctr">
                  <a:buClrTx/>
                  <a:buFontTx/>
                </a:pPr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175" name="椭圆 179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176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6177" name="椭圆 176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marL="0" marR="0" lvl="0" indent="0" algn="ctr">
                  <a:buClrTx/>
                  <a:buFontTx/>
                </a:pPr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178" name="椭圆 17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179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6180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6181" name="椭圆 172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marL="0" marR="0" lvl="0" indent="0" algn="ctr">
                  <a:buClrTx/>
                  <a:buFontTx/>
                </a:pPr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182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100" b="1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lang="zh-CN" altLang="en-US" sz="2100" b="1">
                  <a:solidFill>
                    <a:srgbClr val="01ACBE"/>
                  </a:solidFill>
                  <a:latin typeface="Impact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6183" name="组合 166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6184" name="文本框 47">
              <a:hlinkClick r:id="rId9" action="ppaction://hlinksldjump"/>
            </p:cNvPr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400" b="1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</a:rPr>
                <a:t>福建</a:t>
              </a:r>
              <a:r>
                <a:rPr lang="en-US" altLang="zh-CN" sz="2400" b="1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</a:rPr>
                <a:t>4</a:t>
              </a:r>
              <a:r>
                <a:rPr lang="zh-CN" altLang="en-US" sz="2400" b="1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6185" name="组合 184"/>
          <p:cNvGrpSpPr/>
          <p:nvPr/>
        </p:nvGrpSpPr>
        <p:grpSpPr>
          <a:xfrm>
            <a:off x="2425700" y="987425"/>
            <a:ext cx="4192588" cy="1992313"/>
            <a:chOff x="1851755" y="1505713"/>
            <a:chExt cx="5440491" cy="2584754"/>
          </a:xfrm>
        </p:grpSpPr>
        <p:grpSp>
          <p:nvGrpSpPr>
            <p:cNvPr id="6186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6187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6188" name="圆角矩形 187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6189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90" name="椭圆 200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marL="0" marR="0" lvl="0" indent="0" algn="ctr">
                    <a:buClrTx/>
                    <a:buFontTx/>
                  </a:pPr>
                  <a:endParaRPr lang="zh-CN" alt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91" name="椭圆 201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92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6193" name="椭圆 198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marL="0" marR="0" lvl="0" indent="0" algn="ctr">
                    <a:buClrTx/>
                    <a:buFontTx/>
                  </a:pPr>
                  <a:endParaRPr lang="zh-CN" alt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94" name="椭圆 199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95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6196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6197" name="椭圆 194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marL="0" marR="0" lvl="0" indent="0" algn="ctr">
                    <a:buClrTx/>
                    <a:buFontTx/>
                  </a:pPr>
                  <a:endParaRPr lang="zh-CN" alt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98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r>
                    <a:rPr lang="en-US" altLang="zh-CN" sz="2100" b="1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lang="zh-CN" altLang="en-US" sz="2100" b="1">
                    <a:solidFill>
                      <a:srgbClr val="00B0F0"/>
                    </a:solidFill>
                    <a:latin typeface="Impact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6199" name="文本框 24">
                <a:hlinkClick r:id="rId10" action="ppaction://hlinksldjump"/>
              </p:cNvPr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700" b="1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知识梳理</a:t>
                </a:r>
              </a:p>
            </p:txBody>
          </p:sp>
          <p:sp>
            <p:nvSpPr>
              <p:cNvPr id="6200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2054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 fill="hold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 fill="hold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5"/>
          <p:cNvSpPr>
            <a:spLocks noChangeArrowheads="1"/>
          </p:cNvSpPr>
          <p:nvPr/>
        </p:nvSpPr>
        <p:spPr bwMode="auto">
          <a:xfrm>
            <a:off x="565150" y="555625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(3)“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三线共面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：两个纸板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光屏</a:t>
            </a:r>
            <a:r>
              <a:rPr lang="en-US" altLang="zh-CN" sz="2400" b="1" spc="0">
                <a:latin typeface="Times New Roman"/>
              </a:rPr>
              <a:t>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在同一个平面上时，纸板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光屏</a:t>
            </a:r>
            <a:r>
              <a:rPr lang="en-US" altLang="zh-CN" sz="2400" b="1" spc="0">
                <a:latin typeface="Times New Roman"/>
              </a:rPr>
              <a:t>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上有反射光线；分别向前、向后折转纸板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光屏</a:t>
            </a:r>
            <a:r>
              <a:rPr lang="en-US" altLang="zh-CN" sz="2400" b="1" spc="0">
                <a:latin typeface="Times New Roman"/>
              </a:rPr>
              <a:t>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，纸板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光屏</a:t>
            </a:r>
            <a:r>
              <a:rPr lang="en-US" altLang="zh-CN" sz="2400" b="1" spc="0">
                <a:latin typeface="Times New Roman"/>
              </a:rPr>
              <a:t>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上没有反射光线，说明三线在</a:t>
            </a:r>
            <a:r>
              <a:rPr lang="en-US" altLang="zh-CN" sz="2400" b="1" spc="0">
                <a:latin typeface="Times New Roman"/>
              </a:rPr>
              <a:t>____________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(4)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多次改变入射角的大小，探究反射角与入射角的关系。多次改变入射角的大小的目的是</a:t>
            </a:r>
            <a:endParaRPr lang="en-US" altLang="zh-CN" sz="2400" b="1">
              <a:latin typeface="Times New Roman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	_____________________________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9698" name="矩形 6"/>
          <p:cNvSpPr>
            <a:spLocks noChangeArrowheads="1"/>
          </p:cNvSpPr>
          <p:nvPr/>
        </p:nvSpPr>
        <p:spPr bwMode="auto">
          <a:xfrm>
            <a:off x="6577013" y="1639888"/>
            <a:ext cx="20399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同一个平面内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9699" name="矩形 3"/>
          <p:cNvSpPr>
            <a:spLocks noChangeArrowheads="1"/>
          </p:cNvSpPr>
          <p:nvPr/>
        </p:nvSpPr>
        <p:spPr bwMode="auto">
          <a:xfrm>
            <a:off x="1322388" y="3268663"/>
            <a:ext cx="38973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避免偶然性，得到普遍结论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9901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5"/>
          <p:cNvSpPr>
            <a:spLocks noChangeArrowheads="1"/>
          </p:cNvSpPr>
          <p:nvPr/>
        </p:nvSpPr>
        <p:spPr bwMode="auto">
          <a:xfrm>
            <a:off x="565150" y="754063"/>
            <a:ext cx="80232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(5)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将激光笔逆着已知光路的反射光线射入，观察纸板上的</a:t>
            </a:r>
            <a:r>
              <a:rPr lang="en-US" altLang="zh-CN" sz="2400" b="1" spc="0">
                <a:latin typeface="Times New Roman"/>
              </a:rPr>
              <a:t>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是否与原来的入射光线重合。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3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．记录实验数据并分析。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4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．交流与反思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(1)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实验改进：在纸板上标刻度，方便测量反射角和入射角大小。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0722" name="矩形 6"/>
          <p:cNvSpPr>
            <a:spLocks noChangeArrowheads="1"/>
          </p:cNvSpPr>
          <p:nvPr/>
        </p:nvSpPr>
        <p:spPr bwMode="auto">
          <a:xfrm>
            <a:off x="930275" y="1292225"/>
            <a:ext cx="14208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反射光线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4327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5"/>
          <p:cNvSpPr>
            <a:spLocks noChangeArrowheads="1"/>
          </p:cNvSpPr>
          <p:nvPr/>
        </p:nvSpPr>
        <p:spPr bwMode="auto">
          <a:xfrm>
            <a:off x="468313" y="617538"/>
            <a:ext cx="8255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(2)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当光线垂直射向反射面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或界面</a:t>
            </a:r>
            <a:r>
              <a:rPr lang="en-US" altLang="zh-CN" sz="2400" b="1" spc="0">
                <a:latin typeface="Times New Roman"/>
              </a:rPr>
              <a:t>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时，反射光线与入射光线都跟法线重合，所以反射角与入射角的大小都等于</a:t>
            </a:r>
            <a:r>
              <a:rPr lang="en-US" altLang="zh-CN" sz="2400" b="1" spc="0">
                <a:latin typeface="Times New Roman"/>
              </a:rPr>
              <a:t>0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度。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(3)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在光的反射中，光路是</a:t>
            </a:r>
            <a:r>
              <a:rPr lang="en-US" altLang="zh-CN" sz="2400" b="1" spc="0">
                <a:latin typeface="Times New Roman"/>
              </a:rPr>
              <a:t>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5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．实验结论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(1)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光反射时，反射光线、入射光线与法线在同一平面内。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(2)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反射光线和入射光线分别位于法线两侧。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(3)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反射角等于入射角。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1746" name="矩形 6"/>
          <p:cNvSpPr>
            <a:spLocks noChangeArrowheads="1"/>
          </p:cNvSpPr>
          <p:nvPr/>
        </p:nvSpPr>
        <p:spPr bwMode="auto">
          <a:xfrm>
            <a:off x="4211638" y="1658938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可逆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4675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5"/>
          <p:cNvSpPr>
            <a:spLocks noChangeArrowheads="1"/>
          </p:cNvSpPr>
          <p:nvPr/>
        </p:nvSpPr>
        <p:spPr bwMode="auto">
          <a:xfrm>
            <a:off x="565150" y="555625"/>
            <a:ext cx="802322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latin typeface="Times New Roman"/>
                <a:ea typeface="宋体" pitchFamily="2" charset="-122"/>
              </a:rPr>
              <a:t>【典例</a:t>
            </a:r>
            <a:r>
              <a:rPr lang="en-US" altLang="zh-CN" sz="2400" b="1" spc="0">
                <a:latin typeface="Times New Roman"/>
              </a:rPr>
              <a:t>8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】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探究光的反射规律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的实验装置如图</a:t>
            </a:r>
            <a:r>
              <a:rPr lang="en-US" altLang="zh-CN" sz="2400" b="1" spc="0">
                <a:latin typeface="Times New Roman"/>
              </a:rPr>
              <a:t>5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甲所示。平面镜放在水平桌面上，标有刻度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图中未画出</a:t>
            </a:r>
            <a:r>
              <a:rPr lang="en-US" altLang="zh-CN" sz="2400" b="1" spc="0">
                <a:latin typeface="Times New Roman"/>
              </a:rPr>
              <a:t>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的白色纸板</a:t>
            </a:r>
            <a:r>
              <a:rPr lang="en-US" altLang="zh-CN" sz="2400" b="1" i="1" spc="0">
                <a:latin typeface="Times New Roman"/>
              </a:rPr>
              <a:t>ABDC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能绕垂直于</a:t>
            </a:r>
            <a:r>
              <a:rPr lang="en-US" altLang="zh-CN" sz="2400" b="1" i="1" spc="0">
                <a:latin typeface="Times New Roman"/>
              </a:rPr>
              <a:t>CD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</a:t>
            </a:r>
            <a:r>
              <a:rPr lang="en-US" altLang="zh-CN" sz="2400" b="1" i="1" spc="0">
                <a:latin typeface="Times New Roman"/>
              </a:rPr>
              <a:t>ON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轴翻转，在纸板上安装一支可在纸板平面内自由移动的激光笔。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2770" name="Picture 2" descr="图+2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838" y="2879725"/>
            <a:ext cx="4421187" cy="156368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88106191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5"/>
          <p:cNvSpPr/>
          <p:nvPr/>
        </p:nvSpPr>
        <p:spPr>
          <a:xfrm>
            <a:off x="565150" y="484188"/>
            <a:ext cx="8023225" cy="39703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188" lvl="0" indent="-354012" algn="just">
              <a:lnSpc>
                <a:spcPct val="150000"/>
              </a:lnSpc>
            </a:pPr>
            <a:r>
              <a:rPr lang="en-US" altLang="zh-CN" sz="2400" b="1">
                <a:latin typeface="Times New Roman" pitchFamily="18" charset="0"/>
              </a:rPr>
              <a:t>(1)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实验前，应将纸板</a:t>
            </a:r>
            <a:r>
              <a:rPr lang="en-US" altLang="zh-CN" sz="2400" b="1">
                <a:latin typeface="Times New Roman" pitchFamily="18" charset="0"/>
              </a:rPr>
              <a:t>________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放置于平面镜上。移动激光笔，使入射光束绕入射点</a:t>
            </a:r>
            <a:r>
              <a:rPr lang="en-US" altLang="zh-CN" sz="2400" b="1" i="1">
                <a:latin typeface="Times New Roman" pitchFamily="18" charset="0"/>
              </a:rPr>
              <a:t>O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沿逆时针方向转动，可观察到反射光束沿</a:t>
            </a:r>
            <a:r>
              <a:rPr lang="en-US" altLang="zh-CN" sz="2400" b="1">
                <a:latin typeface="Times New Roman" pitchFamily="18" charset="0"/>
              </a:rPr>
              <a:t>________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时针方向转动。</a:t>
            </a:r>
            <a:r>
              <a:rPr lang="en-US" altLang="zh-CN" sz="2400" b="1">
                <a:latin typeface="Times New Roman" pitchFamily="18" charset="0"/>
              </a:rPr>
              <a:t> 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188" lvl="0" indent="-354012" algn="just">
              <a:lnSpc>
                <a:spcPct val="150000"/>
              </a:lnSpc>
            </a:pPr>
            <a:r>
              <a:rPr lang="en-US" altLang="zh-CN" sz="2400" b="1">
                <a:latin typeface="Times New Roman" pitchFamily="18" charset="0"/>
              </a:rPr>
              <a:t>(2)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移动激光笔，使入射角为</a:t>
            </a:r>
            <a:r>
              <a:rPr lang="en-US" altLang="zh-CN" sz="2400" b="1">
                <a:latin typeface="Times New Roman" pitchFamily="18" charset="0"/>
              </a:rPr>
              <a:t>45°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，测得反射角也为</a:t>
            </a:r>
            <a:r>
              <a:rPr lang="en-US" altLang="zh-CN" sz="2400" b="1">
                <a:latin typeface="Times New Roman" pitchFamily="18" charset="0"/>
              </a:rPr>
              <a:t>45°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，由此就得出</a:t>
            </a:r>
            <a:r>
              <a:rPr lang="en-US" altLang="zh-CN" sz="2400" b="1">
                <a:latin typeface="Times New Roman" pitchFamily="18" charset="0"/>
              </a:rPr>
              <a:t>“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光反射时，反射角等于入射角</a:t>
            </a:r>
            <a:r>
              <a:rPr lang="en-US" altLang="zh-CN" sz="2400" b="1">
                <a:latin typeface="Times New Roman" pitchFamily="18" charset="0"/>
              </a:rPr>
              <a:t>”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的结论。你认为他的做法有何不妥之处？</a:t>
            </a:r>
            <a:endParaRPr lang="en-US" altLang="zh-CN" sz="2400" b="1">
              <a:latin typeface="Times New Roman" pitchFamily="18" charset="0"/>
            </a:endParaRPr>
          </a:p>
          <a:p>
            <a:pPr marL="357188" lvl="0" indent="-354012" algn="just">
              <a:lnSpc>
                <a:spcPct val="150000"/>
              </a:lnSpc>
            </a:pPr>
            <a:r>
              <a:rPr lang="en-US" altLang="zh-CN" sz="2400" b="1">
                <a:latin typeface="Times New Roman" pitchFamily="18" charset="0"/>
              </a:rPr>
              <a:t>	__________________________________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Courier New" pitchFamily="49" charset="0"/>
            </a:endParaRPr>
          </a:p>
        </p:txBody>
      </p:sp>
      <p:sp>
        <p:nvSpPr>
          <p:cNvPr id="33794" name="矩形 6"/>
          <p:cNvSpPr>
            <a:spLocks noChangeArrowheads="1"/>
          </p:cNvSpPr>
          <p:nvPr/>
        </p:nvSpPr>
        <p:spPr bwMode="auto">
          <a:xfrm>
            <a:off x="3773488" y="411163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垂直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3795" name="矩形 4"/>
          <p:cNvSpPr>
            <a:spLocks noChangeArrowheads="1"/>
          </p:cNvSpPr>
          <p:nvPr/>
        </p:nvSpPr>
        <p:spPr bwMode="auto">
          <a:xfrm>
            <a:off x="3275013" y="1516063"/>
            <a:ext cx="493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顺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3796" name="矩形 7"/>
          <p:cNvSpPr>
            <a:spLocks noChangeArrowheads="1"/>
          </p:cNvSpPr>
          <p:nvPr/>
        </p:nvSpPr>
        <p:spPr bwMode="auto">
          <a:xfrm>
            <a:off x="1279525" y="3724275"/>
            <a:ext cx="45164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一次实验得到的结论具有偶然性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5052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5"/>
          <p:cNvSpPr>
            <a:spLocks noChangeArrowheads="1"/>
          </p:cNvSpPr>
          <p:nvPr/>
        </p:nvSpPr>
        <p:spPr bwMode="auto">
          <a:xfrm>
            <a:off x="565150" y="484188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(3)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如图乙所示，将纸板右半部分绕</a:t>
            </a:r>
            <a:r>
              <a:rPr lang="en-US" altLang="zh-CN" sz="2400" b="1" i="1" spc="0">
                <a:latin typeface="Times New Roman"/>
              </a:rPr>
              <a:t>ON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向后翻转任意角度，发现纸板上均无反射光束呈现。此现象说明</a:t>
            </a:r>
            <a:r>
              <a:rPr lang="en-US" altLang="zh-CN" sz="2400" b="1" spc="0">
                <a:latin typeface="Times New Roman"/>
              </a:rPr>
              <a:t>_________________________________________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(4)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在图甲中，若将纸板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连同激光笔</a:t>
            </a:r>
            <a:r>
              <a:rPr lang="en-US" altLang="zh-CN" sz="2400" b="1" spc="0">
                <a:latin typeface="Times New Roman"/>
              </a:rPr>
              <a:t>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绕</a:t>
            </a:r>
            <a:r>
              <a:rPr lang="en-US" altLang="zh-CN" sz="2400" b="1" i="1" spc="0">
                <a:latin typeface="Times New Roman"/>
              </a:rPr>
              <a:t>CD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向后倾斜，此时反射光束</a:t>
            </a:r>
            <a:r>
              <a:rPr lang="en-US" altLang="zh-CN" sz="2400" b="1" spc="0">
                <a:latin typeface="Times New Roman"/>
              </a:rPr>
              <a:t>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填字母序号</a:t>
            </a:r>
            <a:r>
              <a:rPr lang="en-US" altLang="zh-CN" sz="2400" b="1" spc="0">
                <a:latin typeface="Times New Roman"/>
              </a:rPr>
              <a:t>) 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317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．仍在纸板上呈现</a:t>
            </a:r>
            <a:r>
              <a:rPr lang="en-US" altLang="zh-CN" sz="2400" b="1" spc="0">
                <a:latin typeface="Times New Roman"/>
              </a:rPr>
              <a:t>  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．被纸板挡住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317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C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．在纸板前方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4818" name="矩形 6"/>
          <p:cNvSpPr>
            <a:spLocks noChangeArrowheads="1"/>
          </p:cNvSpPr>
          <p:nvPr/>
        </p:nvSpPr>
        <p:spPr bwMode="auto">
          <a:xfrm>
            <a:off x="1042988" y="1527175"/>
            <a:ext cx="57546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反射光线、入射光线和法线在同一平面内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4819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4820" name="矩形 4"/>
          <p:cNvSpPr>
            <a:spLocks noChangeArrowheads="1"/>
          </p:cNvSpPr>
          <p:nvPr/>
        </p:nvSpPr>
        <p:spPr bwMode="auto">
          <a:xfrm>
            <a:off x="2771775" y="2643188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solidFill>
                  <a:srgbClr val="C00000"/>
                </a:solidFill>
                <a:latin typeface="Times New Roman"/>
              </a:rPr>
              <a:t>C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8461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5"/>
          <p:cNvSpPr>
            <a:spLocks noChangeArrowheads="1"/>
          </p:cNvSpPr>
          <p:nvPr/>
        </p:nvSpPr>
        <p:spPr bwMode="auto">
          <a:xfrm>
            <a:off x="565150" y="1270000"/>
            <a:ext cx="8023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latin typeface="Times New Roman"/>
                <a:ea typeface="宋体" pitchFamily="2" charset="-122"/>
              </a:rPr>
              <a:t>【实验剖析】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1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．平面镜成像的原理：</a:t>
            </a:r>
            <a:r>
              <a:rPr lang="en-US" altLang="zh-CN" sz="2400" b="1" spc="0">
                <a:latin typeface="Times New Roman"/>
              </a:rPr>
              <a:t>____________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2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．实验装置：如图所示，实验要在较</a:t>
            </a:r>
            <a:r>
              <a:rPr lang="en-US" altLang="zh-CN" sz="2400" b="1" spc="0">
                <a:latin typeface="Times New Roman"/>
              </a:rPr>
              <a:t>______(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亮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暗</a:t>
            </a:r>
            <a:r>
              <a:rPr lang="en-US" altLang="zh-CN" sz="2400" b="1" spc="0">
                <a:latin typeface="Times New Roman"/>
              </a:rPr>
              <a:t>”)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的环境里进行。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5842" name="矩形 15"/>
          <p:cNvSpPr>
            <a:spLocks noChangeArrowheads="1"/>
          </p:cNvSpPr>
          <p:nvPr/>
        </p:nvSpPr>
        <p:spPr bwMode="auto">
          <a:xfrm>
            <a:off x="539750" y="741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>
              <a:buClrTx/>
              <a:buFontTx/>
            </a:pPr>
            <a:r>
              <a:rPr lang="zh-CN" altLang="en-US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重点</a:t>
            </a:r>
            <a:r>
              <a:rPr lang="en-US" altLang="zh-CN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4  </a:t>
            </a:r>
            <a:r>
              <a:rPr lang="zh-CN" altLang="en-US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实验：探究平面镜成像的特点</a:t>
            </a:r>
            <a:r>
              <a:rPr lang="en-US" altLang="zh-CN" sz="2400" b="1" spc="0">
                <a:solidFill>
                  <a:srgbClr val="953735"/>
                </a:solidFill>
                <a:latin typeface="Times New Roman" pitchFamily="18" charset="0"/>
                <a:ea typeface="宋体" pitchFamily="2" charset="-122"/>
              </a:rPr>
              <a:t>【</a:t>
            </a:r>
            <a:r>
              <a:rPr lang="zh-CN" altLang="en-US" sz="2400" b="1" spc="0">
                <a:solidFill>
                  <a:srgbClr val="953735"/>
                </a:solidFill>
                <a:latin typeface="Times New Roman" pitchFamily="18" charset="0"/>
                <a:ea typeface="宋体" pitchFamily="2" charset="-122"/>
              </a:rPr>
              <a:t>高频考点</a:t>
            </a:r>
            <a:r>
              <a:rPr lang="en-US" altLang="zh-CN" sz="2400" b="1" spc="0">
                <a:solidFill>
                  <a:srgbClr val="953735"/>
                </a:solidFill>
                <a:latin typeface="Times New Roman" pitchFamily="18" charset="0"/>
                <a:ea typeface="宋体" pitchFamily="2" charset="-122"/>
              </a:rPr>
              <a:t>】</a:t>
            </a:r>
            <a:endParaRPr lang="zh-CN" altLang="en-US" sz="2400" b="1">
              <a:solidFill>
                <a:srgbClr val="953735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5843" name="矩形 6"/>
          <p:cNvSpPr>
            <a:spLocks noChangeArrowheads="1"/>
          </p:cNvSpPr>
          <p:nvPr/>
        </p:nvSpPr>
        <p:spPr bwMode="auto">
          <a:xfrm>
            <a:off x="3995738" y="1792288"/>
            <a:ext cx="1422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光的反射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375" y="2859088"/>
            <a:ext cx="2641600" cy="19907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5845" name="矩形 7"/>
          <p:cNvSpPr>
            <a:spLocks noChangeArrowheads="1"/>
          </p:cNvSpPr>
          <p:nvPr/>
        </p:nvSpPr>
        <p:spPr bwMode="auto">
          <a:xfrm>
            <a:off x="6372225" y="2306638"/>
            <a:ext cx="493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暗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9206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5"/>
          <p:cNvSpPr>
            <a:spLocks noChangeArrowheads="1"/>
          </p:cNvSpPr>
          <p:nvPr/>
        </p:nvSpPr>
        <p:spPr bwMode="auto">
          <a:xfrm>
            <a:off x="565150" y="568325"/>
            <a:ext cx="82724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(1)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用刻度尺测量像与物到平面镜的距离。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(2)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用透明玻璃板代替平面镜是由于玻璃板透明，在看到蜡烛的像的同时也能看到玻璃板后的蜡烛，便于观察和确定</a:t>
            </a:r>
            <a:r>
              <a:rPr lang="en-US" altLang="zh-CN" sz="2400" b="1" spc="0">
                <a:latin typeface="Times New Roman"/>
              </a:rPr>
              <a:t>____________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(3)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用薄玻璃板，可以避免观察到重影。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(4)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用两支完全相同的蜡烛的目的是比较</a:t>
            </a:r>
            <a:r>
              <a:rPr lang="en-US" altLang="zh-CN" sz="2400" b="1" spc="0">
                <a:latin typeface="Times New Roman"/>
              </a:rPr>
              <a:t>__________________</a:t>
            </a:r>
            <a:endParaRPr lang="en-US" altLang="zh-CN" sz="2400" b="1">
              <a:latin typeface="Times New Roman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	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。要求两支蜡烛完全相同，这是等效替代的思想。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866" name="矩形 6"/>
          <p:cNvSpPr>
            <a:spLocks noChangeArrowheads="1"/>
          </p:cNvSpPr>
          <p:nvPr/>
        </p:nvSpPr>
        <p:spPr bwMode="auto">
          <a:xfrm>
            <a:off x="1349375" y="2163763"/>
            <a:ext cx="1422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像的位置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867" name="矩形 7"/>
          <p:cNvSpPr>
            <a:spLocks noChangeArrowheads="1"/>
          </p:cNvSpPr>
          <p:nvPr/>
        </p:nvSpPr>
        <p:spPr bwMode="auto">
          <a:xfrm>
            <a:off x="5867400" y="3292475"/>
            <a:ext cx="29702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蜡烛与像的大小关系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1449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5"/>
          <p:cNvSpPr>
            <a:spLocks noChangeArrowheads="1"/>
          </p:cNvSpPr>
          <p:nvPr/>
        </p:nvSpPr>
        <p:spPr bwMode="auto">
          <a:xfrm>
            <a:off x="323850" y="546100"/>
            <a:ext cx="8483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3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．进行实验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(1)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玻璃板要与白纸</a:t>
            </a:r>
            <a:r>
              <a:rPr lang="en-US" altLang="zh-CN" sz="2400" b="1" spc="0">
                <a:latin typeface="Times New Roman"/>
              </a:rPr>
              <a:t>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放置，确保像与蜡烛能够完全重合。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(2)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点燃蜡烛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，移动未点燃的蜡烛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，直至与蜡烛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的像完全重合。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(3)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改变蜡烛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的位置多次实验。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(4)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移去蜡烛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，将光屏置于该位置，光屏</a:t>
            </a:r>
            <a:r>
              <a:rPr lang="en-US" altLang="zh-CN" sz="2400" b="1" spc="0">
                <a:latin typeface="Times New Roman"/>
              </a:rPr>
              <a:t>________(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能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不能</a:t>
            </a:r>
            <a:r>
              <a:rPr lang="en-US" altLang="zh-CN" sz="2400" b="1" spc="0">
                <a:latin typeface="Times New Roman"/>
              </a:rPr>
              <a:t>”)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承接到蜡烛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的像。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7890" name="矩形 6"/>
          <p:cNvSpPr>
            <a:spLocks noChangeArrowheads="1"/>
          </p:cNvSpPr>
          <p:nvPr/>
        </p:nvSpPr>
        <p:spPr bwMode="auto">
          <a:xfrm>
            <a:off x="3059113" y="1058863"/>
            <a:ext cx="8048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垂直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7891" name="矩形 3"/>
          <p:cNvSpPr>
            <a:spLocks noChangeArrowheads="1"/>
          </p:cNvSpPr>
          <p:nvPr/>
        </p:nvSpPr>
        <p:spPr bwMode="auto">
          <a:xfrm>
            <a:off x="6227763" y="3219450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不能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9490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5"/>
          <p:cNvSpPr>
            <a:spLocks noChangeArrowheads="1"/>
          </p:cNvSpPr>
          <p:nvPr/>
        </p:nvSpPr>
        <p:spPr bwMode="auto">
          <a:xfrm>
            <a:off x="565150" y="568325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4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．交流与反思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(1)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不能成在光屏上的是虚像。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(2)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若无论如何移动蜡烛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，都无法使物像重合的原因可能是</a:t>
            </a:r>
            <a:r>
              <a:rPr lang="en-US" altLang="zh-CN" sz="2400" b="1" spc="0">
                <a:latin typeface="Times New Roman"/>
              </a:rPr>
              <a:t>________________________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(3)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像与物到平面镜的距离相等，物体到平面镜之间距离变化时，像到平面镜之间距离随之变化。但像的大小不变。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8914" name="矩形 6"/>
          <p:cNvSpPr>
            <a:spLocks noChangeArrowheads="1"/>
          </p:cNvSpPr>
          <p:nvPr/>
        </p:nvSpPr>
        <p:spPr bwMode="auto">
          <a:xfrm>
            <a:off x="1476375" y="2163763"/>
            <a:ext cx="35877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玻璃板未与白纸垂直放置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6217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5"/>
          <p:cNvGrpSpPr/>
          <p:nvPr/>
        </p:nvGrpSpPr>
        <p:grpSpPr>
          <a:xfrm>
            <a:off x="2425700" y="279400"/>
            <a:ext cx="4192588" cy="1992313"/>
            <a:chOff x="1851755" y="1505713"/>
            <a:chExt cx="5440491" cy="2584754"/>
          </a:xfrm>
        </p:grpSpPr>
        <p:grpSp>
          <p:nvGrpSpPr>
            <p:cNvPr id="7170" name="组合 81"/>
            <p:cNvGrpSpPr>
              <a:grpSpLocks noGrp="1" noChangeAspect="1"/>
            </p:cNvGrpSpPr>
            <p:nvPr/>
          </p:nvGrpSpPr>
          <p:grpSpPr>
            <a:xfrm>
              <a:off x="1533189" y="1385529"/>
              <a:ext cx="2664226" cy="2591900"/>
              <a:chOff x="3295850" y="1895995"/>
              <a:chExt cx="3725149" cy="4660916"/>
            </a:xfrm>
          </p:grpSpPr>
        </p:grpSp>
        <p:grpSp>
          <p:nvGrpSpPr>
            <p:cNvPr id="7171" name="组合 82"/>
            <p:cNvGrpSpPr/>
            <p:nvPr/>
          </p:nvGrpSpPr>
          <p:grpSpPr>
            <a:xfrm>
              <a:off x="2302897" y="1980707"/>
              <a:ext cx="4989349" cy="751080"/>
              <a:chOff x="2302897" y="1980707"/>
              <a:chExt cx="4989349" cy="751080"/>
            </a:xfrm>
          </p:grpSpPr>
          <p:sp>
            <p:nvSpPr>
              <p:cNvPr id="7172" name="圆角矩形 8"/>
              <p:cNvSpPr/>
              <p:nvPr/>
            </p:nvSpPr>
            <p:spPr>
              <a:xfrm>
                <a:off x="3316286" y="1899715"/>
                <a:ext cx="4150195" cy="1006268"/>
              </a:xfrm>
              <a:prstGeom prst="roundRect">
                <a:avLst>
                  <a:gd name="adj" fmla="val 9976"/>
                </a:avLst>
              </a:prstGeom>
              <a:solidFill>
                <a:srgbClr val="00B0F0"/>
              </a:solidFill>
              <a:ln w="2540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</a:gradFill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1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7173" name="组合 84"/>
              <p:cNvGrpSpPr/>
              <p:nvPr/>
            </p:nvGrpSpPr>
            <p:grpSpPr>
              <a:xfrm>
                <a:off x="3467584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7174" name="椭圆 21"/>
                <p:cNvSpPr/>
                <p:nvPr/>
              </p:nvSpPr>
              <p:spPr>
                <a:xfrm rot="16200000">
                  <a:off x="4484837" y="3000957"/>
                  <a:ext cx="276891" cy="2769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marL="0" marR="0" lvl="0" indent="0" algn="ctr">
                    <a:buClrTx/>
                    <a:buFontTx/>
                  </a:pPr>
                  <a:endParaRPr lang="zh-CN" alt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75" name="椭圆 22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76" name="组合 85"/>
              <p:cNvGrpSpPr/>
              <p:nvPr/>
            </p:nvGrpSpPr>
            <p:grpSpPr>
              <a:xfrm>
                <a:off x="3168079" y="2294564"/>
                <a:ext cx="118508" cy="118509"/>
                <a:chOff x="4486616" y="3001075"/>
                <a:chExt cx="274695" cy="274699"/>
              </a:xfrm>
            </p:grpSpPr>
            <p:sp>
              <p:nvSpPr>
                <p:cNvPr id="7177" name="椭圆 19"/>
                <p:cNvSpPr/>
                <p:nvPr/>
              </p:nvSpPr>
              <p:spPr>
                <a:xfrm rot="16200000">
                  <a:off x="4479537" y="3008122"/>
                  <a:ext cx="276891" cy="262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7000">
                      <a:srgbClr val="A6A6A6"/>
                    </a:gs>
                    <a:gs pos="35001">
                      <a:srgbClr val="F2F2F2"/>
                    </a:gs>
                    <a:gs pos="55000">
                      <a:srgbClr val="A6A6A6"/>
                    </a:gs>
                    <a:gs pos="75000">
                      <a:srgbClr val="F2F2F2"/>
                    </a:gs>
                    <a:gs pos="100000">
                      <a:srgbClr val="A6A6A6"/>
                    </a:gs>
                  </a:gsLst>
                  <a:lin ang="2700000" scaled="1"/>
                </a:gradFill>
                <a:ln w="25400">
                  <a:noFill/>
                  <a:miter lim="800000"/>
                </a:ln>
                <a:effectLst>
                  <a:outerShdw blurRad="12700" dist="12700" dir="2700000" algn="tl">
                    <a:srgbClr val="000000">
                      <a:alpha val="39999"/>
                    </a:srgbClr>
                  </a:outerShdw>
                </a:effectLst>
              </p:spPr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marL="0" marR="0" lvl="0" indent="0" algn="ctr">
                    <a:buClrTx/>
                    <a:buFontTx/>
                  </a:pPr>
                  <a:endParaRPr lang="zh-CN" alt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78" name="椭圆 20"/>
                <p:cNvSpPr/>
                <p:nvPr/>
              </p:nvSpPr>
              <p:spPr>
                <a:xfrm>
                  <a:off x="4385233" y="2756459"/>
                  <a:ext cx="469760" cy="494401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01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79" name="组合 86"/>
              <p:cNvGrpSpPr>
                <a:grpSpLocks noGrp="1" noChangeAspect="1"/>
              </p:cNvGrpSpPr>
              <p:nvPr/>
            </p:nvGrpSpPr>
            <p:grpSpPr>
              <a:xfrm>
                <a:off x="3197698" y="2171864"/>
                <a:ext cx="362117" cy="236685"/>
                <a:chOff x="4312849" y="3104300"/>
                <a:chExt cx="384317" cy="61430"/>
              </a:xfrm>
            </p:grpSpPr>
          </p:grpSp>
          <p:grpSp>
            <p:nvGrpSpPr>
              <p:cNvPr id="7180" name="组合 87"/>
              <p:cNvGrpSpPr/>
              <p:nvPr/>
            </p:nvGrpSpPr>
            <p:grpSpPr>
              <a:xfrm>
                <a:off x="3635164" y="2097014"/>
                <a:ext cx="630643" cy="550614"/>
                <a:chOff x="4846885" y="2796017"/>
                <a:chExt cx="840857" cy="734151"/>
              </a:xfrm>
            </p:grpSpPr>
            <p:sp>
              <p:nvSpPr>
                <p:cNvPr id="7181" name="椭圆 15"/>
                <p:cNvSpPr/>
                <p:nvPr/>
              </p:nvSpPr>
              <p:spPr>
                <a:xfrm>
                  <a:off x="4902566" y="2795742"/>
                  <a:ext cx="722379" cy="75517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/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marL="0" marR="0" lvl="0" indent="0" algn="ctr">
                    <a:buClrTx/>
                    <a:buFontTx/>
                  </a:pPr>
                  <a:endParaRPr lang="zh-CN" altLang="en-US" sz="10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82" name="文本框 18"/>
                <p:cNvSpPr/>
                <p:nvPr/>
              </p:nvSpPr>
              <p:spPr>
                <a:xfrm>
                  <a:off x="4846885" y="2811166"/>
                  <a:ext cx="840857" cy="71900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r>
                    <a:rPr lang="en-US" altLang="zh-CN" sz="2100" b="1">
                      <a:solidFill>
                        <a:srgbClr val="00B0F0"/>
                      </a:solidFill>
                      <a:latin typeface="Impact" pitchFamily="34" charset="0"/>
                    </a:rPr>
                    <a:t>01</a:t>
                  </a:r>
                  <a:endParaRPr lang="zh-CN" altLang="en-US" sz="2100" b="1">
                    <a:solidFill>
                      <a:srgbClr val="00B0F0"/>
                    </a:solidFill>
                    <a:latin typeface="Impact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7183" name="文本框 24"/>
              <p:cNvSpPr/>
              <p:nvPr/>
            </p:nvSpPr>
            <p:spPr>
              <a:xfrm>
                <a:off x="4035549" y="2014039"/>
                <a:ext cx="2629911" cy="65908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zh-CN" altLang="en-US" sz="2700" b="1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rPr>
                  <a:t>知识梳理</a:t>
                </a:r>
              </a:p>
            </p:txBody>
          </p:sp>
          <p:sp>
            <p:nvSpPr>
              <p:cNvPr id="7184" name="KSO_Shape"/>
              <p:cNvSpPr/>
              <p:nvPr/>
            </p:nvSpPr>
            <p:spPr>
              <a:xfrm>
                <a:off x="2302898" y="2098867"/>
                <a:ext cx="558262" cy="533428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lang="zh-CN" altLang="en-US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5" name="矩形 1">
            <a:hlinkClick r:id="rId2" action="ppaction://hlinksldjump"/>
          </p:cNvPr>
          <p:cNvSpPr/>
          <p:nvPr/>
        </p:nvSpPr>
        <p:spPr>
          <a:xfrm>
            <a:off x="1835150" y="1685925"/>
            <a:ext cx="5788025" cy="460375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lang="zh-CN" altLang="en-US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光的直线传播</a:t>
            </a:r>
          </a:p>
        </p:txBody>
      </p:sp>
      <p:sp>
        <p:nvSpPr>
          <p:cNvPr id="7186" name="矩形 2">
            <a:hlinkClick r:id="rId3" action="ppaction://hlinksldjump"/>
          </p:cNvPr>
          <p:cNvSpPr/>
          <p:nvPr/>
        </p:nvSpPr>
        <p:spPr>
          <a:xfrm>
            <a:off x="1835150" y="2284413"/>
            <a:ext cx="5788025" cy="461962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lang="zh-CN" altLang="en-US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光的反射</a:t>
            </a:r>
          </a:p>
        </p:txBody>
      </p:sp>
      <p:pic>
        <p:nvPicPr>
          <p:cNvPr id="7187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130675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874261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1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5"/>
          <p:cNvSpPr>
            <a:spLocks noChangeArrowheads="1"/>
          </p:cNvSpPr>
          <p:nvPr/>
        </p:nvSpPr>
        <p:spPr bwMode="auto">
          <a:xfrm>
            <a:off x="565150" y="804863"/>
            <a:ext cx="8023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(4)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实验中多次移动点燃的蜡烛进行实验，目的是</a:t>
            </a:r>
            <a:r>
              <a:rPr lang="en-US" altLang="zh-CN" sz="2400" b="1" spc="0">
                <a:latin typeface="Times New Roman"/>
              </a:rPr>
              <a:t>____________________________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5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．实验结论：物体通过平面镜所成的像是虚像；像与物体的大小相同，像到平面镜的距离与物体到平面镜的距离相等，像与物体关于平面镜对称。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9938" name="矩形 6"/>
          <p:cNvSpPr>
            <a:spLocks noChangeArrowheads="1"/>
          </p:cNvSpPr>
          <p:nvPr/>
        </p:nvSpPr>
        <p:spPr bwMode="auto">
          <a:xfrm>
            <a:off x="1042988" y="1311275"/>
            <a:ext cx="38973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避免偶然性，得到普遍结论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7726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5"/>
          <p:cNvSpPr>
            <a:spLocks noChangeArrowheads="1"/>
          </p:cNvSpPr>
          <p:nvPr/>
        </p:nvSpPr>
        <p:spPr bwMode="auto">
          <a:xfrm>
            <a:off x="565150" y="738188"/>
            <a:ext cx="8023225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latin typeface="Times New Roman"/>
                <a:ea typeface="宋体" pitchFamily="2" charset="-122"/>
              </a:rPr>
              <a:t>【典例</a:t>
            </a:r>
            <a:r>
              <a:rPr lang="en-US" altLang="zh-CN" sz="2400" b="1" spc="0">
                <a:latin typeface="Times New Roman"/>
              </a:rPr>
              <a:t>9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】如图</a:t>
            </a:r>
            <a:r>
              <a:rPr lang="en-US" altLang="zh-CN" sz="2400" b="1" spc="0">
                <a:latin typeface="Times New Roman"/>
              </a:rPr>
              <a:t>7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所示是小明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探究平面镜成像特点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的实验装置。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(1)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本实验中器材</a:t>
            </a:r>
            <a:r>
              <a:rPr lang="en-US" altLang="zh-CN" sz="2400" b="1" i="1" spc="0">
                <a:latin typeface="Times New Roman"/>
              </a:rPr>
              <a:t>M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应选择</a:t>
            </a:r>
            <a:r>
              <a:rPr lang="en-US" altLang="zh-CN" sz="2400" b="1" spc="0">
                <a:latin typeface="Times New Roman"/>
              </a:rPr>
              <a:t>__________(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</a:t>
            </a:r>
            <a:endParaRPr lang="en-US" altLang="zh-CN" sz="2400" b="1">
              <a:latin typeface="Times New Roman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	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玻璃板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平面镜</a:t>
            </a:r>
            <a:r>
              <a:rPr lang="en-US" altLang="zh-CN" sz="2400" b="1" spc="0">
                <a:latin typeface="Times New Roman"/>
              </a:rPr>
              <a:t>”)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来完成实验。</a:t>
            </a:r>
            <a:r>
              <a:rPr lang="en-US" altLang="zh-CN" sz="2400" b="1" spc="0">
                <a:latin typeface="Times New Roman"/>
              </a:rPr>
              <a:t> 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(2)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小明放好点燃的蜡烛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，移动蜡烛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直至与蜡烛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的像完全重合，蜡烛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替代的是</a:t>
            </a:r>
            <a:r>
              <a:rPr lang="en-US" altLang="zh-CN" sz="2400" b="1" spc="0">
                <a:latin typeface="Times New Roman"/>
              </a:rPr>
              <a:t>______________(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的像</a:t>
            </a:r>
            <a:r>
              <a:rPr lang="en-US" altLang="zh-CN" sz="2400" b="1" spc="0">
                <a:latin typeface="Times New Roman"/>
              </a:rPr>
              <a:t>”)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962" name="矩形 6"/>
          <p:cNvSpPr>
            <a:spLocks noChangeArrowheads="1"/>
          </p:cNvSpPr>
          <p:nvPr/>
        </p:nvSpPr>
        <p:spPr bwMode="auto">
          <a:xfrm>
            <a:off x="4356100" y="1792288"/>
            <a:ext cx="11128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玻璃板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0963" name="Picture 2" descr="图+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7763" y="1335088"/>
            <a:ext cx="2722562" cy="14906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64" name="矩形 4"/>
          <p:cNvSpPr>
            <a:spLocks noChangeArrowheads="1"/>
          </p:cNvSpPr>
          <p:nvPr/>
        </p:nvSpPr>
        <p:spPr bwMode="auto">
          <a:xfrm>
            <a:off x="4673600" y="3435350"/>
            <a:ext cx="1627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蜡烛</a:t>
            </a:r>
            <a:r>
              <a:rPr lang="en-US" altLang="zh-CN" sz="2400" b="1" i="1" spc="0">
                <a:solidFill>
                  <a:srgbClr val="C00000"/>
                </a:solidFill>
                <a:latin typeface="Times New Roman"/>
              </a:rPr>
              <a:t>A</a:t>
            </a: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的像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2705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5"/>
          <p:cNvSpPr>
            <a:spLocks noChangeArrowheads="1"/>
          </p:cNvSpPr>
          <p:nvPr/>
        </p:nvSpPr>
        <p:spPr bwMode="auto">
          <a:xfrm>
            <a:off x="565150" y="738188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(3)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实验中如果蜡烛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靠近器材</a:t>
            </a:r>
            <a:r>
              <a:rPr lang="en-US" altLang="zh-CN" sz="2400" b="1" i="1" spc="0">
                <a:latin typeface="Times New Roman"/>
              </a:rPr>
              <a:t>M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，则蜡烛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应</a:t>
            </a:r>
            <a:r>
              <a:rPr lang="en-US" altLang="zh-CN" sz="2400" b="1" spc="0">
                <a:latin typeface="Times New Roman"/>
              </a:rPr>
              <a:t>________(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远离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靠近</a:t>
            </a:r>
            <a:r>
              <a:rPr lang="en-US" altLang="zh-CN" sz="2400" b="1" spc="0">
                <a:latin typeface="Times New Roman"/>
              </a:rPr>
              <a:t>”)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器材</a:t>
            </a:r>
            <a:r>
              <a:rPr lang="en-US" altLang="zh-CN" sz="2400" b="1" i="1" spc="0">
                <a:latin typeface="Times New Roman"/>
              </a:rPr>
              <a:t>M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，才能与蜡烛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的像完全重合。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(4)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移去蜡烛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，在其原来的位置上竖立一块光屏，在光屏上</a:t>
            </a:r>
            <a:r>
              <a:rPr lang="en-US" altLang="zh-CN" sz="2400" b="1" spc="0">
                <a:latin typeface="Times New Roman"/>
              </a:rPr>
              <a:t>______(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能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不能</a:t>
            </a:r>
            <a:r>
              <a:rPr lang="en-US" altLang="zh-CN" sz="2400" b="1" spc="0">
                <a:latin typeface="Times New Roman"/>
              </a:rPr>
              <a:t>”)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承接到蜡烛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的像。</a:t>
            </a:r>
            <a:r>
              <a:rPr lang="en-US" altLang="zh-CN" sz="2400" b="1" spc="0">
                <a:latin typeface="Times New Roman"/>
              </a:rPr>
              <a:t> 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(5)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若实验中发现无论怎样移动蜡烛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，都不能和蜡烛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的像重合，其原因可能是</a:t>
            </a:r>
            <a:endParaRPr lang="en-US" altLang="zh-CN" sz="2400" b="1">
              <a:latin typeface="Times New Roman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	_______________________________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1986" name="矩形 6"/>
          <p:cNvSpPr>
            <a:spLocks noChangeArrowheads="1"/>
          </p:cNvSpPr>
          <p:nvPr/>
        </p:nvSpPr>
        <p:spPr bwMode="auto">
          <a:xfrm>
            <a:off x="7080250" y="674688"/>
            <a:ext cx="8048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靠近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1987" name="矩形 4"/>
          <p:cNvSpPr>
            <a:spLocks noChangeArrowheads="1"/>
          </p:cNvSpPr>
          <p:nvPr/>
        </p:nvSpPr>
        <p:spPr bwMode="auto">
          <a:xfrm>
            <a:off x="1463675" y="2355850"/>
            <a:ext cx="8048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不能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1988" name="矩形 7"/>
          <p:cNvSpPr>
            <a:spLocks noChangeArrowheads="1"/>
          </p:cNvSpPr>
          <p:nvPr/>
        </p:nvSpPr>
        <p:spPr bwMode="auto">
          <a:xfrm>
            <a:off x="1466850" y="3976688"/>
            <a:ext cx="38973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玻璃板没有垂直于白纸放置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3536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矩形 5"/>
          <p:cNvSpPr>
            <a:spLocks noChangeArrowheads="1"/>
          </p:cNvSpPr>
          <p:nvPr/>
        </p:nvSpPr>
        <p:spPr bwMode="auto">
          <a:xfrm>
            <a:off x="565150" y="731838"/>
            <a:ext cx="802322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(6)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用木板紧贴在玻璃板后面，挡住玻璃板后的光，人眼在玻璃板前</a:t>
            </a:r>
            <a:r>
              <a:rPr lang="en-US" altLang="zh-CN" sz="2400" b="1" spc="0">
                <a:latin typeface="Times New Roman"/>
              </a:rPr>
              <a:t>______(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能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不能</a:t>
            </a:r>
            <a:r>
              <a:rPr lang="en-US" altLang="zh-CN" sz="2400" b="1" spc="0">
                <a:latin typeface="Times New Roman"/>
              </a:rPr>
              <a:t>”)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看见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的像。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(7)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若小明将蜡烛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以</a:t>
            </a:r>
            <a:r>
              <a:rPr lang="en-US" altLang="zh-CN" sz="2400" b="1" spc="0">
                <a:latin typeface="Times New Roman"/>
              </a:rPr>
              <a:t>0.5 cm/s 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的速度远离玻璃板移动时，像会以</a:t>
            </a:r>
            <a:r>
              <a:rPr lang="en-US" altLang="zh-CN" sz="2400" b="1" spc="0">
                <a:latin typeface="Times New Roman"/>
              </a:rPr>
              <a:t>______cm/s 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的速度</a:t>
            </a:r>
            <a:r>
              <a:rPr lang="en-US" altLang="zh-CN" sz="2400" b="1" spc="0">
                <a:latin typeface="Times New Roman"/>
              </a:rPr>
              <a:t>______(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靠近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远离</a:t>
            </a:r>
            <a:r>
              <a:rPr lang="en-US" altLang="zh-CN" sz="2400" b="1" spc="0">
                <a:latin typeface="Times New Roman"/>
              </a:rPr>
              <a:t>”)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玻璃板，在移动的过程中，像的大小不变。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3010" name="矩形 6"/>
          <p:cNvSpPr>
            <a:spLocks noChangeArrowheads="1"/>
          </p:cNvSpPr>
          <p:nvPr/>
        </p:nvSpPr>
        <p:spPr bwMode="auto">
          <a:xfrm>
            <a:off x="2565400" y="1216025"/>
            <a:ext cx="493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能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3011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3012" name="矩形 4"/>
          <p:cNvSpPr>
            <a:spLocks noChangeArrowheads="1"/>
          </p:cNvSpPr>
          <p:nvPr/>
        </p:nvSpPr>
        <p:spPr bwMode="auto">
          <a:xfrm>
            <a:off x="1798638" y="2352675"/>
            <a:ext cx="568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solidFill>
                  <a:srgbClr val="C00000"/>
                </a:solidFill>
                <a:latin typeface="Times New Roman"/>
              </a:rPr>
              <a:t>0.5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3013" name="矩形 7"/>
          <p:cNvSpPr>
            <a:spLocks noChangeArrowheads="1"/>
          </p:cNvSpPr>
          <p:nvPr/>
        </p:nvSpPr>
        <p:spPr bwMode="auto">
          <a:xfrm>
            <a:off x="4392613" y="2332038"/>
            <a:ext cx="80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远离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0893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2" grpId="0"/>
      <p:bldP spid="430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组合 27"/>
          <p:cNvGrpSpPr/>
          <p:nvPr/>
        </p:nvGrpSpPr>
        <p:grpSpPr>
          <a:xfrm>
            <a:off x="2425700" y="269875"/>
            <a:ext cx="4449763" cy="2085975"/>
            <a:chOff x="2000534" y="2474331"/>
            <a:chExt cx="5723839" cy="2584754"/>
          </a:xfrm>
        </p:grpSpPr>
        <p:grpSp>
          <p:nvGrpSpPr>
            <p:cNvPr id="44034" name="组合 31"/>
            <p:cNvGrpSpPr>
              <a:grpSpLocks noGrp="1" noChangeAspect="1"/>
            </p:cNvGrpSpPr>
            <p:nvPr/>
          </p:nvGrpSpPr>
          <p:grpSpPr>
            <a:xfrm>
              <a:off x="1684793" y="2368687"/>
              <a:ext cx="2695413" cy="2568248"/>
              <a:chOff x="3295850" y="1895995"/>
              <a:chExt cx="3725149" cy="4660916"/>
            </a:xfrm>
          </p:grpSpPr>
        </p:grpSp>
        <p:sp>
          <p:nvSpPr>
            <p:cNvPr id="44035" name="圆角矩形 29"/>
            <p:cNvSpPr/>
            <p:nvPr/>
          </p:nvSpPr>
          <p:spPr>
            <a:xfrm>
              <a:off x="3465772" y="2871970"/>
              <a:ext cx="4147968" cy="994810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4036" name="组合 33"/>
            <p:cNvGrpSpPr/>
            <p:nvPr/>
          </p:nvGrpSpPr>
          <p:grpSpPr>
            <a:xfrm>
              <a:off x="3616363" y="3263182"/>
              <a:ext cx="118508" cy="118509"/>
              <a:chOff x="4486616" y="3001075"/>
              <a:chExt cx="274695" cy="274699"/>
            </a:xfrm>
          </p:grpSpPr>
          <p:sp>
            <p:nvSpPr>
              <p:cNvPr id="44037" name="椭圆 46"/>
              <p:cNvSpPr/>
              <p:nvPr/>
            </p:nvSpPr>
            <p:spPr>
              <a:xfrm rot="16200000">
                <a:off x="448576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marL="0" marR="0" lvl="0" indent="0" algn="ctr">
                  <a:buClrTx/>
                  <a:buFontTx/>
                </a:pPr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038" name="椭圆 47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4039" name="组合 34"/>
            <p:cNvGrpSpPr/>
            <p:nvPr/>
          </p:nvGrpSpPr>
          <p:grpSpPr>
            <a:xfrm>
              <a:off x="3316858" y="3263182"/>
              <a:ext cx="118508" cy="118509"/>
              <a:chOff x="4486616" y="3001075"/>
              <a:chExt cx="274695" cy="274699"/>
            </a:xfrm>
          </p:grpSpPr>
          <p:sp>
            <p:nvSpPr>
              <p:cNvPr id="44040" name="椭圆 44"/>
              <p:cNvSpPr/>
              <p:nvPr/>
            </p:nvSpPr>
            <p:spPr>
              <a:xfrm rot="16200000">
                <a:off x="4488931" y="3000483"/>
                <a:ext cx="273579" cy="27453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marL="0" marR="0" lvl="0" indent="0" algn="ctr">
                  <a:buClrTx/>
                  <a:buFontTx/>
                </a:pPr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1" name="椭圆 45"/>
              <p:cNvSpPr/>
              <p:nvPr/>
            </p:nvSpPr>
            <p:spPr>
              <a:xfrm>
                <a:off x="4390939" y="2764996"/>
                <a:ext cx="448668" cy="495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4042" name="组合 35"/>
            <p:cNvGrpSpPr>
              <a:grpSpLocks noGrp="1" noChangeAspect="1"/>
            </p:cNvGrpSpPr>
            <p:nvPr/>
          </p:nvGrpSpPr>
          <p:grpSpPr>
            <a:xfrm>
              <a:off x="3346774" y="3147881"/>
              <a:ext cx="361523" cy="227756"/>
              <a:chOff x="4312849" y="3104300"/>
              <a:chExt cx="384317" cy="61430"/>
            </a:xfrm>
          </p:grpSpPr>
        </p:grpSp>
        <p:grpSp>
          <p:nvGrpSpPr>
            <p:cNvPr id="44043" name="组合 36"/>
            <p:cNvGrpSpPr/>
            <p:nvPr/>
          </p:nvGrpSpPr>
          <p:grpSpPr>
            <a:xfrm>
              <a:off x="3731804" y="3056740"/>
              <a:ext cx="674163" cy="552077"/>
              <a:chOff x="4777361" y="2784157"/>
              <a:chExt cx="898883" cy="736101"/>
            </a:xfrm>
          </p:grpSpPr>
          <p:sp>
            <p:nvSpPr>
              <p:cNvPr id="44044" name="椭圆 40"/>
              <p:cNvSpPr/>
              <p:nvPr/>
            </p:nvSpPr>
            <p:spPr>
              <a:xfrm>
                <a:off x="4881330" y="2783955"/>
                <a:ext cx="735134" cy="737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marL="0" marR="0" lvl="0" indent="0" algn="ctr">
                  <a:buClrTx/>
                  <a:buFontTx/>
                </a:pPr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4045" name="文本框 41"/>
              <p:cNvSpPr/>
              <p:nvPr/>
            </p:nvSpPr>
            <p:spPr>
              <a:xfrm>
                <a:off x="4777361" y="2821067"/>
                <a:ext cx="898883" cy="6909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100" b="1">
                    <a:solidFill>
                      <a:srgbClr val="01ACBE"/>
                    </a:solidFill>
                    <a:latin typeface="Impact" pitchFamily="34" charset="0"/>
                  </a:rPr>
                  <a:t>03</a:t>
                </a:r>
                <a:endParaRPr lang="zh-CN" altLang="en-US" sz="2100" b="1">
                  <a:solidFill>
                    <a:srgbClr val="01ACBE"/>
                  </a:solidFill>
                  <a:latin typeface="Impact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44046" name="组合 34"/>
            <p:cNvGrpSpPr>
              <a:grpSpLocks noGrp="1" noChangeAspect="1"/>
            </p:cNvGrpSpPr>
            <p:nvPr/>
          </p:nvGrpSpPr>
          <p:grpSpPr>
            <a:xfrm>
              <a:off x="2434145" y="3056739"/>
              <a:ext cx="623455" cy="497016"/>
              <a:chOff x="9404083" y="1238855"/>
              <a:chExt cx="801342" cy="665020"/>
            </a:xfrm>
          </p:grpSpPr>
        </p:grpSp>
        <p:sp>
          <p:nvSpPr>
            <p:cNvPr id="44047" name="文本框 47"/>
            <p:cNvSpPr/>
            <p:nvPr/>
          </p:nvSpPr>
          <p:spPr>
            <a:xfrm>
              <a:off x="4051919" y="3037104"/>
              <a:ext cx="3672454" cy="5720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4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福建</a:t>
              </a:r>
              <a:r>
                <a:rPr lang="en-US" altLang="zh-CN" sz="24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4</a:t>
              </a:r>
              <a:r>
                <a:rPr lang="zh-CN" altLang="en-US" sz="24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年中考聚焦</a:t>
              </a:r>
            </a:p>
          </p:txBody>
        </p:sp>
      </p:grpSp>
      <p:grpSp>
        <p:nvGrpSpPr>
          <p:cNvPr id="44048" name="组合 1"/>
          <p:cNvGrpSpPr/>
          <p:nvPr/>
        </p:nvGrpSpPr>
        <p:grpSpPr>
          <a:xfrm>
            <a:off x="1592263" y="1924050"/>
            <a:ext cx="542925" cy="547688"/>
            <a:chOff x="1153731" y="1592014"/>
            <a:chExt cx="543166" cy="547688"/>
          </a:xfrm>
        </p:grpSpPr>
        <p:pic>
          <p:nvPicPr>
            <p:cNvPr id="44049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4050" name="矩形 53">
              <a:hlinkClick r:id="rId2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just">
                <a:spcAft>
                  <a:spcPct val="0"/>
                </a:spcAft>
                <a:buClrTx/>
                <a:buFontTx/>
              </a:pPr>
              <a:r>
                <a:rPr lang="en-US" altLang="zh-CN" sz="2400" b="1" spc="0">
                  <a:latin typeface="Times New Roman"/>
                </a:rPr>
                <a:t>1</a:t>
              </a:r>
              <a:endParaRPr lang="zh-CN" altLang="zh-CN" sz="100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44051" name="组合 1"/>
          <p:cNvGrpSpPr/>
          <p:nvPr/>
        </p:nvGrpSpPr>
        <p:grpSpPr>
          <a:xfrm>
            <a:off x="2843213" y="1924050"/>
            <a:ext cx="542925" cy="547688"/>
            <a:chOff x="1153731" y="1592014"/>
            <a:chExt cx="543166" cy="547688"/>
          </a:xfrm>
        </p:grpSpPr>
        <p:pic>
          <p:nvPicPr>
            <p:cNvPr id="44052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4053" name="矩形 32">
              <a:hlinkClick r:id="rId4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just">
                <a:spcAft>
                  <a:spcPct val="0"/>
                </a:spcAft>
                <a:buClrTx/>
                <a:buFontTx/>
              </a:pPr>
              <a:r>
                <a:rPr lang="en-US" altLang="zh-CN" sz="2400" b="1" spc="0">
                  <a:latin typeface="Times New Roman"/>
                </a:rPr>
                <a:t>2</a:t>
              </a:r>
              <a:endParaRPr lang="zh-CN" altLang="zh-CN" sz="100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44054" name="组合 1"/>
          <p:cNvGrpSpPr/>
          <p:nvPr/>
        </p:nvGrpSpPr>
        <p:grpSpPr>
          <a:xfrm>
            <a:off x="4275138" y="1924050"/>
            <a:ext cx="542925" cy="547688"/>
            <a:chOff x="1153731" y="1592014"/>
            <a:chExt cx="543166" cy="547688"/>
          </a:xfrm>
        </p:grpSpPr>
        <p:pic>
          <p:nvPicPr>
            <p:cNvPr id="44055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4056" name="矩形 41">
              <a:hlinkClick r:id="rId5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just">
                <a:spcAft>
                  <a:spcPct val="0"/>
                </a:spcAft>
                <a:buClrTx/>
                <a:buFontTx/>
              </a:pPr>
              <a:r>
                <a:rPr lang="en-US" altLang="zh-CN" sz="2400" b="1" spc="0">
                  <a:latin typeface="Times New Roman"/>
                </a:rPr>
                <a:t>3</a:t>
              </a:r>
              <a:endParaRPr lang="zh-CN" altLang="zh-CN" sz="1000">
                <a:latin typeface="宋体" pitchFamily="2" charset="-122"/>
                <a:ea typeface="宋体" pitchFamily="2" charset="-122"/>
              </a:endParaRPr>
            </a:p>
          </p:txBody>
        </p:sp>
      </p:grpSp>
      <p:pic>
        <p:nvPicPr>
          <p:cNvPr id="44057" name="Picture 7" descr="C:\Users\Administrator\Desktop\习题课件\返回框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450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4058" name="组合 1"/>
          <p:cNvGrpSpPr/>
          <p:nvPr/>
        </p:nvGrpSpPr>
        <p:grpSpPr>
          <a:xfrm>
            <a:off x="5730875" y="1924050"/>
            <a:ext cx="542925" cy="547688"/>
            <a:chOff x="1153731" y="1592014"/>
            <a:chExt cx="543166" cy="547688"/>
          </a:xfrm>
        </p:grpSpPr>
        <p:pic>
          <p:nvPicPr>
            <p:cNvPr id="44059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4060" name="矩形 55">
              <a:hlinkClick r:id="rId8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just">
                <a:spcAft>
                  <a:spcPct val="0"/>
                </a:spcAft>
                <a:buClrTx/>
                <a:buFontTx/>
              </a:pPr>
              <a:r>
                <a:rPr lang="en-US" altLang="zh-CN" sz="2400" b="1" spc="0">
                  <a:latin typeface="Times New Roman"/>
                </a:rPr>
                <a:t>4</a:t>
              </a:r>
              <a:endParaRPr lang="zh-CN" altLang="zh-CN" sz="100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44061" name="组合 1"/>
          <p:cNvGrpSpPr/>
          <p:nvPr/>
        </p:nvGrpSpPr>
        <p:grpSpPr>
          <a:xfrm>
            <a:off x="7124700" y="1924050"/>
            <a:ext cx="542925" cy="547688"/>
            <a:chOff x="1153731" y="1592014"/>
            <a:chExt cx="543166" cy="547688"/>
          </a:xfrm>
        </p:grpSpPr>
        <p:pic>
          <p:nvPicPr>
            <p:cNvPr id="44062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4063" name="矩形 58">
              <a:hlinkClick r:id="rId9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just">
                <a:spcAft>
                  <a:spcPct val="0"/>
                </a:spcAft>
                <a:buClrTx/>
                <a:buFontTx/>
              </a:pPr>
              <a:r>
                <a:rPr lang="en-US" altLang="zh-CN" sz="2400" b="1" spc="0">
                  <a:latin typeface="Times New Roman"/>
                </a:rPr>
                <a:t>5</a:t>
              </a:r>
              <a:endParaRPr lang="zh-CN" altLang="zh-CN" sz="100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44064" name="组合 1"/>
          <p:cNvGrpSpPr/>
          <p:nvPr/>
        </p:nvGrpSpPr>
        <p:grpSpPr>
          <a:xfrm>
            <a:off x="1585913" y="3003550"/>
            <a:ext cx="542925" cy="547688"/>
            <a:chOff x="1153731" y="1592014"/>
            <a:chExt cx="543166" cy="547688"/>
          </a:xfrm>
        </p:grpSpPr>
        <p:pic>
          <p:nvPicPr>
            <p:cNvPr id="44065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4066" name="矩形 61">
              <a:hlinkClick r:id="rId10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just">
                <a:spcAft>
                  <a:spcPct val="0"/>
                </a:spcAft>
                <a:buClrTx/>
                <a:buFontTx/>
              </a:pPr>
              <a:r>
                <a:rPr lang="en-US" altLang="zh-CN" sz="2400" b="1" spc="0">
                  <a:latin typeface="Times New Roman"/>
                </a:rPr>
                <a:t>6</a:t>
              </a:r>
              <a:endParaRPr lang="zh-CN" altLang="zh-CN" sz="100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44067" name="组合 1"/>
          <p:cNvGrpSpPr/>
          <p:nvPr/>
        </p:nvGrpSpPr>
        <p:grpSpPr>
          <a:xfrm>
            <a:off x="2876550" y="3003550"/>
            <a:ext cx="542925" cy="547688"/>
            <a:chOff x="1153731" y="1592014"/>
            <a:chExt cx="543166" cy="547688"/>
          </a:xfrm>
        </p:grpSpPr>
        <p:pic>
          <p:nvPicPr>
            <p:cNvPr id="44068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4069" name="矩形 64">
              <a:hlinkClick r:id="rId11" action="ppaction://hlinksldjump"/>
            </p:cNvPr>
            <p:cNvSpPr/>
            <p:nvPr/>
          </p:nvSpPr>
          <p:spPr>
            <a:xfrm>
              <a:off x="1258553" y="1642814"/>
              <a:ext cx="387522" cy="46196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just">
                <a:spcAft>
                  <a:spcPct val="0"/>
                </a:spcAft>
                <a:buClrTx/>
                <a:buFontTx/>
              </a:pPr>
              <a:r>
                <a:rPr lang="en-US" altLang="zh-CN" sz="2400" b="1" spc="0">
                  <a:latin typeface="Times New Roman"/>
                </a:rPr>
                <a:t>7</a:t>
              </a:r>
              <a:endParaRPr lang="zh-CN" altLang="zh-CN" sz="100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44070" name="组合 1"/>
          <p:cNvGrpSpPr/>
          <p:nvPr/>
        </p:nvGrpSpPr>
        <p:grpSpPr>
          <a:xfrm>
            <a:off x="4321175" y="3019425"/>
            <a:ext cx="542925" cy="547688"/>
            <a:chOff x="1153731" y="1592014"/>
            <a:chExt cx="543166" cy="547688"/>
          </a:xfrm>
        </p:grpSpPr>
        <p:pic>
          <p:nvPicPr>
            <p:cNvPr id="44071" name="Picture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3731" y="1592014"/>
              <a:ext cx="543166" cy="54768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4072" name="矩形 56">
              <a:hlinkClick r:id="rId12" action="ppaction://hlinksldjump"/>
            </p:cNvPr>
            <p:cNvSpPr/>
            <p:nvPr/>
          </p:nvSpPr>
          <p:spPr>
            <a:xfrm>
              <a:off x="1258553" y="1642814"/>
              <a:ext cx="3875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marL="0" marR="0" lvl="0" indent="0" algn="just">
                <a:spcAft>
                  <a:spcPct val="0"/>
                </a:spcAft>
                <a:buClrTx/>
                <a:buFontTx/>
              </a:pPr>
              <a:r>
                <a:rPr lang="en-US" altLang="zh-CN" sz="2400" b="1" spc="0">
                  <a:latin typeface="Times New Roman"/>
                </a:rPr>
                <a:t>8</a:t>
              </a:r>
              <a:endParaRPr lang="zh-CN" altLang="zh-CN" sz="1000">
                <a:latin typeface="宋体" pitchFamily="2" charset="-122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4355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4"/>
          <p:cNvSpPr>
            <a:spLocks noChangeArrowheads="1"/>
          </p:cNvSpPr>
          <p:nvPr/>
        </p:nvSpPr>
        <p:spPr bwMode="auto">
          <a:xfrm>
            <a:off x="565150" y="555625"/>
            <a:ext cx="80232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1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．【</a:t>
            </a:r>
            <a:r>
              <a:rPr lang="en-US" altLang="zh-CN" sz="2400" b="1" spc="0">
                <a:latin typeface="Times New Roman"/>
              </a:rPr>
              <a:t>2020·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福建</a:t>
            </a:r>
            <a:r>
              <a:rPr lang="en-US" altLang="zh-CN" sz="2400" b="1" spc="0">
                <a:latin typeface="Times New Roman"/>
              </a:rPr>
              <a:t>·2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分】</a:t>
            </a:r>
            <a:r>
              <a:rPr lang="en-US" altLang="zh-CN" sz="2400" b="1" spc="0">
                <a:latin typeface="Times New Roman"/>
              </a:rPr>
              <a:t>2020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年</a:t>
            </a:r>
            <a:r>
              <a:rPr lang="en-US" altLang="zh-CN" sz="2400" b="1" spc="0">
                <a:latin typeface="Times New Roman"/>
              </a:rPr>
              <a:t>6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月</a:t>
            </a:r>
            <a:r>
              <a:rPr lang="en-US" altLang="zh-CN" sz="2400" b="1" spc="0">
                <a:latin typeface="Times New Roman"/>
              </a:rPr>
              <a:t>21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日，我国部分地区可观察到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日环食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。日环食现象的形成是由于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　　</a:t>
            </a:r>
            <a:r>
              <a:rPr lang="en-US" altLang="zh-CN" sz="2400" b="1" spc="0">
                <a:latin typeface="Times New Roman"/>
              </a:rPr>
              <a:t>)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254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．光的直线传播　　　　</a:t>
            </a:r>
            <a:endParaRPr lang="en-US" altLang="zh-CN" sz="2400" b="1">
              <a:latin typeface="Times New Roman"/>
            </a:endParaRPr>
          </a:p>
          <a:p>
            <a:pPr marL="357505" marR="0" lvl="0" indent="254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．光的反射</a:t>
            </a:r>
            <a:r>
              <a:rPr lang="en-US" altLang="zh-CN" sz="2400" b="1" spc="0">
                <a:latin typeface="Times New Roman"/>
              </a:rPr>
              <a:t>   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254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C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．光的折射</a:t>
            </a:r>
            <a:r>
              <a:rPr lang="en-US" altLang="zh-CN" sz="2400" b="1" spc="0">
                <a:latin typeface="Times New Roman"/>
              </a:rPr>
              <a:t>  </a:t>
            </a:r>
            <a:endParaRPr lang="en-US" altLang="zh-CN" sz="2400" b="1">
              <a:latin typeface="Times New Roman"/>
            </a:endParaRPr>
          </a:p>
          <a:p>
            <a:pPr marL="357505" marR="0" lvl="0" indent="254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D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．光的色散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5058" name="矩形 3"/>
          <p:cNvSpPr>
            <a:spLocks noChangeArrowheads="1"/>
          </p:cNvSpPr>
          <p:nvPr/>
        </p:nvSpPr>
        <p:spPr bwMode="auto">
          <a:xfrm>
            <a:off x="6756400" y="1071563"/>
            <a:ext cx="407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solidFill>
                  <a:srgbClr val="C00000"/>
                </a:solidFill>
                <a:latin typeface="Times New Roman"/>
              </a:rPr>
              <a:t>A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5059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553797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4"/>
          <p:cNvSpPr/>
          <p:nvPr/>
        </p:nvSpPr>
        <p:spPr>
          <a:xfrm>
            <a:off x="565150" y="627063"/>
            <a:ext cx="8023225" cy="3416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188" lvl="0" indent="-354012" algn="just">
              <a:lnSpc>
                <a:spcPct val="150000"/>
              </a:lnSpc>
            </a:pPr>
            <a:r>
              <a:rPr lang="en-US" altLang="zh-CN" sz="2400" b="1">
                <a:latin typeface="Times New Roman" pitchFamily="18" charset="0"/>
              </a:rPr>
              <a:t>2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．【</a:t>
            </a:r>
            <a:r>
              <a:rPr lang="en-US" altLang="zh-CN" sz="2400" b="1">
                <a:latin typeface="Times New Roman" pitchFamily="18" charset="0"/>
              </a:rPr>
              <a:t>2019</a:t>
            </a:r>
            <a:r>
              <a:rPr lang="en-US" altLang="zh-CN" sz="2400" b="1">
                <a:latin typeface="Times New Roman" pitchFamily="18" charset="0"/>
                <a:ea typeface="Courier New" pitchFamily="49" charset="0"/>
              </a:rPr>
              <a:t>·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福建</a:t>
            </a:r>
            <a:r>
              <a:rPr lang="en-US" altLang="zh-CN" sz="2400" b="1">
                <a:latin typeface="Times New Roman" pitchFamily="18" charset="0"/>
                <a:ea typeface="Courier New" pitchFamily="49" charset="0"/>
              </a:rPr>
              <a:t>·</a:t>
            </a:r>
            <a:r>
              <a:rPr lang="en-US" altLang="zh-CN" sz="2400" b="1">
                <a:latin typeface="Times New Roman" pitchFamily="18" charset="0"/>
              </a:rPr>
              <a:t>2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分】光线从空气射到平静的水面，入射角为</a:t>
            </a:r>
            <a:r>
              <a:rPr lang="en-US" altLang="zh-CN" sz="2400" b="1">
                <a:latin typeface="Times New Roman" pitchFamily="18" charset="0"/>
              </a:rPr>
              <a:t>50°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，则反射光线与水面的夹角为</a:t>
            </a:r>
            <a:r>
              <a:rPr lang="en-US" altLang="zh-CN" sz="2400" b="1">
                <a:latin typeface="Times New Roman" pitchFamily="18" charset="0"/>
              </a:rPr>
              <a:t>(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　　</a:t>
            </a:r>
            <a:r>
              <a:rPr lang="en-US" altLang="zh-CN" sz="2400" b="1">
                <a:latin typeface="Times New Roman" pitchFamily="18" charset="0"/>
              </a:rPr>
              <a:t>)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188" lvl="0" indent="-354012" algn="just">
              <a:lnSpc>
                <a:spcPct val="150000"/>
              </a:lnSpc>
            </a:pPr>
            <a:r>
              <a:rPr lang="en-US" altLang="zh-CN" sz="2400" b="1">
                <a:latin typeface="Times New Roman" pitchFamily="18" charset="0"/>
              </a:rPr>
              <a:t>A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．</a:t>
            </a:r>
            <a:r>
              <a:rPr lang="en-US" altLang="zh-CN" sz="2400" b="1">
                <a:latin typeface="Times New Roman" pitchFamily="18" charset="0"/>
              </a:rPr>
              <a:t>0°  </a:t>
            </a:r>
          </a:p>
          <a:p>
            <a:pPr marL="357188" lvl="0" indent="-354012" algn="just">
              <a:lnSpc>
                <a:spcPct val="150000"/>
              </a:lnSpc>
            </a:pPr>
            <a:r>
              <a:rPr lang="en-US" altLang="zh-CN" sz="2400" b="1">
                <a:latin typeface="Times New Roman" pitchFamily="18" charset="0"/>
              </a:rPr>
              <a:t>B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．</a:t>
            </a:r>
            <a:r>
              <a:rPr lang="en-US" altLang="zh-CN" sz="2400" b="1">
                <a:latin typeface="Times New Roman" pitchFamily="18" charset="0"/>
              </a:rPr>
              <a:t>40°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188" lvl="0" indent="-354012" algn="just">
              <a:lnSpc>
                <a:spcPct val="150000"/>
              </a:lnSpc>
            </a:pPr>
            <a:r>
              <a:rPr lang="en-US" altLang="zh-CN" sz="2400" b="1">
                <a:latin typeface="Times New Roman" pitchFamily="18" charset="0"/>
              </a:rPr>
              <a:t>C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．</a:t>
            </a:r>
            <a:r>
              <a:rPr lang="en-US" altLang="zh-CN" sz="2400" b="1">
                <a:latin typeface="Times New Roman" pitchFamily="18" charset="0"/>
              </a:rPr>
              <a:t>50°  </a:t>
            </a:r>
          </a:p>
          <a:p>
            <a:pPr marL="357188" lvl="0" indent="-354012" algn="just">
              <a:lnSpc>
                <a:spcPct val="150000"/>
              </a:lnSpc>
            </a:pPr>
            <a:r>
              <a:rPr lang="en-US" altLang="zh-CN" sz="2400" b="1">
                <a:latin typeface="Times New Roman" pitchFamily="18" charset="0"/>
              </a:rPr>
              <a:t>D</a:t>
            </a:r>
            <a:r>
              <a:rPr lang="zh-CN" altLang="zh-CN" sz="2400" b="1">
                <a:latin typeface="Times New Roman" pitchFamily="18" charset="0"/>
                <a:ea typeface="宋体" pitchFamily="2" charset="-122"/>
              </a:rPr>
              <a:t>．</a:t>
            </a:r>
            <a:r>
              <a:rPr lang="en-US" altLang="zh-CN" sz="2400" b="1">
                <a:latin typeface="Times New Roman" pitchFamily="18" charset="0"/>
              </a:rPr>
              <a:t>100°</a:t>
            </a:r>
            <a:endParaRPr lang="zh-CN" altLang="zh-CN" sz="1000">
              <a:latin typeface="宋体" pitchFamily="2" charset="-122"/>
              <a:ea typeface="Courier New" pitchFamily="49" charset="0"/>
            </a:endParaRPr>
          </a:p>
        </p:txBody>
      </p:sp>
      <p:sp>
        <p:nvSpPr>
          <p:cNvPr id="46082" name="矩形 3"/>
          <p:cNvSpPr>
            <a:spLocks noChangeArrowheads="1"/>
          </p:cNvSpPr>
          <p:nvPr/>
        </p:nvSpPr>
        <p:spPr bwMode="auto">
          <a:xfrm>
            <a:off x="6469063" y="1192213"/>
            <a:ext cx="3889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solidFill>
                  <a:srgbClr val="C00000"/>
                </a:solidFill>
                <a:latin typeface="Times New Roman"/>
              </a:rPr>
              <a:t>B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6083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920522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4"/>
          <p:cNvSpPr>
            <a:spLocks noChangeArrowheads="1"/>
          </p:cNvSpPr>
          <p:nvPr/>
        </p:nvSpPr>
        <p:spPr bwMode="auto">
          <a:xfrm>
            <a:off x="565150" y="668338"/>
            <a:ext cx="8023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3.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【</a:t>
            </a:r>
            <a:r>
              <a:rPr lang="en-US" altLang="zh-CN" sz="2400" b="1" spc="0">
                <a:latin typeface="Times New Roman"/>
              </a:rPr>
              <a:t>2017·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福建</a:t>
            </a:r>
            <a:r>
              <a:rPr lang="en-US" altLang="zh-CN" sz="2400" b="1" spc="0">
                <a:latin typeface="Times New Roman"/>
              </a:rPr>
              <a:t>·2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分】战国时期，《墨经》中记载了影子的形成、平面镜的反射等光学问题。图中的光学现象与影子的形成原理</a:t>
            </a:r>
            <a:endParaRPr lang="en-US" altLang="zh-CN" sz="2400" b="1">
              <a:latin typeface="Times New Roman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	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相同的是</a:t>
            </a:r>
            <a:r>
              <a:rPr lang="en-US" altLang="zh-CN" sz="2400" b="1" spc="0">
                <a:latin typeface="Times New Roman"/>
              </a:rPr>
              <a:t>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　　</a:t>
            </a:r>
            <a:r>
              <a:rPr lang="en-US" altLang="zh-CN" sz="2400" b="1" spc="0">
                <a:latin typeface="Times New Roman"/>
              </a:rPr>
              <a:t>)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7106" name="矩形 3"/>
          <p:cNvSpPr>
            <a:spLocks noChangeArrowheads="1"/>
          </p:cNvSpPr>
          <p:nvPr/>
        </p:nvSpPr>
        <p:spPr bwMode="auto">
          <a:xfrm>
            <a:off x="2501900" y="2284413"/>
            <a:ext cx="390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solidFill>
                  <a:srgbClr val="C00000"/>
                </a:solidFill>
                <a:latin typeface="Times New Roman"/>
              </a:rPr>
              <a:t>B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7107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7108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2138" y="1839913"/>
            <a:ext cx="4116387" cy="3024187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200564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4"/>
          <p:cNvSpPr>
            <a:spLocks noChangeArrowheads="1"/>
          </p:cNvSpPr>
          <p:nvPr/>
        </p:nvSpPr>
        <p:spPr bwMode="auto">
          <a:xfrm>
            <a:off x="652463" y="627063"/>
            <a:ext cx="8023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4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．【</a:t>
            </a:r>
            <a:r>
              <a:rPr lang="en-US" altLang="zh-CN" sz="2400" b="1" spc="0">
                <a:latin typeface="Times New Roman"/>
              </a:rPr>
              <a:t>2017·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福建</a:t>
            </a:r>
            <a:r>
              <a:rPr lang="en-US" altLang="zh-CN" sz="2400" b="1" spc="0">
                <a:latin typeface="Times New Roman"/>
              </a:rPr>
              <a:t>·1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分】如图所示，晚唐诗人高骈的《山亭夏日》，全诗各句都蕴含丰富</a:t>
            </a:r>
            <a:endParaRPr lang="en-US" altLang="zh-CN" sz="2400" b="1">
              <a:latin typeface="Times New Roman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	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的物理知识，其中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倒影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是</a:t>
            </a:r>
            <a:endParaRPr lang="en-US" altLang="zh-CN" sz="2400" b="1">
              <a:latin typeface="Times New Roman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	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光的</a:t>
            </a:r>
            <a:r>
              <a:rPr lang="en-US" altLang="zh-CN" sz="2400" b="1" spc="0">
                <a:latin typeface="Times New Roman"/>
              </a:rPr>
              <a:t>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现象。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2051050" y="2209800"/>
            <a:ext cx="8048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反射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8131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8132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6913" y="1023938"/>
            <a:ext cx="3378200" cy="341947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355508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4"/>
          <p:cNvSpPr>
            <a:spLocks noChangeArrowheads="1"/>
          </p:cNvSpPr>
          <p:nvPr/>
        </p:nvSpPr>
        <p:spPr bwMode="auto">
          <a:xfrm>
            <a:off x="565150" y="617538"/>
            <a:ext cx="8023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5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．【</a:t>
            </a:r>
            <a:r>
              <a:rPr lang="en-US" altLang="zh-CN" sz="2400" b="1" spc="0">
                <a:latin typeface="Times New Roman"/>
              </a:rPr>
              <a:t>2018·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福建</a:t>
            </a:r>
            <a:r>
              <a:rPr lang="en-US" altLang="zh-CN" sz="2400" b="1" spc="0">
                <a:latin typeface="Times New Roman"/>
              </a:rPr>
              <a:t>·2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分】如图所示，根据平面镜成像特点画出物体</a:t>
            </a:r>
            <a:r>
              <a:rPr lang="en-US" altLang="zh-CN" sz="2400" b="1" i="1" spc="0">
                <a:latin typeface="Times New Roman"/>
              </a:rPr>
              <a:t>AB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在平面镜</a:t>
            </a:r>
            <a:r>
              <a:rPr lang="en-US" altLang="zh-CN" sz="2400" b="1" i="1" spc="0">
                <a:latin typeface="Times New Roman"/>
              </a:rPr>
              <a:t>MN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中所成的像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en-US" altLang="zh-CN" sz="2400" b="1" spc="0">
                <a:latin typeface="Times New Roman"/>
              </a:rPr>
              <a:t>′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en-US" altLang="zh-CN" sz="2400" b="1" spc="0">
                <a:latin typeface="Times New Roman"/>
              </a:rPr>
              <a:t>′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9154" name="矩形 3"/>
          <p:cNvSpPr>
            <a:spLocks noChangeArrowheads="1"/>
          </p:cNvSpPr>
          <p:nvPr/>
        </p:nvSpPr>
        <p:spPr bwMode="auto">
          <a:xfrm>
            <a:off x="1357313" y="1868488"/>
            <a:ext cx="23510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解：如图所示。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9155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9156" name="Picture 6" descr="图+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7350" y="1868488"/>
            <a:ext cx="1147763" cy="23256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9157" name="Picture 7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75" y="1851025"/>
            <a:ext cx="2203450" cy="2312988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2621289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 fill="hold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88" y="1058863"/>
            <a:ext cx="6645275" cy="36322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4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>
              <a:buClrTx/>
              <a:buFontTx/>
            </a:pPr>
            <a:r>
              <a:rPr lang="zh-CN" altLang="en-US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知识点</a:t>
            </a:r>
            <a:r>
              <a:rPr lang="en-US" altLang="zh-CN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1     </a:t>
            </a:r>
            <a:r>
              <a:rPr lang="zh-CN" altLang="en-US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光的直线传播</a:t>
            </a:r>
            <a:endParaRPr lang="zh-CN" altLang="en-US" sz="2400" b="1">
              <a:solidFill>
                <a:srgbClr val="E46C0A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195" name="矩形 10"/>
          <p:cNvSpPr/>
          <p:nvPr/>
        </p:nvSpPr>
        <p:spPr>
          <a:xfrm>
            <a:off x="2735263" y="1035050"/>
            <a:ext cx="752475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发光</a:t>
            </a:r>
            <a:endParaRPr lang="zh-CN" altLang="en-US" sz="2200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8196" name="Picture 7" descr="C:\Users\Administrator\Desktop\习题课件\返回框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013" y="4122738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7" name="矩形 12"/>
          <p:cNvSpPr/>
          <p:nvPr/>
        </p:nvSpPr>
        <p:spPr>
          <a:xfrm>
            <a:off x="3336925" y="1654175"/>
            <a:ext cx="752475" cy="4302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同种</a:t>
            </a:r>
            <a:endParaRPr lang="zh-CN" altLang="en-US" sz="22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198" name="矩形 15"/>
          <p:cNvSpPr/>
          <p:nvPr/>
        </p:nvSpPr>
        <p:spPr>
          <a:xfrm>
            <a:off x="4427538" y="1635125"/>
            <a:ext cx="752475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均匀</a:t>
            </a:r>
            <a:endParaRPr lang="zh-CN" altLang="en-US" sz="22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199" name="矩形 16"/>
          <p:cNvSpPr/>
          <p:nvPr/>
        </p:nvSpPr>
        <p:spPr>
          <a:xfrm>
            <a:off x="5508625" y="1654175"/>
            <a:ext cx="750888" cy="4302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透明</a:t>
            </a:r>
            <a:endParaRPr lang="zh-CN" altLang="en-US" sz="22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200" name="矩形 18"/>
          <p:cNvSpPr/>
          <p:nvPr/>
        </p:nvSpPr>
        <p:spPr>
          <a:xfrm>
            <a:off x="4140200" y="3027363"/>
            <a:ext cx="752475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路径</a:t>
            </a:r>
            <a:endParaRPr lang="zh-CN" altLang="en-US" sz="22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201" name="矩形 19"/>
          <p:cNvSpPr/>
          <p:nvPr/>
        </p:nvSpPr>
        <p:spPr>
          <a:xfrm>
            <a:off x="5221288" y="3016250"/>
            <a:ext cx="752475" cy="4302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方向</a:t>
            </a:r>
            <a:endParaRPr lang="zh-CN" altLang="en-US" sz="22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8202" name="矩形 20"/>
          <p:cNvSpPr/>
          <p:nvPr/>
        </p:nvSpPr>
        <p:spPr>
          <a:xfrm>
            <a:off x="3035300" y="4276725"/>
            <a:ext cx="110490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</a:rPr>
              <a:t>3.0×10</a:t>
            </a:r>
            <a:r>
              <a:rPr lang="en-US" altLang="zh-CN" sz="2000" b="1" baseline="30000">
                <a:solidFill>
                  <a:srgbClr val="C00000"/>
                </a:solidFill>
                <a:latin typeface="Times New Roman" pitchFamily="18" charset="0"/>
              </a:rPr>
              <a:t>8</a:t>
            </a:r>
            <a:endParaRPr lang="zh-CN" altLang="en-US" sz="20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2413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  <p:bldP spid="8198" grpId="0"/>
      <p:bldP spid="8199" grpId="0"/>
      <p:bldP spid="8200" grpId="0"/>
      <p:bldP spid="8201" grpId="0"/>
      <p:bldP spid="820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4"/>
          <p:cNvSpPr>
            <a:spLocks noChangeArrowheads="1"/>
          </p:cNvSpPr>
          <p:nvPr/>
        </p:nvSpPr>
        <p:spPr bwMode="auto">
          <a:xfrm>
            <a:off x="565150" y="617538"/>
            <a:ext cx="80232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6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．【</a:t>
            </a:r>
            <a:r>
              <a:rPr lang="en-US" altLang="zh-CN" sz="2400" b="1" spc="0">
                <a:latin typeface="Times New Roman"/>
              </a:rPr>
              <a:t>2017·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福建</a:t>
            </a:r>
            <a:r>
              <a:rPr lang="en-US" altLang="zh-CN" sz="2400" b="1" spc="0">
                <a:latin typeface="Times New Roman"/>
              </a:rPr>
              <a:t>·2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分】画出图中入射光线</a:t>
            </a:r>
            <a:r>
              <a:rPr lang="en-US" altLang="zh-CN" sz="2400" b="1" i="1" spc="0">
                <a:latin typeface="Times New Roman"/>
              </a:rPr>
              <a:t>AO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的反射光线并标出反射角的大小。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1202" name="矩形 7"/>
          <p:cNvSpPr>
            <a:spLocks noChangeArrowheads="1"/>
          </p:cNvSpPr>
          <p:nvPr/>
        </p:nvSpPr>
        <p:spPr bwMode="auto">
          <a:xfrm>
            <a:off x="1116013" y="1939925"/>
            <a:ext cx="23495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解：如图所示。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1203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04" name="Picture 6" descr="图+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25" y="1731963"/>
            <a:ext cx="1211263" cy="22177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05" name="Picture 7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738" y="1697038"/>
            <a:ext cx="1273175" cy="2300287"/>
          </a:xfrm>
          <a:prstGeom prst="rect">
            <a:avLst/>
          </a:prstGeom>
          <a:noFill/>
          <a:ln>
            <a:miter lim="800000"/>
          </a:ln>
        </p:spPr>
      </p:pic>
    </p:spTree>
    <p:extLst>
      <p:ext uri="{BB962C8B-B14F-4D97-AF65-F5344CB8AC3E}">
        <p14:creationId xmlns:p14="http://schemas.microsoft.com/office/powerpoint/2010/main" val="1191322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 fill="hold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4"/>
          <p:cNvSpPr>
            <a:spLocks noChangeArrowheads="1"/>
          </p:cNvSpPr>
          <p:nvPr/>
        </p:nvSpPr>
        <p:spPr bwMode="auto">
          <a:xfrm>
            <a:off x="565150" y="771525"/>
            <a:ext cx="8023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7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．【</a:t>
            </a:r>
            <a:r>
              <a:rPr lang="en-US" altLang="zh-CN" sz="2400" b="1" spc="0">
                <a:latin typeface="Times New Roman"/>
              </a:rPr>
              <a:t>2018·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福建</a:t>
            </a:r>
            <a:r>
              <a:rPr lang="en-US" altLang="zh-CN" sz="2400" b="1" spc="0">
                <a:latin typeface="Times New Roman"/>
              </a:rPr>
              <a:t>·4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分】如图所示是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探究光的反射规律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的实验装置，其中</a:t>
            </a:r>
            <a:r>
              <a:rPr lang="en-US" altLang="zh-CN" sz="2400" b="1" i="1" spc="0">
                <a:latin typeface="Times New Roman"/>
              </a:rPr>
              <a:t>ABCD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是白色硬纸板制成的光屏，并能沿</a:t>
            </a:r>
            <a:r>
              <a:rPr lang="en-US" altLang="zh-CN" sz="2400" b="1" i="1" spc="0">
                <a:latin typeface="Times New Roman"/>
              </a:rPr>
              <a:t>ON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折转，</a:t>
            </a:r>
            <a:r>
              <a:rPr lang="en-US" altLang="zh-CN" sz="2400" b="1" i="1" spc="0">
                <a:latin typeface="Times New Roman"/>
              </a:rPr>
              <a:t>ON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垂直于</a:t>
            </a:r>
            <a:r>
              <a:rPr lang="en-US" altLang="zh-CN" sz="2400" b="1" i="1" spc="0">
                <a:latin typeface="Times New Roman"/>
              </a:rPr>
              <a:t>CD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2226" name="Picture 6" descr="图+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288" y="2355850"/>
            <a:ext cx="5389562" cy="210026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01702261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矩形 4"/>
          <p:cNvSpPr>
            <a:spLocks noChangeArrowheads="1"/>
          </p:cNvSpPr>
          <p:nvPr/>
        </p:nvSpPr>
        <p:spPr bwMode="auto">
          <a:xfrm>
            <a:off x="565150" y="642938"/>
            <a:ext cx="802322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(1)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实验时，将光屏</a:t>
            </a:r>
            <a:r>
              <a:rPr lang="en-US" altLang="zh-CN" sz="2400" b="1" spc="0">
                <a:latin typeface="Times New Roman"/>
              </a:rPr>
              <a:t>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放置在平面镜上，让一束光紧贴光屏射向镜面上的</a:t>
            </a:r>
            <a:r>
              <a:rPr lang="en-US" altLang="zh-CN" sz="2400" b="1" i="1" spc="0">
                <a:latin typeface="Times New Roman"/>
              </a:rPr>
              <a:t>O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点，可在光屏上看到反射光，如图甲；将光屏右半部分向后折转任意角度，光屏上都看不到反射光，如图乙；说明反射光线、入射光线与法线在</a:t>
            </a:r>
            <a:r>
              <a:rPr lang="en-US" altLang="zh-CN" sz="2400" b="1" spc="0">
                <a:latin typeface="Times New Roman"/>
              </a:rPr>
              <a:t>______________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3250" name="矩形 6"/>
          <p:cNvSpPr>
            <a:spLocks noChangeArrowheads="1"/>
          </p:cNvSpPr>
          <p:nvPr/>
        </p:nvSpPr>
        <p:spPr bwMode="auto">
          <a:xfrm>
            <a:off x="3408363" y="579438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垂直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3251" name="矩形 5"/>
          <p:cNvSpPr>
            <a:spLocks noChangeArrowheads="1"/>
          </p:cNvSpPr>
          <p:nvPr/>
        </p:nvSpPr>
        <p:spPr bwMode="auto">
          <a:xfrm>
            <a:off x="1616075" y="2803525"/>
            <a:ext cx="17319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同一平面内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993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54274" name="表格 57346"/>
          <p:cNvGraphicFramePr/>
          <p:nvPr/>
        </p:nvGraphicFramePr>
        <p:xfrm>
          <a:off x="1116012" y="2314575"/>
          <a:ext cx="6840538" cy="2105025"/>
        </p:xfrm>
        <a:graphic>
          <a:graphicData uri="http://schemas.openxmlformats.org/drawingml/2006/table">
            <a:tbl>
              <a:tblPr/>
              <a:tblGrid>
                <a:gridCol w="1946275"/>
                <a:gridCol w="811212"/>
                <a:gridCol w="811212"/>
                <a:gridCol w="960438"/>
                <a:gridCol w="811212"/>
                <a:gridCol w="811212"/>
                <a:gridCol w="688975"/>
              </a:tblGrid>
              <a:tr h="5492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itchFamily="18" charset="0"/>
                          <a:ea typeface="宋体" pitchFamily="2" charset="-122"/>
                        </a:rPr>
                        <a:t>实验序号</a:t>
                      </a:r>
                      <a:endParaRPr lang="zh-CN" altLang="en-US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1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2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3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4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5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6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7778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itchFamily="18" charset="0"/>
                          <a:ea typeface="宋体" pitchFamily="2" charset="-122"/>
                        </a:rPr>
                        <a:t>入射角</a:t>
                      </a:r>
                      <a:endParaRPr lang="zh-CN" altLang="en-US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60°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50°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40°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30°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20°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77787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zh-CN" altLang="en-US" sz="2400" b="1">
                          <a:latin typeface="Times New Roman" pitchFamily="18" charset="0"/>
                          <a:ea typeface="宋体" pitchFamily="2" charset="-122"/>
                        </a:rPr>
                        <a:t>反射角</a:t>
                      </a:r>
                      <a:endParaRPr lang="zh-CN" altLang="en-US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60°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50°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40°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60°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20°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357188" lvl="0" indent="-354012" algn="ctr">
                        <a:lnSpc>
                          <a:spcPct val="150000"/>
                        </a:lnSpc>
                      </a:pPr>
                      <a:r>
                        <a:rPr lang="en-US" altLang="zh-CN" sz="2400" b="1">
                          <a:latin typeface="Times New Roman" pitchFamily="18" charset="0"/>
                        </a:rPr>
                        <a:t>0°</a:t>
                      </a:r>
                      <a:endParaRPr lang="zh-CN" altLang="zh-CN" sz="2400">
                        <a:latin typeface="宋体" pitchFamily="2" charset="-122"/>
                        <a:ea typeface="Courier New" pitchFamily="49" charset="0"/>
                      </a:endParaRPr>
                    </a:p>
                  </a:txBody>
                  <a:tcPr marL="60608" marR="60608" marT="0" marB="0" anchor="ctr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4308" name="矩形 8"/>
          <p:cNvSpPr>
            <a:spLocks noChangeArrowheads="1"/>
          </p:cNvSpPr>
          <p:nvPr/>
        </p:nvSpPr>
        <p:spPr bwMode="auto">
          <a:xfrm>
            <a:off x="565150" y="493713"/>
            <a:ext cx="8023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(2)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某同学的实验数据如表，其中有一组数据测错了，这组数据是第</a:t>
            </a:r>
            <a:r>
              <a:rPr lang="en-US" altLang="zh-CN" sz="2400" b="1" spc="0">
                <a:latin typeface="Times New Roman"/>
              </a:rPr>
              <a:t>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次实验的，原因可能是将反射光线与</a:t>
            </a:r>
            <a:r>
              <a:rPr lang="en-US" altLang="zh-CN" sz="2400" b="1" spc="0">
                <a:latin typeface="Times New Roman"/>
              </a:rPr>
              <a:t>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的夹角当成反射角。</a:t>
            </a:r>
            <a:r>
              <a:rPr lang="en-US" altLang="zh-CN" sz="2400" b="1" spc="0">
                <a:latin typeface="Times New Roman"/>
              </a:rPr>
              <a:t> 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4309" name="矩形 9"/>
          <p:cNvSpPr>
            <a:spLocks noChangeArrowheads="1"/>
          </p:cNvSpPr>
          <p:nvPr/>
        </p:nvSpPr>
        <p:spPr bwMode="auto">
          <a:xfrm>
            <a:off x="2720975" y="987425"/>
            <a:ext cx="3381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solidFill>
                  <a:srgbClr val="C00000"/>
                </a:solidFill>
                <a:latin typeface="Times New Roman"/>
              </a:rPr>
              <a:t>4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4310" name="矩形 10"/>
          <p:cNvSpPr>
            <a:spLocks noChangeArrowheads="1"/>
          </p:cNvSpPr>
          <p:nvPr/>
        </p:nvSpPr>
        <p:spPr bwMode="auto">
          <a:xfrm>
            <a:off x="1155700" y="1539875"/>
            <a:ext cx="11128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平面镜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964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9" grpId="0"/>
      <p:bldP spid="543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矩形 4"/>
          <p:cNvSpPr>
            <a:spLocks noChangeArrowheads="1"/>
          </p:cNvSpPr>
          <p:nvPr/>
        </p:nvSpPr>
        <p:spPr bwMode="auto">
          <a:xfrm>
            <a:off x="565150" y="771525"/>
            <a:ext cx="8023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8.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【</a:t>
            </a:r>
            <a:r>
              <a:rPr lang="en-US" altLang="zh-CN" sz="2400" b="1" spc="0">
                <a:latin typeface="Times New Roman"/>
              </a:rPr>
              <a:t>2020·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宁德质检</a:t>
            </a:r>
            <a:r>
              <a:rPr lang="en-US" altLang="zh-CN" sz="2400" b="1" spc="0">
                <a:latin typeface="Times New Roman"/>
              </a:rPr>
              <a:t>·5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分】如图所示是探究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平面镜成像特点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的实验装置。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(1)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实验中选择薄玻璃板代替</a:t>
            </a:r>
            <a:endParaRPr lang="en-US" altLang="zh-CN" sz="2400" b="1">
              <a:latin typeface="Times New Roman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	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平面镜是为了便于确定</a:t>
            </a:r>
            <a:endParaRPr lang="en-US" altLang="zh-CN" sz="2400" b="1">
              <a:latin typeface="Times New Roman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	________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的位置。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5298" name="矩形 6"/>
          <p:cNvSpPr>
            <a:spLocks noChangeArrowheads="1"/>
          </p:cNvSpPr>
          <p:nvPr/>
        </p:nvSpPr>
        <p:spPr bwMode="auto">
          <a:xfrm>
            <a:off x="1527175" y="2871788"/>
            <a:ext cx="4937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像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5299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2500" y="1220788"/>
            <a:ext cx="4859338" cy="3630612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346761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矩形 4"/>
          <p:cNvSpPr>
            <a:spLocks noChangeArrowheads="1"/>
          </p:cNvSpPr>
          <p:nvPr/>
        </p:nvSpPr>
        <p:spPr bwMode="auto">
          <a:xfrm>
            <a:off x="565150" y="700088"/>
            <a:ext cx="80232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(2)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小金移动蜡烛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，直到蜡烛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与蜡烛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在玻璃板后所成的像完全重合。此时从小红的位置看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与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在玻璃板后所成的像</a:t>
            </a:r>
            <a:r>
              <a:rPr lang="en-US" altLang="zh-CN" sz="2400" b="1" spc="0">
                <a:latin typeface="Times New Roman"/>
              </a:rPr>
              <a:t>________(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能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不能</a:t>
            </a:r>
            <a:r>
              <a:rPr lang="en-US" altLang="zh-CN" sz="2400" b="1" spc="0">
                <a:latin typeface="Times New Roman"/>
              </a:rPr>
              <a:t>”)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重合。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(3)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小金将蜡烛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向玻璃板靠近</a:t>
            </a:r>
            <a:r>
              <a:rPr lang="en-US" altLang="zh-CN" sz="2400" b="1" spc="0">
                <a:latin typeface="Times New Roman"/>
              </a:rPr>
              <a:t>2 cm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，再将蜡烛</a:t>
            </a:r>
            <a:r>
              <a:rPr lang="en-US" altLang="zh-CN" sz="2400" b="1" i="1" spc="0">
                <a:latin typeface="Times New Roman"/>
              </a:rPr>
              <a:t>B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移到蜡烛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像的位置，通过测量，他发现蜡烛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与它在玻璃板中像的距离变化了</a:t>
            </a:r>
            <a:r>
              <a:rPr lang="en-US" altLang="zh-CN" sz="2400" b="1" spc="0">
                <a:latin typeface="Times New Roman"/>
              </a:rPr>
              <a:t>________cm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，同时发现像的大小</a:t>
            </a:r>
            <a:r>
              <a:rPr lang="en-US" altLang="zh-CN" sz="2400" b="1" spc="0">
                <a:latin typeface="Times New Roman"/>
              </a:rPr>
              <a:t>________(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变大</a:t>
            </a:r>
            <a:r>
              <a:rPr lang="en-US" altLang="zh-CN" sz="2400" b="1" spc="0">
                <a:latin typeface="Times New Roman"/>
              </a:rPr>
              <a:t>”“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变小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不变</a:t>
            </a:r>
            <a:r>
              <a:rPr lang="en-US" altLang="zh-CN" sz="2400" b="1" spc="0">
                <a:latin typeface="Times New Roman"/>
              </a:rPr>
              <a:t>”)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6322" name="矩形 6"/>
          <p:cNvSpPr>
            <a:spLocks noChangeArrowheads="1"/>
          </p:cNvSpPr>
          <p:nvPr/>
        </p:nvSpPr>
        <p:spPr bwMode="auto">
          <a:xfrm>
            <a:off x="2062163" y="1708150"/>
            <a:ext cx="493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能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6323" name="矩形 5"/>
          <p:cNvSpPr>
            <a:spLocks noChangeArrowheads="1"/>
          </p:cNvSpPr>
          <p:nvPr/>
        </p:nvSpPr>
        <p:spPr bwMode="auto">
          <a:xfrm>
            <a:off x="3924300" y="3387725"/>
            <a:ext cx="3381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solidFill>
                  <a:srgbClr val="C00000"/>
                </a:solidFill>
                <a:latin typeface="Times New Roman"/>
              </a:rPr>
              <a:t>4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6324" name="矩形 7"/>
          <p:cNvSpPr>
            <a:spLocks noChangeArrowheads="1"/>
          </p:cNvSpPr>
          <p:nvPr/>
        </p:nvSpPr>
        <p:spPr bwMode="auto">
          <a:xfrm>
            <a:off x="1320800" y="3963988"/>
            <a:ext cx="8032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不变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029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563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4"/>
          <p:cNvSpPr>
            <a:spLocks noChangeArrowheads="1"/>
          </p:cNvSpPr>
          <p:nvPr/>
        </p:nvSpPr>
        <p:spPr bwMode="auto">
          <a:xfrm>
            <a:off x="581025" y="938213"/>
            <a:ext cx="80232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357505" marR="0" lvl="0" indent="-354965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en-US" altLang="zh-CN" sz="2400" b="1" spc="0">
                <a:latin typeface="Times New Roman"/>
              </a:rPr>
              <a:t>(4)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小红在一次实验中发现玻璃板中蜡烛</a:t>
            </a:r>
            <a:r>
              <a:rPr lang="en-US" altLang="zh-CN" sz="2400" b="1" i="1" spc="0">
                <a:latin typeface="Times New Roman"/>
              </a:rPr>
              <a:t>A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的像偏高且倾斜，</a:t>
            </a:r>
            <a:r>
              <a:rPr lang="en-US" altLang="zh-CN" sz="2400" b="1" spc="0">
                <a:latin typeface="Times New Roman"/>
              </a:rPr>
              <a:t>________(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填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乙</a:t>
            </a:r>
            <a:r>
              <a:rPr lang="en-US" altLang="zh-CN" sz="2400" b="1" spc="0">
                <a:latin typeface="Times New Roman"/>
              </a:rPr>
              <a:t>”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或</a:t>
            </a:r>
            <a:r>
              <a:rPr lang="en-US" altLang="zh-CN" sz="2400" b="1" spc="0">
                <a:latin typeface="Times New Roman"/>
              </a:rPr>
              <a:t>“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丙</a:t>
            </a:r>
            <a:r>
              <a:rPr lang="en-US" altLang="zh-CN" sz="2400" b="1" spc="0">
                <a:latin typeface="Times New Roman"/>
              </a:rPr>
              <a:t>”)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图可能是产生这个现象的原因。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7346" name="矩形 6"/>
          <p:cNvSpPr>
            <a:spLocks noChangeArrowheads="1"/>
          </p:cNvSpPr>
          <p:nvPr/>
        </p:nvSpPr>
        <p:spPr bwMode="auto">
          <a:xfrm>
            <a:off x="1454150" y="1436688"/>
            <a:ext cx="493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 algn="just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solidFill>
                  <a:srgbClr val="C00000"/>
                </a:solidFill>
                <a:latin typeface="Times New Roman"/>
                <a:ea typeface="宋体" pitchFamily="2" charset="-122"/>
              </a:rPr>
              <a:t>乙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7347" name="Picture 7" descr="C:\Users\Administrator\Desktop\习题课件\返回框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338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7348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484100" y="11277600"/>
            <a:ext cx="355600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927716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875" y="981075"/>
            <a:ext cx="8351838" cy="3181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2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>
              <a:buClrTx/>
              <a:buFontTx/>
            </a:pPr>
            <a:r>
              <a:rPr lang="zh-CN" altLang="en-US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知识点</a:t>
            </a:r>
            <a:r>
              <a:rPr lang="en-US" altLang="zh-CN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2     </a:t>
            </a:r>
            <a:r>
              <a:rPr lang="zh-CN" altLang="en-US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光的反射</a:t>
            </a:r>
            <a:endParaRPr lang="zh-CN" altLang="en-US" sz="2400" b="1">
              <a:solidFill>
                <a:srgbClr val="E46C0A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243" name="矩形 6"/>
          <p:cNvSpPr/>
          <p:nvPr/>
        </p:nvSpPr>
        <p:spPr>
          <a:xfrm>
            <a:off x="4992688" y="114300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反射</a:t>
            </a:r>
            <a:endParaRPr lang="zh-CN" altLang="en-US" sz="24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244" name="矩形 12"/>
          <p:cNvSpPr/>
          <p:nvPr/>
        </p:nvSpPr>
        <p:spPr>
          <a:xfrm>
            <a:off x="7080250" y="1987550"/>
            <a:ext cx="1319213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2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同一平面</a:t>
            </a:r>
            <a:endParaRPr lang="zh-CN" altLang="en-US" sz="22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245" name="矩形 7"/>
          <p:cNvSpPr/>
          <p:nvPr/>
        </p:nvSpPr>
        <p:spPr>
          <a:xfrm>
            <a:off x="6216650" y="246380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两侧</a:t>
            </a:r>
            <a:endParaRPr lang="zh-CN" altLang="en-US" sz="24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246" name="矩形 8"/>
          <p:cNvSpPr/>
          <p:nvPr/>
        </p:nvSpPr>
        <p:spPr>
          <a:xfrm>
            <a:off x="1835150" y="3033713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等于</a:t>
            </a:r>
            <a:endParaRPr lang="zh-CN" altLang="en-US" sz="24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247" name="矩形 9"/>
          <p:cNvSpPr/>
          <p:nvPr/>
        </p:nvSpPr>
        <p:spPr>
          <a:xfrm>
            <a:off x="3228975" y="3525838"/>
            <a:ext cx="493713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漫</a:t>
            </a:r>
            <a:endParaRPr lang="zh-CN" altLang="en-US" sz="24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248" name="矩形 11"/>
          <p:cNvSpPr/>
          <p:nvPr/>
        </p:nvSpPr>
        <p:spPr>
          <a:xfrm>
            <a:off x="5408613" y="352583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镜面</a:t>
            </a:r>
            <a:endParaRPr lang="zh-CN" altLang="en-US" sz="24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6787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/>
      <p:bldP spid="10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25" y="627063"/>
            <a:ext cx="7143750" cy="37655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0" name="矩形 5"/>
          <p:cNvSpPr/>
          <p:nvPr/>
        </p:nvSpPr>
        <p:spPr>
          <a:xfrm>
            <a:off x="7164388" y="639763"/>
            <a:ext cx="49371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虚</a:t>
            </a:r>
            <a:endParaRPr lang="zh-CN" altLang="en-US" sz="24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291" name="矩形 6"/>
          <p:cNvSpPr/>
          <p:nvPr/>
        </p:nvSpPr>
        <p:spPr>
          <a:xfrm>
            <a:off x="4033838" y="116363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相同</a:t>
            </a:r>
            <a:endParaRPr lang="zh-CN" altLang="en-US" sz="24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292" name="矩形 8"/>
          <p:cNvSpPr/>
          <p:nvPr/>
        </p:nvSpPr>
        <p:spPr>
          <a:xfrm>
            <a:off x="6492875" y="1597025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相等</a:t>
            </a:r>
            <a:endParaRPr lang="zh-CN" altLang="en-US" sz="24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293" name="矩形 9"/>
          <p:cNvSpPr/>
          <p:nvPr/>
        </p:nvSpPr>
        <p:spPr>
          <a:xfrm>
            <a:off x="4578350" y="2109788"/>
            <a:ext cx="80327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对称</a:t>
            </a:r>
            <a:endParaRPr lang="zh-CN" altLang="en-US" sz="24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7090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C:\Users\Administrator\Desktop\习题课件\返回框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50" y="41084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8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388" y="681038"/>
            <a:ext cx="5737225" cy="37814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39" name="矩形 4"/>
          <p:cNvSpPr/>
          <p:nvPr/>
        </p:nvSpPr>
        <p:spPr>
          <a:xfrm>
            <a:off x="3851275" y="2146300"/>
            <a:ext cx="80486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会聚</a:t>
            </a:r>
            <a:endParaRPr lang="zh-CN" altLang="en-US" sz="240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340" name="矩形 5"/>
          <p:cNvSpPr/>
          <p:nvPr/>
        </p:nvSpPr>
        <p:spPr>
          <a:xfrm>
            <a:off x="6227763" y="2146300"/>
            <a:ext cx="80327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C00000"/>
                </a:solidFill>
                <a:latin typeface="Times New Roman" pitchFamily="18" charset="0"/>
                <a:ea typeface="宋体" pitchFamily="2" charset="-122"/>
              </a:rPr>
              <a:t>发散</a:t>
            </a:r>
            <a:endParaRPr lang="zh-CN" altLang="en-US" sz="24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218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2"/>
          <p:cNvGrpSpPr/>
          <p:nvPr/>
        </p:nvGrpSpPr>
        <p:grpSpPr>
          <a:xfrm>
            <a:off x="2517775" y="195263"/>
            <a:ext cx="4235450" cy="2008187"/>
            <a:chOff x="1847662" y="1504750"/>
            <a:chExt cx="5448676" cy="2584754"/>
          </a:xfrm>
        </p:grpSpPr>
        <p:grpSp>
          <p:nvGrpSpPr>
            <p:cNvPr id="16386" name="组合 2"/>
            <p:cNvGrpSpPr>
              <a:grpSpLocks noGrp="1" noChangeAspect="1"/>
            </p:cNvGrpSpPr>
            <p:nvPr/>
          </p:nvGrpSpPr>
          <p:grpSpPr>
            <a:xfrm>
              <a:off x="1531891" y="1379981"/>
              <a:ext cx="2667917" cy="2596667"/>
              <a:chOff x="3295850" y="1908877"/>
              <a:chExt cx="3738030" cy="4660916"/>
            </a:xfrm>
          </p:grpSpPr>
        </p:grpSp>
        <p:sp>
          <p:nvSpPr>
            <p:cNvPr id="16387" name="圆角矩形 4"/>
            <p:cNvSpPr/>
            <p:nvPr/>
          </p:nvSpPr>
          <p:spPr>
            <a:xfrm>
              <a:off x="3321077" y="1888926"/>
              <a:ext cx="4147992" cy="1004251"/>
            </a:xfrm>
            <a:prstGeom prst="roundRect">
              <a:avLst>
                <a:gd name="adj" fmla="val 9976"/>
              </a:avLst>
            </a:prstGeom>
            <a:solidFill>
              <a:srgbClr val="FFB850"/>
            </a:solidFill>
            <a:ln w="2540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</a:gradFill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388" name="组合 4"/>
            <p:cNvGrpSpPr/>
            <p:nvPr/>
          </p:nvGrpSpPr>
          <p:grpSpPr>
            <a:xfrm>
              <a:off x="3471676" y="2283134"/>
              <a:ext cx="118508" cy="118509"/>
              <a:chOff x="4486616" y="3001075"/>
              <a:chExt cx="274695" cy="274699"/>
            </a:xfrm>
          </p:grpSpPr>
          <p:sp>
            <p:nvSpPr>
              <p:cNvPr id="16389" name="椭圆 25"/>
              <p:cNvSpPr/>
              <p:nvPr/>
            </p:nvSpPr>
            <p:spPr>
              <a:xfrm rot="16200000">
                <a:off x="4485528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marL="0" marR="0" lvl="0" indent="0" algn="ctr">
                  <a:buClrTx/>
                  <a:buFontTx/>
                </a:pPr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0" name="椭圆 26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391" name="组合 5"/>
            <p:cNvGrpSpPr/>
            <p:nvPr/>
          </p:nvGrpSpPr>
          <p:grpSpPr>
            <a:xfrm>
              <a:off x="3172171" y="2283134"/>
              <a:ext cx="118508" cy="118509"/>
              <a:chOff x="4486616" y="3001075"/>
              <a:chExt cx="274695" cy="274699"/>
            </a:xfrm>
          </p:grpSpPr>
          <p:sp>
            <p:nvSpPr>
              <p:cNvPr id="16392" name="椭圆 23"/>
              <p:cNvSpPr/>
              <p:nvPr/>
            </p:nvSpPr>
            <p:spPr>
              <a:xfrm rot="16200000">
                <a:off x="4488632" y="3001392"/>
                <a:ext cx="274702" cy="27456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7000">
                    <a:srgbClr val="A6A6A6"/>
                  </a:gs>
                  <a:gs pos="35001">
                    <a:srgbClr val="F2F2F2"/>
                  </a:gs>
                  <a:gs pos="55000">
                    <a:srgbClr val="A6A6A6"/>
                  </a:gs>
                  <a:gs pos="75000">
                    <a:srgbClr val="F2F2F2"/>
                  </a:gs>
                  <a:gs pos="100000">
                    <a:srgbClr val="A6A6A6"/>
                  </a:gs>
                </a:gsLst>
                <a:lin ang="2700000" scaled="1"/>
              </a:gradFill>
              <a:ln w="25400">
                <a:noFill/>
                <a:miter lim="800000"/>
              </a:ln>
              <a:effectLst>
                <a:outerShdw blurRad="12700" dist="12700" dir="2700000" algn="tl">
                  <a:srgbClr val="000000">
                    <a:alpha val="39999"/>
                  </a:srgbClr>
                </a:outerShdw>
              </a:effectLst>
            </p:spPr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marL="0" marR="0" lvl="0" indent="0" algn="ctr">
                  <a:buClrTx/>
                  <a:buFontTx/>
                </a:pPr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3" name="椭圆 24"/>
              <p:cNvSpPr/>
              <p:nvPr/>
            </p:nvSpPr>
            <p:spPr>
              <a:xfrm>
                <a:off x="4387220" y="2759656"/>
                <a:ext cx="466047" cy="49102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394" name="组合 6"/>
            <p:cNvGrpSpPr>
              <a:grpSpLocks noGrp="1" noChangeAspect="1"/>
            </p:cNvGrpSpPr>
            <p:nvPr/>
          </p:nvGrpSpPr>
          <p:grpSpPr>
            <a:xfrm>
              <a:off x="3202082" y="2161737"/>
              <a:ext cx="361529" cy="235113"/>
              <a:chOff x="4318304" y="3089060"/>
              <a:chExt cx="384317" cy="61430"/>
            </a:xfrm>
          </p:grpSpPr>
        </p:grpSp>
        <p:sp>
          <p:nvSpPr>
            <p:cNvPr id="16395" name="文本框 16"/>
            <p:cNvSpPr/>
            <p:nvPr/>
          </p:nvSpPr>
          <p:spPr>
            <a:xfrm>
              <a:off x="3960320" y="2044671"/>
              <a:ext cx="2919972" cy="6532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algn="ctr"/>
              <a:r>
                <a:rPr lang="zh-CN" altLang="en-US" sz="2700" b="1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重点突破</a:t>
              </a:r>
            </a:p>
          </p:txBody>
        </p:sp>
        <p:grpSp>
          <p:nvGrpSpPr>
            <p:cNvPr id="16396" name="组合 9"/>
            <p:cNvGrpSpPr>
              <a:grpSpLocks noGrp="1" noChangeAspect="1"/>
            </p:cNvGrpSpPr>
            <p:nvPr/>
          </p:nvGrpSpPr>
          <p:grpSpPr>
            <a:xfrm>
              <a:off x="2292908" y="2072845"/>
              <a:ext cx="647360" cy="550720"/>
              <a:chOff x="3108756" y="2110160"/>
              <a:chExt cx="745081" cy="698920"/>
            </a:xfrm>
          </p:grpSpPr>
        </p:grpSp>
        <p:grpSp>
          <p:nvGrpSpPr>
            <p:cNvPr id="16397" name="组合 9"/>
            <p:cNvGrpSpPr/>
            <p:nvPr/>
          </p:nvGrpSpPr>
          <p:grpSpPr>
            <a:xfrm>
              <a:off x="3709827" y="2081394"/>
              <a:ext cx="663073" cy="571160"/>
              <a:chOff x="4946438" y="2775191"/>
              <a:chExt cx="884098" cy="761546"/>
            </a:xfrm>
          </p:grpSpPr>
          <p:sp>
            <p:nvSpPr>
              <p:cNvPr id="16398" name="椭圆 11"/>
              <p:cNvSpPr/>
              <p:nvPr/>
            </p:nvSpPr>
            <p:spPr>
              <a:xfrm>
                <a:off x="4990474" y="2774608"/>
                <a:ext cx="743374" cy="743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marL="0" marR="0" lvl="0" indent="0" algn="ctr">
                  <a:buClrTx/>
                  <a:buFontTx/>
                </a:pPr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9" name="文本框 28"/>
              <p:cNvSpPr/>
              <p:nvPr/>
            </p:nvSpPr>
            <p:spPr>
              <a:xfrm>
                <a:off x="4946438" y="2824081"/>
                <a:ext cx="884098" cy="7126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</a:lstStyle>
              <a:p>
                <a:pPr lvl="0" algn="ctr"/>
                <a:r>
                  <a:rPr lang="en-US" altLang="zh-CN" sz="2100" b="1">
                    <a:solidFill>
                      <a:srgbClr val="FFB850"/>
                    </a:solidFill>
                    <a:latin typeface="Impact" pitchFamily="34" charset="0"/>
                  </a:rPr>
                  <a:t>02</a:t>
                </a:r>
                <a:endParaRPr lang="zh-CN" altLang="en-US" sz="2100" b="1">
                  <a:solidFill>
                    <a:srgbClr val="FFB850"/>
                  </a:solidFill>
                  <a:latin typeface="Impact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16400" name="矩形 1">
            <a:hlinkClick r:id="rId3" action="ppaction://hlinksldjump"/>
          </p:cNvPr>
          <p:cNvSpPr/>
          <p:nvPr/>
        </p:nvSpPr>
        <p:spPr>
          <a:xfrm>
            <a:off x="1471613" y="1563688"/>
            <a:ext cx="6326187" cy="461962"/>
          </a:xfrm>
          <a:prstGeom prst="rect">
            <a:avLst/>
          </a:prstGeom>
          <a:solidFill>
            <a:srgbClr val="E566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·1 </a:t>
            </a:r>
            <a:r>
              <a:rPr lang="zh-CN" altLang="en-US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光现象辨析</a:t>
            </a:r>
            <a:r>
              <a:rPr lang="en-US" altLang="zh-CN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[</a:t>
            </a:r>
            <a:r>
              <a:rPr lang="zh-CN" altLang="en-US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高频考点</a:t>
            </a:r>
            <a:r>
              <a:rPr lang="en-US" altLang="zh-CN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]</a:t>
            </a:r>
            <a:endParaRPr lang="zh-CN" altLang="en-US" sz="2400" b="1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6401" name="矩形 2">
            <a:hlinkClick r:id="rId4" action="ppaction://hlinksldjump"/>
          </p:cNvPr>
          <p:cNvSpPr/>
          <p:nvPr/>
        </p:nvSpPr>
        <p:spPr>
          <a:xfrm>
            <a:off x="1485900" y="2305050"/>
            <a:ext cx="6326188" cy="461963"/>
          </a:xfrm>
          <a:prstGeom prst="rect">
            <a:avLst/>
          </a:prstGeom>
          <a:solidFill>
            <a:srgbClr val="00B7CA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·2 </a:t>
            </a:r>
            <a:r>
              <a:rPr lang="zh-CN" altLang="en-US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光的反射作图</a:t>
            </a:r>
          </a:p>
        </p:txBody>
      </p:sp>
      <p:sp>
        <p:nvSpPr>
          <p:cNvPr id="16402" name="矩形 3">
            <a:hlinkClick r:id="rId5" action="ppaction://hlinksldjump"/>
          </p:cNvPr>
          <p:cNvSpPr/>
          <p:nvPr/>
        </p:nvSpPr>
        <p:spPr>
          <a:xfrm>
            <a:off x="1458913" y="2943225"/>
            <a:ext cx="6326187" cy="461963"/>
          </a:xfrm>
          <a:prstGeom prst="rect">
            <a:avLst/>
          </a:prstGeom>
          <a:solidFill>
            <a:srgbClr val="EF9F9F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·3 </a:t>
            </a:r>
            <a:r>
              <a:rPr lang="zh-CN" altLang="en-US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实验：探究光的反射定律</a:t>
            </a:r>
            <a:r>
              <a:rPr lang="en-US" altLang="zh-CN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[</a:t>
            </a:r>
            <a:r>
              <a:rPr lang="zh-CN" altLang="en-US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高频考点</a:t>
            </a:r>
            <a:r>
              <a:rPr lang="en-US" altLang="zh-CN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]</a:t>
            </a:r>
            <a:endParaRPr lang="zh-CN" altLang="en-US" sz="2400" b="1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6403" name="Picture 7" descr="C:\Users\Administrator\Desktop\习题课件\返回框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50" y="4146550"/>
            <a:ext cx="669925" cy="669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404" name="矩形 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476375" y="3630613"/>
            <a:ext cx="6326188" cy="4619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>
              <a:buClrTx/>
              <a:buFontTx/>
            </a:pPr>
            <a:r>
              <a:rPr lang="en-US" altLang="zh-CN" sz="2400" b="1" spc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·4 </a:t>
            </a:r>
            <a:r>
              <a:rPr lang="zh-CN" altLang="en-US" sz="2400" b="1" spc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实验：探究平面镜成像的特点</a:t>
            </a:r>
            <a:r>
              <a:rPr lang="en-US" altLang="zh-CN" sz="2400" b="1" spc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[</a:t>
            </a:r>
            <a:r>
              <a:rPr lang="zh-CN" altLang="en-US" sz="2400" b="1" spc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高频考点</a:t>
            </a:r>
            <a:r>
              <a:rPr lang="en-US" altLang="zh-CN" sz="2400" b="1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]</a:t>
            </a:r>
            <a:endParaRPr lang="zh-CN" altLang="en-US" sz="2400" b="1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5490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animBg="1"/>
      <p:bldP spid="16401" grpId="0" animBg="1"/>
      <p:bldP spid="16402" grpId="0" animBg="1"/>
      <p:bldP spid="164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2"/>
          <p:cNvSpPr txBox="1">
            <a:spLocks noChangeArrowheads="1"/>
          </p:cNvSpPr>
          <p:nvPr/>
        </p:nvSpPr>
        <p:spPr bwMode="auto">
          <a:xfrm>
            <a:off x="468313" y="1058863"/>
            <a:ext cx="8115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539750" indent="-539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7505" marR="0" lvl="0" indent="-354965" algn="just" eaLnBrk="0" hangingPunct="0">
              <a:lnSpc>
                <a:spcPct val="150000"/>
              </a:lnSpc>
              <a:spcAft>
                <a:spcPct val="0"/>
              </a:spcAft>
              <a:buClrTx/>
              <a:buFontTx/>
            </a:pPr>
            <a:r>
              <a:rPr lang="zh-CN" altLang="zh-CN" sz="2400" b="1" spc="0">
                <a:latin typeface="Times New Roman"/>
                <a:ea typeface="宋体" pitchFamily="2" charset="-122"/>
              </a:rPr>
              <a:t>【典例</a:t>
            </a:r>
            <a:r>
              <a:rPr lang="en-US" altLang="zh-CN" sz="2400" b="1" spc="0">
                <a:latin typeface="Times New Roman"/>
              </a:rPr>
              <a:t>1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】图中由光的直线传播形成的现象是</a:t>
            </a:r>
            <a:r>
              <a:rPr lang="en-US" altLang="zh-CN" sz="2400" b="1" spc="0">
                <a:latin typeface="Times New Roman"/>
              </a:rPr>
              <a:t>	(</a:t>
            </a:r>
            <a:r>
              <a:rPr lang="zh-CN" altLang="zh-CN" sz="2400" b="1" spc="0">
                <a:latin typeface="Times New Roman"/>
                <a:ea typeface="宋体" pitchFamily="2" charset="-122"/>
              </a:rPr>
              <a:t>　　</a:t>
            </a:r>
            <a:r>
              <a:rPr lang="en-US" altLang="zh-CN" sz="2400" b="1" spc="0">
                <a:latin typeface="Times New Roman"/>
              </a:rPr>
              <a:t>)</a:t>
            </a:r>
            <a:endParaRPr lang="zh-CN" altLang="zh-CN" sz="10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434" name="矩形 15"/>
          <p:cNvSpPr>
            <a:spLocks noChangeArrowheads="1"/>
          </p:cNvSpPr>
          <p:nvPr/>
        </p:nvSpPr>
        <p:spPr bwMode="auto">
          <a:xfrm>
            <a:off x="539750" y="614363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marR="0" lvl="0" indent="0">
              <a:buClrTx/>
              <a:buFontTx/>
            </a:pPr>
            <a:r>
              <a:rPr lang="zh-CN" altLang="en-US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重点</a:t>
            </a:r>
            <a:r>
              <a:rPr lang="en-US" altLang="zh-CN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1     </a:t>
            </a:r>
            <a:r>
              <a:rPr lang="zh-CN" altLang="en-US" sz="2400" b="1" spc="0">
                <a:solidFill>
                  <a:srgbClr val="E46C0A"/>
                </a:solidFill>
                <a:latin typeface="Times New Roman" pitchFamily="18" charset="0"/>
                <a:ea typeface="宋体" pitchFamily="2" charset="-122"/>
              </a:rPr>
              <a:t>光现象辨析</a:t>
            </a:r>
            <a:r>
              <a:rPr lang="en-US" altLang="zh-CN" sz="2400" b="1" spc="0">
                <a:solidFill>
                  <a:srgbClr val="953735"/>
                </a:solidFill>
                <a:latin typeface="Times New Roman" pitchFamily="18" charset="0"/>
                <a:ea typeface="宋体" pitchFamily="2" charset="-122"/>
              </a:rPr>
              <a:t>【</a:t>
            </a:r>
            <a:r>
              <a:rPr lang="zh-CN" altLang="en-US" sz="2400" b="1" spc="0">
                <a:solidFill>
                  <a:srgbClr val="953735"/>
                </a:solidFill>
                <a:latin typeface="Times New Roman" pitchFamily="18" charset="0"/>
                <a:ea typeface="宋体" pitchFamily="2" charset="-122"/>
              </a:rPr>
              <a:t>高频考点</a:t>
            </a:r>
            <a:r>
              <a:rPr lang="en-US" altLang="zh-CN" sz="2400" b="1" spc="0">
                <a:solidFill>
                  <a:srgbClr val="953735"/>
                </a:solidFill>
                <a:latin typeface="Times New Roman" pitchFamily="18" charset="0"/>
                <a:ea typeface="宋体" pitchFamily="2" charset="-122"/>
              </a:rPr>
              <a:t>】</a:t>
            </a:r>
            <a:endParaRPr lang="zh-CN" altLang="en-US" sz="2400" b="1">
              <a:solidFill>
                <a:srgbClr val="953735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435" name="矩形 5"/>
          <p:cNvSpPr/>
          <p:nvPr/>
        </p:nvSpPr>
        <p:spPr>
          <a:xfrm>
            <a:off x="7235825" y="1168400"/>
            <a:ext cx="390525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C00000"/>
                </a:solidFill>
                <a:latin typeface="Times New Roman" pitchFamily="18" charset="0"/>
              </a:rPr>
              <a:t>B</a:t>
            </a:r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  <p:pic>
        <p:nvPicPr>
          <p:cNvPr id="18436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5838" y="1563688"/>
            <a:ext cx="4632325" cy="3170237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029363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3330</Words>
  <Application>Microsoft Office PowerPoint</Application>
  <PresentationFormat>全屏显示(16:9)</PresentationFormat>
  <Paragraphs>237</Paragraphs>
  <Slides>46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3</cp:revision>
  <dcterms:created xsi:type="dcterms:W3CDTF">2021-03-14T01:54:00Z</dcterms:created>
  <dcterms:modified xsi:type="dcterms:W3CDTF">2021-03-14T01:56:25Z</dcterms:modified>
</cp:coreProperties>
</file>