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241" y="1066861"/>
            <a:ext cx="10973517" cy="510526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2665" b="1">
                <a:latin typeface="+mn-lt"/>
                <a:ea typeface="+mn-ea"/>
              </a:defRPr>
            </a:lvl1pPr>
            <a:lvl2pPr marL="609600" indent="0">
              <a:buFontTx/>
              <a:buNone/>
              <a:defRPr b="1"/>
            </a:lvl2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3.&#29992;&#30005;&#21387;&#34920;&#12289;&#30005;&#27969;&#34920;&#27979;&#30005;&#31199;.flv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wmf"/><Relationship Id="rId1" Type="http://schemas.openxmlformats.org/officeDocument/2006/relationships/control" Target="../activeX/activeX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307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21167"/>
            <a:ext cx="12227984" cy="68791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矩形 4097">
            <a:hlinkClick r:id="" action="ppaction://hlinkshowjump?jump=nextslide"/>
          </p:cNvPr>
          <p:cNvSpPr/>
          <p:nvPr/>
        </p:nvSpPr>
        <p:spPr>
          <a:xfrm>
            <a:off x="3388784" y="4068233"/>
            <a:ext cx="5666316" cy="12361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楷体_GB2312" panose="02010609030101010101" charset="0"/>
                <a:ea typeface="楷体_GB2312" panose="02010609030101010101" charset="0"/>
              </a:rPr>
              <a:t>电阻的测量</a:t>
            </a:r>
            <a:endParaRPr lang="zh-CN" altLang="en-US" sz="4800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楷体_GB2312" panose="02010609030101010101" charset="0"/>
              <a:ea typeface="楷体_GB2312" panose="02010609030101010101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817033" y="840317"/>
            <a:ext cx="10242551" cy="1261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．调节滑动变阻器的滑片改变待测电阻中的电流及两端的电压，再测几组数据，并计算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R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的平均值。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1012190" y="2101215"/>
          <a:ext cx="10047605" cy="4302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590"/>
                <a:gridCol w="1838960"/>
                <a:gridCol w="1776095"/>
                <a:gridCol w="1899920"/>
                <a:gridCol w="2352040"/>
              </a:tblGrid>
              <a:tr h="1194435"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实验次数</a:t>
                      </a:r>
                      <a:endParaRPr lang="zh-CN" altLang="en-US" sz="2800" b="0">
                        <a:ln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电压</a:t>
                      </a:r>
                      <a:r>
                        <a:rPr lang="en-US" altLang="zh-CN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u/v</a:t>
                      </a:r>
                      <a:endParaRPr lang="en-US" altLang="zh-CN" sz="2800" b="0">
                        <a:ln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电流</a:t>
                      </a:r>
                      <a:r>
                        <a:rPr lang="en-US" altLang="zh-CN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I/A</a:t>
                      </a:r>
                      <a:endParaRPr lang="en-US" altLang="zh-CN" sz="2800" b="0">
                        <a:ln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电阻</a:t>
                      </a:r>
                      <a:r>
                        <a:rPr lang="en-US" altLang="zh-CN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R/</a:t>
                      </a:r>
                      <a:r>
                        <a:rPr lang="en-US" altLang="zh-CN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Ω</a:t>
                      </a:r>
                      <a:endParaRPr lang="en-US" altLang="zh-CN" sz="2800" b="0">
                        <a:ln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平均阻值</a:t>
                      </a:r>
                      <a:r>
                        <a:rPr lang="en-US" altLang="zh-CN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sym typeface="+mn-ea"/>
                        </a:rPr>
                        <a:t>R/</a:t>
                      </a:r>
                      <a:r>
                        <a:rPr lang="en-US" altLang="zh-CN" sz="2800" b="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  <a:sym typeface="+mn-ea"/>
                        </a:rPr>
                        <a:t>Ω</a:t>
                      </a:r>
                      <a:endParaRPr lang="zh-CN" altLang="en-US" sz="2800" b="0">
                        <a:ln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82905"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en-US" altLang="zh-CN" sz="320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</a:rPr>
                        <a:t>1</a:t>
                      </a:r>
                      <a:endParaRPr lang="en-US" altLang="zh-CN" sz="3200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82905"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en-US" altLang="zh-CN" sz="320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</a:rPr>
                        <a:t>2</a:t>
                      </a:r>
                      <a:endParaRPr lang="en-US" altLang="zh-CN" sz="3200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82905"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en-US" altLang="zh-CN" sz="3200">
                          <a:ln>
                            <a:solidFill>
                              <a:schemeClr val="tx1"/>
                            </a:solidFill>
                            <a:prstDash val="solid"/>
                          </a:ln>
                        </a:rPr>
                        <a:t>3</a:t>
                      </a:r>
                      <a:endParaRPr lang="en-US" altLang="zh-CN" sz="3200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endParaRPr lang="zh-CN" altLang="en-US">
                        <a:ln>
                          <a:solidFill>
                            <a:schemeClr val="tx1"/>
                          </a:solidFill>
                          <a:prstDash val="solid"/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668867" y="1322917"/>
            <a:ext cx="10684933" cy="47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．将上述实验中的定值电阻换成小灯泡，用同样的方法测定小灯泡的电阻。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．多测几组数据，根据实验数据分别计算出小灯泡的电阻。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．比较计算出的几个数值，看看每次算出的电阻的大小相同吗？有什么变化规律吗？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．如果出现的情况和测量定值电阻时不同，你如何解释？与同学交流一下。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684" y="596900"/>
            <a:ext cx="2440517" cy="579120"/>
          </a:xfrm>
          <a:prstGeom prst="rect">
            <a:avLst/>
          </a:prstGeom>
          <a:gradFill flip="none" rotWithShape="1">
            <a:gsLst>
              <a:gs pos="1000">
                <a:srgbClr val="3399FF"/>
              </a:gs>
              <a:gs pos="100000">
                <a:schemeClr val="bg2">
                  <a:lumMod val="56000"/>
                  <a:lumOff val="44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想想做做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15"/>
          <p:cNvGrpSpPr/>
          <p:nvPr/>
        </p:nvGrpSpPr>
        <p:grpSpPr bwMode="auto">
          <a:xfrm>
            <a:off x="151361" y="211667"/>
            <a:ext cx="3904728" cy="875883"/>
            <a:chOff x="419929" y="547615"/>
            <a:chExt cx="2927935" cy="6568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直接连接符 5"/>
            <p:cNvSpPr>
              <a:spLocks noChangeShapeType="1"/>
            </p:cNvSpPr>
            <p:nvPr/>
          </p:nvSpPr>
          <p:spPr bwMode="auto">
            <a:xfrm flipV="1">
              <a:off x="1977622" y="976607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6" name="圆角矩形 3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656895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65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얕은샘물M" pitchFamily="18" charset="-127"/>
                <a:ea typeface="HY얕은샘물M" pitchFamily="18" charset="-127"/>
                <a:cs typeface="+mn-cs"/>
              </a:endParaRPr>
            </a:p>
          </p:txBody>
        </p:sp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386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65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琥珀_GBK" panose="03000509000000000000" pitchFamily="65" charset="-122"/>
                  <a:ea typeface="方正琥珀_GBK" panose="03000509000000000000" pitchFamily="65" charset="-122"/>
                  <a:cs typeface="+mn-cs"/>
                </a:rPr>
                <a:t>课堂教学展示</a:t>
              </a:r>
              <a:endParaRPr kumimoji="0" lang="zh-CN" altLang="en-US" sz="266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琥珀_GBK" panose="03000509000000000000" pitchFamily="65" charset="-122"/>
                <a:ea typeface="方正琥珀_GBK" panose="03000509000000000000" pitchFamily="65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20566" y="601589"/>
              <a:ext cx="1227298" cy="3767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65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美黑_GBK" panose="03000509000000000000" pitchFamily="65" charset="-122"/>
                  <a:ea typeface="方正美黑_GBK" panose="03000509000000000000" pitchFamily="65" charset="-122"/>
                  <a:cs typeface="+mn-cs"/>
                </a:rPr>
                <a:t>新课导入</a:t>
              </a:r>
              <a:endParaRPr kumimoji="0" lang="zh-CN" altLang="en-US" sz="2665" b="0" i="0" u="none" strike="noStrike" kern="1200" cap="none" spc="-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美黑_GBK" panose="03000509000000000000" pitchFamily="65" charset="-122"/>
                <a:ea typeface="方正美黑_GBK" panose="03000509000000000000" pitchFamily="65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950884" y="345017"/>
            <a:ext cx="2224405" cy="579120"/>
          </a:xfrm>
          <a:prstGeom prst="rect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如何测电阻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6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5933" y="1962151"/>
            <a:ext cx="4303184" cy="22076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0" y="1430867"/>
            <a:ext cx="2211917" cy="401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608667" y="4936067"/>
            <a:ext cx="5651500" cy="661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灯泡的电阻是多大呢？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15"/>
          <p:cNvSpPr/>
          <p:nvPr/>
        </p:nvSpPr>
        <p:spPr>
          <a:xfrm>
            <a:off x="698500" y="891117"/>
            <a:ext cx="10056284" cy="1261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．电流可以用电流表测量，电压可以用电压表测量。那么，用什么方法测量电阻呢？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16"/>
          <p:cNvSpPr/>
          <p:nvPr/>
        </p:nvSpPr>
        <p:spPr>
          <a:xfrm>
            <a:off x="698500" y="2667000"/>
            <a:ext cx="10056284" cy="1261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．如何运用欧姆定律找到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间接测出导体的电阻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的方法？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Line 17"/>
          <p:cNvSpPr/>
          <p:nvPr/>
        </p:nvSpPr>
        <p:spPr>
          <a:xfrm>
            <a:off x="5069417" y="4464051"/>
            <a:ext cx="95884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</p:spPr>
      </p:sp>
      <p:grpSp>
        <p:nvGrpSpPr>
          <p:cNvPr id="6" name="Group 34"/>
          <p:cNvGrpSpPr/>
          <p:nvPr/>
        </p:nvGrpSpPr>
        <p:grpSpPr>
          <a:xfrm>
            <a:off x="3437467" y="3934884"/>
            <a:ext cx="1439333" cy="1066799"/>
            <a:chOff x="408" y="3833"/>
            <a:chExt cx="680" cy="504"/>
          </a:xfrm>
        </p:grpSpPr>
        <p:sp>
          <p:nvSpPr>
            <p:cNvPr id="7173" name="Rectangle 35"/>
            <p:cNvSpPr/>
            <p:nvPr/>
          </p:nvSpPr>
          <p:spPr>
            <a:xfrm>
              <a:off x="408" y="3945"/>
              <a:ext cx="680" cy="2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 </a:t>
              </a: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4" name="Rectangle 36"/>
            <p:cNvSpPr/>
            <p:nvPr/>
          </p:nvSpPr>
          <p:spPr>
            <a:xfrm>
              <a:off x="793" y="3833"/>
              <a:ext cx="225" cy="5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Line 37"/>
            <p:cNvSpPr/>
            <p:nvPr/>
          </p:nvSpPr>
          <p:spPr>
            <a:xfrm>
              <a:off x="793" y="4104"/>
              <a:ext cx="27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9222" name="Group 44"/>
          <p:cNvGrpSpPr/>
          <p:nvPr/>
        </p:nvGrpSpPr>
        <p:grpSpPr>
          <a:xfrm>
            <a:off x="6125633" y="3898900"/>
            <a:ext cx="1439333" cy="1066801"/>
            <a:chOff x="408" y="3833"/>
            <a:chExt cx="680" cy="504"/>
          </a:xfrm>
        </p:grpSpPr>
        <p:sp>
          <p:nvSpPr>
            <p:cNvPr id="7177" name="Rectangle 45"/>
            <p:cNvSpPr/>
            <p:nvPr/>
          </p:nvSpPr>
          <p:spPr>
            <a:xfrm>
              <a:off x="408" y="3945"/>
              <a:ext cx="680" cy="2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8" name="Rectangle 46"/>
            <p:cNvSpPr/>
            <p:nvPr/>
          </p:nvSpPr>
          <p:spPr>
            <a:xfrm>
              <a:off x="799" y="3833"/>
              <a:ext cx="225" cy="5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9" name="Line 47"/>
            <p:cNvSpPr/>
            <p:nvPr/>
          </p:nvSpPr>
          <p:spPr>
            <a:xfrm>
              <a:off x="781" y="4104"/>
              <a:ext cx="27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14"/>
          <p:cNvSpPr txBox="1"/>
          <p:nvPr/>
        </p:nvSpPr>
        <p:spPr>
          <a:xfrm>
            <a:off x="12644967" y="-19049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组合 15"/>
          <p:cNvGrpSpPr/>
          <p:nvPr/>
        </p:nvGrpSpPr>
        <p:grpSpPr bwMode="auto">
          <a:xfrm>
            <a:off x="151361" y="211667"/>
            <a:ext cx="3904728" cy="875883"/>
            <a:chOff x="419929" y="547615"/>
            <a:chExt cx="2927935" cy="6568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直接连接符 5"/>
            <p:cNvSpPr>
              <a:spLocks noChangeShapeType="1"/>
            </p:cNvSpPr>
            <p:nvPr/>
          </p:nvSpPr>
          <p:spPr bwMode="auto">
            <a:xfrm flipV="1">
              <a:off x="1977622" y="976607"/>
              <a:ext cx="1370242" cy="360"/>
            </a:xfrm>
            <a:prstGeom prst="line">
              <a:avLst/>
            </a:prstGeom>
            <a:noFill/>
            <a:ln w="57150" algn="ctr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sp>
        <p:sp>
          <p:nvSpPr>
            <p:cNvPr id="13" name="圆角矩形 3"/>
            <p:cNvSpPr>
              <a:spLocks noChangeArrowheads="1"/>
            </p:cNvSpPr>
            <p:nvPr/>
          </p:nvSpPr>
          <p:spPr bwMode="auto">
            <a:xfrm>
              <a:off x="467544" y="547615"/>
              <a:ext cx="1656184" cy="656895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65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얕은샘물M" pitchFamily="18" charset="-127"/>
                <a:ea typeface="HY얕은샘물M" pitchFamily="18" charset="-127"/>
                <a:cs typeface="+mn-cs"/>
              </a:endParaRPr>
            </a:p>
          </p:txBody>
        </p:sp>
        <p:sp>
          <p:nvSpPr>
            <p:cNvPr id="14" name="TextBox 1"/>
            <p:cNvSpPr txBox="1">
              <a:spLocks noChangeArrowheads="1"/>
            </p:cNvSpPr>
            <p:nvPr/>
          </p:nvSpPr>
          <p:spPr bwMode="auto">
            <a:xfrm>
              <a:off x="419929" y="580123"/>
              <a:ext cx="1750529" cy="386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65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琥珀_GBK" panose="03000509000000000000" pitchFamily="65" charset="-122"/>
                  <a:ea typeface="方正琥珀_GBK" panose="03000509000000000000" pitchFamily="65" charset="-122"/>
                  <a:cs typeface="+mn-cs"/>
                </a:rPr>
                <a:t>课堂教学展示</a:t>
              </a:r>
              <a:endParaRPr kumimoji="0" lang="zh-CN" altLang="en-US" sz="266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琥珀_GBK" panose="03000509000000000000" pitchFamily="65" charset="-122"/>
                <a:ea typeface="方正琥珀_GBK" panose="03000509000000000000" pitchFamily="65" charset="-122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20566" y="601589"/>
              <a:ext cx="1227298" cy="3767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65" b="0" i="0" u="none" strike="noStrike" kern="1200" cap="none" spc="-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美黑_GBK" panose="03000509000000000000" pitchFamily="65" charset="-122"/>
                  <a:ea typeface="方正美黑_GBK" panose="03000509000000000000" pitchFamily="65" charset="-122"/>
                  <a:cs typeface="+mn-cs"/>
                </a:rPr>
                <a:t>推进新课</a:t>
              </a:r>
              <a:endParaRPr kumimoji="0" lang="zh-CN" altLang="en-US" sz="2665" b="0" i="0" u="none" strike="noStrike" kern="1200" cap="none" spc="-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美黑_GBK" panose="03000509000000000000" pitchFamily="65" charset="-122"/>
                <a:ea typeface="方正美黑_GBK" panose="03000509000000000000" pitchFamily="65" charset="-122"/>
                <a:cs typeface="+mn-cs"/>
              </a:endParaRPr>
            </a:p>
          </p:txBody>
        </p:sp>
      </p:grpSp>
      <p:sp>
        <p:nvSpPr>
          <p:cNvPr id="10244" name="矩形 4"/>
          <p:cNvSpPr/>
          <p:nvPr/>
        </p:nvSpPr>
        <p:spPr>
          <a:xfrm>
            <a:off x="575733" y="1003300"/>
            <a:ext cx="3272367" cy="66103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t">
            <a:spAutoFit/>
          </a:bodyPr>
          <a:p>
            <a:pPr lvl="0" indent="0" algn="ctr"/>
            <a:r>
              <a:rPr lang="zh-CN" altLang="en-US" sz="3735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伏安法测电阻</a:t>
            </a:r>
            <a:endParaRPr lang="zh-CN" altLang="en-US" sz="3735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5" name="组合 9236"/>
          <p:cNvGrpSpPr/>
          <p:nvPr/>
        </p:nvGrpSpPr>
        <p:grpSpPr>
          <a:xfrm>
            <a:off x="1187451" y="2146300"/>
            <a:ext cx="3630083" cy="2772289"/>
            <a:chOff x="4610974" y="2617302"/>
            <a:chExt cx="2721303" cy="2078079"/>
          </a:xfrm>
        </p:grpSpPr>
        <p:cxnSp>
          <p:nvCxnSpPr>
            <p:cNvPr id="8197" name="直接连接符 5"/>
            <p:cNvCxnSpPr/>
            <p:nvPr/>
          </p:nvCxnSpPr>
          <p:spPr>
            <a:xfrm flipV="1">
              <a:off x="4820421" y="2832415"/>
              <a:ext cx="0" cy="115595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98" name="直接连接符 9234"/>
            <p:cNvCxnSpPr>
              <a:stCxn id="8213" idx="1"/>
            </p:cNvCxnSpPr>
            <p:nvPr/>
          </p:nvCxnSpPr>
          <p:spPr>
            <a:xfrm>
              <a:off x="4820422" y="4004699"/>
              <a:ext cx="251185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99" name="Group 2"/>
            <p:cNvGrpSpPr/>
            <p:nvPr/>
          </p:nvGrpSpPr>
          <p:grpSpPr>
            <a:xfrm>
              <a:off x="4610974" y="2617302"/>
              <a:ext cx="2721303" cy="2078079"/>
              <a:chOff x="20" y="0"/>
              <a:chExt cx="1793" cy="1378"/>
            </a:xfrm>
          </p:grpSpPr>
          <p:grpSp>
            <p:nvGrpSpPr>
              <p:cNvPr id="8200" name="Group 4"/>
              <p:cNvGrpSpPr/>
              <p:nvPr/>
            </p:nvGrpSpPr>
            <p:grpSpPr>
              <a:xfrm>
                <a:off x="710" y="0"/>
                <a:ext cx="79" cy="321"/>
                <a:chOff x="0" y="0"/>
                <a:chExt cx="85" cy="340"/>
              </a:xfrm>
            </p:grpSpPr>
            <p:sp>
              <p:nvSpPr>
                <p:cNvPr id="8201" name="Rectangle 19"/>
                <p:cNvSpPr/>
                <p:nvPr/>
              </p:nvSpPr>
              <p:spPr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/>
                <a:p>
                  <a:pPr lvl="0" indent="0"/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02" name="Line 20"/>
                <p:cNvSpPr/>
                <p:nvPr/>
              </p:nvSpPr>
              <p:spPr>
                <a:xfrm>
                  <a:off x="0" y="0"/>
                  <a:ext cx="0" cy="34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8203" name="Line 21"/>
                <p:cNvSpPr/>
                <p:nvPr/>
              </p:nvSpPr>
              <p:spPr>
                <a:xfrm>
                  <a:off x="85" y="85"/>
                  <a:ext cx="0" cy="17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8204" name="Group 8"/>
              <p:cNvGrpSpPr/>
              <p:nvPr/>
            </p:nvGrpSpPr>
            <p:grpSpPr>
              <a:xfrm>
                <a:off x="1286" y="56"/>
                <a:ext cx="292" cy="185"/>
                <a:chOff x="-30" y="-20"/>
                <a:chExt cx="285" cy="162"/>
              </a:xfrm>
            </p:grpSpPr>
            <p:sp>
              <p:nvSpPr>
                <p:cNvPr id="8205" name="Rectangle 15"/>
                <p:cNvSpPr/>
                <p:nvPr/>
              </p:nvSpPr>
              <p:spPr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/>
                <a:p>
                  <a:pPr lvl="0" indent="0"/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06" name="Line 16"/>
                <p:cNvSpPr/>
                <p:nvPr/>
              </p:nvSpPr>
              <p:spPr>
                <a:xfrm flipV="1">
                  <a:off x="-1" y="-20"/>
                  <a:ext cx="227" cy="8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8207" name="Oval 17"/>
                <p:cNvSpPr/>
                <p:nvPr/>
              </p:nvSpPr>
              <p:spPr>
                <a:xfrm>
                  <a:off x="-30" y="3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lvl="0" indent="0"/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208" name="Group 18"/>
              <p:cNvGrpSpPr/>
              <p:nvPr/>
            </p:nvGrpSpPr>
            <p:grpSpPr>
              <a:xfrm>
                <a:off x="20" y="312"/>
                <a:ext cx="289" cy="340"/>
                <a:chOff x="20" y="0"/>
                <a:chExt cx="289" cy="340"/>
              </a:xfrm>
            </p:grpSpPr>
            <p:sp>
              <p:nvSpPr>
                <p:cNvPr id="8209" name="Oval 197"/>
                <p:cNvSpPr/>
                <p:nvPr/>
              </p:nvSpPr>
              <p:spPr>
                <a:xfrm>
                  <a:off x="25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lvl="0" indent="0"/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0" name="Text Box 198"/>
                <p:cNvSpPr txBox="1"/>
                <p:nvPr/>
              </p:nvSpPr>
              <p:spPr>
                <a:xfrm>
                  <a:off x="20" y="0"/>
                  <a:ext cx="260" cy="3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lvl="0" indent="0">
                    <a:spcBef>
                      <a:spcPct val="50000"/>
                    </a:spcBef>
                  </a:pPr>
                  <a:r>
                    <a:rPr lang="en-US" altLang="zh-CN" sz="3735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3735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211" name="Group 21"/>
              <p:cNvGrpSpPr/>
              <p:nvPr/>
            </p:nvGrpSpPr>
            <p:grpSpPr>
              <a:xfrm flipV="1">
                <a:off x="158" y="920"/>
                <a:ext cx="1655" cy="268"/>
                <a:chOff x="0" y="354"/>
                <a:chExt cx="1782" cy="286"/>
              </a:xfrm>
            </p:grpSpPr>
            <p:sp>
              <p:nvSpPr>
                <p:cNvPr id="8212" name="Line 7"/>
                <p:cNvSpPr/>
                <p:nvPr/>
              </p:nvSpPr>
              <p:spPr>
                <a:xfrm>
                  <a:off x="0" y="366"/>
                  <a:ext cx="178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8213" name="Line 8"/>
                <p:cNvSpPr/>
                <p:nvPr/>
              </p:nvSpPr>
              <p:spPr>
                <a:xfrm>
                  <a:off x="0" y="354"/>
                  <a:ext cx="0" cy="28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sp>
          </p:grpSp>
          <p:grpSp>
            <p:nvGrpSpPr>
              <p:cNvPr id="8214" name="Group 25"/>
              <p:cNvGrpSpPr/>
              <p:nvPr/>
            </p:nvGrpSpPr>
            <p:grpSpPr>
              <a:xfrm>
                <a:off x="510" y="1049"/>
                <a:ext cx="284" cy="329"/>
                <a:chOff x="0" y="-325"/>
                <a:chExt cx="284" cy="329"/>
              </a:xfrm>
            </p:grpSpPr>
            <p:sp>
              <p:nvSpPr>
                <p:cNvPr id="8215" name="Oval 190"/>
                <p:cNvSpPr/>
                <p:nvPr/>
              </p:nvSpPr>
              <p:spPr>
                <a:xfrm>
                  <a:off x="0" y="-324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lvl="0" indent="0"/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6" name="Text Box 191"/>
                <p:cNvSpPr txBox="1"/>
                <p:nvPr/>
              </p:nvSpPr>
              <p:spPr>
                <a:xfrm>
                  <a:off x="0" y="-325"/>
                  <a:ext cx="260" cy="3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lvl="0" indent="0">
                    <a:spcBef>
                      <a:spcPct val="50000"/>
                    </a:spcBef>
                  </a:pPr>
                  <a:r>
                    <a:rPr lang="en-US" altLang="zh-CN" sz="3735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V</a:t>
                  </a:r>
                  <a:endParaRPr lang="en-US" altLang="zh-CN" sz="3735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217" name="Text Box 4"/>
              <p:cNvSpPr txBox="1"/>
              <p:nvPr/>
            </p:nvSpPr>
            <p:spPr>
              <a:xfrm>
                <a:off x="510" y="596"/>
                <a:ext cx="34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>
                  <a:spcBef>
                    <a:spcPct val="50000"/>
                  </a:spcBef>
                </a:pPr>
                <a:r>
                  <a:rPr lang="en-US" altLang="zh-CN" sz="3735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endParaRPr lang="en-US" altLang="zh-CN" sz="3735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8" name="Text Box 116"/>
              <p:cNvSpPr txBox="1"/>
              <p:nvPr/>
            </p:nvSpPr>
            <p:spPr>
              <a:xfrm>
                <a:off x="1361" y="199"/>
                <a:ext cx="226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>
                <a:spAutoFit/>
              </a:bodyPr>
              <a:p>
                <a:pPr lvl="0" indent="0">
                  <a:spcBef>
                    <a:spcPct val="50000"/>
                  </a:spcBef>
                </a:pPr>
                <a:r>
                  <a:rPr lang="en-US" altLang="zh-CN" sz="3735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</a:t>
                </a:r>
                <a:endParaRPr lang="en-US" altLang="zh-CN" sz="3735" b="1" baseline="-25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9" name="Rectangle 178"/>
              <p:cNvSpPr/>
              <p:nvPr/>
            </p:nvSpPr>
            <p:spPr>
              <a:xfrm>
                <a:off x="482" y="874"/>
                <a:ext cx="366" cy="114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8220" name="直接连接符 7"/>
            <p:cNvCxnSpPr>
              <a:stCxn id="8213" idx="1"/>
            </p:cNvCxnSpPr>
            <p:nvPr/>
          </p:nvCxnSpPr>
          <p:spPr>
            <a:xfrm flipV="1">
              <a:off x="4820421" y="2843569"/>
              <a:ext cx="845955" cy="329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21" name="直接连接符 9223"/>
            <p:cNvCxnSpPr>
              <a:stCxn id="8213" idx="1"/>
            </p:cNvCxnSpPr>
            <p:nvPr/>
          </p:nvCxnSpPr>
          <p:spPr>
            <a:xfrm>
              <a:off x="5785702" y="2851883"/>
              <a:ext cx="75110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22" name="肘形连接符 9232"/>
            <p:cNvCxnSpPr>
              <a:stCxn id="8213" idx="1"/>
            </p:cNvCxnSpPr>
            <p:nvPr/>
          </p:nvCxnSpPr>
          <p:spPr>
            <a:xfrm>
              <a:off x="6967444" y="2858467"/>
              <a:ext cx="356669" cy="1533429"/>
            </a:xfrm>
            <a:prstGeom prst="bentConnector2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246" name="矩形 9237"/>
          <p:cNvSpPr/>
          <p:nvPr/>
        </p:nvSpPr>
        <p:spPr>
          <a:xfrm>
            <a:off x="5486400" y="1701800"/>
            <a:ext cx="5594351" cy="30175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如图所示用电流表测量测出电流，用电压表测量测出电压，再通过            算出电阻值的方法叫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伏安法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测电阻。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7" name="Group 44"/>
          <p:cNvGrpSpPr/>
          <p:nvPr/>
        </p:nvGrpSpPr>
        <p:grpSpPr>
          <a:xfrm>
            <a:off x="7607300" y="3158067"/>
            <a:ext cx="1439333" cy="903817"/>
            <a:chOff x="408" y="3849"/>
            <a:chExt cx="680" cy="427"/>
          </a:xfrm>
        </p:grpSpPr>
        <p:sp>
          <p:nvSpPr>
            <p:cNvPr id="8225" name="Rectangle 45"/>
            <p:cNvSpPr/>
            <p:nvPr/>
          </p:nvSpPr>
          <p:spPr>
            <a:xfrm>
              <a:off x="408" y="3945"/>
              <a:ext cx="680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zh-CN" sz="2665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 </a:t>
              </a:r>
              <a:r>
                <a:rPr lang="en-US" altLang="zh-CN" sz="2665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  </a:t>
              </a:r>
              <a:endParaRPr lang="en-US" altLang="zh-CN" sz="2665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26" name="Rectangle 46"/>
            <p:cNvSpPr/>
            <p:nvPr/>
          </p:nvSpPr>
          <p:spPr>
            <a:xfrm>
              <a:off x="781" y="3849"/>
              <a:ext cx="202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665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665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indent="0"/>
              <a:r>
                <a:rPr lang="en-US" altLang="zh-CN" sz="2665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665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27" name="Line 47"/>
            <p:cNvSpPr/>
            <p:nvPr/>
          </p:nvSpPr>
          <p:spPr>
            <a:xfrm>
              <a:off x="756" y="4069"/>
              <a:ext cx="27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239" name="TextBox 9238"/>
          <p:cNvSpPr txBox="1"/>
          <p:nvPr/>
        </p:nvSpPr>
        <p:spPr>
          <a:xfrm>
            <a:off x="800100" y="5092700"/>
            <a:ext cx="10579100" cy="1066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实际测量中要利用滑动变阻器改变待测电阻两端的电压，多次测量电压及电流的值。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6" grpId="0"/>
      <p:bldP spid="92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906184" y="626533"/>
            <a:ext cx="5791200" cy="542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用电压表、电流表间接测电阻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8" name="Rectangle 2"/>
          <p:cNvSpPr/>
          <p:nvPr/>
        </p:nvSpPr>
        <p:spPr>
          <a:xfrm>
            <a:off x="836084" y="605367"/>
            <a:ext cx="1911349" cy="57912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实验目的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Rectangle 2"/>
          <p:cNvSpPr/>
          <p:nvPr/>
        </p:nvSpPr>
        <p:spPr>
          <a:xfrm>
            <a:off x="836084" y="1619251"/>
            <a:ext cx="1911349" cy="57912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实验原理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69" name="Group 29"/>
          <p:cNvGrpSpPr/>
          <p:nvPr/>
        </p:nvGrpSpPr>
        <p:grpSpPr>
          <a:xfrm>
            <a:off x="2918884" y="1373717"/>
            <a:ext cx="1439333" cy="1066799"/>
            <a:chOff x="408" y="3829"/>
            <a:chExt cx="680" cy="504"/>
          </a:xfrm>
        </p:grpSpPr>
        <p:sp>
          <p:nvSpPr>
            <p:cNvPr id="9221" name="Rectangle 30"/>
            <p:cNvSpPr/>
            <p:nvPr/>
          </p:nvSpPr>
          <p:spPr>
            <a:xfrm>
              <a:off x="408" y="3945"/>
              <a:ext cx="680" cy="2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 </a:t>
              </a: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2" name="Rectangle 31"/>
            <p:cNvSpPr/>
            <p:nvPr/>
          </p:nvSpPr>
          <p:spPr>
            <a:xfrm>
              <a:off x="798" y="3829"/>
              <a:ext cx="225" cy="5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3" name="Line 32"/>
            <p:cNvSpPr/>
            <p:nvPr/>
          </p:nvSpPr>
          <p:spPr>
            <a:xfrm>
              <a:off x="781" y="4090"/>
              <a:ext cx="27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9" name="Group 4"/>
          <p:cNvGrpSpPr>
            <a:grpSpLocks noChangeAspect="1"/>
          </p:cNvGrpSpPr>
          <p:nvPr/>
        </p:nvGrpSpPr>
        <p:grpSpPr>
          <a:xfrm>
            <a:off x="1316567" y="3894667"/>
            <a:ext cx="9575800" cy="2468033"/>
            <a:chOff x="0" y="0"/>
            <a:chExt cx="5277" cy="1360"/>
          </a:xfrm>
        </p:grpSpPr>
        <p:pic>
          <p:nvPicPr>
            <p:cNvPr id="9225" name="Picture 14" descr="H:\2\人教教参资源\九\图\蓄电池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90"/>
              <a:ext cx="1229" cy="1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6" name="Picture 3" descr="H:\2\人教教参资源\九\图\铡刀开关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13" y="0"/>
              <a:ext cx="862" cy="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Picture 6" descr="H:\2\人教教参资源\九\图\电流表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9" y="249"/>
              <a:ext cx="805" cy="9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Picture 7" descr="H:\2\人教教参资源\九\图\电压表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9" y="226"/>
              <a:ext cx="981" cy="9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图片 7" descr="导线.jpg"/>
            <p:cNvPicPr>
              <a:picLocks noChangeAspect="1"/>
            </p:cNvPicPr>
            <p:nvPr/>
          </p:nvPicPr>
          <p:blipFill>
            <a:blip r:embed="rId5">
              <a:lum bright="29999" contrast="29999"/>
            </a:blip>
            <a:srcRect t="15977" b="12196"/>
            <a:stretch>
              <a:fillRect/>
            </a:stretch>
          </p:blipFill>
          <p:spPr>
            <a:xfrm rot="5400000">
              <a:off x="4393" y="476"/>
              <a:ext cx="703" cy="1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0" name="Picture 12" descr="H:\2\人教教参资源\九\图\电阻3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34" y="884"/>
              <a:ext cx="862" cy="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1" name="Picture 11" descr="无标题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7" y="113"/>
              <a:ext cx="1333" cy="6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Rectangle 13"/>
          <p:cNvSpPr/>
          <p:nvPr/>
        </p:nvSpPr>
        <p:spPr>
          <a:xfrm>
            <a:off x="2906184" y="2709333"/>
            <a:ext cx="7933267" cy="1015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电源、电压表、电流表、滑动变阻器、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开关、导线、待测电阻。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3" name="Rectangle 2"/>
          <p:cNvSpPr/>
          <p:nvPr/>
        </p:nvSpPr>
        <p:spPr>
          <a:xfrm>
            <a:off x="836084" y="2709333"/>
            <a:ext cx="1911349" cy="57912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实验器材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"/>
          <p:cNvSpPr/>
          <p:nvPr/>
        </p:nvSpPr>
        <p:spPr>
          <a:xfrm>
            <a:off x="690033" y="1098551"/>
            <a:ext cx="10841567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457200"/>
            <a:r>
              <a:rPr lang="zh-CN" altLang="en-US" sz="3200" dirty="0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在物理实验中选择实验器材，不但要考虑需要哪些实验器材，还要考虑实验器材的规格和性能</a:t>
            </a:r>
            <a:r>
              <a:rPr lang="en-US" altLang="zh-CN" sz="3200" dirty="0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dirty="0">
                <a:solidFill>
                  <a:srgbClr val="0066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如：电源电压、仪表量程、滑动变阻器的最大阻值和允许通过的最大电流。</a:t>
            </a:r>
            <a:endParaRPr lang="en-US" altLang="zh-CN" sz="3200" dirty="0">
              <a:solidFill>
                <a:srgbClr val="0066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1633" y="4883151"/>
            <a:ext cx="10739967" cy="1313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）在不能估测电流、电压值时，先用大量程试触，由指针的偏转程度确定是否在小量程范围内，能用小量程的尽量改接小量程，这样读数更准确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.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633" y="3839633"/>
            <a:ext cx="10739967" cy="907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）电流表的量程：电流表的最大测量值要大于电路中的最大电流，为了减小测量误差，在不超过的情况下，尽量选用小量程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.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633" y="2794000"/>
            <a:ext cx="10739967" cy="907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）滑动变阻器：滑动变阻器的最大阻值应略大于或接近待测电阻的阻值，允许通过的最大电流要大于电路中的最大电流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.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684" y="419100"/>
            <a:ext cx="3608917" cy="579120"/>
          </a:xfrm>
          <a:prstGeom prst="rect">
            <a:avLst/>
          </a:prstGeom>
          <a:gradFill flip="none" rotWithShape="1">
            <a:gsLst>
              <a:gs pos="1000">
                <a:srgbClr val="3399FF"/>
              </a:gs>
              <a:gs pos="100000">
                <a:schemeClr val="bg2">
                  <a:lumMod val="56000"/>
                  <a:lumOff val="44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实验器材及选择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87400" y="1957917"/>
            <a:ext cx="3960284" cy="3424239"/>
            <a:chOff x="590550" y="1468438"/>
            <a:chExt cx="2970213" cy="2568180"/>
          </a:xfrm>
        </p:grpSpPr>
        <p:sp>
          <p:nvSpPr>
            <p:cNvPr id="11266" name="Rectangle 3"/>
            <p:cNvSpPr/>
            <p:nvPr/>
          </p:nvSpPr>
          <p:spPr>
            <a:xfrm>
              <a:off x="830353" y="1711231"/>
              <a:ext cx="2516409" cy="1293892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267" name="Group 4"/>
            <p:cNvGrpSpPr/>
            <p:nvPr/>
          </p:nvGrpSpPr>
          <p:grpSpPr>
            <a:xfrm>
              <a:off x="1668144" y="1468438"/>
              <a:ext cx="119901" cy="484078"/>
              <a:chOff x="0" y="0"/>
              <a:chExt cx="85" cy="340"/>
            </a:xfrm>
          </p:grpSpPr>
          <p:sp>
            <p:nvSpPr>
              <p:cNvPr id="11268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Line 20"/>
              <p:cNvSpPr/>
              <p:nvPr/>
            </p:nvSpPr>
            <p:spPr>
              <a:xfrm>
                <a:off x="78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0" name="Line 21"/>
              <p:cNvSpPr/>
              <p:nvPr/>
            </p:nvSpPr>
            <p:spPr>
              <a:xfrm>
                <a:off x="8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1271" name="Group 8"/>
            <p:cNvGrpSpPr/>
            <p:nvPr/>
          </p:nvGrpSpPr>
          <p:grpSpPr>
            <a:xfrm>
              <a:off x="2587893" y="1589081"/>
              <a:ext cx="399165" cy="242793"/>
              <a:chOff x="0" y="0"/>
              <a:chExt cx="256" cy="142"/>
            </a:xfrm>
          </p:grpSpPr>
          <p:sp>
            <p:nvSpPr>
              <p:cNvPr id="11272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3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4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75" name="Rectangle 178"/>
            <p:cNvSpPr/>
            <p:nvPr/>
          </p:nvSpPr>
          <p:spPr>
            <a:xfrm>
              <a:off x="1322100" y="2922181"/>
              <a:ext cx="555492" cy="171916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276" name="Group 13"/>
            <p:cNvGrpSpPr/>
            <p:nvPr/>
          </p:nvGrpSpPr>
          <p:grpSpPr>
            <a:xfrm>
              <a:off x="2656191" y="2623591"/>
              <a:ext cx="904572" cy="470506"/>
              <a:chOff x="0" y="0"/>
              <a:chExt cx="726" cy="363"/>
            </a:xfrm>
          </p:grpSpPr>
          <p:sp>
            <p:nvSpPr>
              <p:cNvPr id="11277" name="Rectangle 181"/>
              <p:cNvSpPr/>
              <p:nvPr/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Line 182"/>
              <p:cNvSpPr/>
              <p:nvPr/>
            </p:nvSpPr>
            <p:spPr>
              <a:xfrm>
                <a:off x="227" y="0"/>
                <a:ext cx="31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9" name="Line 183"/>
              <p:cNvSpPr/>
              <p:nvPr/>
            </p:nvSpPr>
            <p:spPr>
              <a:xfrm>
                <a:off x="227" y="0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</p:spPr>
          </p:sp>
          <p:sp>
            <p:nvSpPr>
              <p:cNvPr id="11280" name="Rectangle 184"/>
              <p:cNvSpPr/>
              <p:nvPr/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81" name="Group 18"/>
            <p:cNvGrpSpPr/>
            <p:nvPr/>
          </p:nvGrpSpPr>
          <p:grpSpPr>
            <a:xfrm>
              <a:off x="590550" y="1938944"/>
              <a:ext cx="431038" cy="512731"/>
              <a:chOff x="0" y="0"/>
              <a:chExt cx="284" cy="340"/>
            </a:xfrm>
          </p:grpSpPr>
          <p:sp>
            <p:nvSpPr>
              <p:cNvPr id="11282" name="Oval 197"/>
              <p:cNvSpPr/>
              <p:nvPr/>
            </p:nvSpPr>
            <p:spPr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3" name="Text Box 198"/>
              <p:cNvSpPr txBox="1"/>
              <p:nvPr/>
            </p:nvSpPr>
            <p:spPr>
              <a:xfrm>
                <a:off x="0" y="0"/>
                <a:ext cx="26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>
                  <a:spcBef>
                    <a:spcPct val="50000"/>
                  </a:spcBef>
                </a:pPr>
                <a:r>
                  <a:rPr lang="en-US" altLang="zh-CN" sz="3735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3735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84" name="Group 21"/>
            <p:cNvGrpSpPr/>
            <p:nvPr/>
          </p:nvGrpSpPr>
          <p:grpSpPr>
            <a:xfrm flipV="1">
              <a:off x="830353" y="3003615"/>
              <a:ext cx="1478277" cy="766081"/>
              <a:chOff x="0" y="0"/>
              <a:chExt cx="1049" cy="538"/>
            </a:xfrm>
          </p:grpSpPr>
          <p:sp>
            <p:nvSpPr>
              <p:cNvPr id="11285" name="Line 7"/>
              <p:cNvSpPr/>
              <p:nvPr/>
            </p:nvSpPr>
            <p:spPr>
              <a:xfrm>
                <a:off x="0" y="0"/>
                <a:ext cx="1049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6" name="Line 8"/>
              <p:cNvSpPr/>
              <p:nvPr/>
            </p:nvSpPr>
            <p:spPr>
              <a:xfrm>
                <a:off x="0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sp>
          <p:sp>
            <p:nvSpPr>
              <p:cNvPr id="11287" name="Line 9"/>
              <p:cNvSpPr/>
              <p:nvPr/>
            </p:nvSpPr>
            <p:spPr>
              <a:xfrm>
                <a:off x="1049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sp>
        </p:grpSp>
        <p:grpSp>
          <p:nvGrpSpPr>
            <p:cNvPr id="11288" name="Group 25"/>
            <p:cNvGrpSpPr/>
            <p:nvPr/>
          </p:nvGrpSpPr>
          <p:grpSpPr>
            <a:xfrm>
              <a:off x="1364596" y="3540475"/>
              <a:ext cx="431038" cy="496143"/>
              <a:chOff x="0" y="0"/>
              <a:chExt cx="284" cy="329"/>
            </a:xfrm>
          </p:grpSpPr>
          <p:sp>
            <p:nvSpPr>
              <p:cNvPr id="11289" name="Oval 190"/>
              <p:cNvSpPr/>
              <p:nvPr/>
            </p:nvSpPr>
            <p:spPr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0" name="Text Box 191"/>
              <p:cNvSpPr txBox="1"/>
              <p:nvPr/>
            </p:nvSpPr>
            <p:spPr>
              <a:xfrm>
                <a:off x="0" y="0"/>
                <a:ext cx="26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>
                  <a:spcBef>
                    <a:spcPct val="50000"/>
                  </a:spcBef>
                </a:pPr>
                <a:r>
                  <a:rPr lang="en-US" altLang="zh-CN" sz="3735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endParaRPr lang="en-US" altLang="zh-CN" sz="3735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91" name="Text Box 4"/>
            <p:cNvSpPr txBox="1"/>
            <p:nvPr/>
          </p:nvSpPr>
          <p:spPr>
            <a:xfrm>
              <a:off x="1364596" y="2495408"/>
              <a:ext cx="519066" cy="4957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zh-CN" sz="3735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3735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2" name="Text Box 4"/>
            <p:cNvSpPr txBox="1"/>
            <p:nvPr/>
          </p:nvSpPr>
          <p:spPr>
            <a:xfrm>
              <a:off x="2709312" y="3205692"/>
              <a:ext cx="766458" cy="42719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zh-CN" sz="3735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R'</a:t>
              </a:r>
              <a:endParaRPr lang="en-US" altLang="zh-CN" sz="3735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3" name="Text Box 116"/>
            <p:cNvSpPr txBox="1"/>
            <p:nvPr/>
          </p:nvSpPr>
          <p:spPr>
            <a:xfrm>
              <a:off x="2656191" y="1768536"/>
              <a:ext cx="343009" cy="42719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zh-CN" sz="3735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endParaRPr lang="en-US" altLang="zh-CN" sz="3735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94" name="Group 31"/>
          <p:cNvGrpSpPr>
            <a:grpSpLocks noChangeAspect="1"/>
          </p:cNvGrpSpPr>
          <p:nvPr/>
        </p:nvGrpSpPr>
        <p:grpSpPr>
          <a:xfrm>
            <a:off x="5317067" y="1333500"/>
            <a:ext cx="6066367" cy="5298017"/>
            <a:chOff x="0" y="0"/>
            <a:chExt cx="3031" cy="2647"/>
          </a:xfrm>
        </p:grpSpPr>
        <p:pic>
          <p:nvPicPr>
            <p:cNvPr id="11295" name="Picture 12" descr="H:\2\人教教参资源\九\图\电阻3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98" y="1293"/>
              <a:ext cx="683" cy="28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96" name="Group 33"/>
            <p:cNvGrpSpPr>
              <a:grpSpLocks noChangeAspect="1"/>
            </p:cNvGrpSpPr>
            <p:nvPr/>
          </p:nvGrpSpPr>
          <p:grpSpPr>
            <a:xfrm>
              <a:off x="0" y="0"/>
              <a:ext cx="3031" cy="2647"/>
              <a:chOff x="0" y="0"/>
              <a:chExt cx="3031" cy="2647"/>
            </a:xfrm>
          </p:grpSpPr>
          <p:pic>
            <p:nvPicPr>
              <p:cNvPr id="11297" name="Picture 34" descr="无标题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70" y="1204"/>
                <a:ext cx="1161" cy="55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98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79" y="183"/>
                <a:ext cx="720" cy="4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99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920"/>
                <a:ext cx="670" cy="7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300" name="Picture 7" descr="H:\2\人教教参资源\九\图\电压表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05" y="1827"/>
                <a:ext cx="807" cy="8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301" name="Picture 14" descr="H:\2\人教教参资源\九\图\蓄电池.jp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0" y="0"/>
                <a:ext cx="984" cy="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51" name="Group 39"/>
          <p:cNvGrpSpPr/>
          <p:nvPr/>
        </p:nvGrpSpPr>
        <p:grpSpPr>
          <a:xfrm>
            <a:off x="5164667" y="1581151"/>
            <a:ext cx="6123517" cy="4726516"/>
            <a:chOff x="10" y="-30"/>
            <a:chExt cx="3060" cy="2362"/>
          </a:xfrm>
        </p:grpSpPr>
        <p:sp>
          <p:nvSpPr>
            <p:cNvPr id="11303" name="未知"/>
            <p:cNvSpPr/>
            <p:nvPr/>
          </p:nvSpPr>
          <p:spPr>
            <a:xfrm>
              <a:off x="1478" y="-30"/>
              <a:ext cx="647" cy="484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192" y="42"/>
                </a:cxn>
                <a:cxn ang="0">
                  <a:pos x="323" y="310"/>
                </a:cxn>
                <a:cxn ang="0">
                  <a:pos x="477" y="545"/>
                </a:cxn>
                <a:cxn ang="0">
                  <a:pos x="548" y="423"/>
                </a:cxn>
              </a:cxnLst>
              <a:pathLst>
                <a:path w="684" h="460">
                  <a:moveTo>
                    <a:pt x="0" y="52"/>
                  </a:moveTo>
                  <a:cubicBezTo>
                    <a:pt x="39" y="49"/>
                    <a:pt x="173" y="0"/>
                    <a:pt x="240" y="34"/>
                  </a:cubicBezTo>
                  <a:cubicBezTo>
                    <a:pt x="308" y="68"/>
                    <a:pt x="345" y="184"/>
                    <a:pt x="404" y="253"/>
                  </a:cubicBezTo>
                  <a:cubicBezTo>
                    <a:pt x="463" y="321"/>
                    <a:pt x="548" y="430"/>
                    <a:pt x="595" y="445"/>
                  </a:cubicBezTo>
                  <a:cubicBezTo>
                    <a:pt x="642" y="460"/>
                    <a:pt x="666" y="366"/>
                    <a:pt x="684" y="345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11304" name="未知"/>
            <p:cNvSpPr/>
            <p:nvPr/>
          </p:nvSpPr>
          <p:spPr>
            <a:xfrm>
              <a:off x="2541" y="339"/>
              <a:ext cx="529" cy="86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43" y="71"/>
                </a:cxn>
                <a:cxn ang="0">
                  <a:pos x="487" y="454"/>
                </a:cxn>
                <a:cxn ang="0">
                  <a:pos x="496" y="860"/>
                </a:cxn>
              </a:cxnLst>
              <a:pathLst>
                <a:path w="529" h="860">
                  <a:moveTo>
                    <a:pt x="0" y="26"/>
                  </a:moveTo>
                  <a:cubicBezTo>
                    <a:pt x="42" y="33"/>
                    <a:pt x="162" y="0"/>
                    <a:pt x="243" y="71"/>
                  </a:cubicBezTo>
                  <a:cubicBezTo>
                    <a:pt x="324" y="142"/>
                    <a:pt x="445" y="323"/>
                    <a:pt x="487" y="454"/>
                  </a:cubicBezTo>
                  <a:cubicBezTo>
                    <a:pt x="529" y="585"/>
                    <a:pt x="494" y="776"/>
                    <a:pt x="496" y="860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11305" name="未知"/>
            <p:cNvSpPr/>
            <p:nvPr/>
          </p:nvSpPr>
          <p:spPr>
            <a:xfrm>
              <a:off x="1660" y="1299"/>
              <a:ext cx="593" cy="4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0" y="264"/>
                </a:cxn>
                <a:cxn ang="0">
                  <a:pos x="334" y="354"/>
                </a:cxn>
                <a:cxn ang="0">
                  <a:pos x="558" y="354"/>
                </a:cxn>
                <a:cxn ang="0">
                  <a:pos x="545" y="58"/>
                </a:cxn>
              </a:cxnLst>
              <a:pathLst>
                <a:path w="593" h="403">
                  <a:moveTo>
                    <a:pt x="0" y="0"/>
                  </a:moveTo>
                  <a:cubicBezTo>
                    <a:pt x="33" y="45"/>
                    <a:pt x="144" y="205"/>
                    <a:pt x="200" y="264"/>
                  </a:cubicBezTo>
                  <a:cubicBezTo>
                    <a:pt x="256" y="323"/>
                    <a:pt x="275" y="339"/>
                    <a:pt x="334" y="354"/>
                  </a:cubicBezTo>
                  <a:cubicBezTo>
                    <a:pt x="394" y="368"/>
                    <a:pt x="524" y="403"/>
                    <a:pt x="558" y="354"/>
                  </a:cubicBezTo>
                  <a:cubicBezTo>
                    <a:pt x="593" y="305"/>
                    <a:pt x="548" y="120"/>
                    <a:pt x="545" y="58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11306" name="未知"/>
            <p:cNvSpPr/>
            <p:nvPr/>
          </p:nvSpPr>
          <p:spPr>
            <a:xfrm>
              <a:off x="1534" y="1275"/>
              <a:ext cx="355" cy="1010"/>
            </a:xfrm>
            <a:custGeom>
              <a:avLst/>
              <a:gdLst/>
              <a:ahLst/>
              <a:cxnLst>
                <a:cxn ang="0">
                  <a:pos x="0" y="1010"/>
                </a:cxn>
                <a:cxn ang="0">
                  <a:pos x="213" y="967"/>
                </a:cxn>
                <a:cxn ang="0">
                  <a:pos x="315" y="777"/>
                </a:cxn>
                <a:cxn ang="0">
                  <a:pos x="322" y="412"/>
                </a:cxn>
                <a:cxn ang="0">
                  <a:pos x="118" y="0"/>
                </a:cxn>
              </a:cxnLst>
              <a:pathLst>
                <a:path w="355" h="1010">
                  <a:moveTo>
                    <a:pt x="0" y="1010"/>
                  </a:moveTo>
                  <a:cubicBezTo>
                    <a:pt x="35" y="1004"/>
                    <a:pt x="160" y="1006"/>
                    <a:pt x="213" y="967"/>
                  </a:cubicBezTo>
                  <a:cubicBezTo>
                    <a:pt x="266" y="928"/>
                    <a:pt x="297" y="869"/>
                    <a:pt x="315" y="777"/>
                  </a:cubicBezTo>
                  <a:cubicBezTo>
                    <a:pt x="334" y="684"/>
                    <a:pt x="355" y="542"/>
                    <a:pt x="322" y="412"/>
                  </a:cubicBezTo>
                  <a:cubicBezTo>
                    <a:pt x="289" y="283"/>
                    <a:pt x="160" y="86"/>
                    <a:pt x="118" y="0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11307" name="未知"/>
            <p:cNvSpPr/>
            <p:nvPr/>
          </p:nvSpPr>
          <p:spPr>
            <a:xfrm>
              <a:off x="936" y="1304"/>
              <a:ext cx="274" cy="1028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58" y="504"/>
                </a:cxn>
                <a:cxn ang="0">
                  <a:pos x="4" y="770"/>
                </a:cxn>
                <a:cxn ang="0">
                  <a:pos x="80" y="994"/>
                </a:cxn>
                <a:cxn ang="0">
                  <a:pos x="274" y="974"/>
                </a:cxn>
              </a:cxnLst>
              <a:pathLst>
                <a:path w="274" h="1028">
                  <a:moveTo>
                    <a:pt x="198" y="0"/>
                  </a:moveTo>
                  <a:cubicBezTo>
                    <a:pt x="175" y="84"/>
                    <a:pt x="90" y="376"/>
                    <a:pt x="58" y="504"/>
                  </a:cubicBezTo>
                  <a:cubicBezTo>
                    <a:pt x="26" y="632"/>
                    <a:pt x="0" y="688"/>
                    <a:pt x="4" y="770"/>
                  </a:cubicBezTo>
                  <a:cubicBezTo>
                    <a:pt x="8" y="852"/>
                    <a:pt x="35" y="960"/>
                    <a:pt x="80" y="994"/>
                  </a:cubicBezTo>
                  <a:cubicBezTo>
                    <a:pt x="125" y="1028"/>
                    <a:pt x="234" y="978"/>
                    <a:pt x="274" y="974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11308" name="未知"/>
            <p:cNvSpPr/>
            <p:nvPr/>
          </p:nvSpPr>
          <p:spPr>
            <a:xfrm>
              <a:off x="426" y="1292"/>
              <a:ext cx="718" cy="259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9" y="229"/>
                </a:cxn>
                <a:cxn ang="0">
                  <a:pos x="307" y="245"/>
                </a:cxn>
                <a:cxn ang="0">
                  <a:pos x="467" y="146"/>
                </a:cxn>
                <a:cxn ang="0">
                  <a:pos x="718" y="0"/>
                </a:cxn>
              </a:cxnLst>
              <a:pathLst>
                <a:path w="718" h="259">
                  <a:moveTo>
                    <a:pt x="0" y="76"/>
                  </a:moveTo>
                  <a:cubicBezTo>
                    <a:pt x="19" y="102"/>
                    <a:pt x="58" y="201"/>
                    <a:pt x="109" y="229"/>
                  </a:cubicBezTo>
                  <a:cubicBezTo>
                    <a:pt x="160" y="257"/>
                    <a:pt x="247" y="259"/>
                    <a:pt x="307" y="245"/>
                  </a:cubicBezTo>
                  <a:cubicBezTo>
                    <a:pt x="367" y="232"/>
                    <a:pt x="399" y="187"/>
                    <a:pt x="467" y="146"/>
                  </a:cubicBezTo>
                  <a:cubicBezTo>
                    <a:pt x="535" y="105"/>
                    <a:pt x="666" y="30"/>
                    <a:pt x="718" y="0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11309" name="未知"/>
            <p:cNvSpPr/>
            <p:nvPr/>
          </p:nvSpPr>
          <p:spPr>
            <a:xfrm>
              <a:off x="10" y="31"/>
              <a:ext cx="994" cy="1343"/>
            </a:xfrm>
            <a:custGeom>
              <a:avLst/>
              <a:gdLst/>
              <a:ahLst/>
              <a:cxnLst>
                <a:cxn ang="0">
                  <a:pos x="893" y="29"/>
                </a:cxn>
                <a:cxn ang="0">
                  <a:pos x="773" y="35"/>
                </a:cxn>
                <a:cxn ang="0">
                  <a:pos x="372" y="228"/>
                </a:cxn>
                <a:cxn ang="0">
                  <a:pos x="49" y="598"/>
                </a:cxn>
                <a:cxn ang="0">
                  <a:pos x="73" y="1104"/>
                </a:cxn>
                <a:cxn ang="0">
                  <a:pos x="251" y="1175"/>
                </a:cxn>
              </a:cxnLst>
              <a:pathLst>
                <a:path w="1030" h="1394">
                  <a:moveTo>
                    <a:pt x="1030" y="33"/>
                  </a:moveTo>
                  <a:cubicBezTo>
                    <a:pt x="1007" y="34"/>
                    <a:pt x="991" y="0"/>
                    <a:pt x="891" y="39"/>
                  </a:cubicBezTo>
                  <a:cubicBezTo>
                    <a:pt x="791" y="78"/>
                    <a:pt x="567" y="156"/>
                    <a:pt x="428" y="265"/>
                  </a:cubicBezTo>
                  <a:cubicBezTo>
                    <a:pt x="289" y="374"/>
                    <a:pt x="114" y="525"/>
                    <a:pt x="57" y="695"/>
                  </a:cubicBezTo>
                  <a:cubicBezTo>
                    <a:pt x="0" y="865"/>
                    <a:pt x="46" y="1170"/>
                    <a:pt x="85" y="1282"/>
                  </a:cubicBezTo>
                  <a:cubicBezTo>
                    <a:pt x="124" y="1394"/>
                    <a:pt x="247" y="1347"/>
                    <a:pt x="289" y="1364"/>
                  </a:cubicBez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</p:grpSp>
      <p:sp>
        <p:nvSpPr>
          <p:cNvPr id="11310" name="Rectangle 2"/>
          <p:cNvSpPr/>
          <p:nvPr/>
        </p:nvSpPr>
        <p:spPr>
          <a:xfrm>
            <a:off x="537633" y="560917"/>
            <a:ext cx="4415367" cy="57912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绘制电路图并连接电路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13"/>
          <p:cNvSpPr txBox="1"/>
          <p:nvPr/>
        </p:nvSpPr>
        <p:spPr>
          <a:xfrm>
            <a:off x="12644967" y="-19049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Rectangle 2"/>
          <p:cNvSpPr/>
          <p:nvPr/>
        </p:nvSpPr>
        <p:spPr>
          <a:xfrm>
            <a:off x="537633" y="560917"/>
            <a:ext cx="1921933" cy="57912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进行实验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" y="1464733"/>
            <a:ext cx="11017251" cy="30156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．调节电流表、电压表的指针到零刻度；按电路图连接实物；调节滑动变阻器到阻值最大端。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．闭合开关，调节滑动变阻器的滑片至适当位置，分别读出电流表的示数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、电压表的示数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U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，并记录在表格中；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．根据公式               计算出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R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的值，并记录在表格中。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9484" y="474133"/>
            <a:ext cx="2910840" cy="497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" panose="02010609060101010101" charset="-122"/>
              </a:rPr>
              <a:t>实验视频：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" panose="02010609060101010101" charset="-122"/>
                <a:hlinkClick r:id="rId1" action="ppaction://hlinkfile"/>
              </a:rPr>
              <a:t>测电阻</a:t>
            </a:r>
            <a:endParaRPr lang="zh-CN" altLang="en-US" sz="266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293" name="Group 9"/>
          <p:cNvGrpSpPr/>
          <p:nvPr/>
        </p:nvGrpSpPr>
        <p:grpSpPr>
          <a:xfrm>
            <a:off x="3788833" y="3649133"/>
            <a:ext cx="1439333" cy="1066801"/>
            <a:chOff x="408" y="3844"/>
            <a:chExt cx="680" cy="504"/>
          </a:xfrm>
        </p:grpSpPr>
        <p:sp>
          <p:nvSpPr>
            <p:cNvPr id="12294" name="Rectangle 10"/>
            <p:cNvSpPr/>
            <p:nvPr/>
          </p:nvSpPr>
          <p:spPr>
            <a:xfrm>
              <a:off x="408" y="3945"/>
              <a:ext cx="680" cy="2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5" name="Rectangle 11"/>
            <p:cNvSpPr/>
            <p:nvPr/>
          </p:nvSpPr>
          <p:spPr>
            <a:xfrm>
              <a:off x="769" y="3844"/>
              <a:ext cx="225" cy="5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indent="0"/>
              <a:r>
                <a:rPr lang="en-US" altLang="zh-CN" sz="32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Line 12"/>
            <p:cNvSpPr/>
            <p:nvPr/>
          </p:nvSpPr>
          <p:spPr>
            <a:xfrm>
              <a:off x="748" y="4105"/>
              <a:ext cx="27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" name="矩形 4"/>
          <p:cNvSpPr/>
          <p:nvPr/>
        </p:nvSpPr>
        <p:spPr>
          <a:xfrm>
            <a:off x="6546851" y="4929717"/>
            <a:ext cx="4857751" cy="1066800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读数时，眼睛正对刻度线，确保读数正确。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1025" name="" r:id="rId1" imgW="9141882" imgH="6049433"/>
        </mc:Choice>
        <mc:Fallback>
          <p:control name="" r:id="rId1" imgW="9141882" imgH="6049433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66284" y="554567"/>
                  <a:ext cx="9141883" cy="60494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WPS 演示</Application>
  <PresentationFormat>宽屏</PresentationFormat>
  <Paragraphs>125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楷体_GB2312</vt:lpstr>
      <vt:lpstr>微软雅黑</vt:lpstr>
      <vt:lpstr>Calibri Light</vt:lpstr>
      <vt:lpstr>Calibri</vt:lpstr>
      <vt:lpstr>HY얕은샘물M</vt:lpstr>
      <vt:lpstr>方正琥珀_GBK</vt:lpstr>
      <vt:lpstr>方正美黑_GBK</vt:lpstr>
      <vt:lpstr>Malgun Gothic</vt:lpstr>
      <vt:lpstr>Times New Roman</vt:lpstr>
      <vt:lpstr>黑体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9</cp:revision>
  <dcterms:created xsi:type="dcterms:W3CDTF">2015-05-05T08:02:00Z</dcterms:created>
  <dcterms:modified xsi:type="dcterms:W3CDTF">2017-04-06T02:21:48Z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