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页眉占位符 1996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3" name="日期占位符 19968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fld id="{BB962C8B-B14F-4D97-AF65-F5344CB8AC3E}" type="datetimeFigureOut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2020/1/13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19968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文本占位符 19968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99686" name="页脚占位符 19968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7" name="灯片编号占位符 19968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9876777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83971" name="文本占位符 839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 dirty="0"/>
              <a:t>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1.jpeg"/><Relationship Id="rId7" Type="http://schemas.openxmlformats.org/officeDocument/2006/relationships/image" Target="../media/image2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hyperlink" Target="&#28369;&#21160;&#25705;&#25830;&#19982;&#28378;&#21160;&#25705;&#25830;&#27604;&#36739;.mpg" TargetMode="External"/><Relationship Id="rId4" Type="http://schemas.openxmlformats.org/officeDocument/2006/relationships/image" Target="../media/image22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27" y="857249"/>
            <a:ext cx="9171627" cy="5143499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592" y="1700808"/>
            <a:ext cx="7772400" cy="221488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第八</a:t>
            </a:r>
            <a:r>
              <a:rPr lang="zh-CN" altLang="en-US" sz="4800" b="1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章 运</a:t>
            </a:r>
            <a:r>
              <a:rPr lang="zh-CN" altLang="en-US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动和力</a:t>
            </a:r>
            <a:br>
              <a:rPr lang="zh-CN" altLang="en-US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lang="zh-CN" altLang="en-US" sz="48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摩擦力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83" name="文本框 91182"/>
          <p:cNvSpPr txBox="1"/>
          <p:nvPr/>
        </p:nvSpPr>
        <p:spPr>
          <a:xfrm>
            <a:off x="3498771" y="1435412"/>
            <a:ext cx="2040943" cy="460375"/>
          </a:xfrm>
          <a:prstGeom prst="rect">
            <a:avLst/>
          </a:prstGeom>
          <a:noFill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实验表格设计</a:t>
            </a:r>
          </a:p>
        </p:txBody>
      </p:sp>
      <p:graphicFrame>
        <p:nvGraphicFramePr>
          <p:cNvPr id="2" name="表格 1"/>
          <p:cNvGraphicFramePr/>
          <p:nvPr/>
        </p:nvGraphicFramePr>
        <p:xfrm>
          <a:off x="203835" y="2073653"/>
          <a:ext cx="8736330" cy="3634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9220"/>
                <a:gridCol w="2989580"/>
                <a:gridCol w="2176145"/>
                <a:gridCol w="2191385"/>
              </a:tblGrid>
              <a:tr h="4343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猜想因素</a:t>
                      </a:r>
                      <a:endParaRPr lang="en-US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不变因素</a:t>
                      </a:r>
                      <a:endParaRPr lang="en-US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实验设计</a:t>
                      </a: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摩擦力大小</a:t>
                      </a:r>
                      <a:endParaRPr lang="en-US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压力大小</a:t>
                      </a:r>
                      <a:endParaRPr lang="en-US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400" b="1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2400" b="1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4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接触面粗糙程度</a:t>
                      </a:r>
                      <a:endParaRPr lang="en-US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400" b="1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2400" b="1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4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接触面积大小</a:t>
                      </a:r>
                      <a:endParaRPr lang="en-US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4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4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运动速度</a:t>
                      </a:r>
                      <a:endParaRPr lang="en-US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4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2400" b="1" dirty="0"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7" name="文本框 51246"/>
          <p:cNvSpPr txBox="1"/>
          <p:nvPr/>
        </p:nvSpPr>
        <p:spPr>
          <a:xfrm>
            <a:off x="2556748" y="1257274"/>
            <a:ext cx="3587842" cy="460375"/>
          </a:xfrm>
          <a:prstGeom prst="rect">
            <a:avLst/>
          </a:prstGeom>
          <a:noFill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dk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dk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dk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dk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实验数据收集和信息分析</a:t>
            </a:r>
          </a:p>
        </p:txBody>
      </p:sp>
      <p:graphicFrame>
        <p:nvGraphicFramePr>
          <p:cNvPr id="2" name="表格 1"/>
          <p:cNvGraphicFramePr/>
          <p:nvPr/>
        </p:nvGraphicFramePr>
        <p:xfrm>
          <a:off x="96679" y="1809247"/>
          <a:ext cx="8950960" cy="38817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5550"/>
                <a:gridCol w="2880360"/>
                <a:gridCol w="2638425"/>
                <a:gridCol w="2206625"/>
              </a:tblGrid>
              <a:tr h="4673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猜想因素</a:t>
                      </a:r>
                      <a:endParaRPr lang="en-US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不变因素</a:t>
                      </a:r>
                      <a:endParaRPr lang="en-US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实验设计</a:t>
                      </a: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摩擦力大小</a:t>
                      </a:r>
                      <a:endParaRPr lang="en-US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5344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压力大小</a:t>
                      </a:r>
                      <a:endParaRPr lang="en-US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CC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接触面粗糙程度，接触面积，运动速度</a:t>
                      </a:r>
                      <a:endParaRPr lang="en-US" altLang="en-US" sz="2100" b="1" dirty="0">
                        <a:solidFill>
                          <a:srgbClr val="0000CC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>
                        <a:solidFill>
                          <a:srgbClr val="CC99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>
                        <a:solidFill>
                          <a:srgbClr val="CC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接触面粗糙程度</a:t>
                      </a:r>
                      <a:endParaRPr lang="en-US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CC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压力大小，接触面积、运动速度</a:t>
                      </a:r>
                      <a:endParaRPr lang="en-US" altLang="en-US" sz="2100" b="1" dirty="0">
                        <a:solidFill>
                          <a:srgbClr val="0000CC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>
                        <a:solidFill>
                          <a:srgbClr val="CC99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>
                        <a:solidFill>
                          <a:srgbClr val="CC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4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接触面积大小</a:t>
                      </a:r>
                      <a:endParaRPr lang="en-US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CC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压力大小，接触面粗糙程度，运动速度</a:t>
                      </a:r>
                      <a:endParaRPr lang="en-US" altLang="en-US" sz="2100" b="1" dirty="0">
                        <a:solidFill>
                          <a:srgbClr val="0000CC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 dirty="0">
                        <a:solidFill>
                          <a:srgbClr val="CC99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  <a:sym typeface="+mn-ea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>
                        <a:solidFill>
                          <a:srgbClr val="CC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  <a:sym typeface="+mn-ea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4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运动速度</a:t>
                      </a:r>
                      <a:endParaRPr lang="en-US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100" b="1" dirty="0">
                          <a:solidFill>
                            <a:srgbClr val="0000CC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Calibri" panose="020F0502020204030204" pitchFamily="34" charset="0"/>
                        </a:rPr>
                        <a:t>压力大小，接触面粗糙程度，接触面积大小</a:t>
                      </a:r>
                      <a:endParaRPr lang="en-US" altLang="en-US" sz="2100" b="1" dirty="0">
                        <a:solidFill>
                          <a:srgbClr val="0000CC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 dirty="0">
                        <a:solidFill>
                          <a:srgbClr val="CC99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  <a:sym typeface="+mn-ea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zh-CN" altLang="en-US" sz="2100" b="1">
                        <a:solidFill>
                          <a:srgbClr val="CC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Calibri" panose="020F0502020204030204" pitchFamily="34" charset="0"/>
                        <a:sym typeface="+mn-ea"/>
                      </a:endParaRPr>
                    </a:p>
                  </a:txBody>
                  <a:tcPr marL="68579" marR="68579" marT="34289" marB="34289" anchor="ctr">
                    <a:lnL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877526" y="2271686"/>
            <a:ext cx="2063591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压力越大，摩擦力越大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32759" y="3164655"/>
            <a:ext cx="215074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接触面越粗糙，摩擦力越大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32600" y="3971925"/>
            <a:ext cx="236093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摩擦力大小与接触面大小无关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878003" y="4861057"/>
            <a:ext cx="206311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摩擦力大小与速度大小无关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388168" y="2294546"/>
            <a:ext cx="214503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CC99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加减砝码来改变压力大小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261961" y="3187515"/>
            <a:ext cx="2646998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None/>
            </a:pPr>
            <a:r>
              <a:rPr lang="zh-CN" altLang="en-US" sz="2400" b="1" dirty="0">
                <a:solidFill>
                  <a:srgbClr val="CC99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使同一滑块在不同的物体表面滑动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175760" y="3994759"/>
            <a:ext cx="2646998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None/>
            </a:pPr>
            <a:r>
              <a:rPr lang="zh-CN" altLang="en-US" sz="2400" b="1" dirty="0">
                <a:solidFill>
                  <a:srgbClr val="CC99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同一滑块在同一物体表面平拉和侧拉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175760" y="4861057"/>
            <a:ext cx="2656523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None/>
            </a:pPr>
            <a:r>
              <a:rPr lang="zh-CN" altLang="en-US" sz="2400" b="1">
                <a:solidFill>
                  <a:srgbClr val="CC99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pitchFamily="34" charset="0"/>
                <a:sym typeface="+mn-ea"/>
              </a:rPr>
              <a:t>同一滑块在同一物体表面快拉和慢拉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68182" y="1528975"/>
            <a:ext cx="1422184" cy="460375"/>
          </a:xfrm>
          <a:prstGeom prst="rect">
            <a:avLst/>
          </a:prstGeom>
          <a:noFill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zh-CN" altLang="en-US" dirty="0"/>
              <a:t>实验结论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" y="2216441"/>
            <a:ext cx="7789545" cy="206512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滑动摩擦力的大小跟接触面所受的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压力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有关，接触面受到的压力越大，滑动摩擦力越大；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2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．滑动摩擦力的大小跟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接触面的粗糙程度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有关，接触面越粗糙，滑动摩擦力越大。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847697" y="4612780"/>
            <a:ext cx="6597015" cy="46037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滑动摩擦力大小与物重、速度、接触面积无关。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5781" y="2056336"/>
            <a:ext cx="4161790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在许多情况下摩擦是有用的。</a:t>
            </a:r>
          </a:p>
        </p:txBody>
      </p:sp>
      <p:sp>
        <p:nvSpPr>
          <p:cNvPr id="14343" name="TextBox 7"/>
          <p:cNvSpPr txBox="1"/>
          <p:nvPr/>
        </p:nvSpPr>
        <p:spPr>
          <a:xfrm>
            <a:off x="3470560" y="5372709"/>
            <a:ext cx="986790" cy="414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1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传送带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883617" y="1408245"/>
            <a:ext cx="4105357" cy="470352"/>
            <a:chOff x="5972" y="1036"/>
            <a:chExt cx="8620" cy="988"/>
          </a:xfrm>
        </p:grpSpPr>
        <p:grpSp>
          <p:nvGrpSpPr>
            <p:cNvPr id="16" name="组合 18"/>
            <p:cNvGrpSpPr/>
            <p:nvPr/>
          </p:nvGrpSpPr>
          <p:grpSpPr bwMode="auto">
            <a:xfrm>
              <a:off x="5972" y="1138"/>
              <a:ext cx="2791" cy="886"/>
              <a:chOff x="2126718" y="684067"/>
              <a:chExt cx="1772182" cy="56275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2174498" y="684067"/>
                <a:ext cx="1724402" cy="549652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/>
              </a:p>
            </p:txBody>
          </p:sp>
          <p:sp>
            <p:nvSpPr>
              <p:cNvPr id="18" name="矩形 1"/>
              <p:cNvSpPr>
                <a:spLocks noChangeArrowheads="1"/>
              </p:cNvSpPr>
              <p:nvPr/>
            </p:nvSpPr>
            <p:spPr bwMode="auto">
              <a:xfrm>
                <a:off x="2126718" y="731692"/>
                <a:ext cx="1768804" cy="5151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8973" y="1036"/>
              <a:ext cx="5619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dirty="0">
                  <a:sym typeface="+mn-ea"/>
                </a:rPr>
                <a:t>摩擦的利用和防止</a:t>
              </a: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250" y="2938954"/>
            <a:ext cx="3004185" cy="1686559"/>
          </a:xfrm>
          <a:prstGeom prst="rect">
            <a:avLst/>
          </a:prstGeom>
        </p:spPr>
      </p:pic>
      <p:pic>
        <p:nvPicPr>
          <p:cNvPr id="24" name="图片 23" descr="timg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" y="4017619"/>
            <a:ext cx="2789396" cy="1562100"/>
          </a:xfrm>
          <a:prstGeom prst="rect">
            <a:avLst/>
          </a:prstGeom>
        </p:spPr>
      </p:pic>
      <p:sp>
        <p:nvSpPr>
          <p:cNvPr id="25" name="TextBox 9"/>
          <p:cNvSpPr txBox="1"/>
          <p:nvPr/>
        </p:nvSpPr>
        <p:spPr>
          <a:xfrm>
            <a:off x="8122603" y="3708690"/>
            <a:ext cx="505460" cy="627380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21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跑步</a:t>
            </a:r>
          </a:p>
        </p:txBody>
      </p:sp>
      <p:pic>
        <p:nvPicPr>
          <p:cNvPr id="26" name="图片 25" descr="1396880-20190118132010951-20222224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81" y="2460757"/>
            <a:ext cx="2928938" cy="1517333"/>
          </a:xfrm>
          <a:prstGeom prst="rect">
            <a:avLst/>
          </a:prstGeom>
        </p:spPr>
      </p:pic>
      <p:sp>
        <p:nvSpPr>
          <p:cNvPr id="14346" name="TextBox 9"/>
          <p:cNvSpPr txBox="1"/>
          <p:nvPr/>
        </p:nvSpPr>
        <p:spPr>
          <a:xfrm>
            <a:off x="3095466" y="3011779"/>
            <a:ext cx="505460" cy="627380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21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走路</a:t>
            </a:r>
          </a:p>
        </p:txBody>
      </p:sp>
      <p:pic>
        <p:nvPicPr>
          <p:cNvPr id="2" name="图片 1" descr="19ff56f9b3854e2cbc3362f787f4f1cd_th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490" y="4022380"/>
            <a:ext cx="2789873" cy="160162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25" grpId="0"/>
      <p:bldP spid="143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91550" y="4641069"/>
            <a:ext cx="263144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增大摩擦的方法：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78760" y="4641068"/>
            <a:ext cx="201993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增大压力；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1109" y="5120165"/>
            <a:ext cx="355028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增大接触面粗糙程度。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22379" y="2028799"/>
            <a:ext cx="2556381" cy="2338864"/>
            <a:chOff x="404376" y="1214422"/>
            <a:chExt cx="3191711" cy="2825013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4376" y="1214422"/>
              <a:ext cx="3191711" cy="21251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371" name="TextBox 12"/>
            <p:cNvSpPr txBox="1"/>
            <p:nvPr/>
          </p:nvSpPr>
          <p:spPr>
            <a:xfrm>
              <a:off x="872459" y="3483368"/>
              <a:ext cx="1753706" cy="5560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rPr>
                <a:t>涂防滑粉</a:t>
              </a:r>
            </a:p>
          </p:txBody>
        </p:sp>
      </p:grpSp>
      <p:grpSp>
        <p:nvGrpSpPr>
          <p:cNvPr id="15372" name="组合 15371"/>
          <p:cNvGrpSpPr/>
          <p:nvPr/>
        </p:nvGrpSpPr>
        <p:grpSpPr>
          <a:xfrm>
            <a:off x="6455569" y="2021417"/>
            <a:ext cx="2051447" cy="2413396"/>
            <a:chOff x="3878" y="663"/>
            <a:chExt cx="1723" cy="2027"/>
          </a:xfrm>
        </p:grpSpPr>
        <p:pic>
          <p:nvPicPr>
            <p:cNvPr id="4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78" y="663"/>
              <a:ext cx="1723" cy="15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374" name="TextBox 16"/>
            <p:cNvSpPr txBox="1"/>
            <p:nvPr/>
          </p:nvSpPr>
          <p:spPr>
            <a:xfrm>
              <a:off x="4377" y="2303"/>
              <a:ext cx="923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rPr>
                <a:t>瓶子盖</a:t>
              </a:r>
            </a:p>
          </p:txBody>
        </p:sp>
      </p:grpSp>
      <p:pic>
        <p:nvPicPr>
          <p:cNvPr id="6" name="图片 5" descr="timg (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2181" y="2012606"/>
            <a:ext cx="2997518" cy="1929289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412331" y="2012845"/>
            <a:ext cx="2128837" cy="2480072"/>
            <a:chOff x="2018" y="663"/>
            <a:chExt cx="1788" cy="2083"/>
          </a:xfrm>
        </p:grpSpPr>
        <p:grpSp>
          <p:nvGrpSpPr>
            <p:cNvPr id="13" name="组合 12"/>
            <p:cNvGrpSpPr/>
            <p:nvPr/>
          </p:nvGrpSpPr>
          <p:grpSpPr>
            <a:xfrm>
              <a:off x="2018" y="663"/>
              <a:ext cx="1762" cy="1620"/>
              <a:chOff x="1980" y="585"/>
              <a:chExt cx="1873" cy="1710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5">
                <a:lum contrast="48000"/>
              </a:blip>
              <a:srcRect/>
              <a:stretch>
                <a:fillRect/>
              </a:stretch>
            </p:blipFill>
            <p:spPr bwMode="auto">
              <a:xfrm>
                <a:off x="1980" y="585"/>
                <a:ext cx="1873" cy="171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6" name="矩形 15"/>
              <p:cNvSpPr/>
              <p:nvPr/>
            </p:nvSpPr>
            <p:spPr>
              <a:xfrm>
                <a:off x="2336" y="2069"/>
                <a:ext cx="1179" cy="18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2400" b="1"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sp>
          <p:nvSpPr>
            <p:cNvPr id="17" name="TextBox 14"/>
            <p:cNvSpPr txBox="1"/>
            <p:nvPr/>
          </p:nvSpPr>
          <p:spPr>
            <a:xfrm>
              <a:off x="2370" y="2359"/>
              <a:ext cx="1436" cy="387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rPr>
                <a:t>自行车车闸</a:t>
              </a:r>
            </a:p>
          </p:txBody>
        </p:sp>
      </p:grpSp>
      <p:pic>
        <p:nvPicPr>
          <p:cNvPr id="2" name="图片 1" descr="timg (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0881" y="2028799"/>
            <a:ext cx="2652236" cy="192786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3168966" y="1374639"/>
            <a:ext cx="3286601" cy="495548"/>
            <a:chOff x="2506980" y="579256"/>
            <a:chExt cx="3958508" cy="495548"/>
          </a:xfrm>
        </p:grpSpPr>
        <p:pic>
          <p:nvPicPr>
            <p:cNvPr id="33" name="Picture 3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矩形 33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增大摩擦力的方法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1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/>
          <p:nvPr/>
        </p:nvSpPr>
        <p:spPr>
          <a:xfrm>
            <a:off x="1032398" y="1611549"/>
            <a:ext cx="3855720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很多时候摩擦又是有害的。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13" y="2560770"/>
            <a:ext cx="3440190" cy="2306003"/>
          </a:xfrm>
          <a:prstGeom prst="rect">
            <a:avLst/>
          </a:prstGeom>
        </p:spPr>
      </p:pic>
      <p:sp>
        <p:nvSpPr>
          <p:cNvPr id="4" name="TextBox 1"/>
          <p:cNvSpPr txBox="1"/>
          <p:nvPr/>
        </p:nvSpPr>
        <p:spPr>
          <a:xfrm>
            <a:off x="5440125" y="2126389"/>
            <a:ext cx="3393482" cy="2861310"/>
          </a:xfrm>
          <a:prstGeom prst="rect">
            <a:avLst/>
          </a:prstGeom>
          <a:noFill/>
          <a:ln w="25400" cap="flat" cmpd="sng">
            <a:solidFill>
              <a:srgbClr val="F7964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机械工作时，运动的部件间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会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产生摩擦。这些摩擦不但白白消耗动力，而且使机器磨损。这时就要设法减小摩擦。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组合 17411"/>
          <p:cNvGrpSpPr/>
          <p:nvPr/>
        </p:nvGrpSpPr>
        <p:grpSpPr>
          <a:xfrm>
            <a:off x="522564" y="1936301"/>
            <a:ext cx="2734866" cy="1533525"/>
            <a:chOff x="-112" y="1036"/>
            <a:chExt cx="2297" cy="1288"/>
          </a:xfrm>
        </p:grpSpPr>
        <p:pic>
          <p:nvPicPr>
            <p:cNvPr id="17413" name="Picture 3" descr="110058965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3" y="1036"/>
              <a:ext cx="1872" cy="1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4" name="TextBox 5"/>
            <p:cNvSpPr txBox="1"/>
            <p:nvPr/>
          </p:nvSpPr>
          <p:spPr>
            <a:xfrm>
              <a:off x="-112" y="1099"/>
              <a:ext cx="326" cy="116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1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加润滑油</a:t>
              </a:r>
            </a:p>
          </p:txBody>
        </p:sp>
      </p:grpSp>
      <p:grpSp>
        <p:nvGrpSpPr>
          <p:cNvPr id="17415" name="组合 17414"/>
          <p:cNvGrpSpPr/>
          <p:nvPr/>
        </p:nvGrpSpPr>
        <p:grpSpPr>
          <a:xfrm>
            <a:off x="5179219" y="3625189"/>
            <a:ext cx="2591991" cy="2358525"/>
            <a:chOff x="3334" y="2296"/>
            <a:chExt cx="2203" cy="1705"/>
          </a:xfrm>
        </p:grpSpPr>
        <p:pic>
          <p:nvPicPr>
            <p:cNvPr id="17416" name="Picture 7" descr="013032cowINFO_NEWS15t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34" y="2296"/>
              <a:ext cx="2203" cy="137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7" name="TextBox 7"/>
            <p:cNvSpPr txBox="1"/>
            <p:nvPr/>
          </p:nvSpPr>
          <p:spPr>
            <a:xfrm>
              <a:off x="3944" y="3702"/>
              <a:ext cx="839" cy="2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1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气垫船</a:t>
              </a:r>
            </a:p>
          </p:txBody>
        </p:sp>
      </p:grpSp>
      <p:pic>
        <p:nvPicPr>
          <p:cNvPr id="1027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829" y="3992140"/>
            <a:ext cx="1660922" cy="1671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23" name="TextBox 16"/>
          <p:cNvSpPr txBox="1"/>
          <p:nvPr/>
        </p:nvSpPr>
        <p:spPr>
          <a:xfrm>
            <a:off x="2896553" y="5327782"/>
            <a:ext cx="1296829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  <a:hlinkClick r:id="rId5" action="ppaction://hlinkfile"/>
              </a:rPr>
              <a:t>滚动轴承</a:t>
            </a:r>
            <a:endParaRPr lang="zh-CN" altLang="en-US" sz="21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 descr="843b302fb3489c5e418b6ee921dcc327a3f02ca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0329" y="3992377"/>
            <a:ext cx="1828800" cy="1257300"/>
          </a:xfrm>
          <a:prstGeom prst="rect">
            <a:avLst/>
          </a:prstGeom>
        </p:spPr>
      </p:pic>
      <p:pic>
        <p:nvPicPr>
          <p:cNvPr id="7" name="图片 6" descr="20180809085416_4469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1591" y="3625189"/>
            <a:ext cx="3377565" cy="1897856"/>
          </a:xfrm>
          <a:prstGeom prst="rect">
            <a:avLst/>
          </a:prstGeom>
        </p:spPr>
      </p:pic>
      <p:pic>
        <p:nvPicPr>
          <p:cNvPr id="8" name="图片 7" descr="95eb29da-5c9d-4b3d-bfdf-d66e60978d2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9219" y="1863911"/>
            <a:ext cx="3241834" cy="1605915"/>
          </a:xfrm>
          <a:prstGeom prst="rect">
            <a:avLst/>
          </a:prstGeom>
        </p:spPr>
      </p:pic>
      <p:sp>
        <p:nvSpPr>
          <p:cNvPr id="17" name="左箭头 16"/>
          <p:cNvSpPr/>
          <p:nvPr/>
        </p:nvSpPr>
        <p:spPr>
          <a:xfrm rot="20460000">
            <a:off x="2153126" y="4731517"/>
            <a:ext cx="776288" cy="192881"/>
          </a:xfrm>
          <a:prstGeom prst="lef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8" name="TextBox 7"/>
          <p:cNvSpPr txBox="1"/>
          <p:nvPr/>
        </p:nvSpPr>
        <p:spPr>
          <a:xfrm>
            <a:off x="8429430" y="1975035"/>
            <a:ext cx="395764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1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磁浮列车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525910" y="2666867"/>
            <a:ext cx="4358164" cy="18637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减小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压力；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减小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接触面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粗糙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程度；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用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滚动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代替滑动；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/>
            </a:r>
            <a:b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</a:b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4.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使两个相互接触的表面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隔开。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2939666" y="1321879"/>
            <a:ext cx="3286601" cy="495548"/>
            <a:chOff x="2506980" y="579256"/>
            <a:chExt cx="3958508" cy="495548"/>
          </a:xfrm>
        </p:grpSpPr>
        <p:pic>
          <p:nvPicPr>
            <p:cNvPr id="27" name="Picture 3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矩形 27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减小摩擦力的方法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3" grpId="0"/>
      <p:bldP spid="17" grpId="0" bldLvl="0" animBg="1"/>
      <p:bldP spid="18" grpId="0"/>
      <p:bldP spid="1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人补八06.EPS" descr="id:2147511026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949" y="2101665"/>
            <a:ext cx="5330190" cy="1638776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00013" y="1687839"/>
            <a:ext cx="880872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2018</a:t>
            </a:r>
            <a:r>
              <a:rPr lang="en-US" alt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·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广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安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小君同学在探究“影响滑动摩擦力大小的因素”实验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中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做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了如图所示的实验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: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1439" y="2537910"/>
            <a:ext cx="8920163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(1)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用弹簧测力计拉着木块</a:t>
            </a:r>
          </a:p>
          <a:p>
            <a:pPr indent="0"/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在水平方向做匀速直线运</a:t>
            </a:r>
          </a:p>
          <a:p>
            <a:pPr indent="0"/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动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根据</a:t>
            </a:r>
            <a:r>
              <a:rPr lang="en-US" sz="2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的原理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</a:p>
          <a:p>
            <a:pPr indent="0"/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可知摩擦力与拉力大小相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等。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  <a:p>
            <a:pPr indent="0"/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(2)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小君分析甲和乙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发现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甲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小于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说明滑动摩擦力的大小与接触面的</a:t>
            </a:r>
            <a:r>
              <a:rPr lang="en-US" altLang="zh-CN" sz="2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有关。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pPr indent="0"/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(3)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为了探究滑动摩擦力的大小与压力的大小有关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应比较</a:t>
            </a:r>
            <a:r>
              <a:rPr lang="en-US" altLang="zh-CN" sz="2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两图。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pPr indent="0"/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(4)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小君在本次实验中运用的研究方法是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和转换法。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56814" y="3248062"/>
            <a:ext cx="14046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方正书宋_GBK" charset="0"/>
                <a:sym typeface="+mn-ea"/>
              </a:rPr>
              <a:t>二力平衡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方正书宋_GBK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51712" y="4351946"/>
            <a:ext cx="14046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方正书宋_GBK" charset="0"/>
                <a:sym typeface="+mn-ea"/>
              </a:rPr>
              <a:t>粗糙程度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方正书宋_GBK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763393" y="4721516"/>
            <a:ext cx="109918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方正书宋_GBK" charset="0"/>
                <a:sym typeface="+mn-ea"/>
              </a:rPr>
              <a:t>乙、丙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方正书宋_GBK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58023" y="5444940"/>
            <a:ext cx="171005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方正书宋_GBK" charset="0"/>
                <a:sym typeface="+mn-ea"/>
              </a:rPr>
              <a:t>控制变量法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方正书宋_GBK" charset="0"/>
              <a:sym typeface="+mn-ea"/>
            </a:endParaRPr>
          </a:p>
        </p:txBody>
      </p:sp>
      <p:grpSp>
        <p:nvGrpSpPr>
          <p:cNvPr id="25" name="组合 3"/>
          <p:cNvGrpSpPr/>
          <p:nvPr/>
        </p:nvGrpSpPr>
        <p:grpSpPr bwMode="auto">
          <a:xfrm>
            <a:off x="3371850" y="1249416"/>
            <a:ext cx="1879997" cy="474345"/>
            <a:chOff x="497257" y="753279"/>
            <a:chExt cx="1881032" cy="475146"/>
          </a:xfrm>
        </p:grpSpPr>
        <p:grpSp>
          <p:nvGrpSpPr>
            <p:cNvPr id="26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8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2395" y="1799262"/>
            <a:ext cx="9031605" cy="4030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9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•巴中）粗糙程度相同的水平地面上，重30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的物块在AB段受</a:t>
            </a:r>
            <a:r>
              <a:rPr lang="zh-CN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=10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的水平拉力作用，向右做匀速直线运动，到</a:t>
            </a:r>
            <a:r>
              <a:rPr lang="zh-CN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点时撤去水平拉力，物块仍继续运动，到</a:t>
            </a:r>
            <a:r>
              <a:rPr lang="zh-CN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处静止。下列说法正确的是                      （　　）</a:t>
            </a:r>
          </a:p>
          <a:p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A．在AB段物块受到水平向右的摩擦力，大小为10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B．在AB段物块受到水平向左的摩擦力，大小为20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C．在BC段物块受到水平向左的摩擦力，大小为10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D．在C点物块受到水平向右的摩擦力，大小为30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2143" y="2908273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521" y="3138461"/>
            <a:ext cx="4020355" cy="1100455"/>
          </a:xfrm>
          <a:prstGeom prst="rect">
            <a:avLst/>
          </a:prstGeom>
        </p:spPr>
      </p:pic>
      <p:grpSp>
        <p:nvGrpSpPr>
          <p:cNvPr id="15" name="组合 3"/>
          <p:cNvGrpSpPr/>
          <p:nvPr/>
        </p:nvGrpSpPr>
        <p:grpSpPr bwMode="auto">
          <a:xfrm>
            <a:off x="3371850" y="1324917"/>
            <a:ext cx="1879997" cy="474345"/>
            <a:chOff x="497257" y="753279"/>
            <a:chExt cx="1881032" cy="475146"/>
          </a:xfrm>
        </p:grpSpPr>
        <p:grpSp>
          <p:nvGrpSpPr>
            <p:cNvPr id="16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5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439" y="1554930"/>
            <a:ext cx="8822531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9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•北京）下列实例中，为了减小摩擦的是 （　　）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A．足球守门员戴有防滑手套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B．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运动鞋的底部制有凹凸不平的花纹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C．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骑自行车刹车时用力捏闸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D．给自行车的车轴加润滑油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87521" y="1803842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43730" y="2495313"/>
            <a:ext cx="1307306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5" name="文本框 4"/>
          <p:cNvSpPr txBox="1"/>
          <p:nvPr/>
        </p:nvSpPr>
        <p:spPr>
          <a:xfrm>
            <a:off x="3657096" y="3240011"/>
            <a:ext cx="2192655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8" name="文本框 7"/>
          <p:cNvSpPr txBox="1"/>
          <p:nvPr/>
        </p:nvSpPr>
        <p:spPr>
          <a:xfrm>
            <a:off x="3405635" y="3961577"/>
            <a:ext cx="1347788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25" name="文本框 24"/>
          <p:cNvSpPr txBox="1"/>
          <p:nvPr/>
        </p:nvSpPr>
        <p:spPr>
          <a:xfrm>
            <a:off x="3405635" y="4733190"/>
            <a:ext cx="1347788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26" name="云形标注 25"/>
          <p:cNvSpPr/>
          <p:nvPr/>
        </p:nvSpPr>
        <p:spPr>
          <a:xfrm>
            <a:off x="4906010" y="5136515"/>
            <a:ext cx="3733165" cy="558800"/>
          </a:xfrm>
          <a:prstGeom prst="cloudCallout">
            <a:avLst>
              <a:gd name="adj1" fmla="val -73230"/>
              <a:gd name="adj2" fmla="val -657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rPr>
              <a:t>用来减小摩擦力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bldLvl="0" animBg="1"/>
      <p:bldP spid="5" grpId="0" bldLvl="0" animBg="1"/>
      <p:bldP spid="8" grpId="0" bldLvl="0" animBg="1"/>
      <p:bldP spid="25" grpId="0" bldLvl="0" animBg="1"/>
      <p:bldP spid="2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6401.EPS" descr="id:214751081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973" y="2215944"/>
            <a:ext cx="4647724" cy="2326481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03048" y="1513680"/>
            <a:ext cx="8388668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你是否想过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人为什么能在冰面上快速滑行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，而不能在公路上滑行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</a:p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足球场上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守门员为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什么能抓稳飞来的足球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</a:p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为什么磁浮列车能在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轨道上高速行驶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</a:p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鞋底为什么有凹凸不平的花纹……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3343" y="2027370"/>
            <a:ext cx="8975408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84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如图所示的实例中，目的是为了减小摩擦的是（      ）</a:t>
            </a:r>
          </a:p>
          <a:p>
            <a:pPr fontAlgn="auto">
              <a:lnSpc>
                <a:spcPts val="3840"/>
              </a:lnSpc>
            </a:pP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840"/>
              </a:lnSpc>
            </a:pP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840"/>
              </a:lnSpc>
            </a:pP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A．鞋底上有凹凸的花纹            B．汽车轮上加装防滑链</a:t>
            </a:r>
          </a:p>
          <a:p>
            <a:pPr fontAlgn="auto">
              <a:lnSpc>
                <a:spcPts val="3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C．轴承中装有滚珠                    D．防滑地砖做得凹凸不平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981327" y="1915183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pic>
        <p:nvPicPr>
          <p:cNvPr id="3" name="图片 2" descr="0d905f98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252" y="2604109"/>
            <a:ext cx="1238250" cy="1372076"/>
          </a:xfrm>
          <a:prstGeom prst="rect">
            <a:avLst/>
          </a:prstGeom>
        </p:spPr>
      </p:pic>
      <p:pic>
        <p:nvPicPr>
          <p:cNvPr id="4" name="图片 3" descr="ce8737f3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647" y="2603632"/>
            <a:ext cx="1555909" cy="1371600"/>
          </a:xfrm>
          <a:prstGeom prst="rect">
            <a:avLst/>
          </a:prstGeom>
        </p:spPr>
      </p:pic>
      <p:pic>
        <p:nvPicPr>
          <p:cNvPr id="5" name="图片 4" descr="ea251211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955" y="2604109"/>
            <a:ext cx="1415415" cy="1371124"/>
          </a:xfrm>
          <a:prstGeom prst="rect">
            <a:avLst/>
          </a:prstGeom>
        </p:spPr>
      </p:pic>
      <p:pic>
        <p:nvPicPr>
          <p:cNvPr id="7" name="图片 6" descr="088864a8[1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136" y="2603632"/>
            <a:ext cx="1586389" cy="1371124"/>
          </a:xfrm>
          <a:prstGeom prst="rect">
            <a:avLst/>
          </a:prstGeom>
        </p:spPr>
      </p:pic>
      <p:grpSp>
        <p:nvGrpSpPr>
          <p:cNvPr id="24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9" name="缺角矩形 2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4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998" y="2231205"/>
            <a:ext cx="8207693" cy="711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21918" y="3162750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5250" y="1707267"/>
            <a:ext cx="9199752" cy="429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“探究滑动摩擦力大小与哪些因素有关”的实验中，小明找来了量程合适的弹簧测力计一个、长木板两块（一块光滑，另一块粗糙）、长方体木块一块（带有挂钩）、钩码一盒，实验过程如图所示，下列说法错误的是                                           （　　）</a:t>
            </a:r>
          </a:p>
          <a:p>
            <a:endParaRPr lang="zh-CN" altLang="en-US" sz="21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1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1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1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A．测量摩擦力时，要用弹簧测力计拉着木块沿水平长木板做匀速直线运动 </a:t>
            </a:r>
          </a:p>
          <a:p>
            <a:r>
              <a:rPr lang="zh-CN" altLang="en-US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B．通过图甲、乙所示的实验可以得出结论：在压力一定时，粗糙程度</a:t>
            </a:r>
            <a:endParaRPr lang="en-US" altLang="zh-CN" sz="21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en-US" altLang="zh-CN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越大，滑动摩擦力越大 </a:t>
            </a:r>
          </a:p>
          <a:p>
            <a:r>
              <a:rPr lang="zh-CN" altLang="en-US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C．此实验中应用了一种重要的探究物理问题的方法</a:t>
            </a:r>
            <a:r>
              <a:rPr lang="en-US" altLang="zh-CN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——</a:t>
            </a:r>
            <a:r>
              <a:rPr lang="zh-CN" altLang="en-US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控制变量法 </a:t>
            </a:r>
          </a:p>
          <a:p>
            <a:r>
              <a:rPr lang="zh-CN" altLang="en-US" sz="21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D．图甲中用不同速度拉着木块做匀速直线运动，摩擦力大小也不同 </a:t>
            </a:r>
          </a:p>
        </p:txBody>
      </p:sp>
      <p:pic>
        <p:nvPicPr>
          <p:cNvPr id="5" name="图片 4" descr="48550b1d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450" y="2756429"/>
            <a:ext cx="7261384" cy="152447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49168" y="2653781"/>
            <a:ext cx="4038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grpSp>
        <p:nvGrpSpPr>
          <p:cNvPr id="14" name="组合 1"/>
          <p:cNvGrpSpPr>
            <a:grpSpLocks noChangeAspect="1"/>
          </p:cNvGrpSpPr>
          <p:nvPr/>
        </p:nvGrpSpPr>
        <p:grpSpPr>
          <a:xfrm>
            <a:off x="3393483" y="1288045"/>
            <a:ext cx="2411412" cy="450850"/>
            <a:chOff x="3564387" y="597378"/>
            <a:chExt cx="2247990" cy="419195"/>
          </a:xfrm>
        </p:grpSpPr>
        <p:sp>
          <p:nvSpPr>
            <p:cNvPr id="15" name="缺角矩形 14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/>
          <p:cNvSpPr txBox="1"/>
          <p:nvPr/>
        </p:nvSpPr>
        <p:spPr>
          <a:xfrm>
            <a:off x="3358558" y="1245182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4320" y="1953425"/>
            <a:ext cx="8782526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是水平地面，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是两个长方形物块，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是作用在物块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上沿水平方向的力，物块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以相同的速度做匀速直线运动。由此可知，关于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间摩擦力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间摩擦力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的分析中，正确的是（　　）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=0，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≠0             B．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=0，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=0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≠0，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=0             D．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≠0，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≠0 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15759" y="3709763"/>
            <a:ext cx="4038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aphicFrame>
        <p:nvGraphicFramePr>
          <p:cNvPr id="5" name="对象 4"/>
          <p:cNvGraphicFramePr/>
          <p:nvPr/>
        </p:nvGraphicFramePr>
        <p:xfrm>
          <a:off x="6357175" y="3997616"/>
          <a:ext cx="2274094" cy="1130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r:id="rId4" imgW="3762375" imgH="1914525" progId="Paint.Picture">
                  <p:embed/>
                </p:oleObj>
              </mc:Choice>
              <mc:Fallback>
                <p:oleObj r:id="rId4" imgW="3762375" imgH="1914525" progId="Paint.Picture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57175" y="3997616"/>
                        <a:ext cx="2274094" cy="1130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3" name="缺角矩形 12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" name="缺角矩形 13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5" name="缺角矩形 14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8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2955925"/>
            <a:ext cx="3939540" cy="26631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83189" y="1970871"/>
            <a:ext cx="8320088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如图所示，请画出随传送带一起向上匀速运动的小物块的受力示意图。</a:t>
            </a:r>
          </a:p>
        </p:txBody>
      </p:sp>
      <p:sp>
        <p:nvSpPr>
          <p:cNvPr id="29" name="椭圆 28"/>
          <p:cNvSpPr/>
          <p:nvPr/>
        </p:nvSpPr>
        <p:spPr>
          <a:xfrm rot="5282934">
            <a:off x="3691414" y="3804735"/>
            <a:ext cx="70485" cy="69056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直接连接符 27"/>
          <p:cNvSpPr/>
          <p:nvPr/>
        </p:nvSpPr>
        <p:spPr>
          <a:xfrm rot="5282934" flipH="1" flipV="1">
            <a:off x="3848576" y="3488981"/>
            <a:ext cx="210979" cy="48101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30" name="文本框 29"/>
          <p:cNvSpPr txBox="1"/>
          <p:nvPr/>
        </p:nvSpPr>
        <p:spPr>
          <a:xfrm rot="21482934">
            <a:off x="4201954" y="3500887"/>
            <a:ext cx="28717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427095" y="2956057"/>
            <a:ext cx="623888" cy="886778"/>
            <a:chOff x="7727" y="2609"/>
            <a:chExt cx="1310" cy="1862"/>
          </a:xfrm>
        </p:grpSpPr>
        <p:sp>
          <p:nvSpPr>
            <p:cNvPr id="5" name="文本框 4"/>
            <p:cNvSpPr txBox="1"/>
            <p:nvPr/>
          </p:nvSpPr>
          <p:spPr>
            <a:xfrm>
              <a:off x="7867" y="2609"/>
              <a:ext cx="1170" cy="147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支</a:t>
              </a:r>
            </a:p>
          </p:txBody>
        </p:sp>
        <p:sp>
          <p:nvSpPr>
            <p:cNvPr id="22" name="直接连接符 21"/>
            <p:cNvSpPr/>
            <p:nvPr/>
          </p:nvSpPr>
          <p:spPr>
            <a:xfrm flipH="1" flipV="1">
              <a:off x="7727" y="3046"/>
              <a:ext cx="630" cy="1425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</p:grpSp>
      <p:grpSp>
        <p:nvGrpSpPr>
          <p:cNvPr id="6" name="组合 5"/>
          <p:cNvGrpSpPr/>
          <p:nvPr/>
        </p:nvGrpSpPr>
        <p:grpSpPr>
          <a:xfrm>
            <a:off x="3727133" y="3842835"/>
            <a:ext cx="323850" cy="1012031"/>
            <a:chOff x="8357" y="4471"/>
            <a:chExt cx="680" cy="2125"/>
          </a:xfrm>
        </p:grpSpPr>
        <p:sp>
          <p:nvSpPr>
            <p:cNvPr id="21" name="文本框 20"/>
            <p:cNvSpPr txBox="1"/>
            <p:nvPr/>
          </p:nvSpPr>
          <p:spPr>
            <a:xfrm>
              <a:off x="8392" y="5629"/>
              <a:ext cx="645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20" name="直接连接符 19"/>
            <p:cNvSpPr/>
            <p:nvPr/>
          </p:nvSpPr>
          <p:spPr>
            <a:xfrm>
              <a:off x="8357" y="4471"/>
              <a:ext cx="45" cy="192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</p:grpSp>
      <p:grpSp>
        <p:nvGrpSpPr>
          <p:cNvPr id="23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4" name="缺角矩形 23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4" name="缺角矩形 33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5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250" y="1892078"/>
            <a:ext cx="8924449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在探究“滑动摩擦力大小与运动速度大小是否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有关”的实验中，小华选择符合实验要求的带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滑轮的木板、长方体木块、弹簧测力计和细线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进行实验。主要实验步骤如下：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①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如图所示，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用弹簧测力计竖直向上拉着木块，使木块在水平木板上匀速直线运动，读出弹簧测力计的示数为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，此时木块受到的滑动摩擦力用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表示。根据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，计算出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②用弹簧测力计竖直向上拉着木块，使木块在水平木板上加速直线运动，读出弹簧测力计的示数为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，此时木块受到的滑动摩擦力用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表示。根据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计算出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descr="44d8d7ca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331" y="1258581"/>
            <a:ext cx="2256949" cy="2223611"/>
          </a:xfrm>
          <a:prstGeom prst="rect">
            <a:avLst/>
          </a:prstGeom>
        </p:spPr>
      </p:pic>
      <p:grpSp>
        <p:nvGrpSpPr>
          <p:cNvPr id="18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19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1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9538" y="2010134"/>
            <a:ext cx="8924449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小华反复实验，均发现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＞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，小华根据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，得出结论：物体所受滑动摩擦力的大小与物体运动速度有关。</a:t>
            </a:r>
          </a:p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请根据以上叙述，回答下列问题：</a:t>
            </a:r>
          </a:p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（1）该实验中，根据______________原理，可得出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</a:t>
            </a:r>
          </a:p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（2）小华实际探究的问题中的因变量是______________________；</a:t>
            </a:r>
          </a:p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（3）在探究过程中存在的问题是__________________________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</a:t>
            </a:r>
            <a:endParaRPr lang="zh-CN" altLang="en-US" sz="24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__________________________；</a:t>
            </a:r>
          </a:p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（4）请将小华实验过程中的错误改正_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</a:t>
            </a:r>
          </a:p>
          <a:p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__________________________________________________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8966" y="4552595"/>
            <a:ext cx="88487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                                                               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用弹簧测力计竖直向上拉着木块，使木块在水平木板以较大的速度作匀速直线运动，读出弹簧测力计的示数为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95186" y="3053746"/>
            <a:ext cx="14071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仿宋" panose="02010609060101010101" charset="-122"/>
                <a:sym typeface="+mn-ea"/>
              </a:rPr>
              <a:t>二力平衡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637870" y="3450746"/>
            <a:ext cx="23253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仿宋" panose="02010609060101010101" charset="-122"/>
                <a:sym typeface="+mn-ea"/>
              </a:rPr>
              <a:t>滑动摩擦力大小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02895" y="3820457"/>
            <a:ext cx="8541385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                                                      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在③中，木块在水平木板上加</a:t>
            </a:r>
          </a:p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速直线运动，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≠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grpSp>
        <p:nvGrpSpPr>
          <p:cNvPr id="14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15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1"/>
      <p:bldP spid="5" grpId="1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8" y="2231558"/>
            <a:ext cx="9023990" cy="2255997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08490" y="2034110"/>
            <a:ext cx="8635510" cy="3283208"/>
            <a:chOff x="508490" y="1176860"/>
            <a:chExt cx="8635510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30" y="2383605"/>
              <a:ext cx="4827270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配套练习册练习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626745" y="3672655"/>
            <a:ext cx="7385050" cy="1576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en-US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能根据生活体验认识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摩擦力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；认识摩擦在生产和生活中的利用和防止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知道增大和减小摩擦力的方法。 </a:t>
            </a:r>
          </a:p>
          <a:p>
            <a:pPr eaLnBrk="1" hangingPunct="1"/>
            <a:endParaRPr kumimoji="0" lang="zh-CN" altLang="zh-CN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303020" y="1814645"/>
            <a:ext cx="7370445" cy="1647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经历探究滑动摩擦力的大小与哪些因素有关的实验过程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理解滑动摩擦力大小的影响因素。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78815" y="1487620"/>
            <a:ext cx="8214995" cy="3888105"/>
            <a:chOff x="987" y="819"/>
            <a:chExt cx="12937" cy="6123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2993" y="4057"/>
              <a:ext cx="912" cy="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1933" y="3381349"/>
            <a:ext cx="86525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（</a:t>
            </a:r>
            <a:r>
              <a:rPr lang="en-US" altLang="zh-CN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）手平放在桌面上，用力推或拉，使手在桌面上运动，感受有没有一个阻碍手运动的力；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221" y="4211294"/>
            <a:ext cx="8652034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（</a:t>
            </a:r>
            <a:r>
              <a:rPr lang="en-US" altLang="zh-CN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）手平放在桌面上，用力推或拉，但保持手不动，感受有没有一个阻碍手运动的力。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1933" y="2463139"/>
            <a:ext cx="8700611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（</a:t>
            </a:r>
            <a:r>
              <a:rPr lang="en-US" altLang="zh-CN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）手平放在桌面上，保持手不动，也不用力推或拉，感受有没有一个阻碍手运动的力；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920365" y="1408245"/>
            <a:ext cx="3524727" cy="470376"/>
            <a:chOff x="6049" y="1036"/>
            <a:chExt cx="7401" cy="988"/>
          </a:xfrm>
        </p:grpSpPr>
        <p:grpSp>
          <p:nvGrpSpPr>
            <p:cNvPr id="6" name="组合 18"/>
            <p:cNvGrpSpPr/>
            <p:nvPr/>
          </p:nvGrpSpPr>
          <p:grpSpPr bwMode="auto">
            <a:xfrm>
              <a:off x="6049" y="1036"/>
              <a:ext cx="2811" cy="988"/>
              <a:chOff x="2173878" y="619149"/>
              <a:chExt cx="1784433" cy="628267"/>
            </a:xfrm>
          </p:grpSpPr>
          <p:sp>
            <p:nvSpPr>
              <p:cNvPr id="7" name="圆角矩形 6"/>
              <p:cNvSpPr/>
              <p:nvPr/>
            </p:nvSpPr>
            <p:spPr>
              <a:xfrm>
                <a:off x="2173878" y="619149"/>
                <a:ext cx="1784433" cy="58459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/>
              </a:p>
            </p:txBody>
          </p:sp>
          <p:sp>
            <p:nvSpPr>
              <p:cNvPr id="10" name="矩形 1"/>
              <p:cNvSpPr>
                <a:spLocks noChangeArrowheads="1"/>
              </p:cNvSpPr>
              <p:nvPr/>
            </p:nvSpPr>
            <p:spPr bwMode="auto">
              <a:xfrm>
                <a:off x="2182025" y="731741"/>
                <a:ext cx="1768139" cy="51567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</a:p>
            </p:txBody>
          </p:sp>
        </p:grpSp>
        <p:sp>
          <p:nvSpPr>
            <p:cNvPr id="9" name="文本框 8"/>
            <p:cNvSpPr txBox="1"/>
            <p:nvPr/>
          </p:nvSpPr>
          <p:spPr>
            <a:xfrm>
              <a:off x="9290" y="1036"/>
              <a:ext cx="4160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dirty="0"/>
                <a:t>摩擦力</a:t>
              </a:r>
            </a:p>
          </p:txBody>
        </p:sp>
      </p:grpSp>
      <p:sp>
        <p:nvSpPr>
          <p:cNvPr id="12" name="TextBox 6"/>
          <p:cNvSpPr txBox="1"/>
          <p:nvPr/>
        </p:nvSpPr>
        <p:spPr>
          <a:xfrm>
            <a:off x="381548" y="5222150"/>
            <a:ext cx="8480561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你感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受到的摩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擦力是一个什么样的力？什么情况下会产生摩擦？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23224" y="1916792"/>
            <a:ext cx="1531501" cy="510872"/>
            <a:chOff x="421001" y="545618"/>
            <a:chExt cx="1531501" cy="510872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001" y="545618"/>
              <a:ext cx="550853" cy="510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流程图: 库存数据 27"/>
            <p:cNvSpPr/>
            <p:nvPr/>
          </p:nvSpPr>
          <p:spPr>
            <a:xfrm rot="10800000">
              <a:off x="759323" y="638355"/>
              <a:ext cx="977318" cy="418135"/>
            </a:xfrm>
            <a:prstGeom prst="flowChartOnlineStorage">
              <a:avLst/>
            </a:prstGeom>
            <a:solidFill>
              <a:srgbClr val="99663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/>
              </a:pPr>
              <a:endParaRPr lang="zh-CN" altLang="en-US" kern="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24107" y="638355"/>
              <a:ext cx="1128395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/>
              </a:pPr>
              <a:r>
                <a:rPr lang="zh-CN" altLang="en-US" sz="2000" b="1" kern="0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做一做</a:t>
              </a:r>
              <a:endParaRPr lang="en-US" altLang="zh-CN" sz="2000" b="1" kern="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pep.com.cn/czwl/jszx/jxzt/zt8x/mcl/jxfz/jxkj/201406/W0201406173918149668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895" y="2629789"/>
            <a:ext cx="3479282" cy="195718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6" name="Rectangle 14"/>
          <p:cNvSpPr/>
          <p:nvPr/>
        </p:nvSpPr>
        <p:spPr>
          <a:xfrm>
            <a:off x="221418" y="1916880"/>
            <a:ext cx="8452009" cy="901065"/>
          </a:xfrm>
          <a:prstGeom prst="rect">
            <a:avLst/>
          </a:prstGeom>
          <a:noFill/>
          <a:ln w="9525">
            <a:noFill/>
          </a:ln>
        </p:spPr>
        <p:txBody>
          <a:bodyPr wrap="square" tIns="8100" bIns="810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两个互相接触的物体，当它们做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相对运动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时，在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接触面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上会产生一种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阻碍相对运动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的力，这个力叫滑动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摩擦力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18" name="Rectangle 14"/>
          <p:cNvSpPr/>
          <p:nvPr/>
        </p:nvSpPr>
        <p:spPr>
          <a:xfrm>
            <a:off x="221418" y="2844163"/>
            <a:ext cx="8452009" cy="2785110"/>
          </a:xfrm>
          <a:prstGeom prst="rect">
            <a:avLst/>
          </a:prstGeom>
          <a:noFill/>
          <a:ln w="9525">
            <a:noFill/>
          </a:ln>
        </p:spPr>
        <p:txBody>
          <a:bodyPr wrap="square" tIns="8100" bIns="810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摩擦力产生的机理</a:t>
            </a: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相互接触的物体的两个面，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有时用肉眼看起来很光滑，但是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放在显微镜下观察，就会像如图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显示的那样凹凸不平。当相互接触的物体发生相对运动时，就会彼此阻碍，产生滑动摩擦力。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168968" y="1376882"/>
            <a:ext cx="2501990" cy="495548"/>
            <a:chOff x="2506980" y="579256"/>
            <a:chExt cx="3958508" cy="495548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摩擦力（</a:t>
              </a:r>
              <a:r>
                <a:rPr lang="en-US" altLang="zh-CN" sz="240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）</a:t>
              </a:r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3635072" y="3010253"/>
            <a:ext cx="3000375" cy="46037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c.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两个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接触面不光滑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28"/>
          <p:cNvSpPr/>
          <p:nvPr/>
        </p:nvSpPr>
        <p:spPr>
          <a:xfrm>
            <a:off x="712171" y="2400335"/>
            <a:ext cx="2316480" cy="4603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摩擦力产生条件</a:t>
            </a:r>
          </a:p>
        </p:txBody>
      </p:sp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3635072" y="1635880"/>
            <a:ext cx="3889534" cy="46037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a.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两个物体接触且</a:t>
            </a:r>
            <a:r>
              <a:rPr lang="zh-CN" altLang="en-US" sz="2400" b="1" noProof="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相互挤压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8" name="Rectangle 30"/>
          <p:cNvSpPr>
            <a:spLocks noChangeArrowheads="1"/>
          </p:cNvSpPr>
          <p:nvPr/>
        </p:nvSpPr>
        <p:spPr bwMode="auto">
          <a:xfrm>
            <a:off x="3635072" y="2302843"/>
            <a:ext cx="4726096" cy="46037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b.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有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相对运动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或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有相对运动的趋势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3134439" y="1949264"/>
            <a:ext cx="321469" cy="1404938"/>
          </a:xfrm>
          <a:prstGeom prst="leftBrace">
            <a:avLst>
              <a:gd name="adj1" fmla="val 44867"/>
              <a:gd name="adj2" fmla="val 50000"/>
            </a:avLst>
          </a:prstGeom>
          <a:ln w="952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0" name="TextBox 8"/>
          <p:cNvSpPr txBox="1"/>
          <p:nvPr/>
        </p:nvSpPr>
        <p:spPr>
          <a:xfrm>
            <a:off x="712170" y="3772320"/>
            <a:ext cx="2316480" cy="4603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defRPr>
            </a:lvl1pPr>
          </a:lstStyle>
          <a:p>
            <a:r>
              <a:rPr lang="zh-CN" altLang="en-US" dirty="0"/>
              <a:t>摩擦力的方向：</a:t>
            </a:r>
          </a:p>
        </p:txBody>
      </p:sp>
      <p:sp>
        <p:nvSpPr>
          <p:cNvPr id="21" name="矩形 20"/>
          <p:cNvSpPr/>
          <p:nvPr/>
        </p:nvSpPr>
        <p:spPr>
          <a:xfrm>
            <a:off x="1792200" y="4443440"/>
            <a:ext cx="6085062" cy="46037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与相对运动或相对运动趋势方向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相反。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7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表格 17"/>
          <p:cNvGraphicFramePr/>
          <p:nvPr/>
        </p:nvGraphicFramePr>
        <p:xfrm>
          <a:off x="81439" y="1834008"/>
          <a:ext cx="8913495" cy="3953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5955"/>
                <a:gridCol w="3180715"/>
                <a:gridCol w="2575560"/>
                <a:gridCol w="2501265"/>
              </a:tblGrid>
              <a:tr h="3765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种类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静摩擦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滑动摩擦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滚动摩擦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定义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两个相互接触的物体将要发生而尚未发生相对运动时产生的摩擦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一个物体在另一个物体表面上滑动时产生的摩擦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一个物体在另一个物体表面上滚动时产生的摩擦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6565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图示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  <a:p>
                      <a:pPr indent="0" algn="l">
                        <a:buNone/>
                      </a:pPr>
                      <a:endParaRPr lang="en-US" sz="22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endParaRPr lang="en-US" sz="22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   物体推而未动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  <a:p>
                      <a:pPr indent="0" algn="l">
                        <a:buNone/>
                      </a:pPr>
                      <a:endParaRPr lang="en-US" sz="22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endParaRPr lang="en-US" sz="22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在粗糙的表面上推物体使之运动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  <a:p>
                      <a:pPr indent="0" algn="l">
                        <a:buNone/>
                      </a:pPr>
                      <a:endParaRPr lang="en-US" sz="22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endParaRPr lang="en-US" sz="22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带轮小车在力的作用下运动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311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实例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手握瓶子静止时,手与瓶子之间的摩擦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人滑冰时,冰刀和冰面之间的摩擦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2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正常行驶的自行车</a:t>
                      </a:r>
                      <a:endParaRPr lang="en-US" altLang="en-US" sz="22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17" name="8301A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209" y="3582326"/>
            <a:ext cx="1502093" cy="672941"/>
          </a:xfrm>
          <a:prstGeom prst="rect">
            <a:avLst/>
          </a:prstGeom>
        </p:spPr>
      </p:pic>
      <p:pic>
        <p:nvPicPr>
          <p:cNvPr id="418" name="8301B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640" y="3369114"/>
            <a:ext cx="1612106" cy="998696"/>
          </a:xfrm>
          <a:prstGeom prst="rect">
            <a:avLst/>
          </a:prstGeom>
        </p:spPr>
      </p:pic>
      <p:pic>
        <p:nvPicPr>
          <p:cNvPr id="419" name="8301C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353" y="3353762"/>
            <a:ext cx="1430179" cy="97583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168968" y="1225880"/>
            <a:ext cx="2501990" cy="495548"/>
            <a:chOff x="2506980" y="579256"/>
            <a:chExt cx="3958508" cy="49554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三种摩擦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57299" y="2115917"/>
            <a:ext cx="201930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测量工具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endParaRPr lang="zh-CN" altLang="en-US" sz="24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58106" y="2115916"/>
            <a:ext cx="171005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弹簧测力计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448357" y="2787137"/>
            <a:ext cx="201930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dirty="0"/>
              <a:t>【</a:t>
            </a:r>
            <a:r>
              <a:rPr lang="zh-CN" altLang="en-US" dirty="0"/>
              <a:t>测量原理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15" name="TextBox 6"/>
          <p:cNvSpPr txBox="1"/>
          <p:nvPr/>
        </p:nvSpPr>
        <p:spPr>
          <a:xfrm>
            <a:off x="2339975" y="2792942"/>
            <a:ext cx="14046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二力平衡</a:t>
            </a:r>
          </a:p>
        </p:txBody>
      </p:sp>
      <p:sp>
        <p:nvSpPr>
          <p:cNvPr id="16" name="TextBox 7"/>
          <p:cNvSpPr txBox="1"/>
          <p:nvPr/>
        </p:nvSpPr>
        <p:spPr>
          <a:xfrm>
            <a:off x="470389" y="3444305"/>
            <a:ext cx="201930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dirty="0"/>
              <a:t>【</a:t>
            </a:r>
            <a:r>
              <a:rPr lang="zh-CN" altLang="en-US" dirty="0"/>
              <a:t>测量方法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17" name="TextBox 8"/>
          <p:cNvSpPr txBox="1"/>
          <p:nvPr/>
        </p:nvSpPr>
        <p:spPr>
          <a:xfrm>
            <a:off x="2232660" y="3518185"/>
            <a:ext cx="4181951" cy="902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用弹簧测力计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水平拉动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木块，使它沿木板做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匀速直线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运动。</a:t>
            </a:r>
          </a:p>
        </p:txBody>
      </p:sp>
      <p:sp>
        <p:nvSpPr>
          <p:cNvPr id="18" name="TextBox 9"/>
          <p:cNvSpPr txBox="1"/>
          <p:nvPr/>
        </p:nvSpPr>
        <p:spPr>
          <a:xfrm>
            <a:off x="448356" y="4641912"/>
            <a:ext cx="201930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dirty="0"/>
              <a:t>【</a:t>
            </a:r>
            <a:r>
              <a:rPr lang="zh-CN" altLang="en-US" dirty="0"/>
              <a:t>测量结果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17420" name="TextBox 11"/>
          <p:cNvSpPr txBox="1"/>
          <p:nvPr/>
        </p:nvSpPr>
        <p:spPr>
          <a:xfrm>
            <a:off x="2358106" y="4719419"/>
            <a:ext cx="11341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 </a:t>
            </a:r>
            <a:r>
              <a:rPr 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endParaRPr lang="zh-CN" altLang="en-US" sz="2400" b="1" i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 descr="765e05d717bf479fa7a8edc7e1fdcfad_t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56" y="1986475"/>
            <a:ext cx="3092685" cy="1457830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3168968" y="1360104"/>
            <a:ext cx="2501990" cy="495548"/>
            <a:chOff x="2506980" y="579256"/>
            <a:chExt cx="3958508" cy="495548"/>
          </a:xfrm>
        </p:grpSpPr>
        <p:pic>
          <p:nvPicPr>
            <p:cNvPr id="27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矩形 27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测量摩擦力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/>
      <p:bldP spid="174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矩形 12290"/>
          <p:cNvSpPr>
            <a:spLocks noChangeArrowheads="1"/>
          </p:cNvSpPr>
          <p:nvPr/>
        </p:nvSpPr>
        <p:spPr bwMode="auto">
          <a:xfrm>
            <a:off x="-1666" y="1518021"/>
            <a:ext cx="9146381" cy="540544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en-US" altLang="zh-CN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zh-CN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探究实验：</a:t>
            </a:r>
            <a:r>
              <a:rPr lang="zh-CN" altLang="en-US" sz="24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研究影响滑动摩擦力大小的因素</a:t>
            </a:r>
            <a:endParaRPr lang="zh-CN" altLang="zh-CN" sz="2400" b="1" spc="100" dirty="0">
              <a:solidFill>
                <a:srgbClr val="FFFF00"/>
              </a:solidFill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61" name="TextBox 3"/>
          <p:cNvSpPr txBox="1"/>
          <p:nvPr/>
        </p:nvSpPr>
        <p:spPr>
          <a:xfrm>
            <a:off x="197168" y="2615062"/>
            <a:ext cx="527685" cy="829945"/>
          </a:xfrm>
          <a:prstGeom prst="rect">
            <a:avLst/>
          </a:prstGeom>
          <a:noFill/>
          <a:ln w="9525" cap="flat" cmpd="sng">
            <a:solidFill>
              <a:srgbClr val="BE4B48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猜 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0118" y="2273591"/>
            <a:ext cx="3304223" cy="29324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滑动摩擦力大小可能与：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物重；</a:t>
            </a:r>
          </a:p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接触面所受压力；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接触面粗糙程度；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物体运动的速度；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接触面面积的大小；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5745" y="5182870"/>
            <a:ext cx="1543050" cy="460375"/>
          </a:xfrm>
          <a:prstGeom prst="rect">
            <a:avLst/>
          </a:prstGeom>
          <a:noFill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实验方法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6011" y="5205625"/>
            <a:ext cx="171005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控制变量法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4244340" y="2802705"/>
            <a:ext cx="4296251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弹簧测力计、带挂钩的木块、砝码、粗糙程度不同的长木板。</a:t>
            </a:r>
          </a:p>
        </p:txBody>
      </p:sp>
      <p:sp>
        <p:nvSpPr>
          <p:cNvPr id="8" name="矩形 7"/>
          <p:cNvSpPr/>
          <p:nvPr/>
        </p:nvSpPr>
        <p:spPr>
          <a:xfrm>
            <a:off x="5641896" y="2273353"/>
            <a:ext cx="1407160" cy="460375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实验器材</a:t>
            </a:r>
          </a:p>
        </p:txBody>
      </p:sp>
      <p:sp>
        <p:nvSpPr>
          <p:cNvPr id="9" name="TextBox 3"/>
          <p:cNvSpPr txBox="1"/>
          <p:nvPr/>
        </p:nvSpPr>
        <p:spPr>
          <a:xfrm>
            <a:off x="5585222" y="3934275"/>
            <a:ext cx="1407160" cy="460375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实验设计</a:t>
            </a:r>
          </a:p>
        </p:txBody>
      </p:sp>
      <p:sp>
        <p:nvSpPr>
          <p:cNvPr id="19" name="文本框 26"/>
          <p:cNvSpPr txBox="1"/>
          <p:nvPr/>
        </p:nvSpPr>
        <p:spPr>
          <a:xfrm>
            <a:off x="826036" y="2142455"/>
            <a:ext cx="8300085" cy="267652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根据你的生活经验分析判断：</a:t>
            </a:r>
          </a:p>
          <a:p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在地面上分别拉动重力不同的两个物体，会有什么不同的感受？</a:t>
            </a:r>
          </a:p>
          <a:p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拉着同一个物体分别在不同材质的物体表面（砖地面、平滑的水泥地面、瓷砖、木地板、冰面）上滑行，有什么区别？</a:t>
            </a:r>
          </a:p>
          <a:p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当你搓手时，两手使劲压紧与轻轻按住，你感觉哪种情况下摩擦力大？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3756276" y="4371949"/>
            <a:ext cx="5268185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每次只改变可能影响滑动摩擦力大小因素中的一个，其他因素保持不变，测出滑动摩擦力大小并记录。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ldLvl="0" animBg="1"/>
      <p:bldP spid="6" grpId="0" bldLvl="0" animBg="1"/>
      <p:bldP spid="7" grpId="0"/>
      <p:bldP spid="4" grpId="0"/>
      <p:bldP spid="8" grpId="0" bldLvl="0" animBg="1"/>
      <p:bldP spid="9" grpId="0" bldLvl="0" animBg="1"/>
      <p:bldP spid="19" grpId="0" bldLvl="0" animBg="1"/>
      <p:bldP spid="19" grpId="1" bldLvl="0" animBg="1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1691</Words>
  <Application>Microsoft Office PowerPoint</Application>
  <PresentationFormat>全屏显示(4:3)</PresentationFormat>
  <Paragraphs>249</Paragraphs>
  <Slides>27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默认设计模板</vt:lpstr>
      <vt:lpstr>Bitmap Image</vt:lpstr>
      <vt:lpstr> 第八章 运动和力 第3节  摩擦力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57</cp:revision>
  <dcterms:created xsi:type="dcterms:W3CDTF">2017-03-15T04:23:00Z</dcterms:created>
  <dcterms:modified xsi:type="dcterms:W3CDTF">2020-01-13T01:48:45Z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