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1" r:id="rId2"/>
    <p:sldId id="279" r:id="rId3"/>
    <p:sldId id="289" r:id="rId4"/>
    <p:sldId id="296" r:id="rId5"/>
    <p:sldId id="284" r:id="rId6"/>
    <p:sldId id="290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85" r:id="rId17"/>
    <p:sldId id="286" r:id="rId18"/>
    <p:sldId id="291" r:id="rId19"/>
    <p:sldId id="308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4.bin"/><Relationship Id="rId2" Type="http://schemas.openxmlformats.org/officeDocument/2006/relationships/tags" Target="../tags/tag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605708" y="1561476"/>
            <a:ext cx="5422556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第一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机械运动</a:t>
            </a:r>
            <a:endParaRPr lang="zh-CN" altLang="en-US" sz="32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42594" y="2610001"/>
            <a:ext cx="5355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</a:t>
            </a: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运动的快慢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7"/>
          <p:cNvGrpSpPr/>
          <p:nvPr/>
        </p:nvGrpSpPr>
        <p:grpSpPr>
          <a:xfrm>
            <a:off x="348933" y="1684338"/>
            <a:ext cx="4214812" cy="3376612"/>
            <a:chOff x="0" y="0"/>
            <a:chExt cx="4214842" cy="3375978"/>
          </a:xfrm>
        </p:grpSpPr>
        <p:pic>
          <p:nvPicPr>
            <p:cNvPr id="13315" name="图片 2" descr="001d7d5995c70e693fc14f.jpg"/>
            <p:cNvPicPr>
              <a:picLocks noChangeAspect="1"/>
            </p:cNvPicPr>
            <p:nvPr/>
          </p:nvPicPr>
          <p:blipFill>
            <a:blip r:embed="rId4" cstate="print"/>
            <a:srcRect r="17677" b="20470"/>
            <a:stretch>
              <a:fillRect/>
            </a:stretch>
          </p:blipFill>
          <p:spPr>
            <a:xfrm>
              <a:off x="0" y="0"/>
              <a:ext cx="4214842" cy="27146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6" name="TextBox 4"/>
            <p:cNvSpPr txBox="1"/>
            <p:nvPr/>
          </p:nvSpPr>
          <p:spPr>
            <a:xfrm>
              <a:off x="642942" y="2856963"/>
              <a:ext cx="2673369" cy="51901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800">
                  <a:latin typeface="宋体" panose="02010600030101010101" pitchFamily="2" charset="-122"/>
                  <a:ea typeface="方正魏碑简体" charset="-122"/>
                </a:rPr>
                <a:t>列车沿直线运动</a:t>
              </a:r>
            </a:p>
          </p:txBody>
        </p:sp>
      </p:grpSp>
      <p:grpSp>
        <p:nvGrpSpPr>
          <p:cNvPr id="13317" name="组合 8"/>
          <p:cNvGrpSpPr/>
          <p:nvPr/>
        </p:nvGrpSpPr>
        <p:grpSpPr>
          <a:xfrm>
            <a:off x="4833620" y="1684338"/>
            <a:ext cx="4016375" cy="3376612"/>
            <a:chOff x="0" y="0"/>
            <a:chExt cx="4016497" cy="3375978"/>
          </a:xfrm>
        </p:grpSpPr>
        <p:pic>
          <p:nvPicPr>
            <p:cNvPr id="13318" name="图片 3" descr="3575152_200213008423_2.jpg"/>
            <p:cNvPicPr>
              <a:picLocks noChangeAspect="1"/>
            </p:cNvPicPr>
            <p:nvPr/>
          </p:nvPicPr>
          <p:blipFill>
            <a:blip r:embed="rId5" cstate="print"/>
            <a:srcRect r="8937" b="7317"/>
            <a:stretch>
              <a:fillRect/>
            </a:stretch>
          </p:blipFill>
          <p:spPr>
            <a:xfrm>
              <a:off x="0" y="0"/>
              <a:ext cx="4016497" cy="27146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9" name="TextBox 5"/>
            <p:cNvSpPr txBox="1"/>
            <p:nvPr/>
          </p:nvSpPr>
          <p:spPr>
            <a:xfrm>
              <a:off x="587393" y="2856963"/>
              <a:ext cx="3029042" cy="51901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800">
                  <a:latin typeface="宋体" panose="02010600030101010101" pitchFamily="2" charset="-122"/>
                  <a:ea typeface="方正魏碑简体" charset="-122"/>
                </a:rPr>
                <a:t>过山车沿曲线运动</a:t>
              </a:r>
            </a:p>
          </p:txBody>
        </p:sp>
      </p:grpSp>
      <p:sp>
        <p:nvSpPr>
          <p:cNvPr id="13320" name="TextBox 6"/>
          <p:cNvSpPr txBox="1"/>
          <p:nvPr/>
        </p:nvSpPr>
        <p:spPr>
          <a:xfrm>
            <a:off x="569595" y="5214938"/>
            <a:ext cx="8280400" cy="6238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宋体" panose="02010600030101010101" pitchFamily="2" charset="-122"/>
              </a:rPr>
              <a:t>按照运动路线，机械运动分为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直线运动</a:t>
            </a:r>
            <a:r>
              <a:rPr lang="zh-CN" altLang="en-US" sz="2800">
                <a:latin typeface="宋体" panose="02010600030101010101" pitchFamily="2" charset="-122"/>
              </a:rPr>
              <a:t>和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曲线运动</a:t>
            </a:r>
            <a:r>
              <a:rPr lang="zh-CN" altLang="en-US" sz="2800">
                <a:latin typeface="宋体" panose="02010600030101010101" pitchFamily="2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54"/>
          <p:cNvGrpSpPr/>
          <p:nvPr/>
        </p:nvGrpSpPr>
        <p:grpSpPr>
          <a:xfrm>
            <a:off x="140970" y="2205038"/>
            <a:ext cx="8786813" cy="1235075"/>
            <a:chOff x="0" y="0"/>
            <a:chExt cx="8786874" cy="1235554"/>
          </a:xfrm>
        </p:grpSpPr>
        <p:sp>
          <p:nvSpPr>
            <p:cNvPr id="14339" name="矩形 5"/>
            <p:cNvSpPr/>
            <p:nvPr/>
          </p:nvSpPr>
          <p:spPr>
            <a:xfrm flipV="1">
              <a:off x="0" y="84171"/>
              <a:ext cx="8786874" cy="570133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9525" cap="flat" cmpd="sng">
              <a:solidFill>
                <a:srgbClr val="98B954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4999"/>
                </a:srgbClr>
              </a:outerShdw>
            </a:effectLst>
          </p:spPr>
          <p:txBody>
            <a:bodyPr rot="10800000" vert="horz" wrap="square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4340" name="图片 1" descr="image020.jpg"/>
            <p:cNvPicPr>
              <a:picLocks noChangeAspect="1"/>
            </p:cNvPicPr>
            <p:nvPr/>
          </p:nvPicPr>
          <p:blipFill>
            <a:blip r:embed="rId4" cstate="print"/>
            <a:srcRect l="3867" r="3349" b="17969"/>
            <a:stretch>
              <a:fillRect/>
            </a:stretch>
          </p:blipFill>
          <p:spPr>
            <a:xfrm flipH="1">
              <a:off x="71438" y="369332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1" name="矩形 6"/>
            <p:cNvSpPr/>
            <p:nvPr/>
          </p:nvSpPr>
          <p:spPr>
            <a:xfrm>
              <a:off x="0" y="654304"/>
              <a:ext cx="8786874" cy="71466"/>
            </a:xfrm>
            <a:prstGeom prst="rect">
              <a:avLst/>
            </a:prstGeom>
            <a:gradFill rotWithShape="1">
              <a:gsLst>
                <a:gs pos="0">
                  <a:srgbClr val="2787A0">
                    <a:alpha val="100000"/>
                  </a:srgbClr>
                </a:gs>
                <a:gs pos="80000">
                  <a:srgbClr val="36B1D2">
                    <a:alpha val="100000"/>
                  </a:srgbClr>
                </a:gs>
                <a:gs pos="100000">
                  <a:srgbClr val="34B3D6">
                    <a:alpha val="100000"/>
                  </a:srgbClr>
                </a:gs>
              </a:gsLst>
              <a:lin ang="5400000"/>
              <a:tileRect/>
            </a:gradFill>
            <a:ln w="9525" cap="flat" cmpd="sng">
              <a:solidFill>
                <a:srgbClr val="46AAC5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23000" dir="5400000" algn="ctr" rotWithShape="0">
                <a:srgbClr val="000000">
                  <a:alpha val="31999"/>
                </a:srgbClr>
              </a:outerShdw>
            </a:effectLst>
          </p:spPr>
          <p:txBody>
            <a:bodyPr vert="horz" wrap="square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4342" name="图片 7" descr="image020.jpg"/>
            <p:cNvPicPr>
              <a:picLocks noChangeAspect="1"/>
            </p:cNvPicPr>
            <p:nvPr/>
          </p:nvPicPr>
          <p:blipFill>
            <a:blip r:embed="rId4" cstate="print"/>
            <a:srcRect l="3867" r="3349" b="17969"/>
            <a:stretch>
              <a:fillRect/>
            </a:stretch>
          </p:blipFill>
          <p:spPr>
            <a:xfrm flipH="1">
              <a:off x="1857388" y="369332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图片 8" descr="image020.jpg"/>
            <p:cNvPicPr>
              <a:picLocks noChangeAspect="1"/>
            </p:cNvPicPr>
            <p:nvPr/>
          </p:nvPicPr>
          <p:blipFill>
            <a:blip r:embed="rId4" cstate="print"/>
            <a:srcRect l="3867" r="3349" b="17969"/>
            <a:stretch>
              <a:fillRect/>
            </a:stretch>
          </p:blipFill>
          <p:spPr>
            <a:xfrm flipH="1">
              <a:off x="3643338" y="369332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4" name="图片 9" descr="image020.jpg"/>
            <p:cNvPicPr>
              <a:picLocks noChangeAspect="1"/>
            </p:cNvPicPr>
            <p:nvPr/>
          </p:nvPicPr>
          <p:blipFill>
            <a:blip r:embed="rId4" cstate="print"/>
            <a:srcRect l="3867" r="3349" b="17969"/>
            <a:stretch>
              <a:fillRect/>
            </a:stretch>
          </p:blipFill>
          <p:spPr>
            <a:xfrm flipH="1">
              <a:off x="5500726" y="369332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5" name="图片 10" descr="image020.jpg"/>
            <p:cNvPicPr>
              <a:picLocks noChangeAspect="1"/>
            </p:cNvPicPr>
            <p:nvPr/>
          </p:nvPicPr>
          <p:blipFill>
            <a:blip r:embed="rId4" cstate="print"/>
            <a:srcRect l="3867" r="3349" b="17969"/>
            <a:stretch>
              <a:fillRect/>
            </a:stretch>
          </p:blipFill>
          <p:spPr>
            <a:xfrm flipH="1">
              <a:off x="7286676" y="369332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346" name="直接连接符 22"/>
            <p:cNvCxnSpPr/>
            <p:nvPr/>
          </p:nvCxnSpPr>
          <p:spPr>
            <a:xfrm rot="5400000">
              <a:off x="964370" y="831376"/>
              <a:ext cx="214395" cy="317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4347" name="直接连接符 24"/>
            <p:cNvCxnSpPr/>
            <p:nvPr/>
          </p:nvCxnSpPr>
          <p:spPr>
            <a:xfrm rot="5400000">
              <a:off x="2751113" y="832169"/>
              <a:ext cx="214395" cy="15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4348" name="直接连接符 25"/>
            <p:cNvCxnSpPr/>
            <p:nvPr/>
          </p:nvCxnSpPr>
          <p:spPr>
            <a:xfrm rot="5400000">
              <a:off x="4537064" y="832170"/>
              <a:ext cx="214395" cy="158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4349" name="直接连接符 28"/>
            <p:cNvCxnSpPr/>
            <p:nvPr/>
          </p:nvCxnSpPr>
          <p:spPr>
            <a:xfrm rot="5400000">
              <a:off x="6392864" y="832169"/>
              <a:ext cx="214395" cy="15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4350" name="直接连接符 29"/>
            <p:cNvCxnSpPr/>
            <p:nvPr/>
          </p:nvCxnSpPr>
          <p:spPr>
            <a:xfrm rot="5400000">
              <a:off x="8180401" y="832169"/>
              <a:ext cx="214395" cy="15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4351" name="TextBox 32"/>
            <p:cNvSpPr txBox="1"/>
            <p:nvPr/>
          </p:nvSpPr>
          <p:spPr>
            <a:xfrm>
              <a:off x="928694" y="12142"/>
              <a:ext cx="30168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0</a:t>
              </a:r>
              <a:endParaRPr lang="zh-CN" altLang="en-US" sz="1800" dirty="0"/>
            </a:p>
          </p:txBody>
        </p:sp>
        <p:sp>
          <p:nvSpPr>
            <p:cNvPr id="14352" name="TextBox 33"/>
            <p:cNvSpPr txBox="1"/>
            <p:nvPr/>
          </p:nvSpPr>
          <p:spPr>
            <a:xfrm>
              <a:off x="928694" y="857256"/>
              <a:ext cx="30168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0</a:t>
              </a:r>
              <a:endParaRPr lang="zh-CN" altLang="en-US" sz="1800" dirty="0"/>
            </a:p>
          </p:txBody>
        </p:sp>
        <p:sp>
          <p:nvSpPr>
            <p:cNvPr id="14353" name="TextBox 36"/>
            <p:cNvSpPr txBox="1"/>
            <p:nvPr/>
          </p:nvSpPr>
          <p:spPr>
            <a:xfrm>
              <a:off x="2643206" y="0"/>
              <a:ext cx="504829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10s</a:t>
              </a:r>
              <a:endParaRPr lang="zh-CN" altLang="en-US" sz="1800" dirty="0"/>
            </a:p>
          </p:txBody>
        </p:sp>
        <p:sp>
          <p:nvSpPr>
            <p:cNvPr id="14354" name="TextBox 39"/>
            <p:cNvSpPr txBox="1"/>
            <p:nvPr/>
          </p:nvSpPr>
          <p:spPr>
            <a:xfrm>
              <a:off x="4429156" y="12705"/>
              <a:ext cx="504829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20s</a:t>
              </a:r>
              <a:endParaRPr lang="zh-CN" altLang="en-US" sz="1800" dirty="0"/>
            </a:p>
          </p:txBody>
        </p:sp>
        <p:sp>
          <p:nvSpPr>
            <p:cNvPr id="14355" name="TextBox 41"/>
            <p:cNvSpPr txBox="1"/>
            <p:nvPr/>
          </p:nvSpPr>
          <p:spPr>
            <a:xfrm>
              <a:off x="6296069" y="0"/>
              <a:ext cx="504829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30s</a:t>
              </a:r>
              <a:endParaRPr lang="zh-CN" altLang="en-US" sz="1800" dirty="0"/>
            </a:p>
          </p:txBody>
        </p:sp>
        <p:sp>
          <p:nvSpPr>
            <p:cNvPr id="14356" name="TextBox 43"/>
            <p:cNvSpPr txBox="1"/>
            <p:nvPr/>
          </p:nvSpPr>
          <p:spPr>
            <a:xfrm>
              <a:off x="8082019" y="0"/>
              <a:ext cx="504829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40s</a:t>
              </a:r>
              <a:endParaRPr lang="zh-CN" altLang="en-US" sz="1800" dirty="0"/>
            </a:p>
          </p:txBody>
        </p:sp>
        <p:sp>
          <p:nvSpPr>
            <p:cNvPr id="14357" name="TextBox 46"/>
            <p:cNvSpPr txBox="1"/>
            <p:nvPr/>
          </p:nvSpPr>
          <p:spPr>
            <a:xfrm>
              <a:off x="2565418" y="868699"/>
              <a:ext cx="714380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300m</a:t>
              </a:r>
              <a:endParaRPr lang="zh-CN" altLang="en-US" sz="1800" dirty="0"/>
            </a:p>
          </p:txBody>
        </p:sp>
        <p:sp>
          <p:nvSpPr>
            <p:cNvPr id="14358" name="TextBox 47"/>
            <p:cNvSpPr txBox="1"/>
            <p:nvPr/>
          </p:nvSpPr>
          <p:spPr>
            <a:xfrm>
              <a:off x="4357718" y="868699"/>
              <a:ext cx="714380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600m</a:t>
              </a:r>
              <a:endParaRPr lang="zh-CN" altLang="en-US" sz="1800" dirty="0"/>
            </a:p>
          </p:txBody>
        </p:sp>
        <p:sp>
          <p:nvSpPr>
            <p:cNvPr id="14359" name="TextBox 48"/>
            <p:cNvSpPr txBox="1"/>
            <p:nvPr/>
          </p:nvSpPr>
          <p:spPr>
            <a:xfrm>
              <a:off x="6208756" y="857582"/>
              <a:ext cx="714380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900m</a:t>
              </a:r>
              <a:endParaRPr lang="zh-CN" altLang="en-US" sz="1800" dirty="0"/>
            </a:p>
          </p:txBody>
        </p:sp>
        <p:sp>
          <p:nvSpPr>
            <p:cNvPr id="14360" name="TextBox 49"/>
            <p:cNvSpPr txBox="1"/>
            <p:nvPr/>
          </p:nvSpPr>
          <p:spPr>
            <a:xfrm>
              <a:off x="7950256" y="868699"/>
              <a:ext cx="830268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1200m</a:t>
              </a:r>
              <a:endParaRPr lang="zh-CN" altLang="en-US" sz="1800" dirty="0"/>
            </a:p>
          </p:txBody>
        </p:sp>
      </p:grpSp>
      <p:grpSp>
        <p:nvGrpSpPr>
          <p:cNvPr id="14361" name="组合 53"/>
          <p:cNvGrpSpPr/>
          <p:nvPr/>
        </p:nvGrpSpPr>
        <p:grpSpPr>
          <a:xfrm>
            <a:off x="140970" y="3286125"/>
            <a:ext cx="8786813" cy="1235075"/>
            <a:chOff x="0" y="0"/>
            <a:chExt cx="8786874" cy="1235554"/>
          </a:xfrm>
        </p:grpSpPr>
        <p:sp>
          <p:nvSpPr>
            <p:cNvPr id="14362" name="矩形 12"/>
            <p:cNvSpPr/>
            <p:nvPr/>
          </p:nvSpPr>
          <p:spPr>
            <a:xfrm flipV="1">
              <a:off x="0" y="84171"/>
              <a:ext cx="8786874" cy="570133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9525" cap="flat" cmpd="sng">
              <a:solidFill>
                <a:srgbClr val="98B954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4999"/>
                </a:srgbClr>
              </a:outerShdw>
            </a:effectLst>
          </p:spPr>
          <p:txBody>
            <a:bodyPr rot="10800000" vert="horz" wrap="square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4363" name="图片 13" descr="image020.jpg"/>
            <p:cNvPicPr>
              <a:picLocks noChangeAspect="1"/>
            </p:cNvPicPr>
            <p:nvPr/>
          </p:nvPicPr>
          <p:blipFill>
            <a:blip r:embed="rId4" cstate="print"/>
            <a:srcRect l="3867" r="3349" b="17969"/>
            <a:stretch>
              <a:fillRect/>
            </a:stretch>
          </p:blipFill>
          <p:spPr>
            <a:xfrm flipH="1">
              <a:off x="71438" y="369332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64" name="矩形 14"/>
            <p:cNvSpPr/>
            <p:nvPr/>
          </p:nvSpPr>
          <p:spPr>
            <a:xfrm>
              <a:off x="0" y="654304"/>
              <a:ext cx="8786874" cy="71466"/>
            </a:xfrm>
            <a:prstGeom prst="rect">
              <a:avLst/>
            </a:prstGeom>
            <a:gradFill rotWithShape="1">
              <a:gsLst>
                <a:gs pos="0">
                  <a:srgbClr val="2787A0">
                    <a:alpha val="100000"/>
                  </a:srgbClr>
                </a:gs>
                <a:gs pos="80000">
                  <a:srgbClr val="36B1D2">
                    <a:alpha val="100000"/>
                  </a:srgbClr>
                </a:gs>
                <a:gs pos="100000">
                  <a:srgbClr val="34B3D6">
                    <a:alpha val="100000"/>
                  </a:srgbClr>
                </a:gs>
              </a:gsLst>
              <a:lin ang="5400000"/>
              <a:tileRect/>
            </a:gradFill>
            <a:ln w="9525" cap="flat" cmpd="sng">
              <a:solidFill>
                <a:srgbClr val="46AAC5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23000" dir="5400000" algn="ctr" rotWithShape="0">
                <a:srgbClr val="000000">
                  <a:alpha val="31999"/>
                </a:srgbClr>
              </a:outerShdw>
            </a:effectLst>
          </p:spPr>
          <p:txBody>
            <a:bodyPr vert="horz" wrap="square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4365" name="图片 15" descr="image020.jpg"/>
            <p:cNvPicPr>
              <a:picLocks noChangeAspect="1"/>
            </p:cNvPicPr>
            <p:nvPr/>
          </p:nvPicPr>
          <p:blipFill>
            <a:blip r:embed="rId4" cstate="print"/>
            <a:srcRect l="3867" r="3349" b="17969"/>
            <a:stretch>
              <a:fillRect/>
            </a:stretch>
          </p:blipFill>
          <p:spPr>
            <a:xfrm flipH="1">
              <a:off x="1143008" y="369332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6" name="图片 16" descr="image020.jpg"/>
            <p:cNvPicPr>
              <a:picLocks noChangeAspect="1"/>
            </p:cNvPicPr>
            <p:nvPr/>
          </p:nvPicPr>
          <p:blipFill>
            <a:blip r:embed="rId4" cstate="print"/>
            <a:srcRect l="3867" r="3349" b="17969"/>
            <a:stretch>
              <a:fillRect/>
            </a:stretch>
          </p:blipFill>
          <p:spPr>
            <a:xfrm flipH="1">
              <a:off x="2714644" y="369332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7" name="图片 17" descr="image020.jpg"/>
            <p:cNvPicPr>
              <a:picLocks noChangeAspect="1"/>
            </p:cNvPicPr>
            <p:nvPr/>
          </p:nvPicPr>
          <p:blipFill>
            <a:blip r:embed="rId4" cstate="print"/>
            <a:srcRect l="3867" r="3349" b="17969"/>
            <a:stretch>
              <a:fillRect/>
            </a:stretch>
          </p:blipFill>
          <p:spPr>
            <a:xfrm flipH="1">
              <a:off x="4714908" y="369332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8" name="图片 18" descr="image020.jpg"/>
            <p:cNvPicPr>
              <a:picLocks noChangeAspect="1"/>
            </p:cNvPicPr>
            <p:nvPr/>
          </p:nvPicPr>
          <p:blipFill>
            <a:blip r:embed="rId4" cstate="print"/>
            <a:srcRect l="3867" r="3349" b="17969"/>
            <a:stretch>
              <a:fillRect/>
            </a:stretch>
          </p:blipFill>
          <p:spPr>
            <a:xfrm flipH="1">
              <a:off x="7286676" y="369332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369" name="直接连接符 23"/>
            <p:cNvCxnSpPr/>
            <p:nvPr/>
          </p:nvCxnSpPr>
          <p:spPr>
            <a:xfrm rot="5400000">
              <a:off x="965164" y="832170"/>
              <a:ext cx="214395" cy="158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4370" name="直接连接符 26"/>
            <p:cNvCxnSpPr/>
            <p:nvPr/>
          </p:nvCxnSpPr>
          <p:spPr>
            <a:xfrm rot="5400000">
              <a:off x="2036733" y="832169"/>
              <a:ext cx="214395" cy="15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4371" name="直接连接符 27"/>
            <p:cNvCxnSpPr/>
            <p:nvPr/>
          </p:nvCxnSpPr>
          <p:spPr>
            <a:xfrm rot="5400000">
              <a:off x="3608369" y="832169"/>
              <a:ext cx="214395" cy="15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4372" name="直接连接符 30"/>
            <p:cNvCxnSpPr/>
            <p:nvPr/>
          </p:nvCxnSpPr>
          <p:spPr>
            <a:xfrm rot="5400000">
              <a:off x="5607046" y="832170"/>
              <a:ext cx="214395" cy="158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4373" name="直接连接符 31"/>
            <p:cNvCxnSpPr/>
            <p:nvPr/>
          </p:nvCxnSpPr>
          <p:spPr>
            <a:xfrm rot="5400000">
              <a:off x="8178814" y="832170"/>
              <a:ext cx="214395" cy="158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4374" name="TextBox 34"/>
            <p:cNvSpPr txBox="1"/>
            <p:nvPr/>
          </p:nvSpPr>
          <p:spPr>
            <a:xfrm>
              <a:off x="928694" y="0"/>
              <a:ext cx="300040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0</a:t>
              </a:r>
              <a:endParaRPr lang="zh-CN" altLang="en-US" sz="1800" dirty="0"/>
            </a:p>
          </p:txBody>
        </p:sp>
        <p:sp>
          <p:nvSpPr>
            <p:cNvPr id="14375" name="TextBox 35"/>
            <p:cNvSpPr txBox="1"/>
            <p:nvPr/>
          </p:nvSpPr>
          <p:spPr>
            <a:xfrm>
              <a:off x="912819" y="868699"/>
              <a:ext cx="300039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0</a:t>
              </a:r>
              <a:endParaRPr lang="zh-CN" altLang="en-US" sz="1800" dirty="0"/>
            </a:p>
          </p:txBody>
        </p:sp>
        <p:sp>
          <p:nvSpPr>
            <p:cNvPr id="14376" name="TextBox 38"/>
            <p:cNvSpPr txBox="1"/>
            <p:nvPr/>
          </p:nvSpPr>
          <p:spPr>
            <a:xfrm>
              <a:off x="1928826" y="0"/>
              <a:ext cx="504829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10s</a:t>
              </a:r>
              <a:endParaRPr lang="zh-CN" altLang="en-US" sz="1800" dirty="0"/>
            </a:p>
          </p:txBody>
        </p:sp>
        <p:sp>
          <p:nvSpPr>
            <p:cNvPr id="14377" name="TextBox 40"/>
            <p:cNvSpPr txBox="1"/>
            <p:nvPr/>
          </p:nvSpPr>
          <p:spPr>
            <a:xfrm>
              <a:off x="3500462" y="12705"/>
              <a:ext cx="504829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20s</a:t>
              </a:r>
              <a:endParaRPr lang="zh-CN" altLang="en-US" sz="1800" dirty="0"/>
            </a:p>
          </p:txBody>
        </p:sp>
        <p:sp>
          <p:nvSpPr>
            <p:cNvPr id="14378" name="TextBox 42"/>
            <p:cNvSpPr txBox="1"/>
            <p:nvPr/>
          </p:nvSpPr>
          <p:spPr>
            <a:xfrm>
              <a:off x="5500726" y="12705"/>
              <a:ext cx="504829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30s</a:t>
              </a:r>
              <a:endParaRPr lang="zh-CN" altLang="en-US" sz="1800" dirty="0"/>
            </a:p>
          </p:txBody>
        </p:sp>
        <p:sp>
          <p:nvSpPr>
            <p:cNvPr id="14379" name="TextBox 44"/>
            <p:cNvSpPr txBox="1"/>
            <p:nvPr/>
          </p:nvSpPr>
          <p:spPr>
            <a:xfrm>
              <a:off x="8072494" y="12705"/>
              <a:ext cx="504829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40s</a:t>
              </a:r>
              <a:endParaRPr lang="zh-CN" altLang="en-US" sz="1800" dirty="0"/>
            </a:p>
          </p:txBody>
        </p:sp>
        <p:sp>
          <p:nvSpPr>
            <p:cNvPr id="14380" name="TextBox 45"/>
            <p:cNvSpPr txBox="1"/>
            <p:nvPr/>
          </p:nvSpPr>
          <p:spPr>
            <a:xfrm>
              <a:off x="1851038" y="868699"/>
              <a:ext cx="714380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200m</a:t>
              </a:r>
              <a:endParaRPr lang="zh-CN" altLang="en-US" sz="1800" dirty="0"/>
            </a:p>
          </p:txBody>
        </p:sp>
        <p:sp>
          <p:nvSpPr>
            <p:cNvPr id="14381" name="TextBox 50"/>
            <p:cNvSpPr txBox="1"/>
            <p:nvPr/>
          </p:nvSpPr>
          <p:spPr>
            <a:xfrm>
              <a:off x="7929618" y="868699"/>
              <a:ext cx="830268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1200m</a:t>
              </a:r>
              <a:endParaRPr lang="zh-CN" altLang="en-US" sz="1800" dirty="0"/>
            </a:p>
          </p:txBody>
        </p:sp>
        <p:sp>
          <p:nvSpPr>
            <p:cNvPr id="14382" name="TextBox 51"/>
            <p:cNvSpPr txBox="1"/>
            <p:nvPr/>
          </p:nvSpPr>
          <p:spPr>
            <a:xfrm>
              <a:off x="3422674" y="868699"/>
              <a:ext cx="714380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450m</a:t>
              </a:r>
              <a:endParaRPr lang="zh-CN" altLang="en-US" sz="1800" dirty="0"/>
            </a:p>
          </p:txBody>
        </p:sp>
        <p:sp>
          <p:nvSpPr>
            <p:cNvPr id="14383" name="TextBox 52"/>
            <p:cNvSpPr txBox="1"/>
            <p:nvPr/>
          </p:nvSpPr>
          <p:spPr>
            <a:xfrm>
              <a:off x="5422938" y="868699"/>
              <a:ext cx="714380" cy="36685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1800" dirty="0"/>
                <a:t>750m</a:t>
              </a:r>
              <a:endParaRPr lang="zh-CN" altLang="en-US" sz="1800" dirty="0"/>
            </a:p>
          </p:txBody>
        </p:sp>
      </p:grpSp>
      <p:sp>
        <p:nvSpPr>
          <p:cNvPr id="14384" name="TextBox 55"/>
          <p:cNvSpPr txBox="1"/>
          <p:nvPr/>
        </p:nvSpPr>
        <p:spPr>
          <a:xfrm>
            <a:off x="283845" y="1412875"/>
            <a:ext cx="8434070" cy="62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　</a:t>
            </a:r>
            <a:r>
              <a:rPr lang="zh-CN" altLang="en-US" sz="2800">
                <a:latin typeface="宋体" panose="02010600030101010101" pitchFamily="2" charset="-122"/>
              </a:rPr>
              <a:t>　沿直线行驶的两辆小汽车运动有什么不同？</a:t>
            </a:r>
          </a:p>
        </p:txBody>
      </p:sp>
      <p:sp>
        <p:nvSpPr>
          <p:cNvPr id="14385" name="矩形 1"/>
          <p:cNvSpPr/>
          <p:nvPr/>
        </p:nvSpPr>
        <p:spPr>
          <a:xfrm>
            <a:off x="1149033" y="4797425"/>
            <a:ext cx="78486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228600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甲车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在各段相同时间内通过的路程相同。（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30m/s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）</a:t>
            </a:r>
          </a:p>
        </p:txBody>
      </p:sp>
      <p:sp>
        <p:nvSpPr>
          <p:cNvPr id="14386" name="矩形 4"/>
          <p:cNvSpPr/>
          <p:nvPr/>
        </p:nvSpPr>
        <p:spPr>
          <a:xfrm>
            <a:off x="1149033" y="5302250"/>
            <a:ext cx="6767512" cy="8223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228600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乙车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运动速度由慢变快，后来的速度大于甲了。（达到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45m/s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）</a:t>
            </a:r>
            <a:endParaRPr lang="zh-CN" altLang="en-US" dirty="0">
              <a:latin typeface="Arial" panose="020B0604020202020204" charset="-76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2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5" grpId="0" bldLvl="0"/>
      <p:bldP spid="14386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/>
          <p:nvPr/>
        </p:nvSpPr>
        <p:spPr>
          <a:xfrm>
            <a:off x="985203" y="1302385"/>
            <a:ext cx="7200900" cy="11890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在变速直线运动中，如果不关心在某处的快慢情况，只粗略计算全过程总体的快慢情况，</a:t>
            </a:r>
            <a:r>
              <a:rPr lang="zh-CN" altLang="en-US" sz="24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能否用</a:t>
            </a:r>
            <a:r>
              <a:rPr lang="en-US" altLang="x-none" sz="2400" b="1" i="1" dirty="0">
                <a:solidFill>
                  <a:srgbClr val="FF33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v</a:t>
            </a:r>
            <a:r>
              <a:rPr lang="en-US" altLang="x-none" sz="2400" b="1" dirty="0">
                <a:solidFill>
                  <a:srgbClr val="FF33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=</a:t>
            </a:r>
            <a:r>
              <a:rPr lang="en-US" altLang="x-none" sz="2400" b="1" i="1" dirty="0">
                <a:solidFill>
                  <a:srgbClr val="FF33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s</a:t>
            </a:r>
            <a:r>
              <a:rPr lang="en-US" altLang="x-none" sz="2400" b="1" dirty="0">
                <a:solidFill>
                  <a:srgbClr val="FF33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/</a:t>
            </a:r>
            <a:r>
              <a:rPr lang="en-US" altLang="x-none" sz="2400" b="1" i="1" dirty="0">
                <a:solidFill>
                  <a:srgbClr val="FF33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t</a:t>
            </a:r>
            <a:r>
              <a:rPr lang="zh-CN" altLang="en-US" sz="24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求速度？这时的意义如何</a:t>
            </a:r>
            <a:r>
              <a:rPr lang="en-US" altLang="x-none" sz="24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?</a:t>
            </a:r>
          </a:p>
        </p:txBody>
      </p:sp>
      <p:sp>
        <p:nvSpPr>
          <p:cNvPr id="15363" name="流程图: 可选过程 15362"/>
          <p:cNvSpPr/>
          <p:nvPr/>
        </p:nvSpPr>
        <p:spPr>
          <a:xfrm>
            <a:off x="408940" y="2742248"/>
            <a:ext cx="8462963" cy="485775"/>
          </a:xfrm>
          <a:prstGeom prst="flowChartAlternateProcess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228600"/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可用</a:t>
            </a:r>
            <a:r>
              <a:rPr lang="en-US" altLang="x-none" sz="2400" b="1" i="1" dirty="0"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v=s</a:t>
            </a:r>
            <a:r>
              <a:rPr lang="en-US" altLang="x-none" sz="2400" b="1" dirty="0"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/</a:t>
            </a:r>
            <a:r>
              <a:rPr lang="en-US" altLang="x-none" sz="2400" b="1" i="1" dirty="0"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t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计算总体运动速度</a:t>
            </a:r>
            <a:r>
              <a:rPr lang="en-US" altLang="x-none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,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此时的速度称为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平均速度</a:t>
            </a:r>
            <a:endParaRPr lang="zh-CN" altLang="en-US" dirty="0">
              <a:latin typeface="Arial" panose="020B0604020202020204" charset="-76"/>
            </a:endParaRPr>
          </a:p>
        </p:txBody>
      </p:sp>
      <p:sp>
        <p:nvSpPr>
          <p:cNvPr id="15364" name="流程图: 可选过程 15363"/>
          <p:cNvSpPr/>
          <p:nvPr/>
        </p:nvSpPr>
        <p:spPr>
          <a:xfrm>
            <a:off x="624840" y="3461385"/>
            <a:ext cx="2520950" cy="720725"/>
          </a:xfrm>
          <a:prstGeom prst="flowChartAlternateProcess">
            <a:avLst/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5" name="文本框 15364"/>
          <p:cNvSpPr txBox="1"/>
          <p:nvPr/>
        </p:nvSpPr>
        <p:spPr>
          <a:xfrm>
            <a:off x="724853" y="3545523"/>
            <a:ext cx="23479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charset="-76"/>
              </a:rPr>
              <a:t>课本题例分析</a:t>
            </a:r>
          </a:p>
        </p:txBody>
      </p:sp>
      <p:sp>
        <p:nvSpPr>
          <p:cNvPr id="15366" name="矩形 33"/>
          <p:cNvSpPr/>
          <p:nvPr/>
        </p:nvSpPr>
        <p:spPr>
          <a:xfrm>
            <a:off x="985203" y="4398010"/>
            <a:ext cx="7127875" cy="1736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    我国优秀运动员刘翔在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2004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雅典奥运会上勇夺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110m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跨栏金牌并打破奥运会纪录，成绩是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12.91s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。他的平均速度是多少？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2" charset="0"/>
              <a:ea typeface="Times New Roman" panose="02020603050405020304" pitchFamily="2" charset="0"/>
              <a:sym typeface="Times New Roman" panose="02020603050405020304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/>
      <p:bldP spid="15362" grpId="1" bldLvl="0"/>
      <p:bldP spid="15363" grpId="0" bldLvl="0"/>
      <p:bldP spid="15363" grpId="1" bldLvl="0"/>
      <p:bldP spid="15365" grpId="0" bldLvl="0"/>
      <p:bldP spid="15366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/>
          <p:nvPr/>
        </p:nvSpPr>
        <p:spPr>
          <a:xfrm>
            <a:off x="179388" y="2276475"/>
            <a:ext cx="6164262" cy="4635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1905" indent="228600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不是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冲刺时的最大速度应高于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8.52m/s</a:t>
            </a:r>
            <a:endParaRPr lang="zh-CN" altLang="en-US" dirty="0">
              <a:latin typeface="Arial" panose="020B0604020202020204" charset="-76"/>
            </a:endParaRPr>
          </a:p>
        </p:txBody>
      </p:sp>
      <p:sp>
        <p:nvSpPr>
          <p:cNvPr id="16387" name="矩形 3"/>
          <p:cNvSpPr/>
          <p:nvPr/>
        </p:nvSpPr>
        <p:spPr>
          <a:xfrm>
            <a:off x="366713" y="3040063"/>
            <a:ext cx="7993062" cy="461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1905" indent="228600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他跑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400m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成绩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1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=s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1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/v=400m/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（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8.52m/s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）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=47s</a:t>
            </a:r>
            <a:endParaRPr lang="zh-CN" altLang="en-US" dirty="0">
              <a:latin typeface="Arial" panose="020B0604020202020204" charset="-76"/>
            </a:endParaRPr>
          </a:p>
        </p:txBody>
      </p:sp>
      <p:sp>
        <p:nvSpPr>
          <p:cNvPr id="16388" name="矩形 4"/>
          <p:cNvSpPr/>
          <p:nvPr/>
        </p:nvSpPr>
        <p:spPr>
          <a:xfrm>
            <a:off x="611188" y="3616325"/>
            <a:ext cx="8712200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2400" b="1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③</a:t>
            </a:r>
            <a:r>
              <a:rPr lang="zh-CN" altLang="en-US" sz="2400" b="1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在计算中要注意什么？</a:t>
            </a:r>
            <a:endParaRPr lang="en-US" altLang="x-none" sz="2400" b="1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</p:txBody>
      </p:sp>
      <p:sp>
        <p:nvSpPr>
          <p:cNvPr id="16389" name="矩形 5"/>
          <p:cNvSpPr/>
          <p:nvPr/>
        </p:nvSpPr>
        <p:spPr>
          <a:xfrm>
            <a:off x="323850" y="1557338"/>
            <a:ext cx="7850188" cy="15541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1905" indent="228600"/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问题拓展：</a:t>
            </a:r>
          </a:p>
          <a:p>
            <a:pPr marL="1905" indent="228600"/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①</a:t>
            </a:r>
            <a:r>
              <a:rPr lang="en-US" altLang="x-none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8.52m/s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是他的最大速度吗？</a:t>
            </a:r>
          </a:p>
          <a:p>
            <a:pPr marL="1905" indent="228600"/>
            <a:endParaRPr lang="zh-CN" altLang="en-US" sz="2400" b="1" dirty="0">
              <a:solidFill>
                <a:srgbClr val="1F497D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  <a:p>
            <a:pPr marL="1905" indent="228600"/>
            <a:r>
              <a:rPr lang="en-US" altLang="x-none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②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如果他以这样的速度去跑</a:t>
            </a:r>
            <a:r>
              <a:rPr lang="en-US" altLang="x-none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400m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竞赛项目，成绩如何？</a:t>
            </a:r>
            <a:endParaRPr lang="zh-CN" altLang="en-US" dirty="0">
              <a:latin typeface="Arial" panose="020B0604020202020204" charset="-76"/>
            </a:endParaRPr>
          </a:p>
        </p:txBody>
      </p:sp>
      <p:sp>
        <p:nvSpPr>
          <p:cNvPr id="16390" name="矩形 6"/>
          <p:cNvSpPr/>
          <p:nvPr/>
        </p:nvSpPr>
        <p:spPr>
          <a:xfrm>
            <a:off x="682625" y="4076700"/>
            <a:ext cx="8543925" cy="461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a.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各物理量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单位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要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统一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；</a:t>
            </a:r>
          </a:p>
        </p:txBody>
      </p:sp>
      <p:sp>
        <p:nvSpPr>
          <p:cNvPr id="16391" name="矩形 7"/>
          <p:cNvSpPr/>
          <p:nvPr/>
        </p:nvSpPr>
        <p:spPr>
          <a:xfrm>
            <a:off x="682625" y="4581525"/>
            <a:ext cx="8785225" cy="461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b.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所求物理量要有必要的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文字叙述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；</a:t>
            </a:r>
          </a:p>
        </p:txBody>
      </p:sp>
      <p:sp>
        <p:nvSpPr>
          <p:cNvPr id="16392" name="矩形 8"/>
          <p:cNvSpPr/>
          <p:nvPr/>
        </p:nvSpPr>
        <p:spPr>
          <a:xfrm>
            <a:off x="682625" y="5086350"/>
            <a:ext cx="8929688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c.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写出所依据的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公式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或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变形式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，有物理量的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代入过程</a:t>
            </a:r>
            <a:r>
              <a:rPr lang="en-US" altLang="x-none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(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单位</a:t>
            </a:r>
            <a:r>
              <a:rPr lang="en-US" altLang="x-none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)</a:t>
            </a:r>
            <a:r>
              <a:rPr lang="zh-CN" altLang="en-US" sz="2400" b="1" dirty="0">
                <a:solidFill>
                  <a:srgbClr val="1F497D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。</a:t>
            </a:r>
            <a:endParaRPr lang="zh-CN" altLang="en-US" dirty="0">
              <a:latin typeface="Arial" panose="020B0604020202020204" charset="-76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2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" dur="25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/>
      <p:bldP spid="16387" grpId="0" bldLvl="0"/>
      <p:bldP spid="16388" grpId="0" bldLvl="0"/>
      <p:bldP spid="16389" grpId="0" bldLvl="0"/>
      <p:bldP spid="16390" grpId="0" bldLvl="0"/>
      <p:bldP spid="16391" grpId="0" bldLvl="0"/>
      <p:bldP spid="16392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/>
          <p:nvPr/>
        </p:nvSpPr>
        <p:spPr>
          <a:xfrm>
            <a:off x="34925" y="972503"/>
            <a:ext cx="8743950" cy="30178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228600" algn="just"/>
            <a:endParaRPr lang="en-US" altLang="x-none" sz="2400" b="1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  <a:p>
            <a:pPr indent="228600" algn="just"/>
            <a:r>
              <a:rPr lang="en-US" altLang="x-none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1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．判断一个物体是不是在做匀速直线运动时，</a:t>
            </a:r>
            <a:endParaRPr lang="en-US" altLang="x-none" sz="2400" b="1" dirty="0"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  <a:p>
            <a:pPr indent="228600" algn="just"/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要注意分析该物体在整个运动过程中运动的</a:t>
            </a:r>
            <a:r>
              <a:rPr lang="zh-CN" altLang="en-US" sz="24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速</a:t>
            </a:r>
            <a:endParaRPr lang="en-US" altLang="x-none" sz="2400" b="1" dirty="0">
              <a:solidFill>
                <a:srgbClr val="FF3300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  <a:p>
            <a:pPr indent="228600" algn="just"/>
            <a:r>
              <a:rPr lang="zh-CN" altLang="en-US" sz="24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度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和</a:t>
            </a:r>
            <a:r>
              <a:rPr lang="zh-CN" altLang="en-US" sz="24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运动方向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是不是始终没变。</a:t>
            </a:r>
          </a:p>
          <a:p>
            <a:pPr indent="228600" algn="just"/>
            <a:r>
              <a:rPr lang="en-US" altLang="x-none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2.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做变速运动的物体的平均速度等于它在某段</a:t>
            </a:r>
            <a:endParaRPr lang="en-US" altLang="x-none" sz="2400" b="1" dirty="0"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  <a:p>
            <a:pPr indent="228600" algn="just"/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路程上同过的总路程与在这段路程上所用的总</a:t>
            </a:r>
            <a:endParaRPr lang="en-US" altLang="x-none" sz="2400" b="1" dirty="0"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  <a:p>
            <a:pPr indent="228600" algn="just"/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时间的比值，而不是取几个速度的平均值。</a:t>
            </a:r>
            <a:endParaRPr lang="en-US" altLang="x-none" sz="2400" b="1" dirty="0"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  <a:p>
            <a:pPr indent="228600" algn="just"/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推导过程：</a:t>
            </a:r>
          </a:p>
        </p:txBody>
      </p:sp>
      <p:sp>
        <p:nvSpPr>
          <p:cNvPr id="17411" name="矩形 2"/>
          <p:cNvSpPr/>
          <p:nvPr/>
        </p:nvSpPr>
        <p:spPr>
          <a:xfrm>
            <a:off x="107950" y="3996690"/>
            <a:ext cx="8469313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17145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设第一段时间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内速度为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v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，第二段时间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内速度为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v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，</a:t>
            </a:r>
            <a:endParaRPr lang="en-US" altLang="x-none" sz="24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17412" name="矩形 3"/>
          <p:cNvSpPr/>
          <p:nvPr/>
        </p:nvSpPr>
        <p:spPr>
          <a:xfrm>
            <a:off x="107950" y="4498340"/>
            <a:ext cx="8469313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171450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则第一段时间内行驶的路程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s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1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=v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1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1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</a:t>
            </a:r>
            <a:endParaRPr lang="zh-CN" altLang="en-US" dirty="0">
              <a:latin typeface="Arial" panose="020B0604020202020204" charset="-76"/>
            </a:endParaRPr>
          </a:p>
        </p:txBody>
      </p:sp>
      <p:sp>
        <p:nvSpPr>
          <p:cNvPr id="17413" name="矩形 4"/>
          <p:cNvSpPr/>
          <p:nvPr/>
        </p:nvSpPr>
        <p:spPr>
          <a:xfrm>
            <a:off x="107950" y="4977765"/>
            <a:ext cx="8469313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171450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第二段时间内行驶的路程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s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2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=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v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2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2" charset="0"/>
              <a:ea typeface="幼圆" panose="02010509060101010101" pitchFamily="49" charset="-122"/>
              <a:sym typeface="Times New Roman" panose="02020603050405020304" pitchFamily="2" charset="0"/>
            </a:endParaRPr>
          </a:p>
        </p:txBody>
      </p:sp>
      <p:sp>
        <p:nvSpPr>
          <p:cNvPr id="17414" name="矩形 5"/>
          <p:cNvSpPr/>
          <p:nvPr/>
        </p:nvSpPr>
        <p:spPr>
          <a:xfrm>
            <a:off x="825500" y="5557203"/>
            <a:ext cx="7707313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171450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全程平均速度：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v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=(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s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1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+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s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2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)/(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1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+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2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)=(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v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1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1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+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v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2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2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)/(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1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+t</a:t>
            </a:r>
            <a:r>
              <a:rPr lang="en-US" altLang="x-none" sz="2400" b="1" baseline="-25000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2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)</a:t>
            </a:r>
          </a:p>
        </p:txBody>
      </p:sp>
      <p:sp>
        <p:nvSpPr>
          <p:cNvPr id="17415" name="矩形 6"/>
          <p:cNvSpPr/>
          <p:nvPr/>
        </p:nvSpPr>
        <p:spPr>
          <a:xfrm>
            <a:off x="1851025" y="6147753"/>
            <a:ext cx="367823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 (</a:t>
            </a:r>
            <a:r>
              <a:rPr lang="en-US" altLang="x-none" sz="2400" b="1" i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v</a:t>
            </a:r>
            <a:r>
              <a:rPr lang="en-US" altLang="x-none" sz="2400" b="1" baseline="-25000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1</a:t>
            </a:r>
            <a:r>
              <a:rPr lang="en-US" altLang="x-none" sz="2400" b="1" i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1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+</a:t>
            </a:r>
            <a:r>
              <a:rPr lang="en-US" altLang="x-none" sz="2400" b="1" i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v</a:t>
            </a:r>
            <a:r>
              <a:rPr lang="en-US" altLang="x-none" sz="2400" b="1" baseline="-25000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2</a:t>
            </a:r>
            <a:r>
              <a:rPr lang="en-US" altLang="x-none" sz="2400" b="1" i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2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)/(</a:t>
            </a:r>
            <a:r>
              <a:rPr lang="en-US" altLang="x-none" sz="2400" b="1" i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1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+</a:t>
            </a:r>
            <a:r>
              <a:rPr lang="en-US" altLang="x-none" sz="2400" b="1" i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t</a:t>
            </a:r>
            <a:r>
              <a:rPr lang="en-US" altLang="x-none" sz="2400" b="1" baseline="-25000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2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≠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(</a:t>
            </a:r>
            <a:r>
              <a:rPr lang="en-US" altLang="x-none" sz="2400" b="1" i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v</a:t>
            </a:r>
            <a:r>
              <a:rPr lang="en-US" altLang="x-none" sz="2400" b="1" baseline="-25000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1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+</a:t>
            </a:r>
            <a:r>
              <a:rPr lang="en-US" altLang="x-none" sz="2400" b="1" i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v</a:t>
            </a:r>
            <a:r>
              <a:rPr lang="en-US" altLang="x-none" sz="2400" b="1" baseline="-25000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2</a:t>
            </a:r>
            <a:r>
              <a:rPr lang="en-US" altLang="x-none" sz="24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)/2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2" charset="0"/>
              <a:ea typeface="Times New Roman" panose="02020603050405020304" pitchFamily="2" charset="0"/>
              <a:sym typeface="宋体" panose="02010600030101010101" pitchFamily="2" charset="-122"/>
            </a:endParaRPr>
          </a:p>
        </p:txBody>
      </p:sp>
      <p:sp>
        <p:nvSpPr>
          <p:cNvPr id="17416" name="椭圆 35"/>
          <p:cNvSpPr/>
          <p:nvPr/>
        </p:nvSpPr>
        <p:spPr>
          <a:xfrm>
            <a:off x="7618413" y="1043940"/>
            <a:ext cx="695325" cy="863600"/>
          </a:xfrm>
          <a:prstGeom prst="ellipse">
            <a:avLst/>
          </a:prstGeom>
          <a:gradFill rotWithShape="1">
            <a:gsLst>
              <a:gs pos="0">
                <a:srgbClr val="FFF200">
                  <a:alpha val="100000"/>
                </a:srgbClr>
              </a:gs>
              <a:gs pos="45000">
                <a:srgbClr val="FF7A00">
                  <a:alpha val="100000"/>
                </a:srgbClr>
              </a:gs>
              <a:gs pos="70000">
                <a:srgbClr val="FF0300">
                  <a:alpha val="100000"/>
                </a:srgbClr>
              </a:gs>
              <a:gs pos="100000">
                <a:srgbClr val="4D0808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algn="ctr"/>
            <a:endParaRPr>
              <a:solidFill>
                <a:srgbClr val="FFFEFA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7" name="TextBox 36"/>
          <p:cNvSpPr/>
          <p:nvPr/>
        </p:nvSpPr>
        <p:spPr>
          <a:xfrm>
            <a:off x="7316788" y="901065"/>
            <a:ext cx="349250" cy="2676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运动方向没变</a:t>
            </a:r>
            <a:endParaRPr lang="en-US" altLang="x-none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7418" name="矩形 10"/>
          <p:cNvSpPr/>
          <p:nvPr/>
        </p:nvSpPr>
        <p:spPr>
          <a:xfrm>
            <a:off x="7977188" y="901065"/>
            <a:ext cx="552450" cy="35369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运动速度不断加快</a:t>
            </a:r>
            <a:endParaRPr lang="zh-CN" altLang="en-US" dirty="0">
              <a:latin typeface="Arial" panose="020B0604020202020204" charset="-76"/>
            </a:endParaRPr>
          </a:p>
        </p:txBody>
      </p:sp>
      <p:sp>
        <p:nvSpPr>
          <p:cNvPr id="17419" name="矩形 41"/>
          <p:cNvSpPr/>
          <p:nvPr/>
        </p:nvSpPr>
        <p:spPr>
          <a:xfrm>
            <a:off x="8624888" y="901065"/>
            <a:ext cx="552450" cy="2676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加速直线运动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0 L 0 0.05 E" pathEditMode="relativ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.05 L 0 0.1 E" pathEditMode="relative">
                                      <p:cBhvr>
                                        <p:cTn id="8" dur="21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.1 L 0 0.15 E" pathEditMode="relative">
                                      <p:cBhvr>
                                        <p:cTn id="9" dur="160" fill="hold">
                                          <p:stCondLst>
                                            <p:cond delay="71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.15 L 0 0.2  E" pathEditMode="relative">
                                      <p:cBhvr>
                                        <p:cTn id="10" dur="130" fill="hold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.2 L 0 0.25  E" pathEditMode="relative">
                                      <p:cBhvr>
                                        <p:cTn id="11" dur="12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.25 L 0 0.3  E" pathEditMode="relative">
                                      <p:cBhvr>
                                        <p:cTn id="12" dur="11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.3 L 0 0.35 E" pathEditMode="relative">
                                      <p:cBhvr>
                                        <p:cTn id="13" dur="100" fill="hold">
                                          <p:stCondLst>
                                            <p:cond delay="122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.35 L 0 0.45  E" pathEditMode="relative">
                                      <p:cBhvr>
                                        <p:cTn id="14" dur="9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.45 L 0 0.55  E" pathEditMode="relative">
                                      <p:cBhvr>
                                        <p:cTn id="15" dur="80" fill="hold">
                                          <p:stCondLst>
                                            <p:cond delay="141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.55 L 0 0.75  E" pathEditMode="relative">
                                      <p:cBhvr>
                                        <p:cTn id="16" dur="70" fill="hold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.75 L 0 1  E" pathEditMode="relative">
                                      <p:cBhvr>
                                        <p:cTn id="17" dur="60" fill="hold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3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3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/>
      <p:bldP spid="17412" grpId="0" bldLvl="0"/>
      <p:bldP spid="17413" grpId="0" bldLvl="0"/>
      <p:bldP spid="17414" grpId="0" bldLvl="0"/>
      <p:bldP spid="17415" grpId="0" bldLvl="0"/>
      <p:bldP spid="17416" grpId="0" bldLvl="0" animBg="1"/>
      <p:bldP spid="17417" grpId="0" bldLvl="0"/>
      <p:bldP spid="17418" grpId="0" bldLvl="0"/>
      <p:bldP spid="17419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9015" y="1402080"/>
            <a:ext cx="6953250" cy="1158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5955" y="2503805"/>
            <a:ext cx="4949825" cy="30270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1506" name="Rectangle 3"/>
          <p:cNvSpPr>
            <a:spLocks noRot="1"/>
          </p:cNvSpPr>
          <p:nvPr/>
        </p:nvSpPr>
        <p:spPr>
          <a:xfrm>
            <a:off x="949325" y="2078355"/>
            <a:ext cx="5028565" cy="936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x-none" sz="2800" dirty="0"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</a:rPr>
              <a:t>．比较运动快慢的两种方法</a:t>
            </a:r>
          </a:p>
        </p:txBody>
      </p:sp>
      <p:sp>
        <p:nvSpPr>
          <p:cNvPr id="21507" name="Text Box 4"/>
          <p:cNvSpPr txBox="1"/>
          <p:nvPr/>
        </p:nvSpPr>
        <p:spPr>
          <a:xfrm>
            <a:off x="949008" y="3087688"/>
            <a:ext cx="4897437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2800" dirty="0"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</a:rPr>
              <a:t>．速度的定义和公式</a:t>
            </a:r>
          </a:p>
        </p:txBody>
      </p:sp>
      <p:sp>
        <p:nvSpPr>
          <p:cNvPr id="21508" name="Rectangle 10"/>
          <p:cNvSpPr/>
          <p:nvPr/>
        </p:nvSpPr>
        <p:spPr>
          <a:xfrm>
            <a:off x="949008" y="3733800"/>
            <a:ext cx="612140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2800" dirty="0">
                <a:latin typeface="宋体" panose="02010600030101010101" pitchFamily="2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</a:rPr>
              <a:t>．匀速直线运动和变速直线运动</a:t>
            </a:r>
          </a:p>
        </p:txBody>
      </p:sp>
      <p:sp>
        <p:nvSpPr>
          <p:cNvPr id="21509" name="Rectangle 12"/>
          <p:cNvSpPr/>
          <p:nvPr/>
        </p:nvSpPr>
        <p:spPr>
          <a:xfrm>
            <a:off x="949008" y="4454525"/>
            <a:ext cx="626427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2800" dirty="0">
                <a:latin typeface="宋体" panose="02010600030101010101" pitchFamily="2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</a:rPr>
              <a:t>．求解速度的一般解题方法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8434" name="TextBox 1"/>
          <p:cNvSpPr txBox="1"/>
          <p:nvPr/>
        </p:nvSpPr>
        <p:spPr>
          <a:xfrm>
            <a:off x="290830" y="1213485"/>
            <a:ext cx="8353425" cy="17068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66CC"/>
                </a:solidFill>
                <a:latin typeface="方正书宋_GBK" pitchFamily="1" charset="-122"/>
                <a:ea typeface="方正书宋_GBK" pitchFamily="1" charset="-122"/>
              </a:rPr>
              <a:t>　　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 小明在跑百米时，前</a:t>
            </a:r>
            <a:r>
              <a:rPr lang="en-US" altLang="x-none" sz="2800" dirty="0">
                <a:latin typeface="方正书宋_GBK" pitchFamily="1" charset="-122"/>
                <a:ea typeface="方正书宋_GBK" pitchFamily="1" charset="-122"/>
              </a:rPr>
              <a:t>50m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用时</a:t>
            </a:r>
            <a:r>
              <a:rPr lang="en-US" altLang="x-none" sz="2800" dirty="0">
                <a:latin typeface="方正书宋_GBK" pitchFamily="1" charset="-122"/>
                <a:ea typeface="方正书宋_GBK" pitchFamily="1" charset="-122"/>
              </a:rPr>
              <a:t>6s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，后</a:t>
            </a:r>
            <a:r>
              <a:rPr lang="en-US" altLang="x-none" sz="2800" dirty="0">
                <a:latin typeface="方正书宋_GBK" pitchFamily="1" charset="-122"/>
                <a:ea typeface="方正书宋_GBK" pitchFamily="1" charset="-122"/>
              </a:rPr>
              <a:t>50m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用时</a:t>
            </a:r>
            <a:r>
              <a:rPr lang="en-US" altLang="x-none" sz="2800" dirty="0">
                <a:latin typeface="方正书宋_GBK" pitchFamily="1" charset="-122"/>
                <a:ea typeface="方正书宋_GBK" pitchFamily="1" charset="-122"/>
              </a:rPr>
              <a:t>7s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，小明前、后</a:t>
            </a:r>
            <a:r>
              <a:rPr lang="en-US" altLang="x-none" sz="2800" dirty="0">
                <a:latin typeface="方正书宋_GBK" pitchFamily="1" charset="-122"/>
                <a:ea typeface="方正书宋_GBK" pitchFamily="1" charset="-122"/>
              </a:rPr>
              <a:t>50m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及百米全程的平均速度各是多少？</a:t>
            </a:r>
          </a:p>
        </p:txBody>
      </p:sp>
      <p:sp>
        <p:nvSpPr>
          <p:cNvPr id="18435" name="TextBox 2"/>
          <p:cNvSpPr txBox="1"/>
          <p:nvPr/>
        </p:nvSpPr>
        <p:spPr>
          <a:xfrm>
            <a:off x="1082993" y="4705985"/>
            <a:ext cx="7561262" cy="1762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方正书宋_GBK" pitchFamily="1" charset="-122"/>
                <a:ea typeface="方正书宋_GBK" pitchFamily="1" charset="-122"/>
              </a:rPr>
              <a:t>　　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解：小明前</a:t>
            </a:r>
            <a:r>
              <a:rPr lang="en-US" altLang="x-none" sz="2800" dirty="0">
                <a:latin typeface="方正书宋_GBK" pitchFamily="1" charset="-122"/>
                <a:ea typeface="方正书宋_GBK" pitchFamily="1" charset="-122"/>
              </a:rPr>
              <a:t>50m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路程</a:t>
            </a:r>
            <a:r>
              <a:rPr lang="en-US" altLang="x-none" sz="2800" i="1" dirty="0">
                <a:latin typeface="方正书宋_GBK" pitchFamily="1" charset="-122"/>
                <a:ea typeface="方正书宋_GBK" pitchFamily="1" charset="-122"/>
              </a:rPr>
              <a:t>s</a:t>
            </a:r>
            <a:r>
              <a:rPr lang="en-US" altLang="x-none" sz="2800" baseline="-25000" dirty="0">
                <a:latin typeface="方正书宋_GBK" pitchFamily="1" charset="-122"/>
                <a:ea typeface="方正书宋_GBK" pitchFamily="1" charset="-122"/>
              </a:rPr>
              <a:t>1</a:t>
            </a:r>
            <a:r>
              <a:rPr lang="en-US" altLang="x-none" sz="2800" dirty="0">
                <a:latin typeface="方正书宋_GBK" pitchFamily="1" charset="-122"/>
                <a:ea typeface="方正书宋_GBK" pitchFamily="1" charset="-122"/>
              </a:rPr>
              <a:t>=50m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，用时</a:t>
            </a:r>
            <a:r>
              <a:rPr lang="en-US" altLang="x-none" sz="2800" i="1" dirty="0">
                <a:latin typeface="方正书宋_GBK" pitchFamily="1" charset="-122"/>
                <a:ea typeface="方正书宋_GBK" pitchFamily="1" charset="-122"/>
              </a:rPr>
              <a:t>t</a:t>
            </a:r>
            <a:r>
              <a:rPr lang="en-US" altLang="x-none" sz="2800" baseline="-25000" dirty="0">
                <a:latin typeface="方正书宋_GBK" pitchFamily="1" charset="-122"/>
                <a:ea typeface="方正书宋_GBK" pitchFamily="1" charset="-122"/>
              </a:rPr>
              <a:t>1</a:t>
            </a:r>
            <a:r>
              <a:rPr lang="en-US" altLang="x-none" sz="2800" dirty="0">
                <a:latin typeface="方正书宋_GBK" pitchFamily="1" charset="-122"/>
                <a:ea typeface="方正书宋_GBK" pitchFamily="1" charset="-122"/>
              </a:rPr>
              <a:t>=6s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，后</a:t>
            </a:r>
            <a:r>
              <a:rPr lang="en-US" altLang="x-none" sz="2800" dirty="0">
                <a:latin typeface="方正书宋_GBK" pitchFamily="1" charset="-122"/>
                <a:ea typeface="方正书宋_GBK" pitchFamily="1" charset="-122"/>
              </a:rPr>
              <a:t>50 m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路程</a:t>
            </a:r>
            <a:r>
              <a:rPr lang="en-US" altLang="x-none" sz="2800" i="1" dirty="0">
                <a:latin typeface="方正书宋_GBK" pitchFamily="1" charset="-122"/>
                <a:ea typeface="方正书宋_GBK" pitchFamily="1" charset="-122"/>
              </a:rPr>
              <a:t>s</a:t>
            </a:r>
            <a:r>
              <a:rPr lang="en-US" altLang="x-none" sz="2800" baseline="-25000" dirty="0">
                <a:latin typeface="方正书宋_GBK" pitchFamily="1" charset="-122"/>
                <a:ea typeface="方正书宋_GBK" pitchFamily="1" charset="-122"/>
              </a:rPr>
              <a:t>2</a:t>
            </a:r>
            <a:r>
              <a:rPr lang="en-US" altLang="x-none" sz="2800" dirty="0">
                <a:latin typeface="方正书宋_GBK" pitchFamily="1" charset="-122"/>
                <a:ea typeface="方正书宋_GBK" pitchFamily="1" charset="-122"/>
              </a:rPr>
              <a:t>=50m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，用时</a:t>
            </a:r>
            <a:r>
              <a:rPr lang="en-US" altLang="x-none" sz="2800" i="1" dirty="0">
                <a:latin typeface="方正书宋_GBK" pitchFamily="1" charset="-122"/>
                <a:ea typeface="方正书宋_GBK" pitchFamily="1" charset="-122"/>
              </a:rPr>
              <a:t>t</a:t>
            </a:r>
            <a:r>
              <a:rPr lang="en-US" altLang="x-none" sz="2800" baseline="-25000" dirty="0">
                <a:latin typeface="方正书宋_GBK" pitchFamily="1" charset="-122"/>
                <a:ea typeface="方正书宋_GBK" pitchFamily="1" charset="-122"/>
              </a:rPr>
              <a:t>2</a:t>
            </a:r>
            <a:r>
              <a:rPr lang="en-US" altLang="x-none" sz="2800" dirty="0">
                <a:latin typeface="方正书宋_GBK" pitchFamily="1" charset="-122"/>
                <a:ea typeface="方正书宋_GBK" pitchFamily="1" charset="-122"/>
              </a:rPr>
              <a:t>=7s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，全程</a:t>
            </a:r>
            <a:r>
              <a:rPr lang="en-US" altLang="x-none" sz="2800" i="1" dirty="0">
                <a:latin typeface="方正书宋_GBK" pitchFamily="1" charset="-122"/>
                <a:ea typeface="方正书宋_GBK" pitchFamily="1" charset="-122"/>
              </a:rPr>
              <a:t>s</a:t>
            </a:r>
            <a:r>
              <a:rPr lang="en-US" altLang="x-none" sz="2800" baseline="-25000" dirty="0">
                <a:latin typeface="方正书宋_GBK" pitchFamily="1" charset="-122"/>
                <a:ea typeface="方正书宋_GBK" pitchFamily="1" charset="-122"/>
              </a:rPr>
              <a:t>3</a:t>
            </a:r>
            <a:r>
              <a:rPr lang="en-US" altLang="x-none" sz="2800" dirty="0">
                <a:latin typeface="方正书宋_GBK" pitchFamily="1" charset="-122"/>
                <a:ea typeface="方正书宋_GBK" pitchFamily="1" charset="-122"/>
              </a:rPr>
              <a:t>=100m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，用时</a:t>
            </a:r>
            <a:r>
              <a:rPr lang="en-US" altLang="x-none" sz="2800" i="1" dirty="0">
                <a:latin typeface="方正书宋_GBK" pitchFamily="1" charset="-122"/>
                <a:ea typeface="方正书宋_GBK" pitchFamily="1" charset="-122"/>
              </a:rPr>
              <a:t>t</a:t>
            </a:r>
            <a:r>
              <a:rPr lang="en-US" altLang="x-none" sz="2800" baseline="-25000" dirty="0">
                <a:latin typeface="方正书宋_GBK" pitchFamily="1" charset="-122"/>
                <a:ea typeface="方正书宋_GBK" pitchFamily="1" charset="-122"/>
              </a:rPr>
              <a:t>3</a:t>
            </a:r>
            <a:r>
              <a:rPr lang="zh-CN" altLang="en-US" sz="2800" dirty="0">
                <a:latin typeface="方正书宋_GBK" pitchFamily="1" charset="-122"/>
                <a:ea typeface="方正书宋_GBK" pitchFamily="1" charset="-122"/>
              </a:rPr>
              <a:t>。根据公式和题意有：</a:t>
            </a:r>
          </a:p>
        </p:txBody>
      </p:sp>
      <p:sp>
        <p:nvSpPr>
          <p:cNvPr id="18436" name="Rectangle 4"/>
          <p:cNvSpPr/>
          <p:nvPr/>
        </p:nvSpPr>
        <p:spPr>
          <a:xfrm>
            <a:off x="938530" y="3213735"/>
            <a:ext cx="12509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>
                <a:latin typeface="Times New Roman" panose="02020603050405020304" pitchFamily="2" charset="0"/>
              </a:rPr>
              <a:t>分析：</a:t>
            </a:r>
          </a:p>
        </p:txBody>
      </p:sp>
      <p:grpSp>
        <p:nvGrpSpPr>
          <p:cNvPr id="18437" name="Group 5"/>
          <p:cNvGrpSpPr/>
          <p:nvPr/>
        </p:nvGrpSpPr>
        <p:grpSpPr>
          <a:xfrm>
            <a:off x="2378393" y="2327910"/>
            <a:ext cx="5184775" cy="2270125"/>
            <a:chOff x="0" y="0"/>
            <a:chExt cx="3266" cy="1431"/>
          </a:xfrm>
        </p:grpSpPr>
        <p:sp>
          <p:nvSpPr>
            <p:cNvPr id="18438" name="Line 6"/>
            <p:cNvSpPr/>
            <p:nvPr/>
          </p:nvSpPr>
          <p:spPr>
            <a:xfrm>
              <a:off x="0" y="786"/>
              <a:ext cx="326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39" name="Line 7"/>
            <p:cNvSpPr/>
            <p:nvPr/>
          </p:nvSpPr>
          <p:spPr>
            <a:xfrm>
              <a:off x="0" y="650"/>
              <a:ext cx="0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0" name="Line 8"/>
            <p:cNvSpPr/>
            <p:nvPr/>
          </p:nvSpPr>
          <p:spPr>
            <a:xfrm>
              <a:off x="1633" y="650"/>
              <a:ext cx="0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1" name="Line 9"/>
            <p:cNvSpPr/>
            <p:nvPr/>
          </p:nvSpPr>
          <p:spPr>
            <a:xfrm>
              <a:off x="3266" y="650"/>
              <a:ext cx="0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2" name="Rectangle 10"/>
            <p:cNvSpPr/>
            <p:nvPr/>
          </p:nvSpPr>
          <p:spPr>
            <a:xfrm>
              <a:off x="499" y="0"/>
              <a:ext cx="58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2800" b="1" dirty="0">
                  <a:latin typeface="Times New Roman" panose="02020603050405020304" pitchFamily="2" charset="0"/>
                  <a:ea typeface="楷体_GB2312" charset="-122"/>
                </a:rPr>
                <a:t>50 m</a:t>
              </a:r>
              <a:endParaRPr lang="zh-CN" altLang="en-US" sz="2800" b="1" dirty="0"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18443" name="Rectangle 11"/>
            <p:cNvSpPr/>
            <p:nvPr/>
          </p:nvSpPr>
          <p:spPr>
            <a:xfrm>
              <a:off x="2177" y="0"/>
              <a:ext cx="58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2800" b="1" dirty="0">
                  <a:latin typeface="Times New Roman" panose="02020603050405020304" pitchFamily="2" charset="0"/>
                  <a:ea typeface="楷体_GB2312" charset="-122"/>
                </a:rPr>
                <a:t>50 m</a:t>
              </a:r>
              <a:endParaRPr lang="zh-CN" altLang="en-US" sz="2800" b="1" dirty="0"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18444" name="Rectangle 12"/>
            <p:cNvSpPr/>
            <p:nvPr/>
          </p:nvSpPr>
          <p:spPr>
            <a:xfrm>
              <a:off x="681" y="499"/>
              <a:ext cx="37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2800" b="1" dirty="0">
                  <a:solidFill>
                    <a:srgbClr val="0066CC"/>
                  </a:solidFill>
                  <a:latin typeface="Times New Roman" panose="02020603050405020304" pitchFamily="2" charset="0"/>
                  <a:ea typeface="楷体_GB2312" charset="-122"/>
                </a:rPr>
                <a:t>6 s</a:t>
              </a:r>
              <a:endParaRPr lang="zh-CN" altLang="en-US" sz="2800" b="1" dirty="0">
                <a:solidFill>
                  <a:srgbClr val="0066CC"/>
                </a:solidFill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18445" name="Rectangle 13"/>
            <p:cNvSpPr/>
            <p:nvPr/>
          </p:nvSpPr>
          <p:spPr>
            <a:xfrm>
              <a:off x="2314" y="497"/>
              <a:ext cx="37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2800" b="1" dirty="0">
                  <a:solidFill>
                    <a:srgbClr val="0066CC"/>
                  </a:solidFill>
                  <a:latin typeface="Times New Roman" panose="02020603050405020304" pitchFamily="2" charset="0"/>
                  <a:ea typeface="楷体_GB2312" charset="-122"/>
                </a:rPr>
                <a:t>7 s</a:t>
              </a:r>
              <a:endParaRPr lang="zh-CN" altLang="en-US" sz="2800" b="1" dirty="0">
                <a:solidFill>
                  <a:srgbClr val="0066CC"/>
                </a:solidFill>
                <a:latin typeface="Times New Roman" panose="02020603050405020304" pitchFamily="2" charset="0"/>
                <a:ea typeface="楷体_GB2312" charset="-122"/>
              </a:endParaRPr>
            </a:p>
          </p:txBody>
        </p:sp>
        <p:grpSp>
          <p:nvGrpSpPr>
            <p:cNvPr id="18446" name="Group 14"/>
            <p:cNvGrpSpPr/>
            <p:nvPr/>
          </p:nvGrpSpPr>
          <p:grpSpPr>
            <a:xfrm>
              <a:off x="0" y="333"/>
              <a:ext cx="3266" cy="1098"/>
              <a:chOff x="0" y="0"/>
              <a:chExt cx="3266" cy="1098"/>
            </a:xfrm>
          </p:grpSpPr>
          <p:sp>
            <p:nvSpPr>
              <p:cNvPr id="18447" name="AutoShape 15"/>
              <p:cNvSpPr/>
              <p:nvPr/>
            </p:nvSpPr>
            <p:spPr>
              <a:xfrm rot="5400000">
                <a:off x="658" y="-658"/>
                <a:ext cx="272" cy="1588"/>
              </a:xfrm>
              <a:prstGeom prst="leftBrace">
                <a:avLst>
                  <a:gd name="adj1" fmla="val 48651"/>
                  <a:gd name="adj2" fmla="val 50000"/>
                </a:avLst>
              </a:prstGeom>
              <a:noFill/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none" anchor="ctr"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  <a:defRPr sz="200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1pPr>
                <a:lvl2pPr marL="742950" lvl="1" indent="-28575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–"/>
                  <a:defRPr sz="18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2pPr>
                <a:lvl3pPr marL="1143000" lvl="2" indent="-2286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•"/>
                  <a:defRPr sz="16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3pPr>
                <a:lvl4pPr marL="1600200" lvl="3" indent="-2286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–"/>
                  <a:defRPr sz="14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4pPr>
                <a:lvl5pPr marL="2057400" lvl="4" indent="-2286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14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sz="1800">
                  <a:latin typeface="Arial" panose="020B0604020202020204" charset="-76"/>
                </a:endParaRPr>
              </a:p>
            </p:txBody>
          </p:sp>
          <p:sp>
            <p:nvSpPr>
              <p:cNvPr id="18448" name="AutoShape 16"/>
              <p:cNvSpPr/>
              <p:nvPr/>
            </p:nvSpPr>
            <p:spPr>
              <a:xfrm rot="5400000">
                <a:off x="2336" y="-658"/>
                <a:ext cx="272" cy="1588"/>
              </a:xfrm>
              <a:prstGeom prst="leftBrace">
                <a:avLst>
                  <a:gd name="adj1" fmla="val 48651"/>
                  <a:gd name="adj2" fmla="val 50000"/>
                </a:avLst>
              </a:prstGeom>
              <a:noFill/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none" anchor="ctr"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  <a:defRPr sz="200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1pPr>
                <a:lvl2pPr marL="742950" lvl="1" indent="-28575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–"/>
                  <a:defRPr sz="18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2pPr>
                <a:lvl3pPr marL="1143000" lvl="2" indent="-2286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•"/>
                  <a:defRPr sz="16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3pPr>
                <a:lvl4pPr marL="1600200" lvl="3" indent="-2286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–"/>
                  <a:defRPr sz="14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4pPr>
                <a:lvl5pPr marL="2057400" lvl="4" indent="-2286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14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sz="1800">
                  <a:latin typeface="Arial" panose="020B0604020202020204" charset="-76"/>
                </a:endParaRPr>
              </a:p>
            </p:txBody>
          </p:sp>
          <p:sp>
            <p:nvSpPr>
              <p:cNvPr id="18449" name="AutoShape 17"/>
              <p:cNvSpPr/>
              <p:nvPr/>
            </p:nvSpPr>
            <p:spPr>
              <a:xfrm rot="-5400000" flipV="1">
                <a:off x="1474" y="-975"/>
                <a:ext cx="272" cy="3221"/>
              </a:xfrm>
              <a:prstGeom prst="leftBrace">
                <a:avLst>
                  <a:gd name="adj1" fmla="val 98682"/>
                  <a:gd name="adj2" fmla="val 50000"/>
                </a:avLst>
              </a:prstGeom>
              <a:noFill/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none" anchor="ctr"/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  <a:defRPr sz="200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1pPr>
                <a:lvl2pPr marL="742950" lvl="1" indent="-28575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–"/>
                  <a:defRPr sz="18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2pPr>
                <a:lvl3pPr marL="1143000" lvl="2" indent="-2286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•"/>
                  <a:defRPr sz="16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3pPr>
                <a:lvl4pPr marL="1600200" lvl="3" indent="-2286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–"/>
                  <a:defRPr sz="14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4pPr>
                <a:lvl5pPr marL="2057400" lvl="4" indent="-2286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14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sz="1800">
                  <a:latin typeface="Arial" panose="020B0604020202020204" charset="-76"/>
                </a:endParaRPr>
              </a:p>
            </p:txBody>
          </p:sp>
          <p:sp>
            <p:nvSpPr>
              <p:cNvPr id="18450" name="Rectangle 18"/>
              <p:cNvSpPr/>
              <p:nvPr/>
            </p:nvSpPr>
            <p:spPr>
              <a:xfrm>
                <a:off x="1270" y="771"/>
                <a:ext cx="56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anchor="t">
                <a:spAutoFit/>
              </a:bodyPr>
              <a:lstStyle>
                <a:lvl1pPr marL="342900" lvl="0" indent="-3429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  <a:defRPr sz="200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1pPr>
                <a:lvl2pPr marL="742950" lvl="1" indent="-28575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–"/>
                  <a:defRPr sz="18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2pPr>
                <a:lvl3pPr marL="1143000" lvl="2" indent="-2286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•"/>
                  <a:defRPr sz="16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3pPr>
                <a:lvl4pPr marL="1600200" lvl="3" indent="-2286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–"/>
                  <a:defRPr sz="14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4pPr>
                <a:lvl5pPr marL="2057400" lvl="4" indent="-228600" algn="l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1400" b="0" i="0" u="none" kern="1200" baseline="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zh-CN" altLang="en-US" sz="2800" b="1">
                    <a:latin typeface="Times New Roman" panose="02020603050405020304" pitchFamily="2" charset="0"/>
                  </a:rPr>
                  <a:t>全程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9457"/>
          <p:cNvGraphicFramePr>
            <a:graphicFrameLocks/>
          </p:cNvGraphicFramePr>
          <p:nvPr/>
        </p:nvGraphicFramePr>
        <p:xfrm>
          <a:off x="4140200" y="1558925"/>
          <a:ext cx="3455988" cy="1019175"/>
        </p:xfrm>
        <a:graphic>
          <a:graphicData uri="http://schemas.openxmlformats.org/presentationml/2006/ole">
            <p:oleObj spid="_x0000_s3076" r:id="rId4" imgW="1511300" imgH="444500" progId="">
              <p:embed/>
            </p:oleObj>
          </a:graphicData>
        </a:graphic>
      </p:graphicFrame>
      <p:graphicFrame>
        <p:nvGraphicFramePr>
          <p:cNvPr id="19459" name="对象 19458"/>
          <p:cNvGraphicFramePr>
            <a:graphicFrameLocks/>
          </p:cNvGraphicFramePr>
          <p:nvPr/>
        </p:nvGraphicFramePr>
        <p:xfrm>
          <a:off x="4140200" y="2568575"/>
          <a:ext cx="3455988" cy="1041400"/>
        </p:xfrm>
        <a:graphic>
          <a:graphicData uri="http://schemas.openxmlformats.org/presentationml/2006/ole">
            <p:oleObj spid="_x0000_s3077" r:id="rId5" imgW="1473200" imgH="444500" progId="">
              <p:embed/>
            </p:oleObj>
          </a:graphicData>
        </a:graphic>
      </p:graphicFrame>
      <p:sp>
        <p:nvSpPr>
          <p:cNvPr id="19460" name="Rectangle 4"/>
          <p:cNvSpPr/>
          <p:nvPr/>
        </p:nvSpPr>
        <p:spPr>
          <a:xfrm>
            <a:off x="1042988" y="1774825"/>
            <a:ext cx="316865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Times New Roman" panose="02020603050405020304" pitchFamily="2" charset="0"/>
              </a:rPr>
              <a:t>前</a:t>
            </a:r>
            <a:r>
              <a:rPr lang="en-US" altLang="x-none" sz="2800" dirty="0">
                <a:latin typeface="Times New Roman" panose="02020603050405020304" pitchFamily="2" charset="0"/>
              </a:rPr>
              <a:t>50m</a:t>
            </a:r>
            <a:r>
              <a:rPr lang="zh-CN" altLang="en-US" sz="2800" dirty="0">
                <a:latin typeface="Times New Roman" panose="02020603050405020304" pitchFamily="2" charset="0"/>
              </a:rPr>
              <a:t>平均速度：</a:t>
            </a:r>
          </a:p>
        </p:txBody>
      </p:sp>
      <p:sp>
        <p:nvSpPr>
          <p:cNvPr id="19461" name="Rectangle 5"/>
          <p:cNvSpPr/>
          <p:nvPr/>
        </p:nvSpPr>
        <p:spPr>
          <a:xfrm>
            <a:off x="1042988" y="2854325"/>
            <a:ext cx="3024187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Times New Roman" panose="02020603050405020304" pitchFamily="2" charset="0"/>
              </a:rPr>
              <a:t>后</a:t>
            </a:r>
            <a:r>
              <a:rPr lang="en-US" altLang="x-none" sz="2800" dirty="0">
                <a:latin typeface="Times New Roman" panose="02020603050405020304" pitchFamily="2" charset="0"/>
              </a:rPr>
              <a:t>50m</a:t>
            </a:r>
            <a:r>
              <a:rPr lang="zh-CN" altLang="en-US" sz="2800" dirty="0">
                <a:latin typeface="Times New Roman" panose="02020603050405020304" pitchFamily="2" charset="0"/>
              </a:rPr>
              <a:t>平均速度：</a:t>
            </a:r>
          </a:p>
        </p:txBody>
      </p:sp>
      <p:sp>
        <p:nvSpPr>
          <p:cNvPr id="19462" name="Rectangle 6"/>
          <p:cNvSpPr/>
          <p:nvPr/>
        </p:nvSpPr>
        <p:spPr>
          <a:xfrm>
            <a:off x="971550" y="4727575"/>
            <a:ext cx="302418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>
                <a:latin typeface="Times New Roman" panose="02020603050405020304" pitchFamily="2" charset="0"/>
              </a:rPr>
              <a:t>全程平均速度：</a:t>
            </a:r>
          </a:p>
        </p:txBody>
      </p:sp>
      <p:sp>
        <p:nvSpPr>
          <p:cNvPr id="19463" name="Rectangle 7"/>
          <p:cNvSpPr/>
          <p:nvPr/>
        </p:nvSpPr>
        <p:spPr>
          <a:xfrm>
            <a:off x="1042988" y="3863975"/>
            <a:ext cx="20891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>
                <a:latin typeface="Times New Roman" panose="02020603050405020304" pitchFamily="2" charset="0"/>
              </a:rPr>
              <a:t>全程时间：</a:t>
            </a:r>
          </a:p>
        </p:txBody>
      </p:sp>
      <p:graphicFrame>
        <p:nvGraphicFramePr>
          <p:cNvPr id="19464" name="对象 19463"/>
          <p:cNvGraphicFramePr>
            <a:graphicFrameLocks/>
          </p:cNvGraphicFramePr>
          <p:nvPr/>
        </p:nvGraphicFramePr>
        <p:xfrm>
          <a:off x="4067175" y="3717925"/>
          <a:ext cx="3640138" cy="565150"/>
        </p:xfrm>
        <a:graphic>
          <a:graphicData uri="http://schemas.openxmlformats.org/presentationml/2006/ole">
            <p:oleObj spid="_x0000_s3078" r:id="rId6" imgW="1473200" imgH="228600" progId="">
              <p:embed/>
            </p:oleObj>
          </a:graphicData>
        </a:graphic>
      </p:graphicFrame>
      <p:graphicFrame>
        <p:nvGraphicFramePr>
          <p:cNvPr id="19465" name="对象 19464"/>
          <p:cNvGraphicFramePr>
            <a:graphicFrameLocks/>
          </p:cNvGraphicFramePr>
          <p:nvPr/>
        </p:nvGraphicFramePr>
        <p:xfrm>
          <a:off x="3924300" y="4438650"/>
          <a:ext cx="3908425" cy="1123950"/>
        </p:xfrm>
        <a:graphic>
          <a:graphicData uri="http://schemas.openxmlformats.org/presentationml/2006/ole">
            <p:oleObj spid="_x0000_s3079" r:id="rId7" imgW="1548728" imgH="444307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/>
          <p:nvPr/>
        </p:nvSpPr>
        <p:spPr>
          <a:xfrm>
            <a:off x="707390" y="1089343"/>
            <a:ext cx="7572375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Times New Roman" panose="02020603050405020304" pitchFamily="2" charset="0"/>
                <a:ea typeface="楷体_GB2312" charset="-122"/>
              </a:rPr>
              <a:t>　　</a:t>
            </a:r>
            <a:r>
              <a:rPr lang="zh-CN" altLang="en-US" sz="2800" dirty="0">
                <a:latin typeface="Times New Roman" panose="02020603050405020304" pitchFamily="2" charset="0"/>
              </a:rPr>
              <a:t>答：小明前、后</a:t>
            </a:r>
            <a:r>
              <a:rPr lang="en-US" altLang="x-none" sz="2800" dirty="0">
                <a:latin typeface="Times New Roman" panose="02020603050405020304" pitchFamily="2" charset="0"/>
              </a:rPr>
              <a:t>50 m</a:t>
            </a:r>
            <a:r>
              <a:rPr lang="zh-CN" altLang="en-US" sz="2800" dirty="0">
                <a:latin typeface="Times New Roman" panose="02020603050405020304" pitchFamily="2" charset="0"/>
              </a:rPr>
              <a:t>及百米全程的平均速度分别为</a:t>
            </a:r>
            <a:r>
              <a:rPr lang="en-US" altLang="x-none" sz="2800" dirty="0">
                <a:latin typeface="Times New Roman" panose="02020603050405020304" pitchFamily="2" charset="0"/>
              </a:rPr>
              <a:t>8.3 m/s</a:t>
            </a:r>
            <a:r>
              <a:rPr lang="zh-CN" altLang="en-US" sz="2800" dirty="0">
                <a:latin typeface="Times New Roman" panose="02020603050405020304" pitchFamily="2" charset="0"/>
              </a:rPr>
              <a:t>、</a:t>
            </a:r>
            <a:r>
              <a:rPr lang="en-US" altLang="x-none" sz="2800" dirty="0">
                <a:latin typeface="Times New Roman" panose="02020603050405020304" pitchFamily="2" charset="0"/>
              </a:rPr>
              <a:t>7.1 m/s</a:t>
            </a:r>
            <a:r>
              <a:rPr lang="zh-CN" altLang="en-US" sz="2800" dirty="0">
                <a:latin typeface="Times New Roman" panose="02020603050405020304" pitchFamily="2" charset="0"/>
              </a:rPr>
              <a:t>和</a:t>
            </a:r>
            <a:r>
              <a:rPr lang="en-US" altLang="x-none" sz="2800" dirty="0">
                <a:latin typeface="Times New Roman" panose="02020603050405020304" pitchFamily="2" charset="0"/>
              </a:rPr>
              <a:t>7.7 m/s</a:t>
            </a:r>
            <a:r>
              <a:rPr lang="zh-CN" altLang="en-US" sz="2800" dirty="0">
                <a:latin typeface="Times New Roman" panose="02020603050405020304" pitchFamily="2" charset="0"/>
              </a:rPr>
              <a:t>。</a:t>
            </a:r>
          </a:p>
        </p:txBody>
      </p:sp>
      <p:sp>
        <p:nvSpPr>
          <p:cNvPr id="20483" name="圆角矩形 5"/>
          <p:cNvSpPr/>
          <p:nvPr/>
        </p:nvSpPr>
        <p:spPr>
          <a:xfrm>
            <a:off x="964565" y="4735830"/>
            <a:ext cx="7673975" cy="165576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2" charset="0"/>
                <a:ea typeface="方正楷体简体" charset="-122"/>
              </a:rPr>
              <a:t>　　求变速运动物体的平均速度一定要明确路程和时间的对应关系。即使是同一运动过程的不同部分的平均速度也可能不同。</a:t>
            </a:r>
          </a:p>
        </p:txBody>
      </p:sp>
      <p:grpSp>
        <p:nvGrpSpPr>
          <p:cNvPr id="20484" name="Group 4"/>
          <p:cNvGrpSpPr/>
          <p:nvPr/>
        </p:nvGrpSpPr>
        <p:grpSpPr>
          <a:xfrm>
            <a:off x="1901190" y="2284730"/>
            <a:ext cx="5184775" cy="2103438"/>
            <a:chOff x="0" y="0"/>
            <a:chExt cx="3266" cy="1325"/>
          </a:xfrm>
        </p:grpSpPr>
        <p:sp>
          <p:nvSpPr>
            <p:cNvPr id="20485" name="Line 5"/>
            <p:cNvSpPr/>
            <p:nvPr/>
          </p:nvSpPr>
          <p:spPr>
            <a:xfrm>
              <a:off x="0" y="741"/>
              <a:ext cx="326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6" name="Line 6"/>
            <p:cNvSpPr/>
            <p:nvPr/>
          </p:nvSpPr>
          <p:spPr>
            <a:xfrm>
              <a:off x="0" y="651"/>
              <a:ext cx="0" cy="16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7" name="Line 7"/>
            <p:cNvSpPr/>
            <p:nvPr/>
          </p:nvSpPr>
          <p:spPr>
            <a:xfrm>
              <a:off x="1633" y="605"/>
              <a:ext cx="0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8" name="Line 8"/>
            <p:cNvSpPr/>
            <p:nvPr/>
          </p:nvSpPr>
          <p:spPr>
            <a:xfrm>
              <a:off x="3266" y="651"/>
              <a:ext cx="0" cy="16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89" name="Rectangle 9"/>
            <p:cNvSpPr/>
            <p:nvPr/>
          </p:nvSpPr>
          <p:spPr>
            <a:xfrm>
              <a:off x="499" y="0"/>
              <a:ext cx="58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2800" b="1" dirty="0">
                  <a:solidFill>
                    <a:srgbClr val="0066CC"/>
                  </a:solidFill>
                  <a:latin typeface="Times New Roman" panose="02020603050405020304" pitchFamily="2" charset="0"/>
                  <a:ea typeface="楷体_GB2312" charset="-122"/>
                </a:rPr>
                <a:t>50 m</a:t>
              </a:r>
              <a:endParaRPr lang="zh-CN" altLang="en-US" sz="2800" b="1" dirty="0">
                <a:solidFill>
                  <a:srgbClr val="0066CC"/>
                </a:solidFill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20490" name="Rectangle 10"/>
            <p:cNvSpPr/>
            <p:nvPr/>
          </p:nvSpPr>
          <p:spPr>
            <a:xfrm>
              <a:off x="2177" y="0"/>
              <a:ext cx="58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2800" b="1" dirty="0">
                  <a:solidFill>
                    <a:srgbClr val="0066CC"/>
                  </a:solidFill>
                  <a:latin typeface="Times New Roman" panose="02020603050405020304" pitchFamily="2" charset="0"/>
                  <a:ea typeface="楷体_GB2312" charset="-122"/>
                </a:rPr>
                <a:t>50 m</a:t>
              </a:r>
              <a:endParaRPr lang="zh-CN" altLang="en-US" sz="2800" b="1" dirty="0">
                <a:solidFill>
                  <a:srgbClr val="0066CC"/>
                </a:solidFill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20491" name="Rectangle 11"/>
            <p:cNvSpPr/>
            <p:nvPr/>
          </p:nvSpPr>
          <p:spPr>
            <a:xfrm>
              <a:off x="1043" y="46"/>
              <a:ext cx="37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2800" b="1" dirty="0">
                  <a:solidFill>
                    <a:srgbClr val="0066CC"/>
                  </a:solidFill>
                  <a:latin typeface="Times New Roman" panose="02020603050405020304" pitchFamily="2" charset="0"/>
                  <a:ea typeface="楷体_GB2312" charset="-122"/>
                </a:rPr>
                <a:t>6 s</a:t>
              </a:r>
              <a:endParaRPr lang="zh-CN" altLang="en-US" sz="2800" b="1" dirty="0">
                <a:solidFill>
                  <a:srgbClr val="0066CC"/>
                </a:solidFill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20492" name="Rectangle 12"/>
            <p:cNvSpPr/>
            <p:nvPr/>
          </p:nvSpPr>
          <p:spPr>
            <a:xfrm>
              <a:off x="1769" y="998"/>
              <a:ext cx="49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2800" b="1" dirty="0">
                  <a:solidFill>
                    <a:srgbClr val="0066CC"/>
                  </a:solidFill>
                  <a:latin typeface="Times New Roman" panose="02020603050405020304" pitchFamily="2" charset="0"/>
                  <a:ea typeface="楷体_GB2312" charset="-122"/>
                </a:rPr>
                <a:t>13 s</a:t>
              </a:r>
              <a:endParaRPr lang="zh-CN" altLang="en-US" sz="2800" b="1" dirty="0">
                <a:solidFill>
                  <a:srgbClr val="0066CC"/>
                </a:solidFill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20493" name="AutoShape 13"/>
            <p:cNvSpPr/>
            <p:nvPr/>
          </p:nvSpPr>
          <p:spPr>
            <a:xfrm rot="5400000">
              <a:off x="658" y="-370"/>
              <a:ext cx="272" cy="1588"/>
            </a:xfrm>
            <a:prstGeom prst="leftBrace">
              <a:avLst>
                <a:gd name="adj1" fmla="val 48651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anchor="ctr"/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1800">
                <a:latin typeface="Arial" panose="020B0604020202020204" charset="-76"/>
              </a:endParaRPr>
            </a:p>
          </p:txBody>
        </p:sp>
        <p:sp>
          <p:nvSpPr>
            <p:cNvPr id="20494" name="AutoShape 14"/>
            <p:cNvSpPr/>
            <p:nvPr/>
          </p:nvSpPr>
          <p:spPr>
            <a:xfrm rot="5400000">
              <a:off x="2336" y="-370"/>
              <a:ext cx="272" cy="1588"/>
            </a:xfrm>
            <a:prstGeom prst="leftBrace">
              <a:avLst>
                <a:gd name="adj1" fmla="val 48651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anchor="ctr"/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1800">
                <a:latin typeface="Arial" panose="020B0604020202020204" charset="-76"/>
              </a:endParaRPr>
            </a:p>
          </p:txBody>
        </p:sp>
        <p:sp>
          <p:nvSpPr>
            <p:cNvPr id="20495" name="AutoShape 15"/>
            <p:cNvSpPr/>
            <p:nvPr/>
          </p:nvSpPr>
          <p:spPr>
            <a:xfrm rot="-5400000" flipV="1">
              <a:off x="1474" y="-612"/>
              <a:ext cx="272" cy="3221"/>
            </a:xfrm>
            <a:prstGeom prst="leftBrace">
              <a:avLst>
                <a:gd name="adj1" fmla="val 98682"/>
                <a:gd name="adj2" fmla="val 50000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anchor="ctr"/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sz="1800">
                <a:latin typeface="Arial" panose="020B0604020202020204" charset="-76"/>
              </a:endParaRPr>
            </a:p>
          </p:txBody>
        </p:sp>
        <p:sp>
          <p:nvSpPr>
            <p:cNvPr id="20496" name="Rectangle 16"/>
            <p:cNvSpPr/>
            <p:nvPr/>
          </p:nvSpPr>
          <p:spPr>
            <a:xfrm>
              <a:off x="1134" y="998"/>
              <a:ext cx="69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2800" b="1" dirty="0">
                  <a:solidFill>
                    <a:srgbClr val="0066CC"/>
                  </a:solidFill>
                  <a:latin typeface="Times New Roman" panose="02020603050405020304" pitchFamily="2" charset="0"/>
                  <a:ea typeface="楷体_GB2312" charset="-122"/>
                </a:rPr>
                <a:t>100 m</a:t>
              </a:r>
            </a:p>
          </p:txBody>
        </p:sp>
        <p:sp>
          <p:nvSpPr>
            <p:cNvPr id="20497" name="Rectangle 17"/>
            <p:cNvSpPr/>
            <p:nvPr/>
          </p:nvSpPr>
          <p:spPr>
            <a:xfrm>
              <a:off x="453" y="454"/>
              <a:ext cx="7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2800" b="1" dirty="0">
                  <a:latin typeface="Times New Roman" panose="02020603050405020304" pitchFamily="2" charset="0"/>
                  <a:ea typeface="楷体_GB2312" charset="-122"/>
                </a:rPr>
                <a:t>8.3 m/s</a:t>
              </a:r>
              <a:endParaRPr lang="zh-CN" altLang="en-US" sz="2800" b="1" dirty="0"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20498" name="Rectangle 18"/>
            <p:cNvSpPr/>
            <p:nvPr/>
          </p:nvSpPr>
          <p:spPr>
            <a:xfrm>
              <a:off x="2177" y="454"/>
              <a:ext cx="7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2800" b="1" dirty="0">
                  <a:latin typeface="Times New Roman" panose="02020603050405020304" pitchFamily="2" charset="0"/>
                  <a:ea typeface="楷体_GB2312" charset="-122"/>
                </a:rPr>
                <a:t>7.1 m/s</a:t>
              </a:r>
              <a:endParaRPr lang="zh-CN" altLang="en-US" sz="2800" b="1" dirty="0"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20499" name="Rectangle 19"/>
            <p:cNvSpPr/>
            <p:nvPr/>
          </p:nvSpPr>
          <p:spPr>
            <a:xfrm>
              <a:off x="1315" y="681"/>
              <a:ext cx="7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n"/>
                <a:defRPr sz="200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8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•"/>
                <a:defRPr sz="16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 b="0" i="0" u="none" kern="1200" baseline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x-none" sz="2800" b="1" dirty="0">
                  <a:latin typeface="Times New Roman" panose="02020603050405020304" pitchFamily="2" charset="0"/>
                  <a:ea typeface="楷体_GB2312" charset="-122"/>
                </a:rPr>
                <a:t>7.7 m/s</a:t>
              </a:r>
              <a:endParaRPr lang="zh-CN" altLang="en-US" sz="2800" b="1" dirty="0">
                <a:latin typeface="Times New Roman" panose="02020603050405020304" pitchFamily="2" charset="0"/>
                <a:ea typeface="楷体_GB231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5123" name="Picture 5" descr="01604001"/>
          <p:cNvPicPr>
            <a:picLocks noChangeAspect="1"/>
          </p:cNvPicPr>
          <p:nvPr/>
        </p:nvPicPr>
        <p:blipFill>
          <a:blip r:embed="rId5" cstate="print"/>
          <a:srcRect t="44450" r="24486" b="-685"/>
          <a:stretch>
            <a:fillRect/>
          </a:stretch>
        </p:blipFill>
        <p:spPr>
          <a:xfrm>
            <a:off x="161925" y="1991995"/>
            <a:ext cx="8820150" cy="312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6"/>
          <p:cNvSpPr/>
          <p:nvPr/>
        </p:nvSpPr>
        <p:spPr>
          <a:xfrm>
            <a:off x="1025525" y="5160645"/>
            <a:ext cx="2303463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latin typeface="Arial" panose="020B0604020202020204" charset="-76"/>
              </a:rPr>
              <a:t>飞奔的猎豹</a:t>
            </a:r>
          </a:p>
        </p:txBody>
      </p:sp>
      <p:sp>
        <p:nvSpPr>
          <p:cNvPr id="5125" name="Rectangle 7"/>
          <p:cNvSpPr/>
          <p:nvPr/>
        </p:nvSpPr>
        <p:spPr>
          <a:xfrm>
            <a:off x="5418138" y="5160645"/>
            <a:ext cx="3024187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latin typeface="Arial" panose="020B0604020202020204" charset="-76"/>
              </a:rPr>
              <a:t>缓慢爬行的蜗牛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Y_493~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" y="1664653"/>
            <a:ext cx="3527425" cy="3529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5" descr="T01E5E~1"/>
          <p:cNvPicPr>
            <a:picLocks noChangeAspect="1"/>
          </p:cNvPicPr>
          <p:nvPr/>
        </p:nvPicPr>
        <p:blipFill>
          <a:blip r:embed="rId5" cstate="print"/>
          <a:srcRect b="7522"/>
          <a:stretch>
            <a:fillRect/>
          </a:stretch>
        </p:blipFill>
        <p:spPr>
          <a:xfrm>
            <a:off x="4362450" y="1664970"/>
            <a:ext cx="4211320" cy="347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Rectangle 6"/>
          <p:cNvSpPr/>
          <p:nvPr/>
        </p:nvSpPr>
        <p:spPr>
          <a:xfrm>
            <a:off x="1274763" y="5357178"/>
            <a:ext cx="2303462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latin typeface="Arial" panose="020B0604020202020204" charset="-76"/>
              </a:rPr>
              <a:t>人徒步行走</a:t>
            </a:r>
          </a:p>
        </p:txBody>
      </p:sp>
      <p:sp>
        <p:nvSpPr>
          <p:cNvPr id="6149" name="Rectangle 7"/>
          <p:cNvSpPr/>
          <p:nvPr/>
        </p:nvSpPr>
        <p:spPr>
          <a:xfrm>
            <a:off x="5162550" y="5357178"/>
            <a:ext cx="3240088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latin typeface="Arial" panose="020B0604020202020204" charset="-76"/>
              </a:rPr>
              <a:t>人骑自行车前进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190400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9195" y="1225550"/>
            <a:ext cx="6962775" cy="459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5"/>
          <p:cNvSpPr/>
          <p:nvPr/>
        </p:nvSpPr>
        <p:spPr>
          <a:xfrm>
            <a:off x="3411220" y="5905500"/>
            <a:ext cx="2303463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latin typeface="Arial" panose="020B0604020202020204" charset="-76"/>
              </a:rPr>
              <a:t> </a:t>
            </a:r>
            <a:r>
              <a:rPr lang="zh-CN" altLang="en-US" sz="2800">
                <a:latin typeface="Arial" panose="020B0604020202020204" charset="-76"/>
              </a:rPr>
              <a:t>百米赛跑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8194" name="Rectangle 4"/>
          <p:cNvSpPr/>
          <p:nvPr/>
        </p:nvSpPr>
        <p:spPr>
          <a:xfrm>
            <a:off x="864235" y="1116648"/>
            <a:ext cx="74168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latin typeface="Arial" panose="020B0604020202020204" charset="-76"/>
              </a:rPr>
              <a:t>运动的物体，有的运动得快，有的运动得慢</a:t>
            </a:r>
          </a:p>
        </p:txBody>
      </p:sp>
      <p:sp>
        <p:nvSpPr>
          <p:cNvPr id="8195" name="Rectangle 5"/>
          <p:cNvSpPr/>
          <p:nvPr/>
        </p:nvSpPr>
        <p:spPr>
          <a:xfrm>
            <a:off x="864235" y="1692910"/>
            <a:ext cx="741680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Arial" panose="020B0604020202020204" charset="-76"/>
              </a:rPr>
              <a:t>怎样比较物体运动的快慢呢？</a:t>
            </a:r>
          </a:p>
        </p:txBody>
      </p:sp>
      <p:pic>
        <p:nvPicPr>
          <p:cNvPr id="8196" name="Picture 13" descr="T017B1~1"/>
          <p:cNvPicPr>
            <a:picLocks noChangeAspect="1"/>
          </p:cNvPicPr>
          <p:nvPr/>
        </p:nvPicPr>
        <p:blipFill>
          <a:blip r:embed="rId4" cstate="print"/>
          <a:srcRect l="2" t="-2686" r="-2" b="6795"/>
          <a:stretch>
            <a:fillRect/>
          </a:stretch>
        </p:blipFill>
        <p:spPr>
          <a:xfrm>
            <a:off x="1007110" y="2196148"/>
            <a:ext cx="7272338" cy="4071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9"/>
          <p:cNvSpPr/>
          <p:nvPr/>
        </p:nvSpPr>
        <p:spPr>
          <a:xfrm>
            <a:off x="1367473" y="3029585"/>
            <a:ext cx="19431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3200" b="1">
                <a:solidFill>
                  <a:srgbClr val="FF3300"/>
                </a:solidFill>
                <a:latin typeface="Arial" panose="020B0604020202020204" charset="-76"/>
              </a:rPr>
              <a:t>龟兔赛跑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  <p:bldP spid="8194" grpId="1" bldLvl="0"/>
      <p:bldP spid="8195" grpId="0" bldLvl="0"/>
      <p:bldP spid="8195" grpId="1" bldLvl="0"/>
      <p:bldP spid="8197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W02013~1"/>
          <p:cNvPicPr>
            <a:picLocks noChangeAspect="1"/>
          </p:cNvPicPr>
          <p:nvPr/>
        </p:nvPicPr>
        <p:blipFill>
          <a:blip r:embed="rId4" cstate="print"/>
          <a:srcRect l="15024" t="16515" r="38028" b="51205"/>
          <a:stretch>
            <a:fillRect/>
          </a:stretch>
        </p:blipFill>
        <p:spPr>
          <a:xfrm>
            <a:off x="4992688" y="1943418"/>
            <a:ext cx="3084512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4"/>
          <p:cNvSpPr/>
          <p:nvPr/>
        </p:nvSpPr>
        <p:spPr>
          <a:xfrm>
            <a:off x="744538" y="1151255"/>
            <a:ext cx="4895850" cy="623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Arial" panose="020B0604020202020204" charset="-76"/>
                <a:ea typeface="方正行楷简体" charset="-122"/>
              </a:rPr>
              <a:t>比较物体运动快慢有两种方法：</a:t>
            </a:r>
            <a:endParaRPr lang="zh-CN" altLang="en-US" sz="2800">
              <a:solidFill>
                <a:srgbClr val="FF0000"/>
              </a:solidFill>
              <a:latin typeface="Arial" panose="020B0604020202020204" charset="-76"/>
              <a:ea typeface="方正行楷简体" charset="-122"/>
            </a:endParaRPr>
          </a:p>
        </p:txBody>
      </p:sp>
      <p:sp>
        <p:nvSpPr>
          <p:cNvPr id="9220" name="Rectangle 5"/>
          <p:cNvSpPr/>
          <p:nvPr/>
        </p:nvSpPr>
        <p:spPr>
          <a:xfrm>
            <a:off x="1104900" y="5183505"/>
            <a:ext cx="7200900" cy="944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方正楷体简体" charset="-122"/>
                <a:ea typeface="方正楷体简体" charset="-122"/>
              </a:rPr>
              <a:t>物理学中采用“</a:t>
            </a:r>
            <a:r>
              <a:rPr lang="zh-CN" altLang="en-US" sz="2800" dirty="0">
                <a:solidFill>
                  <a:srgbClr val="FF0000"/>
                </a:solidFill>
                <a:latin typeface="方正楷体简体" charset="-122"/>
                <a:ea typeface="方正楷体简体" charset="-122"/>
              </a:rPr>
              <a:t>相同时间比较路程</a:t>
            </a:r>
            <a:r>
              <a:rPr lang="zh-CN" altLang="en-US" sz="2800" dirty="0">
                <a:latin typeface="方正楷体简体" charset="-122"/>
                <a:ea typeface="方正楷体简体" charset="-122"/>
              </a:rPr>
              <a:t>”，也就是</a:t>
            </a:r>
            <a:r>
              <a:rPr lang="zh-CN" altLang="en-US" sz="2800" dirty="0">
                <a:solidFill>
                  <a:srgbClr val="FF0000"/>
                </a:solidFill>
                <a:latin typeface="方正楷体简体" charset="-122"/>
                <a:ea typeface="方正楷体简体" charset="-122"/>
              </a:rPr>
              <a:t>将物体运动的路程除以所用的时间。</a:t>
            </a:r>
          </a:p>
        </p:txBody>
      </p:sp>
      <p:sp>
        <p:nvSpPr>
          <p:cNvPr id="9221" name="文本框 9220"/>
          <p:cNvSpPr txBox="1"/>
          <p:nvPr/>
        </p:nvSpPr>
        <p:spPr>
          <a:xfrm>
            <a:off x="958850" y="4104005"/>
            <a:ext cx="30289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charset="-76"/>
                <a:ea typeface="方正行楷简体" charset="-122"/>
              </a:rPr>
              <a:t>相同时间比较路程</a:t>
            </a:r>
          </a:p>
        </p:txBody>
      </p:sp>
      <p:pic>
        <p:nvPicPr>
          <p:cNvPr id="9222" name="Picture 10" descr="W02013~1"/>
          <p:cNvPicPr>
            <a:picLocks noChangeAspect="1"/>
          </p:cNvPicPr>
          <p:nvPr/>
        </p:nvPicPr>
        <p:blipFill>
          <a:blip r:embed="rId4" cstate="print"/>
          <a:srcRect l="15024" t="52991" r="38028" b="13840"/>
          <a:stretch>
            <a:fillRect/>
          </a:stretch>
        </p:blipFill>
        <p:spPr>
          <a:xfrm>
            <a:off x="1031875" y="1871980"/>
            <a:ext cx="2952750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文本框 9222"/>
          <p:cNvSpPr txBox="1"/>
          <p:nvPr/>
        </p:nvSpPr>
        <p:spPr>
          <a:xfrm>
            <a:off x="5064125" y="4104005"/>
            <a:ext cx="30289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charset="-76"/>
                <a:ea typeface="方正行楷简体" charset="-122"/>
              </a:rPr>
              <a:t>相同路程比较时间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/>
      <p:bldP spid="9221" grpId="0" bldLvl="0"/>
      <p:bldP spid="9223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38"/>
          <p:cNvGrpSpPr/>
          <p:nvPr/>
        </p:nvGrpSpPr>
        <p:grpSpPr>
          <a:xfrm>
            <a:off x="607378" y="1945323"/>
            <a:ext cx="7929562" cy="3429000"/>
            <a:chOff x="0" y="0"/>
            <a:chExt cx="7929618" cy="3429024"/>
          </a:xfrm>
        </p:grpSpPr>
        <p:grpSp>
          <p:nvGrpSpPr>
            <p:cNvPr id="10243" name="组合 35"/>
            <p:cNvGrpSpPr/>
            <p:nvPr/>
          </p:nvGrpSpPr>
          <p:grpSpPr>
            <a:xfrm>
              <a:off x="642942" y="428628"/>
              <a:ext cx="7286676" cy="2062103"/>
              <a:chOff x="0" y="0"/>
              <a:chExt cx="7286676" cy="2062103"/>
            </a:xfrm>
          </p:grpSpPr>
          <p:sp>
            <p:nvSpPr>
              <p:cNvPr id="10244" name="TextBox 4"/>
              <p:cNvSpPr txBox="1"/>
              <p:nvPr/>
            </p:nvSpPr>
            <p:spPr>
              <a:xfrm>
                <a:off x="857256" y="490467"/>
                <a:ext cx="6429420" cy="15696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sz="3200" dirty="0">
                    <a:latin typeface="宋体" panose="02010600030101010101" pitchFamily="2" charset="-122"/>
                  </a:rPr>
                  <a:t>定义：</a:t>
                </a:r>
                <a:r>
                  <a:rPr lang="zh-CN" altLang="en-US" sz="3200" dirty="0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路程和时间之比叫速度。</a:t>
                </a:r>
              </a:p>
              <a:p>
                <a:endParaRPr lang="en-US" altLang="x-none" sz="3200" dirty="0">
                  <a:latin typeface="宋体" panose="02010600030101010101" pitchFamily="2" charset="-122"/>
                </a:endParaRPr>
              </a:p>
              <a:p>
                <a:r>
                  <a:rPr lang="zh-CN" altLang="en-US" sz="3200" dirty="0">
                    <a:latin typeface="宋体" panose="02010600030101010101" pitchFamily="2" charset="-122"/>
                  </a:rPr>
                  <a:t>物理意义：</a:t>
                </a:r>
                <a:r>
                  <a:rPr lang="zh-CN" altLang="en-US" sz="3200" dirty="0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表示物体的运动快慢。</a:t>
                </a:r>
                <a:r>
                  <a:rPr lang="en-US" altLang="x-none" sz="3200" dirty="0">
                    <a:latin typeface="宋体" panose="02010600030101010101" pitchFamily="2" charset="-122"/>
                  </a:rPr>
                  <a:t>    </a:t>
                </a:r>
                <a:endParaRPr lang="zh-CN" altLang="en-US" sz="3200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10245" name="TextBox 35"/>
              <p:cNvSpPr txBox="1"/>
              <p:nvPr/>
            </p:nvSpPr>
            <p:spPr>
              <a:xfrm>
                <a:off x="0" y="0"/>
                <a:ext cx="642921" cy="20621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sz="3200" dirty="0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 速</a:t>
                </a:r>
                <a:endParaRPr lang="en-US" altLang="x-none" sz="3200" dirty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  <a:p>
                <a:endParaRPr lang="en-US" altLang="x-none" sz="3200" dirty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  <a:p>
                <a:r>
                  <a:rPr lang="zh-CN" altLang="en-US" sz="3200" dirty="0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度</a:t>
                </a:r>
              </a:p>
            </p:txBody>
          </p:sp>
          <p:sp>
            <p:nvSpPr>
              <p:cNvPr id="10246" name="左大括号 33"/>
              <p:cNvSpPr/>
              <p:nvPr/>
            </p:nvSpPr>
            <p:spPr>
              <a:xfrm>
                <a:off x="428628" y="776293"/>
                <a:ext cx="500065" cy="1071569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square" anchor="ctr"/>
              <a:lstStyle/>
              <a:p>
                <a:pPr algn="ctr"/>
                <a:endParaRPr lang="zh-CN" altLang="en-US" dirty="0">
                  <a:latin typeface="Franklin Gothic Book" pitchFamily="2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10247" name="横卷形 37"/>
            <p:cNvSpPr/>
            <p:nvPr/>
          </p:nvSpPr>
          <p:spPr>
            <a:xfrm>
              <a:off x="0" y="0"/>
              <a:ext cx="7715304" cy="3429024"/>
            </a:xfrm>
            <a:prstGeom prst="horizontalScroll">
              <a:avLst>
                <a:gd name="adj" fmla="val 12500"/>
              </a:avLst>
            </a:prstGeom>
            <a:noFill/>
            <a:ln w="25400" cap="flat" cmpd="sng">
              <a:solidFill>
                <a:srgbClr val="695F0C"/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Franklin Gothic Book" pitchFamily="2"/>
                <a:ea typeface="黑体" panose="0201060906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"/>
          <p:cNvSpPr/>
          <p:nvPr/>
        </p:nvSpPr>
        <p:spPr>
          <a:xfrm>
            <a:off x="132080" y="923925"/>
            <a:ext cx="8963025" cy="19192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1905" indent="228600"/>
            <a:endParaRPr lang="en-US" altLang="x-none" sz="2400" b="1" dirty="0"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  <a:p>
            <a:pPr marL="1905" indent="228600"/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在物理学上，我们用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                  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来比较物体运动快慢。速度的计算公式是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，速度的国际单位是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，符号是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，在交通运输上通常用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做速度单位，符号是</a:t>
            </a:r>
            <a:r>
              <a:rPr lang="zh-CN" altLang="en-US" sz="2400" b="1" u="sng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      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。                               </a:t>
            </a:r>
            <a:endParaRPr lang="zh-CN" altLang="en-US" sz="2400" b="1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  <a:sym typeface="Times New Roman" panose="02020603050405020304" pitchFamily="2" charset="0"/>
            </a:endParaRPr>
          </a:p>
        </p:txBody>
      </p:sp>
      <p:sp>
        <p:nvSpPr>
          <p:cNvPr id="11267" name="矩形 4"/>
          <p:cNvSpPr/>
          <p:nvPr/>
        </p:nvSpPr>
        <p:spPr>
          <a:xfrm>
            <a:off x="5821680" y="4019550"/>
            <a:ext cx="2592388" cy="8223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1905" indent="22860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此时汽车的速度</a:t>
            </a:r>
          </a:p>
          <a:p>
            <a:pPr marL="1905" indent="22860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是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20km/h</a:t>
            </a:r>
            <a:endParaRPr lang="zh-CN" altLang="en-US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1268" name="矩形 1"/>
          <p:cNvSpPr/>
          <p:nvPr/>
        </p:nvSpPr>
        <p:spPr>
          <a:xfrm>
            <a:off x="3803968" y="1211263"/>
            <a:ext cx="4648200" cy="46196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相同时间内比较运动路程的长短 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9" name="矩形 3"/>
          <p:cNvSpPr/>
          <p:nvPr/>
        </p:nvSpPr>
        <p:spPr>
          <a:xfrm>
            <a:off x="5574030" y="1627188"/>
            <a:ext cx="812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v=s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/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t</a:t>
            </a:r>
          </a:p>
        </p:txBody>
      </p:sp>
      <p:sp>
        <p:nvSpPr>
          <p:cNvPr id="11270" name="矩形 5"/>
          <p:cNvSpPr/>
          <p:nvPr/>
        </p:nvSpPr>
        <p:spPr>
          <a:xfrm>
            <a:off x="596900" y="2031683"/>
            <a:ext cx="1071563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米每秒 </a:t>
            </a:r>
          </a:p>
        </p:txBody>
      </p:sp>
      <p:sp>
        <p:nvSpPr>
          <p:cNvPr id="11271" name="矩形 6"/>
          <p:cNvSpPr/>
          <p:nvPr/>
        </p:nvSpPr>
        <p:spPr>
          <a:xfrm>
            <a:off x="3011805" y="2001838"/>
            <a:ext cx="639763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m/s</a:t>
            </a:r>
          </a:p>
        </p:txBody>
      </p:sp>
      <p:sp>
        <p:nvSpPr>
          <p:cNvPr id="11272" name="矩形 7"/>
          <p:cNvSpPr/>
          <p:nvPr/>
        </p:nvSpPr>
        <p:spPr>
          <a:xfrm>
            <a:off x="6964998" y="2031683"/>
            <a:ext cx="1579562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千米每小时 </a:t>
            </a:r>
          </a:p>
        </p:txBody>
      </p:sp>
      <p:sp>
        <p:nvSpPr>
          <p:cNvPr id="11273" name="矩形 8"/>
          <p:cNvSpPr/>
          <p:nvPr/>
        </p:nvSpPr>
        <p:spPr>
          <a:xfrm>
            <a:off x="2795905" y="2362200"/>
            <a:ext cx="86042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k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m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/h</a:t>
            </a:r>
          </a:p>
        </p:txBody>
      </p:sp>
      <p:sp>
        <p:nvSpPr>
          <p:cNvPr id="11274" name="矩形 9"/>
          <p:cNvSpPr/>
          <p:nvPr/>
        </p:nvSpPr>
        <p:spPr>
          <a:xfrm>
            <a:off x="5675630" y="5099050"/>
            <a:ext cx="3168650" cy="8239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1905" indent="22860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该速度表能显示的</a:t>
            </a:r>
          </a:p>
          <a:p>
            <a:pPr marL="1905" indent="22860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最大时速是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  <a:sym typeface="Times New Roman" panose="02020603050405020304" pitchFamily="2" charset="0"/>
              </a:rPr>
              <a:t>220km/h </a:t>
            </a:r>
            <a:endParaRPr lang="zh-CN" altLang="en-US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11275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0143" y="3155950"/>
            <a:ext cx="4357687" cy="3236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6" name="文本框 11275"/>
          <p:cNvSpPr txBox="1"/>
          <p:nvPr/>
        </p:nvSpPr>
        <p:spPr>
          <a:xfrm>
            <a:off x="5604193" y="3155950"/>
            <a:ext cx="3492500" cy="7000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幼圆" panose="02010509060101010101" pitchFamily="49" charset="-122"/>
                <a:ea typeface="方正铁筋隶书简体" charset="-122"/>
                <a:sym typeface="Times New Roman" panose="02020603050405020304" pitchFamily="2" charset="0"/>
              </a:rPr>
              <a:t>你见过汽车的速度表没有？</a:t>
            </a:r>
            <a:endParaRPr lang="zh-CN" altLang="en-US" b="1" dirty="0">
              <a:solidFill>
                <a:srgbClr val="0000FF"/>
              </a:solidFill>
              <a:latin typeface="幼圆" panose="02010509060101010101" pitchFamily="49" charset="-122"/>
              <a:ea typeface="方正铁筋隶书简体" charset="-122"/>
              <a:sym typeface="Times New Roman" panose="02020603050405020304" pitchFamily="2" charset="0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幼圆" panose="02010509060101010101" pitchFamily="49" charset="-122"/>
                <a:ea typeface="方正铁筋隶书简体" charset="-122"/>
                <a:sym typeface="Times New Roman" panose="02020603050405020304" pitchFamily="2" charset="0"/>
              </a:rPr>
              <a:t>结合左图给大家说说你的认识。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/>
      <p:bldP spid="11268" grpId="0" bldLvl="0"/>
      <p:bldP spid="11269" grpId="0" bldLvl="0"/>
      <p:bldP spid="11270" grpId="0" bldLvl="0"/>
      <p:bldP spid="11271" grpId="0" bldLvl="0"/>
      <p:bldP spid="11272" grpId="0" bldLvl="0"/>
      <p:bldP spid="11273" grpId="0" bldLvl="0"/>
      <p:bldP spid="11274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/>
          <p:nvPr/>
        </p:nvSpPr>
        <p:spPr>
          <a:xfrm>
            <a:off x="2098358" y="1472248"/>
            <a:ext cx="5529262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Times New Roman" panose="02020603050405020304" pitchFamily="2" charset="0"/>
              </a:rPr>
              <a:t>一些物体运动的速度（</a:t>
            </a:r>
            <a:r>
              <a:rPr lang="en-US" altLang="x-none" sz="2800" b="1" dirty="0">
                <a:latin typeface="Times New Roman" panose="02020603050405020304" pitchFamily="2" charset="0"/>
              </a:rPr>
              <a:t>m/s</a:t>
            </a:r>
            <a:r>
              <a:rPr lang="zh-CN" altLang="en-US" sz="2800" b="1" dirty="0">
                <a:latin typeface="Times New Roman" panose="02020603050405020304" pitchFamily="2" charset="0"/>
              </a:rPr>
              <a:t>）</a:t>
            </a:r>
          </a:p>
        </p:txBody>
      </p:sp>
      <p:sp>
        <p:nvSpPr>
          <p:cNvPr id="12291" name="Rectangle 5"/>
          <p:cNvSpPr/>
          <p:nvPr/>
        </p:nvSpPr>
        <p:spPr>
          <a:xfrm>
            <a:off x="7332345" y="5036185"/>
            <a:ext cx="1463675" cy="614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3070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292" name="Rectangle 6"/>
          <p:cNvSpPr/>
          <p:nvPr/>
        </p:nvSpPr>
        <p:spPr>
          <a:xfrm>
            <a:off x="4470083" y="5036185"/>
            <a:ext cx="3149600" cy="614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同步卫星</a:t>
            </a:r>
          </a:p>
        </p:txBody>
      </p:sp>
      <p:sp>
        <p:nvSpPr>
          <p:cNvPr id="12293" name="Rectangle 7"/>
          <p:cNvSpPr/>
          <p:nvPr/>
        </p:nvSpPr>
        <p:spPr>
          <a:xfrm>
            <a:off x="2493645" y="5036185"/>
            <a:ext cx="1976438" cy="614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约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1000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294" name="Rectangle 8"/>
          <p:cNvSpPr/>
          <p:nvPr/>
        </p:nvSpPr>
        <p:spPr>
          <a:xfrm>
            <a:off x="442595" y="5036185"/>
            <a:ext cx="2051050" cy="614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出膛的子弹</a:t>
            </a:r>
          </a:p>
        </p:txBody>
      </p:sp>
      <p:sp>
        <p:nvSpPr>
          <p:cNvPr id="12295" name="Rectangle 9"/>
          <p:cNvSpPr/>
          <p:nvPr/>
        </p:nvSpPr>
        <p:spPr>
          <a:xfrm>
            <a:off x="7332345" y="4315460"/>
            <a:ext cx="1463675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约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700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296" name="Rectangle 10"/>
          <p:cNvSpPr/>
          <p:nvPr/>
        </p:nvSpPr>
        <p:spPr>
          <a:xfrm>
            <a:off x="4470083" y="4315460"/>
            <a:ext cx="31496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超音速歼击机</a:t>
            </a:r>
          </a:p>
        </p:txBody>
      </p:sp>
      <p:sp>
        <p:nvSpPr>
          <p:cNvPr id="12297" name="Rectangle 11"/>
          <p:cNvSpPr/>
          <p:nvPr/>
        </p:nvSpPr>
        <p:spPr>
          <a:xfrm>
            <a:off x="2493645" y="4315460"/>
            <a:ext cx="1976438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约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250</a:t>
            </a:r>
            <a:endParaRPr lang="zh-CN" altLang="en-US" sz="2800" b="1" baseline="30000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298" name="Rectangle 12"/>
          <p:cNvSpPr/>
          <p:nvPr/>
        </p:nvSpPr>
        <p:spPr>
          <a:xfrm>
            <a:off x="442595" y="4315460"/>
            <a:ext cx="205105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喷气式客机</a:t>
            </a:r>
          </a:p>
        </p:txBody>
      </p:sp>
      <p:sp>
        <p:nvSpPr>
          <p:cNvPr id="12299" name="Rectangle 13"/>
          <p:cNvSpPr/>
          <p:nvPr/>
        </p:nvSpPr>
        <p:spPr>
          <a:xfrm>
            <a:off x="7475220" y="3601085"/>
            <a:ext cx="1716088" cy="714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可达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120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00" name="Rectangle 14"/>
          <p:cNvSpPr/>
          <p:nvPr/>
        </p:nvSpPr>
        <p:spPr>
          <a:xfrm>
            <a:off x="4470083" y="3601085"/>
            <a:ext cx="3149600" cy="714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上海磁悬浮列车</a:t>
            </a:r>
          </a:p>
        </p:txBody>
      </p:sp>
      <p:sp>
        <p:nvSpPr>
          <p:cNvPr id="12301" name="Rectangle 15"/>
          <p:cNvSpPr/>
          <p:nvPr/>
        </p:nvSpPr>
        <p:spPr>
          <a:xfrm>
            <a:off x="2493645" y="3601085"/>
            <a:ext cx="1976438" cy="714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   可达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48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02" name="Rectangle 16"/>
          <p:cNvSpPr/>
          <p:nvPr/>
        </p:nvSpPr>
        <p:spPr>
          <a:xfrm>
            <a:off x="442595" y="3601085"/>
            <a:ext cx="2051050" cy="714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雨燕</a:t>
            </a:r>
          </a:p>
        </p:txBody>
      </p:sp>
      <p:sp>
        <p:nvSpPr>
          <p:cNvPr id="12303" name="Rectangle 17"/>
          <p:cNvSpPr/>
          <p:nvPr/>
        </p:nvSpPr>
        <p:spPr>
          <a:xfrm>
            <a:off x="7332345" y="2986723"/>
            <a:ext cx="1463675" cy="6143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 约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33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04" name="Rectangle 18"/>
          <p:cNvSpPr/>
          <p:nvPr/>
        </p:nvSpPr>
        <p:spPr>
          <a:xfrm>
            <a:off x="4398645" y="2986723"/>
            <a:ext cx="3149600" cy="6143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高速路上的小轿车</a:t>
            </a:r>
          </a:p>
        </p:txBody>
      </p:sp>
      <p:sp>
        <p:nvSpPr>
          <p:cNvPr id="12305" name="Rectangle 19"/>
          <p:cNvSpPr/>
          <p:nvPr/>
        </p:nvSpPr>
        <p:spPr>
          <a:xfrm>
            <a:off x="2499995" y="2986723"/>
            <a:ext cx="2119313" cy="6143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约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06" name="Rectangle 20"/>
          <p:cNvSpPr/>
          <p:nvPr/>
        </p:nvSpPr>
        <p:spPr>
          <a:xfrm>
            <a:off x="442595" y="2986723"/>
            <a:ext cx="2051050" cy="6143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</a:rPr>
              <a:t>自行车</a:t>
            </a:r>
          </a:p>
        </p:txBody>
      </p:sp>
      <p:sp>
        <p:nvSpPr>
          <p:cNvPr id="12307" name="Rectangle 21"/>
          <p:cNvSpPr/>
          <p:nvPr/>
        </p:nvSpPr>
        <p:spPr>
          <a:xfrm>
            <a:off x="7645083" y="2408873"/>
            <a:ext cx="1079500" cy="5286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约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1.1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08" name="Rectangle 22"/>
          <p:cNvSpPr/>
          <p:nvPr/>
        </p:nvSpPr>
        <p:spPr>
          <a:xfrm>
            <a:off x="4117658" y="2408873"/>
            <a:ext cx="3149600" cy="5286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</a:rPr>
              <a:t> 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</a:rPr>
              <a:t>步行的人</a:t>
            </a:r>
          </a:p>
        </p:txBody>
      </p:sp>
      <p:sp>
        <p:nvSpPr>
          <p:cNvPr id="12309" name="Rectangle 23"/>
          <p:cNvSpPr/>
          <p:nvPr/>
        </p:nvSpPr>
        <p:spPr>
          <a:xfrm>
            <a:off x="2493645" y="2458085"/>
            <a:ext cx="2270125" cy="528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约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1.5×10</a:t>
            </a:r>
            <a:r>
              <a:rPr lang="en-US" altLang="x-none" sz="2800" b="1" baseline="30000" dirty="0">
                <a:solidFill>
                  <a:srgbClr val="000000"/>
                </a:solidFill>
                <a:latin typeface="Times New Roman" panose="02020603050405020304" pitchFamily="2" charset="0"/>
              </a:rPr>
              <a:t>-3</a:t>
            </a:r>
            <a:endParaRPr lang="zh-CN" altLang="en-US" sz="2800" b="1" baseline="30000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310" name="Rectangle 24"/>
          <p:cNvSpPr/>
          <p:nvPr/>
        </p:nvSpPr>
        <p:spPr>
          <a:xfrm>
            <a:off x="442595" y="2410460"/>
            <a:ext cx="2051050" cy="528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蜗牛</a:t>
            </a:r>
          </a:p>
        </p:txBody>
      </p:sp>
      <p:sp>
        <p:nvSpPr>
          <p:cNvPr id="12312" name="Line 27"/>
          <p:cNvSpPr/>
          <p:nvPr/>
        </p:nvSpPr>
        <p:spPr>
          <a:xfrm>
            <a:off x="226695" y="3601085"/>
            <a:ext cx="8640763" cy="0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3" name="Line 28"/>
          <p:cNvSpPr/>
          <p:nvPr/>
        </p:nvSpPr>
        <p:spPr>
          <a:xfrm>
            <a:off x="226695" y="4315460"/>
            <a:ext cx="8640763" cy="0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4" name="Line 29"/>
          <p:cNvSpPr/>
          <p:nvPr/>
        </p:nvSpPr>
        <p:spPr>
          <a:xfrm>
            <a:off x="229870" y="5072698"/>
            <a:ext cx="8640763" cy="0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5" name="Line 32"/>
          <p:cNvSpPr/>
          <p:nvPr/>
        </p:nvSpPr>
        <p:spPr>
          <a:xfrm>
            <a:off x="2493645" y="2458085"/>
            <a:ext cx="0" cy="3192463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6" name="Line 33"/>
          <p:cNvSpPr/>
          <p:nvPr/>
        </p:nvSpPr>
        <p:spPr>
          <a:xfrm>
            <a:off x="4333558" y="2553335"/>
            <a:ext cx="0" cy="3192463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7" name="Line 34"/>
          <p:cNvSpPr/>
          <p:nvPr/>
        </p:nvSpPr>
        <p:spPr>
          <a:xfrm>
            <a:off x="7500620" y="2480310"/>
            <a:ext cx="0" cy="3194050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762</Words>
  <Application>Microsoft Office PowerPoint</Application>
  <PresentationFormat>全屏显示(4:3)</PresentationFormat>
  <Paragraphs>161</Paragraphs>
  <Slides>19</Slides>
  <Notes>14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72</cp:revision>
  <dcterms:created xsi:type="dcterms:W3CDTF">2015-11-16T05:18:00Z</dcterms:created>
  <dcterms:modified xsi:type="dcterms:W3CDTF">2019-08-20T08:43:47Z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