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256" r:id="rId2"/>
    <p:sldId id="258" r:id="rId3"/>
    <p:sldId id="331" r:id="rId4"/>
    <p:sldId id="332" r:id="rId5"/>
    <p:sldId id="333" r:id="rId6"/>
    <p:sldId id="327" r:id="rId7"/>
    <p:sldId id="334" r:id="rId8"/>
    <p:sldId id="433" r:id="rId9"/>
    <p:sldId id="337" r:id="rId10"/>
    <p:sldId id="339" r:id="rId11"/>
    <p:sldId id="340" r:id="rId12"/>
    <p:sldId id="338" r:id="rId13"/>
    <p:sldId id="1076" r:id="rId14"/>
    <p:sldId id="341" r:id="rId15"/>
    <p:sldId id="1189" r:id="rId16"/>
    <p:sldId id="1188" r:id="rId17"/>
    <p:sldId id="1140" r:id="rId18"/>
    <p:sldId id="1134" r:id="rId19"/>
    <p:sldId id="1136" r:id="rId20"/>
    <p:sldId id="1137" r:id="rId21"/>
    <p:sldId id="1138" r:id="rId22"/>
    <p:sldId id="1141" r:id="rId23"/>
    <p:sldId id="1142" r:id="rId24"/>
    <p:sldId id="1167" r:id="rId25"/>
    <p:sldId id="1212" r:id="rId26"/>
    <p:sldId id="1213" r:id="rId27"/>
    <p:sldId id="1218" r:id="rId28"/>
    <p:sldId id="1211" r:id="rId29"/>
    <p:sldId id="1041" r:id="rId30"/>
    <p:sldId id="369" r:id="rId31"/>
    <p:sldId id="370" r:id="rId32"/>
    <p:sldId id="371" r:id="rId33"/>
    <p:sldId id="1007" r:id="rId34"/>
    <p:sldId id="1180" r:id="rId35"/>
    <p:sldId id="1164" r:id="rId36"/>
    <p:sldId id="300" r:id="rId37"/>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78" y="72"/>
      </p:cViewPr>
      <p:guideLst>
        <p:guide orient="horz" pos="1668"/>
        <p:guide pos="2880"/>
      </p:guideLst>
    </p:cSldViewPr>
  </p:slideViewPr>
  <p:notesTextViewPr>
    <p:cViewPr>
      <p:scale>
        <a:sx n="1" d="1"/>
        <a:sy n="1" d="1"/>
      </p:scale>
      <p:origin x="0" y="0"/>
    </p:cViewPr>
  </p:notesTextViewPr>
  <p:sorterViewPr>
    <p:cViewPr>
      <p:scale>
        <a:sx n="125" d="100"/>
        <a:sy n="125"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2023/8/8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2023/8/8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15" name="直接连接符 14"/>
          <p:cNvCxnSpPr/>
          <p:nvPr userDrawn="1"/>
        </p:nvCxnSpPr>
        <p:spPr>
          <a:xfrm>
            <a:off x="1012225" y="923823"/>
            <a:ext cx="7016159" cy="810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592" y="483518"/>
            <a:ext cx="390471" cy="514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3" presetClass="path" presetSubtype="0" accel="50000" decel="50000" fill="hold" nodeType="withEffect">
                                  <p:stCondLst>
                                    <p:cond delay="0"/>
                                  </p:stCondLst>
                                  <p:childTnLst>
                                    <p:animMotion origin="layout" path="M -1.66667E-06 3.11536E-06 L 0.75816 0.00586" pathEditMode="relative" rAng="0" ptsTypes="AA">
                                      <p:cBhvr>
                                        <p:cTn id="6" dur="1000" spd="-100000" fill="hold"/>
                                        <p:tgtEl>
                                          <p:spTgt spid="16"/>
                                        </p:tgtEl>
                                        <p:attrNameLst>
                                          <p:attrName>ppt_x</p:attrName>
                                          <p:attrName>ppt_y</p:attrName>
                                        </p:attrNameLst>
                                      </p:cBhvr>
                                      <p:rCtr x="37899" y="278"/>
                                    </p:animMotion>
                                  </p:childTnLst>
                                </p:cTn>
                              </p:par>
                              <p:par>
                                <p:cTn id="7" presetID="22" presetClass="entr" presetSubtype="2" fill="hold" nodeType="withEffect">
                                  <p:stCondLst>
                                    <p:cond delay="100"/>
                                  </p:stCondLst>
                                  <p:childTnLst>
                                    <p:set>
                                      <p:cBhvr>
                                        <p:cTn id="8" dur="1" fill="hold">
                                          <p:stCondLst>
                                            <p:cond delay="0"/>
                                          </p:stCondLst>
                                        </p:cTn>
                                        <p:tgtEl>
                                          <p:spTgt spid="15"/>
                                        </p:tgtEl>
                                        <p:attrNameLst>
                                          <p:attrName>style.visibility</p:attrName>
                                        </p:attrNameLst>
                                      </p:cBhvr>
                                      <p:to>
                                        <p:strVal val="visible"/>
                                      </p:to>
                                    </p:set>
                                    <p:animEffect transition="in" filter="wipe(right)">
                                      <p:cBhvr>
                                        <p:cTn id="9" dur="9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6" r:link="rId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15566"/>
            <a:ext cx="7166610" cy="4955203"/>
          </a:xfrm>
          <a:prstGeom prst="rect">
            <a:avLst/>
          </a:prstGeom>
          <a:noFill/>
        </p:spPr>
        <p:txBody>
          <a:bodyPr wrap="square" rtlCol="0">
            <a:spAutoFit/>
          </a:bodyPr>
          <a:lstStyle/>
          <a:p>
            <a:pPr algn="ctr"/>
            <a:endParaRPr sz="4000" b="1" dirty="0">
              <a:solidFill>
                <a:srgbClr val="FF0000"/>
              </a:solidFill>
              <a:latin typeface="微软雅黑" panose="020B0503020204020204" pitchFamily="34" charset="-122"/>
              <a:ea typeface="微软雅黑" panose="020B0503020204020204" pitchFamily="34" charset="-122"/>
            </a:endParaRPr>
          </a:p>
          <a:p>
            <a:pPr algn="ctr"/>
            <a:endParaRPr sz="4000" b="1" dirty="0">
              <a:solidFill>
                <a:srgbClr val="FF0000"/>
              </a:solidFill>
              <a:latin typeface="微软雅黑" panose="020B0503020204020204" pitchFamily="34" charset="-122"/>
              <a:ea typeface="微软雅黑" panose="020B0503020204020204" pitchFamily="34" charset="-122"/>
            </a:endParaRPr>
          </a:p>
          <a:p>
            <a:pPr algn="ctr"/>
            <a:r>
              <a:rPr lang="en-US" sz="4000" b="1" dirty="0">
                <a:solidFill>
                  <a:srgbClr val="FF0000"/>
                </a:solidFill>
                <a:latin typeface="微软雅黑" panose="020B0503020204020204" pitchFamily="34" charset="-122"/>
                <a:ea typeface="微软雅黑" panose="020B0503020204020204" pitchFamily="34" charset="-122"/>
              </a:rPr>
              <a:t>1</a:t>
            </a:r>
            <a:r>
              <a:rPr lang="en-US" altLang="zh-CN" sz="4000" b="1" dirty="0">
                <a:solidFill>
                  <a:srgbClr val="FF0000"/>
                </a:solidFill>
                <a:latin typeface="微软雅黑" panose="020B0503020204020204" pitchFamily="34" charset="-122"/>
                <a:ea typeface="微软雅黑" panose="020B0503020204020204" pitchFamily="34" charset="-122"/>
              </a:rPr>
              <a:t>.4</a:t>
            </a:r>
            <a:r>
              <a:rPr sz="4000" b="1" dirty="0">
                <a:solidFill>
                  <a:srgbClr val="FF0000"/>
                </a:solidFill>
                <a:latin typeface="微软雅黑" panose="020B0503020204020204" pitchFamily="34" charset="-122"/>
                <a:ea typeface="微软雅黑" panose="020B0503020204020204" pitchFamily="34" charset="-122"/>
              </a:rPr>
              <a:t>《</a:t>
            </a:r>
            <a:r>
              <a:rPr sz="4000" b="1" dirty="0">
                <a:solidFill>
                  <a:srgbClr val="FF0000"/>
                </a:solidFill>
                <a:latin typeface="微软雅黑" panose="020B0503020204020204" pitchFamily="34" charset="-122"/>
                <a:ea typeface="微软雅黑" panose="020B0503020204020204" pitchFamily="34" charset="-122"/>
                <a:sym typeface="+mn-ea"/>
              </a:rPr>
              <a:t>测量平均速度</a:t>
            </a:r>
            <a:r>
              <a:rPr sz="4000" b="1" dirty="0">
                <a:solidFill>
                  <a:srgbClr val="FF0000"/>
                </a:solidFill>
                <a:latin typeface="微软雅黑" panose="020B0503020204020204" pitchFamily="34" charset="-122"/>
                <a:ea typeface="微软雅黑" panose="020B0503020204020204" pitchFamily="34" charset="-122"/>
              </a:rPr>
              <a:t>》说课</a:t>
            </a:r>
          </a:p>
          <a:p>
            <a:pPr algn="ctr"/>
            <a:endParaRPr sz="4000" b="1" dirty="0">
              <a:solidFill>
                <a:srgbClr val="FF0000"/>
              </a:solidFill>
              <a:latin typeface="微软雅黑" panose="020B0503020204020204" pitchFamily="34" charset="-122"/>
              <a:ea typeface="微软雅黑" panose="020B0503020204020204" pitchFamily="34" charset="-122"/>
            </a:endParaRPr>
          </a:p>
          <a:p>
            <a:pPr algn="ctr"/>
            <a:endParaRPr sz="4000" b="1" dirty="0">
              <a:solidFill>
                <a:srgbClr val="FF0000"/>
              </a:solidFill>
              <a:latin typeface="微软雅黑" panose="020B0503020204020204" pitchFamily="34" charset="-122"/>
              <a:ea typeface="微软雅黑" panose="020B0503020204020204" pitchFamily="34" charset="-122"/>
            </a:endParaRPr>
          </a:p>
          <a:p>
            <a:pPr algn="ctr"/>
            <a:endParaRPr lang="zh-CN" sz="4000" b="1" dirty="0">
              <a:solidFill>
                <a:srgbClr val="FF0000"/>
              </a:solidFill>
              <a:latin typeface="微软雅黑" panose="020B0503020204020204" pitchFamily="34" charset="-122"/>
              <a:ea typeface="微软雅黑" panose="020B0503020204020204" pitchFamily="34" charset="-122"/>
            </a:endParaRPr>
          </a:p>
          <a:p>
            <a:pPr algn="ctr"/>
            <a:endParaRPr lang="zh-CN" sz="4000" b="1" dirty="0">
              <a:solidFill>
                <a:srgbClr val="FF0000"/>
              </a:solidFill>
              <a:latin typeface="微软雅黑" panose="020B0503020204020204" pitchFamily="34" charset="-122"/>
              <a:ea typeface="微软雅黑" panose="020B0503020204020204" pitchFamily="34" charset="-122"/>
            </a:endParaRPr>
          </a:p>
          <a:p>
            <a:pPr algn="ct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855152" y="562188"/>
            <a:ext cx="5433695" cy="706755"/>
          </a:xfrm>
          <a:prstGeom prst="rect">
            <a:avLst/>
          </a:prstGeom>
          <a:noFill/>
        </p:spPr>
        <p:txBody>
          <a:bodyPr wrap="square" rtlCol="0">
            <a:spAutoFit/>
          </a:bodyPr>
          <a:lstStyle/>
          <a:p>
            <a:pPr algn="ctr"/>
            <a:endParaRPr sz="2000" b="1" dirty="0">
              <a:solidFill>
                <a:srgbClr val="FF0000"/>
              </a:solidFill>
              <a:latin typeface="微软雅黑" panose="020B0503020204020204" pitchFamily="34" charset="-122"/>
              <a:ea typeface="微软雅黑" panose="020B0503020204020204" pitchFamily="34" charset="-122"/>
            </a:endParaRPr>
          </a:p>
          <a:p>
            <a:pPr algn="ctr"/>
            <a:r>
              <a:rPr lang="zh-CN" sz="2000" b="1" dirty="0">
                <a:solidFill>
                  <a:srgbClr val="FF0000"/>
                </a:solidFill>
                <a:latin typeface="微软雅黑" panose="020B0503020204020204" pitchFamily="34" charset="-122"/>
                <a:ea typeface="微软雅黑" panose="020B0503020204020204" pitchFamily="34" charset="-122"/>
              </a:rPr>
              <a:t>人教</a:t>
            </a:r>
            <a:r>
              <a:rPr sz="2000" b="1" dirty="0">
                <a:solidFill>
                  <a:srgbClr val="FF0000"/>
                </a:solidFill>
                <a:latin typeface="微软雅黑" panose="020B0503020204020204" pitchFamily="34" charset="-122"/>
                <a:ea typeface="微软雅黑" panose="020B0503020204020204" pitchFamily="34" charset="-122"/>
              </a:rPr>
              <a:t>版</a:t>
            </a:r>
            <a:r>
              <a:rPr lang="zh-CN" sz="2000" b="1" dirty="0">
                <a:solidFill>
                  <a:srgbClr val="FF0000"/>
                </a:solidFill>
                <a:latin typeface="微软雅黑" panose="020B0503020204020204" pitchFamily="34" charset="-122"/>
                <a:ea typeface="微软雅黑" panose="020B0503020204020204" pitchFamily="34" charset="-122"/>
              </a:rPr>
              <a:t>初中物理八</a:t>
            </a:r>
            <a:r>
              <a:rPr sz="2000" b="1" dirty="0" err="1">
                <a:solidFill>
                  <a:srgbClr val="FF0000"/>
                </a:solidFill>
                <a:latin typeface="微软雅黑" panose="020B0503020204020204" pitchFamily="34" charset="-122"/>
                <a:ea typeface="微软雅黑" panose="020B0503020204020204" pitchFamily="34" charset="-122"/>
              </a:rPr>
              <a:t>年级</a:t>
            </a:r>
            <a:r>
              <a:rPr lang="zh-CN" sz="2000" b="1" dirty="0">
                <a:solidFill>
                  <a:srgbClr val="FF0000"/>
                </a:solidFill>
                <a:latin typeface="微软雅黑" panose="020B0503020204020204" pitchFamily="34" charset="-122"/>
                <a:ea typeface="微软雅黑" panose="020B0503020204020204" pitchFamily="34" charset="-122"/>
              </a:rPr>
              <a:t>上</a:t>
            </a:r>
            <a:r>
              <a:rPr sz="2000" b="1" dirty="0">
                <a:solidFill>
                  <a:srgbClr val="FF0000"/>
                </a:solidFill>
                <a:latin typeface="微软雅黑" panose="020B0503020204020204" pitchFamily="34" charset="-122"/>
                <a:ea typeface="微软雅黑" panose="020B0503020204020204" pitchFamily="34" charset="-122"/>
              </a:rPr>
              <a:t>册</a:t>
            </a:r>
            <a:endParaRPr lang="zh-CN" sz="2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39340" y="2427605"/>
            <a:ext cx="6122035" cy="506730"/>
          </a:xfrm>
          <a:prstGeom prst="rect">
            <a:avLst/>
          </a:prstGeom>
          <a:noFill/>
        </p:spPr>
        <p:txBody>
          <a:bodyPr wrap="square" rtlCol="0">
            <a:spAutoFit/>
          </a:bodyPr>
          <a:lstStyle/>
          <a:p>
            <a:pPr algn="l" fontAlgn="auto">
              <a:lnSpc>
                <a:spcPct val="150000"/>
              </a:lnSpc>
            </a:pPr>
            <a:r>
              <a:rPr b="1">
                <a:latin typeface="微软雅黑" panose="020B0503020204020204" pitchFamily="34" charset="-122"/>
                <a:ea typeface="微软雅黑" panose="020B0503020204020204" pitchFamily="34" charset="-122"/>
                <a:sym typeface="+mn-ea"/>
              </a:rPr>
              <a:t>会用停表和刻度尺测量运动物体的平均速度。</a:t>
            </a:r>
          </a:p>
        </p:txBody>
      </p:sp>
      <p:sp>
        <p:nvSpPr>
          <p:cNvPr id="5" name="TextBox 4"/>
          <p:cNvSpPr txBox="1"/>
          <p:nvPr/>
        </p:nvSpPr>
        <p:spPr>
          <a:xfrm>
            <a:off x="1367790" y="880745"/>
            <a:ext cx="4072890" cy="1383665"/>
          </a:xfrm>
          <a:prstGeom prst="rect">
            <a:avLst/>
          </a:prstGeom>
          <a:noFill/>
        </p:spPr>
        <p:txBody>
          <a:bodyPr wrap="square" rtlCol="0">
            <a:spAutoFit/>
          </a:bodyPr>
          <a:lstStyle/>
          <a:p>
            <a:endParaRPr lang="zh-CN" altLang="en-US" sz="2800" b="1">
              <a:solidFill>
                <a:schemeClr val="tx1"/>
              </a:solidFill>
              <a:latin typeface="微软雅黑" panose="020B0503020204020204" pitchFamily="34" charset="-122"/>
              <a:ea typeface="微软雅黑" panose="020B0503020204020204" pitchFamily="34" charset="-122"/>
            </a:endParaRPr>
          </a:p>
          <a:p>
            <a:endParaRPr lang="zh-CN" altLang="en-US" sz="2800" b="1">
              <a:solidFill>
                <a:schemeClr val="tx1"/>
              </a:solidFill>
              <a:latin typeface="微软雅黑" panose="020B0503020204020204" pitchFamily="34" charset="-122"/>
              <a:ea typeface="微软雅黑" panose="020B0503020204020204" pitchFamily="34" charset="-122"/>
            </a:endParaRPr>
          </a:p>
          <a:p>
            <a:r>
              <a:rPr lang="zh-CN" altLang="en-US" sz="2800" b="1">
                <a:solidFill>
                  <a:schemeClr val="tx1"/>
                </a:solidFill>
                <a:latin typeface="微软雅黑" panose="020B0503020204020204" pitchFamily="34" charset="-122"/>
                <a:ea typeface="微软雅黑" panose="020B0503020204020204" pitchFamily="34" charset="-122"/>
              </a:rPr>
              <a:t> 教学重点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3440" y="2211705"/>
            <a:ext cx="6481445" cy="506730"/>
          </a:xfrm>
          <a:prstGeom prst="rect">
            <a:avLst/>
          </a:prstGeom>
          <a:noFill/>
        </p:spPr>
        <p:txBody>
          <a:bodyPr wrap="square" rtlCol="0">
            <a:spAutoFit/>
          </a:bodyPr>
          <a:lstStyle/>
          <a:p>
            <a:pPr algn="l" fontAlgn="auto">
              <a:lnSpc>
                <a:spcPct val="150000"/>
              </a:lnSpc>
            </a:pPr>
            <a:r>
              <a:rPr b="1">
                <a:latin typeface="微软雅黑" panose="020B0503020204020204" pitchFamily="34" charset="-122"/>
                <a:ea typeface="微软雅黑" panose="020B0503020204020204" pitchFamily="34" charset="-122"/>
                <a:cs typeface="微软雅黑" panose="020B0503020204020204" pitchFamily="34" charset="-122"/>
                <a:sym typeface="+mn-ea"/>
              </a:rPr>
              <a:t>加深对平均速度的理解和如何计时</a:t>
            </a:r>
          </a:p>
        </p:txBody>
      </p:sp>
      <p:sp>
        <p:nvSpPr>
          <p:cNvPr id="5" name="TextBox 4"/>
          <p:cNvSpPr txBox="1"/>
          <p:nvPr/>
        </p:nvSpPr>
        <p:spPr>
          <a:xfrm>
            <a:off x="1403350" y="699770"/>
            <a:ext cx="4072890" cy="1383665"/>
          </a:xfrm>
          <a:prstGeom prst="rect">
            <a:avLst/>
          </a:prstGeom>
          <a:noFill/>
        </p:spPr>
        <p:txBody>
          <a:bodyPr wrap="square" rtlCol="0">
            <a:spAutoFit/>
          </a:bodyPr>
          <a:lstStyle/>
          <a:p>
            <a:endParaRPr lang="zh-CN" altLang="en-US" sz="2800" b="1">
              <a:solidFill>
                <a:schemeClr val="tx1"/>
              </a:solidFill>
              <a:latin typeface="微软雅黑" panose="020B0503020204020204" pitchFamily="34" charset="-122"/>
              <a:ea typeface="微软雅黑" panose="020B0503020204020204" pitchFamily="34" charset="-122"/>
            </a:endParaRPr>
          </a:p>
          <a:p>
            <a:endParaRPr lang="zh-CN" altLang="en-US" sz="2800" b="1">
              <a:solidFill>
                <a:schemeClr val="tx1"/>
              </a:solidFill>
              <a:latin typeface="微软雅黑" panose="020B0503020204020204" pitchFamily="34" charset="-122"/>
              <a:ea typeface="微软雅黑" panose="020B0503020204020204" pitchFamily="34" charset="-122"/>
            </a:endParaRPr>
          </a:p>
          <a:p>
            <a:r>
              <a:rPr lang="zh-CN" altLang="en-US" sz="2800" b="1">
                <a:solidFill>
                  <a:schemeClr val="tx1"/>
                </a:solidFill>
                <a:latin typeface="微软雅黑" panose="020B0503020204020204" pitchFamily="34" charset="-122"/>
                <a:ea typeface="微软雅黑" panose="020B0503020204020204" pitchFamily="34" charset="-122"/>
              </a:rPr>
              <a:t> 教学难点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4435" y="1650365"/>
            <a:ext cx="3768725" cy="706755"/>
          </a:xfrm>
          <a:prstGeom prst="rect">
            <a:avLst/>
          </a:prstGeom>
          <a:noFill/>
        </p:spPr>
        <p:txBody>
          <a:bodyPr wrap="square" rtlCol="0">
            <a:spAutoFit/>
          </a:bodyPr>
          <a:lstStyle/>
          <a:p>
            <a:r>
              <a:rPr lang="zh-CN" altLang="en-US" sz="4000" b="1">
                <a:solidFill>
                  <a:schemeClr val="tx1"/>
                </a:solidFill>
                <a:latin typeface="微软雅黑" panose="020B0503020204020204" pitchFamily="34" charset="-122"/>
                <a:ea typeface="微软雅黑" panose="020B0503020204020204" pitchFamily="34" charset="-122"/>
              </a:rPr>
              <a:t>五、说教学策略</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1200" y="1160780"/>
            <a:ext cx="7494905" cy="3415030"/>
          </a:xfrm>
          <a:prstGeom prst="rect">
            <a:avLst/>
          </a:prstGeom>
          <a:noFill/>
        </p:spPr>
        <p:txBody>
          <a:bodyPr wrap="square" rtlCol="0">
            <a:spAutoFit/>
          </a:bodyPr>
          <a:lstStyle/>
          <a:p>
            <a:pPr fontAlgn="auto">
              <a:lnSpc>
                <a:spcPct val="150000"/>
              </a:lnSpc>
            </a:pPr>
            <a:r>
              <a:rPr lang="en-US" b="1">
                <a:latin typeface="微软雅黑" panose="020B0503020204020204" pitchFamily="34" charset="-122"/>
                <a:ea typeface="微软雅黑" panose="020B0503020204020204" pitchFamily="34" charset="-122"/>
                <a:sym typeface="+mn-ea"/>
              </a:rPr>
              <a:t>     </a:t>
            </a:r>
            <a:r>
              <a:rPr b="1">
                <a:latin typeface="微软雅黑" panose="020B0503020204020204" pitchFamily="34" charset="-122"/>
                <a:ea typeface="微软雅黑" panose="020B0503020204020204" pitchFamily="34" charset="-122"/>
                <a:sym typeface="+mn-ea"/>
              </a:rPr>
              <a:t>在本节课教学中，我们确立以人为本的思想，以学生为主体，采取探究式教学方法，按照“提出问题──实验探究──交流评价──分析应用”的物理课堂教学模式，它是在教师的引导下，学生根据已有的知识和对身边现象的已有观察发现问题，提出假设和猜想，进而自行设计实验、验证假设、交流评价、归纳总结、最后应用知识解决问题，并结合计算机辅助教学等多种形式。使学生把科学知识的获得与思维能力的培养有机的结合起来，充分强调学生学习的积极性、主动性，获取物理知识、培养创造能力和实践能力。</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4435" y="1650365"/>
            <a:ext cx="3768725" cy="2553335"/>
          </a:xfrm>
          <a:prstGeom prst="rect">
            <a:avLst/>
          </a:prstGeom>
          <a:noFill/>
        </p:spPr>
        <p:txBody>
          <a:bodyPr wrap="square" rtlCol="0">
            <a:spAutoFit/>
          </a:bodyPr>
          <a:lstStyle/>
          <a:p>
            <a:r>
              <a:rPr lang="zh-CN" altLang="en-US" sz="4000" b="1">
                <a:solidFill>
                  <a:schemeClr val="tx1"/>
                </a:solidFill>
                <a:latin typeface="微软雅黑" panose="020B0503020204020204" pitchFamily="34" charset="-122"/>
                <a:ea typeface="微软雅黑" panose="020B0503020204020204" pitchFamily="34" charset="-122"/>
              </a:rPr>
              <a:t>六、说教学过程</a:t>
            </a:r>
          </a:p>
          <a:p>
            <a:r>
              <a:rPr lang="en-US" altLang="zh-CN" sz="4000" b="1">
                <a:solidFill>
                  <a:schemeClr val="tx1"/>
                </a:solidFill>
                <a:latin typeface="微软雅黑" panose="020B0503020204020204" pitchFamily="34" charset="-122"/>
                <a:ea typeface="微软雅黑" panose="020B0503020204020204" pitchFamily="34" charset="-122"/>
              </a:rPr>
              <a:t>         </a:t>
            </a:r>
            <a:endParaRPr lang="zh-CN" altLang="en-US" sz="4000" b="1">
              <a:solidFill>
                <a:schemeClr val="tx1"/>
              </a:solidFill>
              <a:latin typeface="微软雅黑" panose="020B0503020204020204" pitchFamily="34" charset="-122"/>
              <a:ea typeface="微软雅黑" panose="020B0503020204020204" pitchFamily="34" charset="-122"/>
            </a:endParaRPr>
          </a:p>
          <a:p>
            <a:r>
              <a:rPr lang="en-US" altLang="zh-CN" sz="4000" b="1">
                <a:solidFill>
                  <a:schemeClr val="tx1"/>
                </a:solidFill>
                <a:latin typeface="微软雅黑" panose="020B0503020204020204" pitchFamily="34" charset="-122"/>
                <a:ea typeface="微软雅黑" panose="020B0503020204020204" pitchFamily="34" charset="-122"/>
              </a:rPr>
              <a:t>     </a:t>
            </a:r>
            <a:r>
              <a:rPr lang="zh-CN" altLang="en-US" sz="4000" b="1">
                <a:solidFill>
                  <a:schemeClr val="tx1"/>
                </a:solidFill>
                <a:latin typeface="微软雅黑" panose="020B0503020204020204" pitchFamily="34" charset="-122"/>
                <a:ea typeface="微软雅黑" panose="020B0503020204020204" pitchFamily="34" charset="-122"/>
              </a:rPr>
              <a:t>    </a:t>
            </a:r>
          </a:p>
          <a:p>
            <a:r>
              <a:rPr lang="en-US" altLang="zh-CN" sz="4000" b="1">
                <a:solidFill>
                  <a:schemeClr val="tx1"/>
                </a:solidFill>
                <a:latin typeface="微软雅黑" panose="020B0503020204020204" pitchFamily="34" charset="-122"/>
                <a:ea typeface="微软雅黑" panose="020B0503020204020204" pitchFamily="34" charset="-122"/>
              </a:rPr>
              <a:t>      </a:t>
            </a:r>
            <a:endParaRPr lang="zh-CN" altLang="en-US" sz="28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131570"/>
            <a:ext cx="6907530" cy="3830955"/>
          </a:xfrm>
          <a:prstGeom prst="rect">
            <a:avLst/>
          </a:prstGeom>
          <a:noFill/>
        </p:spPr>
        <p:txBody>
          <a:bodyPr wrap="square" rtlCol="0">
            <a:spAutoFit/>
          </a:bodyPr>
          <a:lstStyle/>
          <a:p>
            <a:pPr algn="ctr" fontAlgn="auto">
              <a:lnSpc>
                <a:spcPct val="150000"/>
              </a:lnSpc>
            </a:pPr>
            <a:r>
              <a:rPr lang="zh-CN" b="1">
                <a:latin typeface="微软雅黑" panose="020B0503020204020204" pitchFamily="34" charset="-122"/>
                <a:ea typeface="微软雅黑" panose="020B0503020204020204" pitchFamily="34" charset="-122"/>
                <a:sym typeface="+mn-ea"/>
              </a:rPr>
              <a:t>板块一、复习巩固</a:t>
            </a:r>
          </a:p>
          <a:p>
            <a:pPr algn="l" fontAlgn="auto">
              <a:lnSpc>
                <a:spcPct val="150000"/>
              </a:lnSpc>
            </a:pPr>
            <a:r>
              <a:rPr lang="en-US" b="1">
                <a:latin typeface="微软雅黑" panose="020B0503020204020204" pitchFamily="34" charset="-122"/>
                <a:ea typeface="微软雅黑" panose="020B0503020204020204" pitchFamily="34" charset="-122"/>
                <a:sym typeface="+mn-ea"/>
              </a:rPr>
              <a:t>1</a:t>
            </a:r>
            <a:r>
              <a:rPr lang="zh-CN" altLang="en-US" b="1">
                <a:latin typeface="微软雅黑" panose="020B0503020204020204" pitchFamily="34" charset="-122"/>
                <a:ea typeface="微软雅黑" panose="020B0503020204020204" pitchFamily="34" charset="-122"/>
                <a:sym typeface="+mn-ea"/>
              </a:rPr>
              <a:t>、</a:t>
            </a:r>
            <a:r>
              <a:rPr b="1">
                <a:latin typeface="微软雅黑" panose="020B0503020204020204" pitchFamily="34" charset="-122"/>
                <a:ea typeface="微软雅黑" panose="020B0503020204020204" pitchFamily="34" charset="-122"/>
                <a:sym typeface="+mn-ea"/>
              </a:rPr>
              <a:t>教师引导学生复习上一节内容，并讲解布置的作业（教师可针对性地挑选部分难题讲解），加强学生对知识的巩固.</a:t>
            </a:r>
          </a:p>
          <a:p>
            <a:pPr algn="l" fontAlgn="auto">
              <a:lnSpc>
                <a:spcPct val="150000"/>
              </a:lnSpc>
            </a:pPr>
            <a:r>
              <a:rPr lang="en-US" altLang="zh-CN" b="1"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、复习与讨论</a:t>
            </a:r>
          </a:p>
          <a:p>
            <a:pPr algn="l" fontAlgn="auto">
              <a:lnSpc>
                <a:spcPct val="150000"/>
              </a:lnSpc>
            </a:pPr>
            <a:r>
              <a:rPr lang="zh-CN" altLang="en-US" b="1"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）、速度的公式及各字母含义？</a:t>
            </a:r>
          </a:p>
          <a:p>
            <a:pPr algn="l" fontAlgn="auto">
              <a:lnSpc>
                <a:spcPct val="150000"/>
              </a:lnSpc>
            </a:pPr>
            <a:r>
              <a:rPr lang="zh-CN" altLang="en-US" b="1"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）、如果想测量一个物体的平均速度，需要测量哪些物理量？需要什么测量工具？</a:t>
            </a:r>
          </a:p>
          <a:p>
            <a:pPr algn="l" fontAlgn="auto">
              <a:lnSpc>
                <a:spcPct val="150000"/>
              </a:lnSpc>
            </a:pPr>
            <a:r>
              <a:rPr lang="zh-CN" altLang="en-US" b="1"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b="1"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）、如何使用刻度尺？如何使用停表？</a:t>
            </a:r>
            <a:endParaRPr kumimoji="0" lang="zh-CN" altLang="en-US"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pPr>
            <a:endParaRPr kumimoji="0" lang="zh-CN" altLang="en-US"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131570"/>
            <a:ext cx="6907530" cy="1337945"/>
          </a:xfrm>
          <a:prstGeom prst="rect">
            <a:avLst/>
          </a:prstGeom>
          <a:noFill/>
        </p:spPr>
        <p:txBody>
          <a:bodyPr wrap="square" rtlCol="0">
            <a:spAutoFit/>
          </a:bodyPr>
          <a:lstStyle/>
          <a:p>
            <a:pPr algn="l" fontAlgn="auto">
              <a:lnSpc>
                <a:spcPct val="150000"/>
              </a:lnSpc>
            </a:pPr>
            <a:r>
              <a:rPr lang="en-US" b="1">
                <a:latin typeface="微软雅黑" panose="020B0503020204020204" pitchFamily="34" charset="-122"/>
                <a:ea typeface="微软雅黑" panose="020B0503020204020204" pitchFamily="34" charset="-122"/>
                <a:sym typeface="+mn-ea"/>
              </a:rPr>
              <a:t>     </a:t>
            </a:r>
            <a:r>
              <a:rPr b="1">
                <a:latin typeface="微软雅黑" panose="020B0503020204020204" pitchFamily="34" charset="-122"/>
                <a:ea typeface="微软雅黑" panose="020B0503020204020204" pitchFamily="34" charset="-122"/>
                <a:sym typeface="+mn-ea"/>
              </a:rPr>
              <a:t>根据公式我们需要知道的物理量是物体运动过程中走过的路程和所用的时间。路程可以用尺子测量，时间可以用表来测量。今天我们就用表和尺子来亲自动手测量平均速度。</a:t>
            </a:r>
            <a:r>
              <a:rPr lang="zh-CN" b="1">
                <a:latin typeface="微软雅黑" panose="020B0503020204020204" pitchFamily="34" charset="-122"/>
                <a:ea typeface="微软雅黑" panose="020B0503020204020204" pitchFamily="34" charset="-122"/>
                <a:sym typeface="+mn-ea"/>
              </a:rPr>
              <a:t>（揭示课题）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753235"/>
          </a:xfrm>
          <a:prstGeom prst="rect">
            <a:avLst/>
          </a:prstGeom>
          <a:noFill/>
        </p:spPr>
        <p:txBody>
          <a:bodyPr wrap="square" rtlCol="0">
            <a:spAutoFit/>
          </a:bodyPr>
          <a:lstStyle/>
          <a:p>
            <a:pPr algn="ctr" fontAlgn="auto">
              <a:lnSpc>
                <a:spcPct val="150000"/>
              </a:lnSpc>
            </a:pPr>
            <a:r>
              <a:rPr lang="zh-CN" b="1">
                <a:latin typeface="微软雅黑" panose="020B0503020204020204" pitchFamily="34" charset="-122"/>
                <a:ea typeface="微软雅黑" panose="020B0503020204020204" pitchFamily="34" charset="-122"/>
                <a:sym typeface="+mn-ea"/>
              </a:rPr>
              <a:t>板块二、教授新课</a:t>
            </a:r>
          </a:p>
          <a:p>
            <a:pPr algn="l" fontAlgn="auto">
              <a:lnSpc>
                <a:spcPct val="150000"/>
              </a:lnSpc>
            </a:pPr>
            <a:r>
              <a:rPr lang="en-US" b="1">
                <a:latin typeface="微软雅黑" panose="020B0503020204020204" pitchFamily="34" charset="-122"/>
                <a:ea typeface="微软雅黑" panose="020B0503020204020204" pitchFamily="34" charset="-122"/>
                <a:sym typeface="+mn-ea"/>
              </a:rPr>
              <a:t>1</a:t>
            </a:r>
            <a:r>
              <a:rPr lang="zh-CN" altLang="en-US" b="1">
                <a:latin typeface="微软雅黑" panose="020B0503020204020204" pitchFamily="34" charset="-122"/>
                <a:ea typeface="微软雅黑" panose="020B0503020204020204" pitchFamily="34" charset="-122"/>
                <a:sym typeface="+mn-ea"/>
              </a:rPr>
              <a:t>、</a:t>
            </a:r>
            <a:r>
              <a:rPr b="1">
                <a:latin typeface="微软雅黑" panose="020B0503020204020204" pitchFamily="34" charset="-122"/>
                <a:ea typeface="微软雅黑" panose="020B0503020204020204" pitchFamily="34" charset="-122"/>
                <a:sym typeface="+mn-ea"/>
              </a:rPr>
              <a:t>在上课前我们先来做一个实验。（让小车从斜面上滑下来）设疑，提出问题：小车在前半程运动的快，还是后半程运动的快？</a:t>
            </a:r>
          </a:p>
          <a:p>
            <a:pPr algn="l" fontAlgn="auto">
              <a:lnSpc>
                <a:spcPct val="150000"/>
              </a:lnSpc>
            </a:pPr>
            <a:r>
              <a:rPr b="1">
                <a:latin typeface="微软雅黑" panose="020B0503020204020204" pitchFamily="34" charset="-122"/>
                <a:ea typeface="微软雅黑" panose="020B0503020204020204" pitchFamily="34" charset="-122"/>
                <a:sym typeface="+mn-ea"/>
              </a:rPr>
              <a:t>学生猜想回答。</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2168525"/>
          </a:xfrm>
          <a:prstGeom prst="rect">
            <a:avLst/>
          </a:prstGeom>
          <a:noFill/>
        </p:spPr>
        <p:txBody>
          <a:bodyPr wrap="square" rtlCol="0">
            <a:spAutoFit/>
          </a:bodyPr>
          <a:lstStyle/>
          <a:p>
            <a:pPr algn="l" fontAlgn="auto">
              <a:lnSpc>
                <a:spcPct val="150000"/>
              </a:lnSpc>
            </a:pPr>
            <a:r>
              <a:rPr lang="zh-CN" b="1">
                <a:latin typeface="微软雅黑" panose="020B0503020204020204" pitchFamily="34" charset="-122"/>
                <a:ea typeface="微软雅黑" panose="020B0503020204020204" pitchFamily="34" charset="-122"/>
                <a:sym typeface="+mn-ea"/>
              </a:rPr>
              <a:t>教师总结：</a:t>
            </a:r>
          </a:p>
          <a:p>
            <a:pPr algn="l" fontAlgn="auto">
              <a:lnSpc>
                <a:spcPct val="150000"/>
              </a:lnSpc>
            </a:pPr>
            <a:r>
              <a:rPr lang="zh-CN" b="1">
                <a:latin typeface="微软雅黑" panose="020B0503020204020204" pitchFamily="34" charset="-122"/>
                <a:ea typeface="微软雅黑" panose="020B0503020204020204" pitchFamily="34" charset="-122"/>
                <a:sym typeface="+mn-ea"/>
              </a:rPr>
              <a:t>要想知道哪一段运动的快，就要比较平均速度。速度又怎么知道呀？用路程除以时间，路程用刻度尺来测，时间要用停表来测，那具体应测哪些物理量呀？现在用实验测出在斜面上各路段的平均速度，从而来验证物体在前半程快还是后半程快。</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2168525"/>
          </a:xfrm>
          <a:prstGeom prst="rect">
            <a:avLst/>
          </a:prstGeom>
          <a:noFill/>
        </p:spPr>
        <p:txBody>
          <a:bodyPr wrap="square" rtlCol="0">
            <a:spAutoFit/>
          </a:bodyPr>
          <a:lstStyle/>
          <a:p>
            <a:pPr algn="l" fontAlgn="auto">
              <a:lnSpc>
                <a:spcPct val="150000"/>
              </a:lnSpc>
            </a:pPr>
            <a:r>
              <a:rPr lang="en-US" b="1">
                <a:latin typeface="微软雅黑" panose="020B0503020204020204" pitchFamily="34" charset="-122"/>
                <a:ea typeface="微软雅黑" panose="020B0503020204020204" pitchFamily="34" charset="-122"/>
                <a:sym typeface="+mn-ea"/>
              </a:rPr>
              <a:t>2</a:t>
            </a:r>
            <a:r>
              <a:rPr lang="zh-CN" altLang="en-US" b="1">
                <a:latin typeface="微软雅黑" panose="020B0503020204020204" pitchFamily="34" charset="-122"/>
                <a:ea typeface="微软雅黑" panose="020B0503020204020204" pitchFamily="34" charset="-122"/>
                <a:sym typeface="+mn-ea"/>
              </a:rPr>
              <a:t>、</a:t>
            </a:r>
            <a:r>
              <a:rPr b="1">
                <a:latin typeface="微软雅黑" panose="020B0503020204020204" pitchFamily="34" charset="-122"/>
                <a:ea typeface="微软雅黑" panose="020B0503020204020204" pitchFamily="34" charset="-122"/>
                <a:sym typeface="+mn-ea"/>
              </a:rPr>
              <a:t>向学生介绍实验器材。要求同学们以组为单位，先自行设计实验方案，测量前半程的平均速度，画出实验表格，进行分组实验，收集数据最后计算得出结论。请同学们拿出实验报告，分组讨论并完成实验报告。（实验前先让学生练习测量小车从斜面顶端滑下到撞击金属片的时间）</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11300" y="1071880"/>
            <a:ext cx="5787390" cy="2584450"/>
          </a:xfrm>
          <a:prstGeom prst="rect">
            <a:avLst/>
          </a:prstGeom>
        </p:spPr>
        <p:txBody>
          <a:bodyPr wrap="square">
            <a:spAutoFit/>
          </a:bodyPr>
          <a:lstStyle/>
          <a:p>
            <a:pPr fontAlgn="auto">
              <a:lnSpc>
                <a:spcPct val="150000"/>
              </a:lnSpc>
            </a:pPr>
            <a:r>
              <a:rPr lang="zh-CN" altLang="en-US">
                <a:solidFill>
                  <a:schemeClr val="bg1"/>
                </a:solidFill>
                <a:latin typeface="微软雅黑" panose="020B0503020204020204" pitchFamily="34" charset="-122"/>
                <a:ea typeface="微软雅黑" panose="020B0503020204020204" pitchFamily="34" charset="-122"/>
              </a:rPr>
              <a:t>      </a:t>
            </a:r>
            <a:r>
              <a:rPr b="1">
                <a:latin typeface="微软雅黑" panose="020B0503020204020204" pitchFamily="34" charset="-122"/>
                <a:ea typeface="微软雅黑" panose="020B0503020204020204" pitchFamily="34" charset="-122"/>
                <a:sym typeface="+mn-ea"/>
              </a:rPr>
              <a:t>大家好，今天我说课的内容是</a:t>
            </a:r>
            <a:r>
              <a:rPr lang="zh-CN" b="1">
                <a:latin typeface="微软雅黑" panose="020B0503020204020204" pitchFamily="34" charset="-122"/>
                <a:ea typeface="微软雅黑" panose="020B0503020204020204" pitchFamily="34" charset="-122"/>
                <a:sym typeface="+mn-ea"/>
              </a:rPr>
              <a:t>人教版初中物理八级上册《机械运动》单元中的课文《测量平均速度》，</a:t>
            </a:r>
            <a:r>
              <a:rPr lang="zh-CN" altLang="en-US" b="1">
                <a:latin typeface="微软雅黑" panose="020B0503020204020204" pitchFamily="34" charset="-122"/>
                <a:ea typeface="微软雅黑" panose="020B0503020204020204" pitchFamily="34" charset="-122"/>
                <a:sym typeface="+mn-ea"/>
              </a:rPr>
              <a:t>下面我将从说教材、说学情、说教学目标、说教学重难点、说教法、说教学过程和板书设计及教学反思这八个方面展开。接下来开始我的说课。</a:t>
            </a:r>
            <a:r>
              <a:rPr b="1">
                <a:latin typeface="微软雅黑" panose="020B0503020204020204" pitchFamily="34" charset="-122"/>
                <a:ea typeface="微软雅黑" panose="020B0503020204020204" pitchFamily="34" charset="-122"/>
                <a:sym typeface="+mn-ea"/>
              </a:rPr>
              <a:t>恳请大家批评指正。</a:t>
            </a:r>
            <a:endParaRPr lang="zh-CN" altLang="en-US" b="1">
              <a:solidFill>
                <a:schemeClr val="tx1"/>
              </a:solidFill>
              <a:latin typeface="微软雅黑" panose="020B0503020204020204" pitchFamily="34" charset="-122"/>
              <a:ea typeface="微软雅黑" panose="020B0503020204020204" pitchFamily="34" charset="-122"/>
              <a:sym typeface="+mn-ea"/>
            </a:endParaRPr>
          </a:p>
          <a:p>
            <a:pPr fontAlgn="auto">
              <a:lnSpc>
                <a:spcPct val="150000"/>
              </a:lnSpc>
            </a:pPr>
            <a:endParaRPr lang="zh-CN" altLang="en-US" b="1">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753235"/>
          </a:xfrm>
          <a:prstGeom prst="rect">
            <a:avLst/>
          </a:prstGeom>
          <a:noFill/>
        </p:spPr>
        <p:txBody>
          <a:bodyPr wrap="square" rtlCol="0">
            <a:spAutoFit/>
          </a:bodyPr>
          <a:lstStyle/>
          <a:p>
            <a:pPr algn="l" fontAlgn="auto">
              <a:lnSpc>
                <a:spcPct val="150000"/>
              </a:lnSpc>
            </a:pPr>
            <a:r>
              <a:rPr b="1">
                <a:latin typeface="微软雅黑" panose="020B0503020204020204" pitchFamily="34" charset="-122"/>
                <a:ea typeface="微软雅黑" panose="020B0503020204020204" pitchFamily="34" charset="-122"/>
                <a:sym typeface="+mn-ea"/>
              </a:rPr>
              <a:t>拿出一组同学的实验报告进行展示。教师引导学生思考，那么后半程的时间如何测量呢？总结：可以用总时间减去前半程的时间。那停表又如何使用呢？请学生回答，教师总结。继续进行实验，测量后半程的平均速度，把数据填在表格里。</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753235"/>
          </a:xfrm>
          <a:prstGeom prst="rect">
            <a:avLst/>
          </a:prstGeom>
          <a:noFill/>
        </p:spPr>
        <p:txBody>
          <a:bodyPr wrap="square" rtlCol="0">
            <a:spAutoFit/>
          </a:bodyPr>
          <a:lstStyle/>
          <a:p>
            <a:pPr algn="l" fontAlgn="auto">
              <a:lnSpc>
                <a:spcPct val="150000"/>
              </a:lnSpc>
            </a:pPr>
            <a:r>
              <a:rPr lang="zh-CN" altLang="en-US" b="1">
                <a:latin typeface="微软雅黑" panose="020B0503020204020204" pitchFamily="34" charset="-122"/>
                <a:ea typeface="微软雅黑" panose="020B0503020204020204" pitchFamily="34" charset="-122"/>
                <a:sym typeface="+mn-ea"/>
              </a:rPr>
              <a:t>实验结束把一组同学的报告展示出来，进行交流讨论，从而比较出哪一段运动的快。在实验过程中提醒学生：长度测量的结果要有准确值和估计值。共同总结，我们通过这个实验就验证了，物体从斜面上运动下来时，后半程比前半程的速度快。</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915670"/>
            <a:ext cx="6907530" cy="1753235"/>
          </a:xfrm>
          <a:prstGeom prst="rect">
            <a:avLst/>
          </a:prstGeom>
          <a:noFill/>
        </p:spPr>
        <p:txBody>
          <a:bodyPr wrap="square" rtlCol="0">
            <a:spAutoFit/>
          </a:bodyPr>
          <a:lstStyle/>
          <a:p>
            <a:pPr algn="l" fontAlgn="auto">
              <a:lnSpc>
                <a:spcPct val="150000"/>
              </a:lnSpc>
            </a:pPr>
            <a:r>
              <a:rPr lang="zh-CN" altLang="en-US" b="1">
                <a:latin typeface="微软雅黑" panose="020B0503020204020204" pitchFamily="34" charset="-122"/>
                <a:ea typeface="微软雅黑" panose="020B0503020204020204" pitchFamily="34" charset="-122"/>
                <a:sym typeface="+mn-ea"/>
              </a:rPr>
              <a:t>教师接着提问：</a:t>
            </a:r>
          </a:p>
          <a:p>
            <a:pPr algn="l" fontAlgn="auto">
              <a:lnSpc>
                <a:spcPct val="150000"/>
              </a:lnSpc>
            </a:pPr>
            <a:r>
              <a:rPr lang="zh-CN" altLang="en-US" b="1">
                <a:latin typeface="微软雅黑" panose="020B0503020204020204" pitchFamily="34" charset="-122"/>
                <a:ea typeface="微软雅黑" panose="020B0503020204020204" pitchFamily="34" charset="-122"/>
                <a:sym typeface="+mn-ea"/>
              </a:rPr>
              <a:t>你们能比较出哪一组的小车运动的快吗？有什么办法吗？</a:t>
            </a:r>
          </a:p>
          <a:p>
            <a:pPr algn="l" fontAlgn="auto">
              <a:lnSpc>
                <a:spcPct val="150000"/>
              </a:lnSpc>
            </a:pPr>
            <a:r>
              <a:rPr lang="zh-CN" altLang="en-US" b="1">
                <a:latin typeface="微软雅黑" panose="020B0503020204020204" pitchFamily="34" charset="-122"/>
                <a:ea typeface="微软雅黑" panose="020B0503020204020204" pitchFamily="34" charset="-122"/>
                <a:sym typeface="+mn-ea"/>
              </a:rPr>
              <a:t>引导学生完善实验方案，算出小车在斜面上运动时全程的平均速度。再拿两组实验报告比较一下，哪一组小车运动的快。</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2168525"/>
          </a:xfrm>
          <a:prstGeom prst="rect">
            <a:avLst/>
          </a:prstGeom>
          <a:noFill/>
        </p:spPr>
        <p:txBody>
          <a:bodyPr wrap="square" rtlCol="0">
            <a:spAutoFit/>
          </a:bodyPr>
          <a:lstStyle/>
          <a:p>
            <a:pPr algn="l" fontAlgn="auto">
              <a:lnSpc>
                <a:spcPct val="150000"/>
              </a:lnSpc>
            </a:pPr>
            <a:r>
              <a:rPr lang="zh-CN" altLang="en-US" b="1">
                <a:latin typeface="微软雅黑" panose="020B0503020204020204" pitchFamily="34" charset="-122"/>
                <a:ea typeface="微软雅黑" panose="020B0503020204020204" pitchFamily="34" charset="-122"/>
                <a:sym typeface="+mn-ea"/>
              </a:rPr>
              <a:t>从而可知，讲平均速度或计算平均速度时，必须强调是物体在哪一段时间内或哪一段路程中的平均速度，否则是没有任何意义的。接下来老师利用位移传感器和计算机将小车的运动情况演示，记录下来，这样可以直观的看出小车的速度的变化情况，比较出哪一段运动的快。</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2584450"/>
          </a:xfrm>
          <a:prstGeom prst="rect">
            <a:avLst/>
          </a:prstGeom>
          <a:noFill/>
        </p:spPr>
        <p:txBody>
          <a:bodyPr wrap="square" rtlCol="0">
            <a:spAutoFit/>
          </a:bodyPr>
          <a:lstStyle/>
          <a:p>
            <a:pPr algn="ctr" fontAlgn="auto">
              <a:lnSpc>
                <a:spcPct val="150000"/>
              </a:lnSpc>
            </a:pPr>
            <a:r>
              <a:rPr lang="zh-CN" b="1">
                <a:latin typeface="微软雅黑" panose="020B0503020204020204" pitchFamily="34" charset="-122"/>
                <a:ea typeface="微软雅黑" panose="020B0503020204020204" pitchFamily="34" charset="-122"/>
                <a:sym typeface="+mn-ea"/>
              </a:rPr>
              <a:t>板块三、规律总结</a:t>
            </a:r>
          </a:p>
          <a:p>
            <a:pPr algn="l" fontAlgn="auto">
              <a:lnSpc>
                <a:spcPct val="150000"/>
              </a:lnSpc>
            </a:pPr>
            <a:r>
              <a:rPr lang="zh-CN" b="1">
                <a:latin typeface="微软雅黑" panose="020B0503020204020204" pitchFamily="34" charset="-122"/>
                <a:ea typeface="微软雅黑" panose="020B0503020204020204" pitchFamily="34" charset="-122"/>
                <a:sym typeface="+mn-ea"/>
              </a:rPr>
              <a:t>（1）路程的测量</a:t>
            </a:r>
          </a:p>
          <a:p>
            <a:pPr algn="l" fontAlgn="auto">
              <a:lnSpc>
                <a:spcPct val="150000"/>
              </a:lnSpc>
            </a:pPr>
            <a:r>
              <a:rPr lang="zh-CN" b="1">
                <a:latin typeface="微软雅黑" panose="020B0503020204020204" pitchFamily="34" charset="-122"/>
                <a:ea typeface="微软雅黑" panose="020B0503020204020204" pitchFamily="34" charset="-122"/>
                <a:sym typeface="+mn-ea"/>
              </a:rPr>
              <a:t>用刻度尺测量小车通过的路程时，要明确斜面的长度并不是小车运动的全程，小车通过的路程必须从小车的头量到头或从尾量到尾.因此实验时，可以先在斜面上划两条横线确定小车、金属片放置的位置，量出横线间的距离，再做实验.</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753235"/>
          </a:xfrm>
          <a:prstGeom prst="rect">
            <a:avLst/>
          </a:prstGeom>
          <a:noFill/>
        </p:spPr>
        <p:txBody>
          <a:bodyPr wrap="square" rtlCol="0">
            <a:spAutoFit/>
          </a:bodyPr>
          <a:lstStyle/>
          <a:p>
            <a:pPr algn="l" fontAlgn="auto">
              <a:lnSpc>
                <a:spcPct val="150000"/>
              </a:lnSpc>
            </a:pPr>
            <a:r>
              <a:rPr lang="zh-CN" b="1">
                <a:latin typeface="微软雅黑" panose="020B0503020204020204" pitchFamily="34" charset="-122"/>
                <a:ea typeface="微软雅黑" panose="020B0503020204020204" pitchFamily="34" charset="-122"/>
                <a:sym typeface="+mn-ea"/>
              </a:rPr>
              <a:t>（2）时间的测量</a:t>
            </a:r>
          </a:p>
          <a:p>
            <a:pPr algn="l" fontAlgn="auto">
              <a:lnSpc>
                <a:spcPct val="150000"/>
              </a:lnSpc>
            </a:pPr>
            <a:r>
              <a:rPr lang="zh-CN" b="1">
                <a:latin typeface="微软雅黑" panose="020B0503020204020204" pitchFamily="34" charset="-122"/>
                <a:ea typeface="微软雅黑" panose="020B0503020204020204" pitchFamily="34" charset="-122"/>
                <a:sym typeface="+mn-ea"/>
              </a:rPr>
              <a:t>①时间的测量：实验中放小车的同时又要测时间，所以实验时应两人一组配合实验，一人计时，另一人放小车，争取做到小车开始下滑的同时开始计时，小车撞击金属片的时刻停止计时.</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1337945"/>
          </a:xfrm>
          <a:prstGeom prst="rect">
            <a:avLst/>
          </a:prstGeom>
          <a:noFill/>
        </p:spPr>
        <p:txBody>
          <a:bodyPr wrap="square" rtlCol="0">
            <a:spAutoFit/>
          </a:bodyPr>
          <a:lstStyle/>
          <a:p>
            <a:pPr algn="l" fontAlgn="auto">
              <a:lnSpc>
                <a:spcPct val="150000"/>
              </a:lnSpc>
            </a:pPr>
            <a:r>
              <a:rPr lang="zh-CN" b="1">
                <a:latin typeface="微软雅黑" panose="020B0503020204020204" pitchFamily="34" charset="-122"/>
                <a:ea typeface="微软雅黑" panose="020B0503020204020204" pitchFamily="34" charset="-122"/>
                <a:sym typeface="+mn-ea"/>
              </a:rPr>
              <a:t>②时间与时刻的区别：时刻是指物体经过某点时，计时器所指的示数，它表示的是一个时间点.时间是指两时刻之间相隔的长短，指的是一个时间段.</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2999740"/>
          </a:xfrm>
          <a:prstGeom prst="rect">
            <a:avLst/>
          </a:prstGeom>
          <a:noFill/>
        </p:spPr>
        <p:txBody>
          <a:bodyPr wrap="square" rtlCol="0">
            <a:spAutoFit/>
          </a:bodyPr>
          <a:lstStyle/>
          <a:p>
            <a:pPr algn="ctr" fontAlgn="auto">
              <a:lnSpc>
                <a:spcPct val="150000"/>
              </a:lnSpc>
            </a:pPr>
            <a:r>
              <a:rPr lang="zh-CN" b="1">
                <a:latin typeface="微软雅黑" panose="020B0503020204020204" pitchFamily="34" charset="-122"/>
                <a:ea typeface="微软雅黑" panose="020B0503020204020204" pitchFamily="34" charset="-122"/>
                <a:sym typeface="+mn-ea"/>
              </a:rPr>
              <a:t>板块四、</a:t>
            </a:r>
            <a:r>
              <a:rPr b="1">
                <a:latin typeface="微软雅黑" panose="020B0503020204020204" pitchFamily="34" charset="-122"/>
                <a:ea typeface="微软雅黑" panose="020B0503020204020204" pitchFamily="34" charset="-122"/>
                <a:sym typeface="+mn-ea"/>
              </a:rPr>
              <a:t>交流与评估</a:t>
            </a:r>
          </a:p>
          <a:p>
            <a:pPr algn="l" fontAlgn="auto">
              <a:lnSpc>
                <a:spcPct val="150000"/>
              </a:lnSpc>
            </a:pPr>
            <a:r>
              <a:rPr b="1">
                <a:latin typeface="微软雅黑" panose="020B0503020204020204" pitchFamily="34" charset="-122"/>
                <a:ea typeface="微软雅黑" panose="020B0503020204020204" pitchFamily="34" charset="-122"/>
                <a:sym typeface="+mn-ea"/>
              </a:rPr>
              <a:t>1、实验设计有没有不合理、不充分以及不完善之处吗？</a:t>
            </a:r>
          </a:p>
          <a:p>
            <a:pPr algn="l" fontAlgn="auto">
              <a:lnSpc>
                <a:spcPct val="150000"/>
              </a:lnSpc>
            </a:pPr>
            <a:r>
              <a:rPr b="1">
                <a:latin typeface="微软雅黑" panose="020B0503020204020204" pitchFamily="34" charset="-122"/>
                <a:ea typeface="微软雅黑" panose="020B0503020204020204" pitchFamily="34" charset="-122"/>
                <a:sym typeface="+mn-ea"/>
              </a:rPr>
              <a:t>2、操作过程中出现了哪些失误？你们是如何解决的？有哪些值得别人借鉴的经验？</a:t>
            </a:r>
          </a:p>
          <a:p>
            <a:pPr algn="l" fontAlgn="auto">
              <a:lnSpc>
                <a:spcPct val="150000"/>
              </a:lnSpc>
            </a:pPr>
            <a:r>
              <a:rPr b="1">
                <a:latin typeface="微软雅黑" panose="020B0503020204020204" pitchFamily="34" charset="-122"/>
                <a:ea typeface="微软雅黑" panose="020B0503020204020204" pitchFamily="34" charset="-122"/>
                <a:sym typeface="+mn-ea"/>
              </a:rPr>
              <a:t>3、测量结果是否可靠？有哪些因素可能会影响实验结果？</a:t>
            </a:r>
          </a:p>
          <a:p>
            <a:pPr algn="l" fontAlgn="auto">
              <a:lnSpc>
                <a:spcPct val="150000"/>
              </a:lnSpc>
            </a:pPr>
            <a:r>
              <a:rPr b="1">
                <a:latin typeface="微软雅黑" panose="020B0503020204020204" pitchFamily="34" charset="-122"/>
                <a:ea typeface="微软雅黑" panose="020B0503020204020204" pitchFamily="34" charset="-122"/>
                <a:sym typeface="+mn-ea"/>
              </a:rPr>
              <a:t>学生分组进行交流评估，提出各小组在实验中存在的问题、总结宝贵经验，分析实验误差。</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419860"/>
            <a:ext cx="6907530" cy="2168525"/>
          </a:xfrm>
          <a:prstGeom prst="rect">
            <a:avLst/>
          </a:prstGeom>
          <a:noFill/>
        </p:spPr>
        <p:txBody>
          <a:bodyPr wrap="square" rtlCol="0">
            <a:spAutoFit/>
          </a:bodyPr>
          <a:lstStyle/>
          <a:p>
            <a:pPr algn="ctr" fontAlgn="auto">
              <a:lnSpc>
                <a:spcPct val="150000"/>
              </a:lnSpc>
            </a:pPr>
            <a:r>
              <a:rPr lang="zh-CN" b="1">
                <a:latin typeface="微软雅黑" panose="020B0503020204020204" pitchFamily="34" charset="-122"/>
                <a:ea typeface="微软雅黑" panose="020B0503020204020204" pitchFamily="34" charset="-122"/>
                <a:sym typeface="+mn-ea"/>
              </a:rPr>
              <a:t>板块五、课堂总结</a:t>
            </a:r>
          </a:p>
          <a:p>
            <a:pPr algn="l" fontAlgn="auto">
              <a:lnSpc>
                <a:spcPct val="150000"/>
              </a:lnSpc>
            </a:pPr>
            <a:r>
              <a:rPr lang="en-US" b="1">
                <a:latin typeface="微软雅黑" panose="020B0503020204020204" pitchFamily="34" charset="-122"/>
                <a:ea typeface="微软雅黑" panose="020B0503020204020204" pitchFamily="34" charset="-122"/>
                <a:sym typeface="+mn-ea"/>
              </a:rPr>
              <a:t>  </a:t>
            </a:r>
            <a:r>
              <a:rPr b="1">
                <a:latin typeface="微软雅黑" panose="020B0503020204020204" pitchFamily="34" charset="-122"/>
                <a:ea typeface="微软雅黑" panose="020B0503020204020204" pitchFamily="34" charset="-122"/>
                <a:sym typeface="+mn-ea"/>
              </a:rPr>
              <a:t>为使学生所学知识具有稳定性。学生共同总结测量平均速度的方法和对平均速度的理解，强调重难点；再完成课堂反馈题，对其中出现的问题及时纠正、讲评，掌握学生的学习趋势，及时调控，以巩固教学目标，强化重点，深化难点。</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4435" y="1650365"/>
            <a:ext cx="3768725" cy="706755"/>
          </a:xfrm>
          <a:prstGeom prst="rect">
            <a:avLst/>
          </a:prstGeom>
          <a:noFill/>
        </p:spPr>
        <p:txBody>
          <a:bodyPr wrap="square" rtlCol="0">
            <a:spAutoFit/>
          </a:bodyPr>
          <a:lstStyle/>
          <a:p>
            <a:r>
              <a:rPr lang="zh-CN" altLang="en-US" sz="4000" b="1">
                <a:solidFill>
                  <a:schemeClr val="tx1"/>
                </a:solidFill>
                <a:latin typeface="微软雅黑" panose="020B0503020204020204" pitchFamily="34" charset="-122"/>
                <a:ea typeface="微软雅黑" panose="020B0503020204020204" pitchFamily="34" charset="-122"/>
              </a:rPr>
              <a:t>七、板块设计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30500" y="1650365"/>
            <a:ext cx="2783840" cy="706755"/>
          </a:xfrm>
          <a:prstGeom prst="rect">
            <a:avLst/>
          </a:prstGeom>
          <a:noFill/>
        </p:spPr>
        <p:txBody>
          <a:bodyPr wrap="square" rtlCol="0">
            <a:spAutoFit/>
          </a:bodyPr>
          <a:lstStyle/>
          <a:p>
            <a:r>
              <a:rPr lang="zh-CN" altLang="en-US" sz="4000" b="1">
                <a:solidFill>
                  <a:schemeClr val="tx1"/>
                </a:solidFill>
                <a:latin typeface="微软雅黑" panose="020B0503020204020204" pitchFamily="34" charset="-122"/>
                <a:ea typeface="微软雅黑" panose="020B0503020204020204" pitchFamily="34" charset="-122"/>
              </a:rPr>
              <a:t>一、说教材</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p:nvPr/>
        </p:nvSpPr>
        <p:spPr>
          <a:xfrm>
            <a:off x="1497330" y="1009015"/>
            <a:ext cx="6149340" cy="622300"/>
          </a:xfrm>
          <a:prstGeom prst="rect">
            <a:avLst/>
          </a:prstGeom>
          <a:noFill/>
        </p:spPr>
        <p:txBody>
          <a:bodyPr wrap="square" lIns="68580" tIns="34290" rIns="68580" bIns="34290" rtlCol="0">
            <a:spAutoFit/>
          </a:bodyPr>
          <a:lstStyle/>
          <a:p>
            <a:r>
              <a:rPr b="1">
                <a:latin typeface="微软雅黑" panose="020B0503020204020204" pitchFamily="34" charset="-122"/>
                <a:ea typeface="微软雅黑" panose="020B0503020204020204" pitchFamily="34" charset="-122"/>
              </a:rPr>
              <a:t>根据</a:t>
            </a:r>
            <a:r>
              <a:rPr lang="zh-CN" b="1">
                <a:latin typeface="微软雅黑" panose="020B0503020204020204" pitchFamily="34" charset="-122"/>
                <a:ea typeface="微软雅黑" panose="020B0503020204020204" pitchFamily="34" charset="-122"/>
              </a:rPr>
              <a:t>学生本阶段的特点</a:t>
            </a:r>
            <a:r>
              <a:rPr b="1">
                <a:latin typeface="微软雅黑" panose="020B0503020204020204" pitchFamily="34" charset="-122"/>
                <a:ea typeface="微软雅黑" panose="020B0503020204020204" pitchFamily="34" charset="-122"/>
              </a:rPr>
              <a:t>，本课板书内容简单明了，重难点突出。</a:t>
            </a:r>
          </a:p>
        </p:txBody>
      </p:sp>
      <p:pic>
        <p:nvPicPr>
          <p:cNvPr id="2" name="图片 1"/>
          <p:cNvPicPr>
            <a:picLocks noChangeAspect="1"/>
          </p:cNvPicPr>
          <p:nvPr/>
        </p:nvPicPr>
        <p:blipFill>
          <a:blip r:embed="rId2"/>
          <a:stretch>
            <a:fillRect/>
          </a:stretch>
        </p:blipFill>
        <p:spPr>
          <a:xfrm>
            <a:off x="1933575" y="1899920"/>
            <a:ext cx="5276850" cy="13430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3"/>
          <p:cNvSpPr txBox="1"/>
          <p:nvPr/>
        </p:nvSpPr>
        <p:spPr>
          <a:xfrm>
            <a:off x="1708785" y="1954530"/>
            <a:ext cx="6149340" cy="1453515"/>
          </a:xfrm>
          <a:prstGeom prst="rect">
            <a:avLst/>
          </a:prstGeom>
          <a:noFill/>
        </p:spPr>
        <p:txBody>
          <a:bodyPr wrap="square" lIns="68580" tIns="34290" rIns="68580" bIns="34290" rtlCol="0">
            <a:spAutoFit/>
          </a:bodyPr>
          <a:lstStyle/>
          <a:p>
            <a:pPr algn="l"/>
            <a:r>
              <a:rPr b="1">
                <a:solidFill>
                  <a:schemeClr val="tx1"/>
                </a:solidFill>
                <a:latin typeface="微软雅黑" panose="020B0503020204020204" pitchFamily="34" charset="-122"/>
                <a:ea typeface="微软雅黑" panose="020B0503020204020204" pitchFamily="34" charset="-122"/>
              </a:rPr>
              <a:t>总之，在整个教学过程中，我始终立足让学生在玩中学会，</a:t>
            </a:r>
          </a:p>
          <a:p>
            <a:pPr algn="l"/>
            <a:endParaRPr b="1">
              <a:solidFill>
                <a:schemeClr val="tx1"/>
              </a:solidFill>
              <a:latin typeface="微软雅黑" panose="020B0503020204020204" pitchFamily="34" charset="-122"/>
              <a:ea typeface="微软雅黑" panose="020B0503020204020204" pitchFamily="34" charset="-122"/>
            </a:endParaRPr>
          </a:p>
          <a:p>
            <a:pPr algn="l"/>
            <a:r>
              <a:rPr b="1">
                <a:solidFill>
                  <a:schemeClr val="tx1"/>
                </a:solidFill>
                <a:latin typeface="微软雅黑" panose="020B0503020204020204" pitchFamily="34" charset="-122"/>
                <a:ea typeface="微软雅黑" panose="020B0503020204020204" pitchFamily="34" charset="-122"/>
              </a:rPr>
              <a:t>在动手中提高技能，学生学得轻松愉快。我将继续努力，让</a:t>
            </a:r>
          </a:p>
          <a:p>
            <a:pPr algn="l"/>
            <a:endParaRPr b="1">
              <a:solidFill>
                <a:schemeClr val="tx1"/>
              </a:solidFill>
              <a:latin typeface="微软雅黑" panose="020B0503020204020204" pitchFamily="34" charset="-122"/>
              <a:ea typeface="微软雅黑" panose="020B0503020204020204" pitchFamily="34" charset="-122"/>
            </a:endParaRPr>
          </a:p>
          <a:p>
            <a:pPr algn="l"/>
            <a:r>
              <a:rPr b="1">
                <a:solidFill>
                  <a:schemeClr val="tx1"/>
                </a:solidFill>
                <a:latin typeface="微软雅黑" panose="020B0503020204020204" pitchFamily="34" charset="-122"/>
                <a:ea typeface="微软雅黑" panose="020B0503020204020204" pitchFamily="34" charset="-122"/>
              </a:rPr>
              <a:t>我的</a:t>
            </a:r>
            <a:r>
              <a:rPr lang="zh-CN" b="1">
                <a:solidFill>
                  <a:schemeClr val="tx1"/>
                </a:solidFill>
                <a:latin typeface="微软雅黑" panose="020B0503020204020204" pitchFamily="34" charset="-122"/>
                <a:ea typeface="微软雅黑" panose="020B0503020204020204" pitchFamily="34" charset="-122"/>
              </a:rPr>
              <a:t>语文</a:t>
            </a:r>
            <a:r>
              <a:rPr b="1">
                <a:solidFill>
                  <a:schemeClr val="tx1"/>
                </a:solidFill>
                <a:latin typeface="微软雅黑" panose="020B0503020204020204" pitchFamily="34" charset="-122"/>
                <a:ea typeface="微软雅黑" panose="020B0503020204020204" pitchFamily="34" charset="-122"/>
              </a:rPr>
              <a:t>课堂教学更高效，更精彩。</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4435" y="1650365"/>
            <a:ext cx="3768725" cy="706755"/>
          </a:xfrm>
          <a:prstGeom prst="rect">
            <a:avLst/>
          </a:prstGeom>
          <a:noFill/>
        </p:spPr>
        <p:txBody>
          <a:bodyPr wrap="square" rtlCol="0">
            <a:spAutoFit/>
          </a:bodyPr>
          <a:lstStyle/>
          <a:p>
            <a:r>
              <a:rPr lang="zh-CN" altLang="en-US" sz="4000" b="1">
                <a:solidFill>
                  <a:schemeClr val="tx1"/>
                </a:solidFill>
                <a:latin typeface="微软雅黑" panose="020B0503020204020204" pitchFamily="34" charset="-122"/>
                <a:ea typeface="微软雅黑" panose="020B0503020204020204" pitchFamily="34" charset="-122"/>
              </a:rPr>
              <a:t>八、教学反思</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305" y="1564005"/>
            <a:ext cx="6672580" cy="2999740"/>
          </a:xfrm>
          <a:prstGeom prst="rect">
            <a:avLst/>
          </a:prstGeom>
          <a:noFill/>
        </p:spPr>
        <p:txBody>
          <a:bodyPr wrap="square" rtlCol="0">
            <a:spAutoFit/>
          </a:bodyPr>
          <a:lstStyle/>
          <a:p>
            <a:pPr fontAlgn="auto">
              <a:lnSpc>
                <a:spcPct val="150000"/>
              </a:lnSpc>
            </a:pPr>
            <a:r>
              <a:rPr lang="en-US" b="1">
                <a:latin typeface="微软雅黑" panose="020B0503020204020204" pitchFamily="34" charset="-122"/>
                <a:ea typeface="微软雅黑" panose="020B0503020204020204" pitchFamily="34" charset="-122"/>
                <a:sym typeface="+mn-ea"/>
              </a:rPr>
              <a:t>  </a:t>
            </a:r>
            <a:r>
              <a:rPr b="1">
                <a:latin typeface="微软雅黑" panose="020B0503020204020204" pitchFamily="34" charset="-122"/>
                <a:ea typeface="微软雅黑" panose="020B0503020204020204" pitchFamily="34" charset="-122"/>
                <a:sym typeface="+mn-ea"/>
              </a:rPr>
              <a:t>　本节课以实验探究、以学生为主体、注重培养学生能力。让学生经历实验探究的过程，从实验目的，原理，器材，猜想，设计，操作，评估等过程，都是学生逐步逐步层层推进而实现的。发挥学生自主学习的能力，基于已有的平均速度的概念的基础上，猜想小车下落的过程运动，设计出利用比较平均速度，证明小车下落时运动特点，并通过实验，得到明确的证明，以及通过小组同学合作讨论，得出实验中需要完善的环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305" y="1564005"/>
            <a:ext cx="6672580" cy="1753235"/>
          </a:xfrm>
          <a:prstGeom prst="rect">
            <a:avLst/>
          </a:prstGeom>
          <a:noFill/>
        </p:spPr>
        <p:txBody>
          <a:bodyPr wrap="square" rtlCol="0">
            <a:spAutoFit/>
          </a:bodyPr>
          <a:lstStyle/>
          <a:p>
            <a:pPr fontAlgn="auto">
              <a:lnSpc>
                <a:spcPct val="150000"/>
              </a:lnSpc>
            </a:pPr>
            <a:r>
              <a:rPr lang="en-US" b="1">
                <a:latin typeface="微软雅黑" panose="020B0503020204020204" pitchFamily="34" charset="-122"/>
                <a:ea typeface="微软雅黑" panose="020B0503020204020204" pitchFamily="34" charset="-122"/>
                <a:sym typeface="+mn-ea"/>
              </a:rPr>
              <a:t>  </a:t>
            </a:r>
            <a:r>
              <a:rPr b="1">
                <a:latin typeface="微软雅黑" panose="020B0503020204020204" pitchFamily="34" charset="-122"/>
                <a:ea typeface="微软雅黑" panose="020B0503020204020204" pitchFamily="34" charset="-122"/>
                <a:sym typeface="+mn-ea"/>
              </a:rPr>
              <a:t>　在课堂中教师不再是一个主讲者，而是课堂教学的参与者和组织者，教师和学生一起去感觉、认识、探索、分析、概括，和学生建立起了良好的、平等民主的师生关系。重视了学生间的`交流合作，加强了学生间友好相处的心态。</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305" y="1564005"/>
            <a:ext cx="6672580" cy="1753235"/>
          </a:xfrm>
          <a:prstGeom prst="rect">
            <a:avLst/>
          </a:prstGeom>
          <a:noFill/>
        </p:spPr>
        <p:txBody>
          <a:bodyPr wrap="square" rtlCol="0">
            <a:spAutoFit/>
          </a:bodyPr>
          <a:lstStyle/>
          <a:p>
            <a:pPr fontAlgn="auto">
              <a:lnSpc>
                <a:spcPct val="150000"/>
              </a:lnSpc>
            </a:pPr>
            <a:r>
              <a:rPr lang="en-US" b="1">
                <a:latin typeface="微软雅黑" panose="020B0503020204020204" pitchFamily="34" charset="-122"/>
                <a:ea typeface="微软雅黑" panose="020B0503020204020204" pitchFamily="34" charset="-122"/>
                <a:sym typeface="+mn-ea"/>
              </a:rPr>
              <a:t>    </a:t>
            </a:r>
            <a:r>
              <a:rPr b="1">
                <a:latin typeface="微软雅黑" panose="020B0503020204020204" pitchFamily="34" charset="-122"/>
                <a:ea typeface="微软雅黑" panose="020B0503020204020204" pitchFamily="34" charset="-122"/>
                <a:sym typeface="+mn-ea"/>
              </a:rPr>
              <a:t>本次教学</a:t>
            </a:r>
            <a:r>
              <a:rPr lang="zh-CN" b="1">
                <a:latin typeface="微软雅黑" panose="020B0503020204020204" pitchFamily="34" charset="-122"/>
                <a:ea typeface="微软雅黑" panose="020B0503020204020204" pitchFamily="34" charset="-122"/>
                <a:sym typeface="+mn-ea"/>
              </a:rPr>
              <a:t>亦有其他不足之处：</a:t>
            </a:r>
            <a:r>
              <a:rPr b="1">
                <a:latin typeface="微软雅黑" panose="020B0503020204020204" pitchFamily="34" charset="-122"/>
                <a:ea typeface="微软雅黑" panose="020B0503020204020204" pitchFamily="34" charset="-122"/>
                <a:sym typeface="+mn-ea"/>
              </a:rPr>
              <a:t>设计的内容过多，时间把握不到位</a:t>
            </a:r>
            <a:r>
              <a:rPr lang="zh-CN" b="1">
                <a:latin typeface="微软雅黑" panose="020B0503020204020204" pitchFamily="34" charset="-122"/>
                <a:ea typeface="微软雅黑" panose="020B0503020204020204" pitchFamily="34" charset="-122"/>
                <a:sym typeface="+mn-ea"/>
              </a:rPr>
              <a:t> 。</a:t>
            </a:r>
          </a:p>
          <a:p>
            <a:pPr fontAlgn="auto">
              <a:lnSpc>
                <a:spcPct val="150000"/>
              </a:lnSpc>
            </a:pPr>
            <a:r>
              <a:rPr lang="zh-CN" b="1">
                <a:latin typeface="微软雅黑" panose="020B0503020204020204" pitchFamily="34" charset="-122"/>
                <a:ea typeface="微软雅黑" panose="020B0503020204020204" pitchFamily="34" charset="-122"/>
                <a:sym typeface="+mn-ea"/>
              </a:rPr>
              <a:t> </a:t>
            </a:r>
            <a:r>
              <a:rPr lang="en-US" altLang="zh-CN" b="1">
                <a:latin typeface="微软雅黑" panose="020B0503020204020204" pitchFamily="34" charset="-122"/>
                <a:ea typeface="微软雅黑" panose="020B0503020204020204" pitchFamily="34" charset="-122"/>
                <a:sym typeface="+mn-ea"/>
              </a:rPr>
              <a:t>   </a:t>
            </a:r>
            <a:r>
              <a:rPr lang="zh-CN" b="1">
                <a:latin typeface="微软雅黑" panose="020B0503020204020204" pitchFamily="34" charset="-122"/>
                <a:ea typeface="微软雅黑" panose="020B0503020204020204" pitchFamily="34" charset="-122"/>
                <a:sym typeface="+mn-ea"/>
              </a:rPr>
              <a:t>总之，在今后的教学中要不断提高自身的综合教学能力，弥补不足之处，呈现给学生更优质的课堂。</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11985" y="2310765"/>
            <a:ext cx="5181600" cy="521970"/>
          </a:xfrm>
          <a:prstGeom prst="rect">
            <a:avLst/>
          </a:prstGeom>
        </p:spPr>
        <p:txBody>
          <a:bodyPr wrap="square">
            <a:spAutoFit/>
          </a:bodyPr>
          <a:lstStyle/>
          <a:p>
            <a:pPr algn="ctr"/>
            <a:r>
              <a:rPr lang="zh-CN" altLang="en-US" sz="2800" b="1">
                <a:solidFill>
                  <a:schemeClr val="tx1"/>
                </a:solidFill>
                <a:latin typeface="微软雅黑" panose="020B0503020204020204" pitchFamily="34" charset="-122"/>
                <a:ea typeface="微软雅黑" panose="020B0503020204020204" pitchFamily="34" charset="-122"/>
              </a:rPr>
              <a:t>我的说课完毕，谢谢各位老师！</a:t>
            </a:r>
          </a:p>
        </p:txBody>
      </p:sp>
      <p:pic>
        <p:nvPicPr>
          <p:cNvPr id="9" name="New picture"/>
          <p:cNvPicPr/>
          <p:nvPr/>
        </p:nvPicPr>
        <p:blipFill>
          <a:blip r:embed="rId2"/>
          <a:stretch>
            <a:fillRect/>
          </a:stretch>
        </p:blipFill>
        <p:spPr>
          <a:xfrm>
            <a:off x="11569700" y="10388600"/>
            <a:ext cx="355600" cy="266700"/>
          </a:xfrm>
          <a:prstGeom prst="cube">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305" y="1203960"/>
            <a:ext cx="7494905" cy="2168525"/>
          </a:xfrm>
          <a:prstGeom prst="rect">
            <a:avLst/>
          </a:prstGeom>
          <a:noFill/>
        </p:spPr>
        <p:txBody>
          <a:bodyPr wrap="square" rtlCol="0">
            <a:spAutoFit/>
          </a:bodyPr>
          <a:lstStyle/>
          <a:p>
            <a:pPr fontAlgn="auto">
              <a:lnSpc>
                <a:spcPct val="150000"/>
              </a:lnSpc>
            </a:pPr>
            <a:r>
              <a:rPr lang="en-US" b="1">
                <a:latin typeface="微软雅黑" panose="020B0503020204020204" pitchFamily="34" charset="-122"/>
                <a:ea typeface="微软雅黑" panose="020B0503020204020204" pitchFamily="34" charset="-122"/>
              </a:rPr>
              <a:t>    </a:t>
            </a:r>
            <a:r>
              <a:rPr b="1">
                <a:latin typeface="微软雅黑" panose="020B0503020204020204" pitchFamily="34" charset="-122"/>
                <a:ea typeface="微软雅黑" panose="020B0503020204020204" pitchFamily="34" charset="-122"/>
              </a:rPr>
              <a:t>《</a:t>
            </a:r>
            <a:r>
              <a:rPr lang="zh-CN" b="1">
                <a:latin typeface="微软雅黑" panose="020B0503020204020204" pitchFamily="34" charset="-122"/>
                <a:ea typeface="微软雅黑" panose="020B0503020204020204" pitchFamily="34" charset="-122"/>
                <a:sym typeface="+mn-ea"/>
              </a:rPr>
              <a:t>测量平均速度</a:t>
            </a:r>
            <a:r>
              <a:rPr b="1">
                <a:latin typeface="微软雅黑" panose="020B0503020204020204" pitchFamily="34" charset="-122"/>
                <a:ea typeface="微软雅黑" panose="020B0503020204020204" pitchFamily="34" charset="-122"/>
              </a:rPr>
              <a:t>》是人教版八年级《物理》第一章</a:t>
            </a:r>
            <a:r>
              <a:rPr lang="zh-CN" b="1">
                <a:latin typeface="微软雅黑" panose="020B0503020204020204" pitchFamily="34" charset="-122"/>
                <a:ea typeface="微软雅黑" panose="020B0503020204020204" pitchFamily="34" charset="-122"/>
              </a:rPr>
              <a:t>《机械运动》中的第</a:t>
            </a:r>
            <a:r>
              <a:rPr lang="en-US" altLang="zh-CN" b="1">
                <a:latin typeface="微软雅黑" panose="020B0503020204020204" pitchFamily="34" charset="-122"/>
                <a:ea typeface="微软雅黑" panose="020B0503020204020204" pitchFamily="34" charset="-122"/>
              </a:rPr>
              <a:t>4</a:t>
            </a:r>
            <a:r>
              <a:rPr lang="zh-CN" altLang="en-US" b="1">
                <a:latin typeface="微软雅黑" panose="020B0503020204020204" pitchFamily="34" charset="-122"/>
                <a:ea typeface="微软雅黑" panose="020B0503020204020204" pitchFamily="34" charset="-122"/>
              </a:rPr>
              <a:t>节内容。课文通过测量平均速度，可以加深学生对速度、平均速度的理解。另外，本节是第一次分组实验课，让学生通过设计实验、收集和分析实验数据等自主活动来提高实验能力，培养合作精神，为以后的实验教学打下坚实的基础。</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30500" y="1650365"/>
            <a:ext cx="2783840" cy="706755"/>
          </a:xfrm>
          <a:prstGeom prst="rect">
            <a:avLst/>
          </a:prstGeom>
          <a:noFill/>
        </p:spPr>
        <p:txBody>
          <a:bodyPr wrap="square" rtlCol="0">
            <a:spAutoFit/>
          </a:bodyPr>
          <a:lstStyle/>
          <a:p>
            <a:r>
              <a:rPr lang="zh-CN" altLang="en-US" sz="4000" b="1">
                <a:solidFill>
                  <a:schemeClr val="tx1"/>
                </a:solidFill>
                <a:latin typeface="微软雅黑" panose="020B0503020204020204" pitchFamily="34" charset="-122"/>
                <a:ea typeface="微软雅黑" panose="020B0503020204020204" pitchFamily="34" charset="-122"/>
              </a:rPr>
              <a:t>二、说学情</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1550" y="1275715"/>
            <a:ext cx="7348855" cy="2584450"/>
          </a:xfrm>
          <a:prstGeom prst="rect">
            <a:avLst/>
          </a:prstGeom>
          <a:noFill/>
        </p:spPr>
        <p:txBody>
          <a:bodyPr wrap="square" rtlCol="0">
            <a:spAutoFit/>
          </a:bodyPr>
          <a:lstStyle/>
          <a:p>
            <a:pPr fontAlgn="auto">
              <a:lnSpc>
                <a:spcPct val="150000"/>
              </a:lnSpc>
            </a:pPr>
            <a:r>
              <a:rPr lang="en-US" b="1">
                <a:latin typeface="微软雅黑" panose="020B0503020204020204" pitchFamily="34" charset="-122"/>
                <a:ea typeface="微软雅黑" panose="020B0503020204020204" pitchFamily="34" charset="-122"/>
                <a:sym typeface="+mn-ea"/>
              </a:rPr>
              <a:t>     </a:t>
            </a:r>
            <a:r>
              <a:rPr b="1">
                <a:latin typeface="微软雅黑" panose="020B0503020204020204" pitchFamily="34" charset="-122"/>
                <a:ea typeface="微软雅黑" panose="020B0503020204020204" pitchFamily="34" charset="-122"/>
                <a:sym typeface="+mn-ea"/>
              </a:rPr>
              <a:t>初中生的思维出于形象思维到抽象思维的过渡期</a:t>
            </a:r>
            <a:r>
              <a:rPr lang="zh-CN" b="1">
                <a:latin typeface="微软雅黑" panose="020B0503020204020204" pitchFamily="34" charset="-122"/>
                <a:ea typeface="微软雅黑" panose="020B0503020204020204" pitchFamily="34" charset="-122"/>
                <a:sym typeface="+mn-ea"/>
              </a:rPr>
              <a:t>，</a:t>
            </a:r>
            <a:r>
              <a:rPr b="1">
                <a:latin typeface="微软雅黑" panose="020B0503020204020204" pitchFamily="34" charset="-122"/>
                <a:ea typeface="微软雅黑" panose="020B0503020204020204" pitchFamily="34" charset="-122"/>
                <a:sym typeface="+mn-ea"/>
              </a:rPr>
              <a:t>本节选自人教版八年级物理上册第一章第四节。在前几节中已经给学生讲了速度的概念</a:t>
            </a:r>
            <a:r>
              <a:rPr lang="zh-CN" b="1">
                <a:latin typeface="微软雅黑" panose="020B0503020204020204" pitchFamily="34" charset="-122"/>
                <a:ea typeface="微软雅黑" panose="020B0503020204020204" pitchFamily="34" charset="-122"/>
                <a:sym typeface="+mn-ea"/>
              </a:rPr>
              <a:t>，对速度有了一定的理解，要求学生巩固学习的刻度尺和停表的使用方法，测出小车在斜面上运动的平均速度。由于本节课是学生的第一次分组实验课，教师要引导学生养成，遵守实验室的要求，认真按照规则做好实验的习惯。</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4435" y="1650365"/>
            <a:ext cx="3768725" cy="706755"/>
          </a:xfrm>
          <a:prstGeom prst="rect">
            <a:avLst/>
          </a:prstGeom>
          <a:noFill/>
        </p:spPr>
        <p:txBody>
          <a:bodyPr wrap="square" rtlCol="0">
            <a:spAutoFit/>
          </a:bodyPr>
          <a:lstStyle/>
          <a:p>
            <a:r>
              <a:rPr lang="zh-CN" altLang="en-US" sz="4000" b="1">
                <a:solidFill>
                  <a:schemeClr val="tx1"/>
                </a:solidFill>
                <a:latin typeface="微软雅黑" panose="020B0503020204020204" pitchFamily="34" charset="-122"/>
                <a:ea typeface="微软雅黑" panose="020B0503020204020204" pitchFamily="34" charset="-122"/>
              </a:rPr>
              <a:t>三、说教学目标</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405" y="1275715"/>
            <a:ext cx="7195820" cy="2584450"/>
          </a:xfrm>
          <a:prstGeom prst="rect">
            <a:avLst/>
          </a:prstGeom>
          <a:noFill/>
        </p:spPr>
        <p:txBody>
          <a:bodyPr wrap="square" rtlCol="0">
            <a:spAutoFit/>
          </a:bodyPr>
          <a:lstStyle/>
          <a:p>
            <a:pPr fontAlgn="auto">
              <a:lnSpc>
                <a:spcPct val="150000"/>
              </a:lnSpc>
            </a:pPr>
            <a:r>
              <a:rPr b="1">
                <a:latin typeface="微软雅黑" panose="020B0503020204020204" pitchFamily="34" charset="-122"/>
                <a:ea typeface="微软雅黑" panose="020B0503020204020204" pitchFamily="34" charset="-122"/>
                <a:cs typeface="微软雅黑" panose="020B0503020204020204" pitchFamily="34" charset="-122"/>
                <a:sym typeface="+mn-ea"/>
              </a:rPr>
              <a:t>1.学会用停表和刻度尺正确地测量时间、距离，并求出平均速度。</a:t>
            </a:r>
          </a:p>
          <a:p>
            <a:pPr fontAlgn="auto">
              <a:lnSpc>
                <a:spcPct val="150000"/>
              </a:lnSpc>
            </a:pPr>
            <a:r>
              <a:rPr b="1">
                <a:latin typeface="微软雅黑" panose="020B0503020204020204" pitchFamily="34" charset="-122"/>
                <a:ea typeface="微软雅黑" panose="020B0503020204020204" pitchFamily="34" charset="-122"/>
                <a:cs typeface="微软雅黑" panose="020B0503020204020204" pitchFamily="34" charset="-122"/>
                <a:sym typeface="+mn-ea"/>
              </a:rPr>
              <a:t>2.加深对平均速度的理解。</a:t>
            </a:r>
          </a:p>
          <a:p>
            <a:pPr fontAlgn="auto">
              <a:lnSpc>
                <a:spcPct val="150000"/>
              </a:lnSpc>
            </a:pPr>
            <a:r>
              <a:rPr lang="en-US" b="1">
                <a:latin typeface="微软雅黑" panose="020B0503020204020204" pitchFamily="34" charset="-122"/>
                <a:ea typeface="微软雅黑" panose="020B0503020204020204" pitchFamily="34" charset="-122"/>
                <a:cs typeface="微软雅黑" panose="020B0503020204020204" pitchFamily="34" charset="-122"/>
                <a:sym typeface="+mn-ea"/>
              </a:rPr>
              <a:t>3.</a:t>
            </a:r>
            <a:r>
              <a:rPr b="1">
                <a:latin typeface="微软雅黑" panose="020B0503020204020204" pitchFamily="34" charset="-122"/>
                <a:ea typeface="微软雅黑" panose="020B0503020204020204" pitchFamily="34" charset="-122"/>
                <a:cs typeface="微软雅黑" panose="020B0503020204020204" pitchFamily="34" charset="-122"/>
                <a:sym typeface="+mn-ea"/>
              </a:rPr>
              <a:t>体会设计实验、实验操作、记录数据、分析实验结果的总过程。</a:t>
            </a:r>
          </a:p>
          <a:p>
            <a:pPr fontAlgn="auto">
              <a:lnSpc>
                <a:spcPct val="150000"/>
              </a:lnSpc>
            </a:pPr>
            <a:r>
              <a:rPr lang="en-US" b="1">
                <a:latin typeface="微软雅黑" panose="020B0503020204020204" pitchFamily="34" charset="-122"/>
                <a:ea typeface="微软雅黑" panose="020B0503020204020204" pitchFamily="34" charset="-122"/>
                <a:cs typeface="微软雅黑" panose="020B0503020204020204" pitchFamily="34" charset="-122"/>
                <a:sym typeface="+mn-ea"/>
              </a:rPr>
              <a:t>4.</a:t>
            </a:r>
            <a:r>
              <a:rPr b="1">
                <a:latin typeface="微软雅黑" panose="020B0503020204020204" pitchFamily="34" charset="-122"/>
                <a:ea typeface="微软雅黑" panose="020B0503020204020204" pitchFamily="34" charset="-122"/>
                <a:cs typeface="微软雅黑" panose="020B0503020204020204" pitchFamily="34" charset="-122"/>
                <a:sym typeface="+mn-ea"/>
              </a:rPr>
              <a:t>逐步培养学生学会写简单的实验报告。</a:t>
            </a:r>
          </a:p>
          <a:p>
            <a:pPr fontAlgn="auto">
              <a:lnSpc>
                <a:spcPct val="150000"/>
              </a:lnSpc>
            </a:pPr>
            <a:r>
              <a:rPr lang="en-US" b="1">
                <a:latin typeface="微软雅黑" panose="020B0503020204020204" pitchFamily="34" charset="-122"/>
                <a:ea typeface="微软雅黑" panose="020B0503020204020204" pitchFamily="34" charset="-122"/>
                <a:cs typeface="微软雅黑" panose="020B0503020204020204" pitchFamily="34" charset="-122"/>
                <a:sym typeface="+mn-ea"/>
              </a:rPr>
              <a:t>5.</a:t>
            </a:r>
            <a:r>
              <a:rPr b="1">
                <a:latin typeface="微软雅黑" panose="020B0503020204020204" pitchFamily="34" charset="-122"/>
                <a:ea typeface="微软雅黑" panose="020B0503020204020204" pitchFamily="34" charset="-122"/>
                <a:cs typeface="微软雅黑" panose="020B0503020204020204" pitchFamily="34" charset="-122"/>
                <a:sym typeface="+mn-ea"/>
              </a:rPr>
              <a:t>通过实验激发学生的学习兴趣，培养学生认真仔细的科学态度和正确、实事求是记录测量数据的严谨作风。</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51355" y="1650365"/>
            <a:ext cx="4281805" cy="706755"/>
          </a:xfrm>
          <a:prstGeom prst="rect">
            <a:avLst/>
          </a:prstGeom>
          <a:noFill/>
        </p:spPr>
        <p:txBody>
          <a:bodyPr wrap="square" rtlCol="0">
            <a:spAutoFit/>
          </a:bodyPr>
          <a:lstStyle/>
          <a:p>
            <a:r>
              <a:rPr lang="zh-CN" altLang="en-US" sz="4000" b="1">
                <a:solidFill>
                  <a:schemeClr val="tx1"/>
                </a:solidFill>
                <a:latin typeface="微软雅黑" panose="020B0503020204020204" pitchFamily="34" charset="-122"/>
                <a:ea typeface="微软雅黑" panose="020B0503020204020204" pitchFamily="34" charset="-122"/>
              </a:rPr>
              <a:t>四、说教学重难点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ZmIzNzE0Yzc0OTY0MzY3MmYwNTk1Yzk2YTU4MDQwM2UifQ=="/>
  <p:tag name="ISPRING_RESOURCE_PATHS_HASH_2" val="89d28b1b61d528704b022c788ebf0316741bf7"/>
  <p:tag name="KSO_WPP_MARK_KEY" val="24167d77-6496-45b9-bbef-ec0ca85f334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1178</Words>
  <PresentationFormat>全屏显示(16:9)</PresentationFormat>
  <Paragraphs>79</Paragraphs>
  <Slides>36</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36</vt:i4>
      </vt:variant>
    </vt:vector>
  </HeadingPairs>
  <TitlesOfParts>
    <vt:vector size="40" baseType="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2022-09-08T23:54:41Z</cp:lastPrinted>
  <dcterms:created xsi:type="dcterms:W3CDTF">2022-09-08T23:54:41Z</dcterms:created>
  <dcterms:modified xsi:type="dcterms:W3CDTF">2023-08-08T13:04:00Z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