
<file path=[Content_Types].xml><?xml version="1.0" encoding="utf-8"?>
<Types xmlns="http://schemas.openxmlformats.org/package/2006/content-types">
  <Default Extension="vml" ContentType="application/vnd.openxmlformats-officedocument.vmlDrawing"/>
  <Default Extension="doc" ContentType="application/msword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24"/>
  </p:handoutMasterIdLst>
  <p:sldIdLst>
    <p:sldId id="474" r:id="rId3"/>
    <p:sldId id="475" r:id="rId4"/>
    <p:sldId id="476" r:id="rId5"/>
    <p:sldId id="477" r:id="rId7"/>
    <p:sldId id="478" r:id="rId8"/>
    <p:sldId id="479" r:id="rId9"/>
    <p:sldId id="480" r:id="rId10"/>
    <p:sldId id="481" r:id="rId11"/>
    <p:sldId id="482" r:id="rId12"/>
    <p:sldId id="483" r:id="rId13"/>
    <p:sldId id="484" r:id="rId14"/>
    <p:sldId id="485" r:id="rId15"/>
    <p:sldId id="486" r:id="rId16"/>
    <p:sldId id="487" r:id="rId17"/>
    <p:sldId id="488" r:id="rId18"/>
    <p:sldId id="489" r:id="rId19"/>
    <p:sldId id="490" r:id="rId20"/>
    <p:sldId id="491" r:id="rId21"/>
    <p:sldId id="492" r:id="rId22"/>
    <p:sldId id="493" r:id="rId23"/>
  </p:sldIdLst>
  <p:sldSz cx="1188085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F5B5B"/>
    <a:srgbClr val="ED028C"/>
    <a:srgbClr val="CC3399"/>
    <a:srgbClr val="F298C0"/>
    <a:srgbClr val="F24D4B"/>
    <a:srgbClr val="64141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5"/>
    <p:restoredTop sz="94660"/>
  </p:normalViewPr>
  <p:slideViewPr>
    <p:cSldViewPr showGuides="1">
      <p:cViewPr varScale="1">
        <p:scale>
          <a:sx n="113" d="100"/>
          <a:sy n="113" d="100"/>
        </p:scale>
        <p:origin x="-594" y="-108"/>
      </p:cViewPr>
      <p:guideLst>
        <p:guide orient="horz" pos="2104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4370" name="页眉占位符 314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1" name="日期占位符 3143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14372" name="页脚占位符 3143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3" name="灯片编号占位符 3143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57238" y="1143000"/>
            <a:ext cx="5343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4C58DC5-73A4-4FBD-89F6-3B208C9666F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85106" y="1122363"/>
            <a:ext cx="8910638" cy="2387600"/>
          </a:xfrm>
        </p:spPr>
        <p:txBody>
          <a:bodyPr anchor="b"/>
          <a:lstStyle>
            <a:lvl1pPr algn="ctr"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106" y="3602038"/>
            <a:ext cx="8910638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0905" indent="0" algn="ctr">
              <a:buNone/>
              <a:defRPr sz="1755"/>
            </a:lvl3pPr>
            <a:lvl4pPr marL="1336675" indent="0" algn="ctr">
              <a:buNone/>
              <a:defRPr sz="1560"/>
            </a:lvl4pPr>
            <a:lvl5pPr marL="1781810" indent="0" algn="ctr">
              <a:buNone/>
              <a:defRPr sz="1560"/>
            </a:lvl5pPr>
            <a:lvl6pPr marL="2227580" indent="0" algn="ctr">
              <a:buNone/>
              <a:defRPr sz="1560"/>
            </a:lvl6pPr>
            <a:lvl7pPr marL="2673350" indent="0" algn="ctr">
              <a:buNone/>
              <a:defRPr sz="1560"/>
            </a:lvl7pPr>
            <a:lvl8pPr marL="3118485" indent="0" algn="ctr">
              <a:buNone/>
              <a:defRPr sz="1560"/>
            </a:lvl8pPr>
            <a:lvl9pPr marL="3564255" indent="0" algn="ctr">
              <a:buNone/>
              <a:defRPr sz="1560"/>
            </a:lvl9pPr>
          </a:lstStyle>
          <a:p>
            <a:pPr fontAlgn="auto"/>
            <a:r>
              <a:rPr lang="zh-CN" altLang="en-US" sz="23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16808" y="365125"/>
            <a:ext cx="10247233" cy="58118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6808" y="1825625"/>
            <a:ext cx="10247233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620" y="1709738"/>
            <a:ext cx="10247233" cy="2852737"/>
          </a:xfrm>
        </p:spPr>
        <p:txBody>
          <a:bodyPr anchor="b"/>
          <a:lstStyle>
            <a:lvl1pPr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0620" y="4589463"/>
            <a:ext cx="10247233" cy="1500187"/>
          </a:xfrm>
        </p:spPr>
        <p:txBody>
          <a:bodyPr/>
          <a:lstStyle>
            <a:lvl1pPr marL="0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90905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3pPr>
            <a:lvl4pPr marL="133667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78181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22758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67335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11848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56425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23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6808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4680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6487" y="1778438"/>
            <a:ext cx="474919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56487" y="2665379"/>
            <a:ext cx="474919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97256" y="1778438"/>
            <a:ext cx="477258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97256" y="2665379"/>
            <a:ext cx="477258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457200"/>
            <a:ext cx="4059046" cy="1600200"/>
          </a:xfrm>
        </p:spPr>
        <p:txBody>
          <a:bodyPr anchor="b"/>
          <a:lstStyle>
            <a:lvl1pPr>
              <a:defRPr sz="3120"/>
            </a:lvl1pPr>
          </a:lstStyle>
          <a:p>
            <a:pPr fontAlgn="auto"/>
            <a:r>
              <a:rPr lang="zh-CN" altLang="en-US" sz="312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50909" y="457201"/>
            <a:ext cx="6014680" cy="5403850"/>
          </a:xfrm>
        </p:spPr>
        <p:txBody>
          <a:bodyPr/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0905" indent="0">
              <a:buNone/>
              <a:defRPr sz="2340"/>
            </a:lvl3pPr>
            <a:lvl4pPr marL="1336675" indent="0">
              <a:buNone/>
              <a:defRPr sz="1950"/>
            </a:lvl4pPr>
            <a:lvl5pPr marL="1781810" indent="0">
              <a:buNone/>
              <a:defRPr sz="1950"/>
            </a:lvl5pPr>
            <a:lvl6pPr marL="2227580" indent="0">
              <a:buNone/>
              <a:defRPr sz="1950"/>
            </a:lvl6pPr>
            <a:lvl7pPr marL="2673350" indent="0">
              <a:buNone/>
              <a:defRPr sz="1950"/>
            </a:lvl7pPr>
            <a:lvl8pPr marL="3118485" indent="0">
              <a:buNone/>
              <a:defRPr sz="1950"/>
            </a:lvl8pPr>
            <a:lvl9pPr marL="3564255" indent="0">
              <a:buNone/>
              <a:defRPr sz="195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8356" y="2057400"/>
            <a:ext cx="4059046" cy="3811588"/>
          </a:xfrm>
        </p:spPr>
        <p:txBody>
          <a:bodyPr/>
          <a:lstStyle>
            <a:lvl1pPr marL="0" indent="0">
              <a:buNone/>
              <a:defRPr sz="1950"/>
            </a:lvl1pPr>
            <a:lvl2pPr marL="445770" indent="0">
              <a:buNone/>
              <a:defRPr sz="1755"/>
            </a:lvl2pPr>
            <a:lvl3pPr marL="890905" indent="0">
              <a:buNone/>
              <a:defRPr sz="1560"/>
            </a:lvl3pPr>
            <a:lvl4pPr marL="1336675" indent="0">
              <a:buNone/>
              <a:defRPr sz="1365"/>
            </a:lvl4pPr>
            <a:lvl5pPr marL="1781810" indent="0">
              <a:buNone/>
              <a:defRPr sz="1365"/>
            </a:lvl5pPr>
            <a:lvl6pPr marL="2227580" indent="0">
              <a:buNone/>
              <a:defRPr sz="1365"/>
            </a:lvl6pPr>
            <a:lvl7pPr marL="2673350" indent="0">
              <a:buNone/>
              <a:defRPr sz="1365"/>
            </a:lvl7pPr>
            <a:lvl8pPr marL="3118485" indent="0">
              <a:buNone/>
              <a:defRPr sz="1365"/>
            </a:lvl8pPr>
            <a:lvl9pPr marL="3564255" indent="0">
              <a:buNone/>
              <a:defRPr sz="1365"/>
            </a:lvl9pPr>
          </a:lstStyle>
          <a:p>
            <a:pPr lvl="0" fontAlgn="auto"/>
            <a:r>
              <a:rPr lang="zh-CN" altLang="en-US" sz="19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02233" y="365125"/>
            <a:ext cx="2561808" cy="5811838"/>
          </a:xfrm>
        </p:spPr>
        <p:txBody>
          <a:bodyPr vert="eaVert"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6808" y="365125"/>
            <a:ext cx="7536914" cy="5811838"/>
          </a:xfrm>
        </p:spPr>
        <p:txBody>
          <a:bodyPr vert="eaVert"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 userDrawn="1"/>
        </p:nvSpPr>
        <p:spPr>
          <a:xfrm>
            <a:off x="692150" y="6742113"/>
            <a:ext cx="9036050" cy="714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直接连接符 14342"/>
          <p:cNvSpPr/>
          <p:nvPr userDrawn="1"/>
        </p:nvSpPr>
        <p:spPr>
          <a:xfrm>
            <a:off x="163513" y="527050"/>
            <a:ext cx="10620375" cy="0"/>
          </a:xfrm>
          <a:prstGeom prst="line">
            <a:avLst/>
          </a:prstGeom>
          <a:ln w="7620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029" name="PA-graduation-hat_2228"/>
          <p:cNvSpPr>
            <a:spLocks noChangeAspect="1"/>
          </p:cNvSpPr>
          <p:nvPr userDrawn="1">
            <p:custDataLst>
              <p:tags r:id="rId12"/>
            </p:custDataLst>
          </p:nvPr>
        </p:nvSpPr>
        <p:spPr>
          <a:xfrm>
            <a:off x="10783888" y="31750"/>
            <a:ext cx="979487" cy="736600"/>
          </a:xfrm>
          <a:custGeom>
            <a:avLst/>
            <a:gdLst/>
            <a:ahLst/>
            <a:cxnLst>
              <a:cxn ang="0">
                <a:pos x="175680" y="321086"/>
              </a:cxn>
              <a:cxn ang="0">
                <a:pos x="487995" y="509278"/>
              </a:cxn>
              <a:cxn ang="0">
                <a:pos x="808865" y="321086"/>
              </a:cxn>
              <a:cxn ang="0">
                <a:pos x="834536" y="470784"/>
              </a:cxn>
              <a:cxn ang="0">
                <a:pos x="838814" y="500724"/>
              </a:cxn>
              <a:cxn ang="0">
                <a:pos x="479439" y="735965"/>
              </a:cxn>
              <a:cxn ang="0">
                <a:pos x="145732" y="500724"/>
              </a:cxn>
              <a:cxn ang="0">
                <a:pos x="150011" y="479339"/>
              </a:cxn>
              <a:cxn ang="0">
                <a:pos x="150011" y="483616"/>
              </a:cxn>
              <a:cxn ang="0">
                <a:pos x="479517" y="128402"/>
              </a:cxn>
              <a:cxn ang="0">
                <a:pos x="453827" y="145523"/>
              </a:cxn>
              <a:cxn ang="0">
                <a:pos x="89909" y="145523"/>
              </a:cxn>
              <a:cxn ang="0">
                <a:pos x="42814" y="166922"/>
              </a:cxn>
              <a:cxn ang="0">
                <a:pos x="458109" y="166922"/>
              </a:cxn>
              <a:cxn ang="0">
                <a:pos x="479517" y="175482"/>
              </a:cxn>
              <a:cxn ang="0">
                <a:pos x="513767" y="154082"/>
              </a:cxn>
              <a:cxn ang="0">
                <a:pos x="479517" y="128402"/>
              </a:cxn>
              <a:cxn ang="0">
                <a:pos x="492361" y="0"/>
              </a:cxn>
              <a:cxn ang="0">
                <a:pos x="980440" y="154082"/>
              </a:cxn>
              <a:cxn ang="0">
                <a:pos x="492361" y="453687"/>
              </a:cxn>
              <a:cxn ang="0">
                <a:pos x="47094" y="179763"/>
              </a:cxn>
              <a:cxn ang="0">
                <a:pos x="55659" y="513608"/>
              </a:cxn>
              <a:cxn ang="0">
                <a:pos x="29969" y="612049"/>
              </a:cxn>
              <a:cxn ang="0">
                <a:pos x="0" y="513608"/>
              </a:cxn>
              <a:cxn ang="0">
                <a:pos x="29969" y="158362"/>
              </a:cxn>
              <a:cxn ang="0">
                <a:pos x="38532" y="145523"/>
              </a:cxn>
              <a:cxn ang="0">
                <a:pos x="55659" y="141241"/>
              </a:cxn>
            </a:cxnLst>
            <a:pathLst>
              <a:path w="592324" h="444346">
                <a:moveTo>
                  <a:pt x="106136" y="193859"/>
                </a:moveTo>
                <a:lnTo>
                  <a:pt x="294818" y="307482"/>
                </a:lnTo>
                <a:lnTo>
                  <a:pt x="488669" y="193859"/>
                </a:lnTo>
                <a:lnTo>
                  <a:pt x="504178" y="284241"/>
                </a:lnTo>
                <a:cubicBezTo>
                  <a:pt x="504178" y="294570"/>
                  <a:pt x="506762" y="297153"/>
                  <a:pt x="506762" y="302317"/>
                </a:cubicBezTo>
                <a:cubicBezTo>
                  <a:pt x="506762" y="335888"/>
                  <a:pt x="336173" y="444346"/>
                  <a:pt x="289649" y="444346"/>
                </a:cubicBezTo>
                <a:cubicBezTo>
                  <a:pt x="240540" y="444346"/>
                  <a:pt x="88043" y="335888"/>
                  <a:pt x="88043" y="302317"/>
                </a:cubicBezTo>
                <a:cubicBezTo>
                  <a:pt x="88043" y="297153"/>
                  <a:pt x="90628" y="294570"/>
                  <a:pt x="90628" y="289406"/>
                </a:cubicBezTo>
                <a:cubicBezTo>
                  <a:pt x="90628" y="291988"/>
                  <a:pt x="90628" y="291988"/>
                  <a:pt x="90628" y="291988"/>
                </a:cubicBezTo>
                <a:close/>
                <a:moveTo>
                  <a:pt x="289696" y="77524"/>
                </a:moveTo>
                <a:cubicBezTo>
                  <a:pt x="281936" y="77524"/>
                  <a:pt x="276763" y="82692"/>
                  <a:pt x="274176" y="87861"/>
                </a:cubicBezTo>
                <a:lnTo>
                  <a:pt x="54318" y="87861"/>
                </a:lnTo>
                <a:lnTo>
                  <a:pt x="25866" y="100781"/>
                </a:lnTo>
                <a:lnTo>
                  <a:pt x="276763" y="100781"/>
                </a:lnTo>
                <a:cubicBezTo>
                  <a:pt x="279350" y="103365"/>
                  <a:pt x="284523" y="105949"/>
                  <a:pt x="289696" y="105949"/>
                </a:cubicBezTo>
                <a:cubicBezTo>
                  <a:pt x="300042" y="105949"/>
                  <a:pt x="310388" y="100781"/>
                  <a:pt x="310388" y="93029"/>
                </a:cubicBezTo>
                <a:cubicBezTo>
                  <a:pt x="310388" y="85276"/>
                  <a:pt x="300042" y="77524"/>
                  <a:pt x="289696" y="77524"/>
                </a:cubicBezTo>
                <a:close/>
                <a:moveTo>
                  <a:pt x="297456" y="0"/>
                </a:moveTo>
                <a:lnTo>
                  <a:pt x="592324" y="93029"/>
                </a:lnTo>
                <a:lnTo>
                  <a:pt x="297456" y="273918"/>
                </a:lnTo>
                <a:lnTo>
                  <a:pt x="28452" y="108534"/>
                </a:lnTo>
                <a:lnTo>
                  <a:pt x="33626" y="310096"/>
                </a:lnTo>
                <a:lnTo>
                  <a:pt x="18106" y="369531"/>
                </a:lnTo>
                <a:lnTo>
                  <a:pt x="0" y="310096"/>
                </a:lnTo>
                <a:cubicBezTo>
                  <a:pt x="0" y="310096"/>
                  <a:pt x="15520" y="113702"/>
                  <a:pt x="18106" y="95613"/>
                </a:cubicBezTo>
                <a:cubicBezTo>
                  <a:pt x="18106" y="93029"/>
                  <a:pt x="20693" y="90445"/>
                  <a:pt x="23279" y="87861"/>
                </a:cubicBezTo>
                <a:cubicBezTo>
                  <a:pt x="25866" y="85276"/>
                  <a:pt x="31039" y="85276"/>
                  <a:pt x="33626" y="85276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0" name="PA-school-material_352989"/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42863" y="6238875"/>
            <a:ext cx="577850" cy="574675"/>
          </a:xfrm>
          <a:custGeom>
            <a:avLst/>
            <a:gdLst/>
            <a:ahLst/>
            <a:cxnLst>
              <a:cxn ang="0">
                <a:pos x="521466" y="390131"/>
              </a:cxn>
              <a:cxn ang="0">
                <a:pos x="516935" y="382757"/>
              </a:cxn>
              <a:cxn ang="0">
                <a:pos x="423297" y="289247"/>
              </a:cxn>
              <a:cxn ang="0">
                <a:pos x="570466" y="142361"/>
              </a:cxn>
              <a:cxn ang="0">
                <a:pos x="570466" y="115631"/>
              </a:cxn>
              <a:cxn ang="0">
                <a:pos x="463404" y="8798"/>
              </a:cxn>
              <a:cxn ang="0">
                <a:pos x="450063" y="3267"/>
              </a:cxn>
              <a:cxn ang="0">
                <a:pos x="436722" y="8798"/>
              </a:cxn>
              <a:cxn ang="0">
                <a:pos x="396532" y="48850"/>
              </a:cxn>
              <a:cxn ang="0">
                <a:pos x="450063" y="102308"/>
              </a:cxn>
              <a:cxn ang="0">
                <a:pos x="450063" y="129038"/>
              </a:cxn>
              <a:cxn ang="0">
                <a:pos x="436722" y="134568"/>
              </a:cxn>
              <a:cxn ang="0">
                <a:pos x="423297" y="129038"/>
              </a:cxn>
              <a:cxn ang="0">
                <a:pos x="369850" y="75579"/>
              </a:cxn>
              <a:cxn ang="0">
                <a:pos x="343085" y="102308"/>
              </a:cxn>
              <a:cxn ang="0">
                <a:pos x="396532" y="155683"/>
              </a:cxn>
              <a:cxn ang="0">
                <a:pos x="396532" y="182413"/>
              </a:cxn>
              <a:cxn ang="0">
                <a:pos x="383191" y="187943"/>
              </a:cxn>
              <a:cxn ang="0">
                <a:pos x="369850" y="182413"/>
              </a:cxn>
              <a:cxn ang="0">
                <a:pos x="316319" y="129038"/>
              </a:cxn>
              <a:cxn ang="0">
                <a:pos x="289554" y="155683"/>
              </a:cxn>
              <a:cxn ang="0">
                <a:pos x="155810" y="22204"/>
              </a:cxn>
              <a:cxn ang="0">
                <a:pos x="75597" y="22204"/>
              </a:cxn>
              <a:cxn ang="0">
                <a:pos x="22066" y="75579"/>
              </a:cxn>
              <a:cxn ang="0">
                <a:pos x="22066" y="155683"/>
              </a:cxn>
              <a:cxn ang="0">
                <a:pos x="155810" y="289247"/>
              </a:cxn>
              <a:cxn ang="0">
                <a:pos x="129128" y="315976"/>
              </a:cxn>
              <a:cxn ang="0">
                <a:pos x="182576" y="369435"/>
              </a:cxn>
              <a:cxn ang="0">
                <a:pos x="182576" y="396080"/>
              </a:cxn>
              <a:cxn ang="0">
                <a:pos x="169235" y="401694"/>
              </a:cxn>
              <a:cxn ang="0">
                <a:pos x="155810" y="396080"/>
              </a:cxn>
              <a:cxn ang="0">
                <a:pos x="102363" y="342705"/>
              </a:cxn>
              <a:cxn ang="0">
                <a:pos x="75597" y="369435"/>
              </a:cxn>
              <a:cxn ang="0">
                <a:pos x="129128" y="422810"/>
              </a:cxn>
              <a:cxn ang="0">
                <a:pos x="129128" y="449539"/>
              </a:cxn>
              <a:cxn ang="0">
                <a:pos x="115704" y="455069"/>
              </a:cxn>
              <a:cxn ang="0">
                <a:pos x="102363" y="449539"/>
              </a:cxn>
              <a:cxn ang="0">
                <a:pos x="48832" y="396164"/>
              </a:cxn>
              <a:cxn ang="0">
                <a:pos x="8726" y="436216"/>
              </a:cxn>
              <a:cxn ang="0">
                <a:pos x="8726" y="462946"/>
              </a:cxn>
              <a:cxn ang="0">
                <a:pos x="115704" y="569779"/>
              </a:cxn>
              <a:cxn ang="0">
                <a:pos x="129128" y="575310"/>
              </a:cxn>
              <a:cxn ang="0">
                <a:pos x="142469" y="569779"/>
              </a:cxn>
              <a:cxn ang="0">
                <a:pos x="289554" y="422810"/>
              </a:cxn>
              <a:cxn ang="0">
                <a:pos x="383191" y="516321"/>
              </a:cxn>
              <a:cxn ang="0">
                <a:pos x="390575" y="520929"/>
              </a:cxn>
              <a:cxn ang="0">
                <a:pos x="551084" y="574304"/>
              </a:cxn>
              <a:cxn ang="0">
                <a:pos x="557041" y="575310"/>
              </a:cxn>
              <a:cxn ang="0">
                <a:pos x="570466" y="569779"/>
              </a:cxn>
              <a:cxn ang="0">
                <a:pos x="574997" y="550424"/>
              </a:cxn>
              <a:cxn ang="0">
                <a:pos x="521466" y="390131"/>
              </a:cxn>
              <a:cxn ang="0">
                <a:pos x="396532" y="476268"/>
              </a:cxn>
              <a:cxn ang="0">
                <a:pos x="115704" y="195819"/>
              </a:cxn>
              <a:cxn ang="0">
                <a:pos x="142469" y="169090"/>
              </a:cxn>
              <a:cxn ang="0">
                <a:pos x="423297" y="449539"/>
              </a:cxn>
              <a:cxn ang="0">
                <a:pos x="396532" y="476268"/>
              </a:cxn>
              <a:cxn ang="0">
                <a:pos x="450063" y="422810"/>
              </a:cxn>
              <a:cxn ang="0">
                <a:pos x="169235" y="142361"/>
              </a:cxn>
              <a:cxn ang="0">
                <a:pos x="196000" y="115631"/>
              </a:cxn>
              <a:cxn ang="0">
                <a:pos x="476829" y="396164"/>
              </a:cxn>
              <a:cxn ang="0">
                <a:pos x="450063" y="422810"/>
              </a:cxn>
            </a:cxnLst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890905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0905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02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379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5956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469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046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623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137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714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090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667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181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758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335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1848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425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emf"/><Relationship Id="rId1" Type="http://schemas.openxmlformats.org/officeDocument/2006/relationships/oleObject" Target="../embeddings/Document9.doc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emf"/><Relationship Id="rId1" Type="http://schemas.openxmlformats.org/officeDocument/2006/relationships/oleObject" Target="../embeddings/Document10.doc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emf"/><Relationship Id="rId4" Type="http://schemas.openxmlformats.org/officeDocument/2006/relationships/oleObject" Target="../embeddings/Document11.doc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emf"/><Relationship Id="rId1" Type="http://schemas.openxmlformats.org/officeDocument/2006/relationships/oleObject" Target="../embeddings/Document12.doc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emf"/><Relationship Id="rId1" Type="http://schemas.openxmlformats.org/officeDocument/2006/relationships/oleObject" Target="../embeddings/Document13.doc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emf"/><Relationship Id="rId1" Type="http://schemas.openxmlformats.org/officeDocument/2006/relationships/oleObject" Target="../embeddings/Document14.doc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emf"/><Relationship Id="rId1" Type="http://schemas.openxmlformats.org/officeDocument/2006/relationships/oleObject" Target="../embeddings/Document15.doc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emf"/><Relationship Id="rId1" Type="http://schemas.openxmlformats.org/officeDocument/2006/relationships/oleObject" Target="../embeddings/Document16.doc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emf"/><Relationship Id="rId1" Type="http://schemas.openxmlformats.org/officeDocument/2006/relationships/oleObject" Target="../embeddings/Document17.doc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8.vml"/><Relationship Id="rId5" Type="http://schemas.openxmlformats.org/officeDocument/2006/relationships/slideLayout" Target="../slideLayouts/slideLayout7.xml"/><Relationship Id="rId4" Type="http://schemas.openxmlformats.org/officeDocument/2006/relationships/image" Target="NULL" TargetMode="External"/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oleObject" Target="../embeddings/Document18.doc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.emf"/><Relationship Id="rId4" Type="http://schemas.openxmlformats.org/officeDocument/2006/relationships/oleObject" Target="../embeddings/Document1.doc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9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1.emf"/><Relationship Id="rId4" Type="http://schemas.openxmlformats.org/officeDocument/2006/relationships/oleObject" Target="../embeddings/Document19.doc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emf"/><Relationship Id="rId1" Type="http://schemas.openxmlformats.org/officeDocument/2006/relationships/oleObject" Target="../embeddings/Document2.doc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emf"/><Relationship Id="rId1" Type="http://schemas.openxmlformats.org/officeDocument/2006/relationships/oleObject" Target="../embeddings/Document3.doc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emf"/><Relationship Id="rId4" Type="http://schemas.openxmlformats.org/officeDocument/2006/relationships/oleObject" Target="../embeddings/Document4.doc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oleObject" Target="../embeddings/Document5.doc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emf"/><Relationship Id="rId1" Type="http://schemas.openxmlformats.org/officeDocument/2006/relationships/oleObject" Target="../embeddings/Document6.doc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emf"/><Relationship Id="rId1" Type="http://schemas.openxmlformats.org/officeDocument/2006/relationships/oleObject" Target="../embeddings/Document7.doc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emf"/><Relationship Id="rId1" Type="http://schemas.openxmlformats.org/officeDocument/2006/relationships/oleObject" Target="../embeddings/Document8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/>
          <p:nvPr/>
        </p:nvSpPr>
        <p:spPr>
          <a:xfrm>
            <a:off x="139700" y="2138363"/>
            <a:ext cx="11601450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9705" indent="-179705" algn="ctr">
              <a:lnSpc>
                <a:spcPct val="150000"/>
              </a:lnSpc>
            </a:pPr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第六章    力和机械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179705" indent="-179705" algn="ctr">
              <a:lnSpc>
                <a:spcPct val="150000"/>
              </a:lnSpc>
            </a:pP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6．4　探究滑动摩擦力</a:t>
            </a:r>
            <a:endParaRPr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1742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7275" y="4365625"/>
            <a:ext cx="2982913" cy="2200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8" name="Group 4"/>
          <p:cNvGrpSpPr>
            <a:grpSpLocks noChangeAspect="1"/>
          </p:cNvGrpSpPr>
          <p:nvPr/>
        </p:nvGrpSpPr>
        <p:grpSpPr>
          <a:xfrm>
            <a:off x="4041775" y="1085850"/>
            <a:ext cx="3698875" cy="833438"/>
            <a:chOff x="562" y="2847"/>
            <a:chExt cx="3567" cy="551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62" y="2847"/>
              <a:ext cx="3567" cy="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559" y="2926"/>
              <a:ext cx="605" cy="469"/>
            </a:xfrm>
            <a:custGeom>
              <a:avLst/>
              <a:gdLst>
                <a:gd name="T0" fmla="*/ 193 w 194"/>
                <a:gd name="T1" fmla="*/ 148 h 148"/>
                <a:gd name="T2" fmla="*/ 3 w 194"/>
                <a:gd name="T3" fmla="*/ 148 h 148"/>
                <a:gd name="T4" fmla="*/ 0 w 194"/>
                <a:gd name="T5" fmla="*/ 147 h 148"/>
                <a:gd name="T6" fmla="*/ 2 w 194"/>
                <a:gd name="T7" fmla="*/ 146 h 148"/>
                <a:gd name="T8" fmla="*/ 73 w 194"/>
                <a:gd name="T9" fmla="*/ 81 h 148"/>
                <a:gd name="T10" fmla="*/ 81 w 194"/>
                <a:gd name="T11" fmla="*/ 74 h 148"/>
                <a:gd name="T12" fmla="*/ 79 w 194"/>
                <a:gd name="T13" fmla="*/ 72 h 148"/>
                <a:gd name="T14" fmla="*/ 7 w 194"/>
                <a:gd name="T15" fmla="*/ 6 h 148"/>
                <a:gd name="T16" fmla="*/ 0 w 194"/>
                <a:gd name="T17" fmla="*/ 0 h 148"/>
                <a:gd name="T18" fmla="*/ 0 w 194"/>
                <a:gd name="T19" fmla="*/ 0 h 148"/>
                <a:gd name="T20" fmla="*/ 3 w 194"/>
                <a:gd name="T21" fmla="*/ 0 h 148"/>
                <a:gd name="T22" fmla="*/ 194 w 194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148">
                  <a:moveTo>
                    <a:pt x="193" y="148"/>
                  </a:moveTo>
                  <a:cubicBezTo>
                    <a:pt x="16" y="148"/>
                    <a:pt x="180" y="148"/>
                    <a:pt x="3" y="148"/>
                  </a:cubicBezTo>
                  <a:cubicBezTo>
                    <a:pt x="2" y="148"/>
                    <a:pt x="1" y="148"/>
                    <a:pt x="0" y="147"/>
                  </a:cubicBezTo>
                  <a:cubicBezTo>
                    <a:pt x="1" y="147"/>
                    <a:pt x="1" y="147"/>
                    <a:pt x="2" y="146"/>
                  </a:cubicBezTo>
                  <a:cubicBezTo>
                    <a:pt x="26" y="124"/>
                    <a:pt x="49" y="103"/>
                    <a:pt x="73" y="81"/>
                  </a:cubicBezTo>
                  <a:cubicBezTo>
                    <a:pt x="76" y="79"/>
                    <a:pt x="78" y="76"/>
                    <a:pt x="81" y="74"/>
                  </a:cubicBezTo>
                  <a:cubicBezTo>
                    <a:pt x="80" y="73"/>
                    <a:pt x="80" y="73"/>
                    <a:pt x="79" y="72"/>
                  </a:cubicBezTo>
                  <a:cubicBezTo>
                    <a:pt x="55" y="50"/>
                    <a:pt x="31" y="28"/>
                    <a:pt x="7" y="6"/>
                  </a:cubicBezTo>
                  <a:cubicBezTo>
                    <a:pt x="5" y="4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81" y="0"/>
                    <a:pt x="16" y="0"/>
                    <a:pt x="194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545" y="2926"/>
              <a:ext cx="584" cy="469"/>
            </a:xfrm>
            <a:custGeom>
              <a:avLst/>
              <a:gdLst>
                <a:gd name="T0" fmla="*/ 0 w 187"/>
                <a:gd name="T1" fmla="*/ 0 h 148"/>
                <a:gd name="T2" fmla="*/ 187 w 187"/>
                <a:gd name="T3" fmla="*/ 0 h 148"/>
                <a:gd name="T4" fmla="*/ 185 w 187"/>
                <a:gd name="T5" fmla="*/ 1 h 148"/>
                <a:gd name="T6" fmla="*/ 125 w 187"/>
                <a:gd name="T7" fmla="*/ 56 h 148"/>
                <a:gd name="T8" fmla="*/ 106 w 187"/>
                <a:gd name="T9" fmla="*/ 74 h 148"/>
                <a:gd name="T10" fmla="*/ 107 w 187"/>
                <a:gd name="T11" fmla="*/ 75 h 148"/>
                <a:gd name="T12" fmla="*/ 165 w 187"/>
                <a:gd name="T13" fmla="*/ 128 h 148"/>
                <a:gd name="T14" fmla="*/ 187 w 187"/>
                <a:gd name="T15" fmla="*/ 148 h 148"/>
                <a:gd name="T16" fmla="*/ 1 w 187"/>
                <a:gd name="T1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48">
                  <a:moveTo>
                    <a:pt x="0" y="0"/>
                  </a:moveTo>
                  <a:cubicBezTo>
                    <a:pt x="179" y="0"/>
                    <a:pt x="8" y="0"/>
                    <a:pt x="187" y="0"/>
                  </a:cubicBezTo>
                  <a:cubicBezTo>
                    <a:pt x="186" y="0"/>
                    <a:pt x="186" y="1"/>
                    <a:pt x="185" y="1"/>
                  </a:cubicBezTo>
                  <a:cubicBezTo>
                    <a:pt x="165" y="20"/>
                    <a:pt x="145" y="38"/>
                    <a:pt x="125" y="56"/>
                  </a:cubicBezTo>
                  <a:cubicBezTo>
                    <a:pt x="118" y="62"/>
                    <a:pt x="112" y="68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27" y="93"/>
                    <a:pt x="146" y="110"/>
                    <a:pt x="165" y="128"/>
                  </a:cubicBezTo>
                  <a:cubicBezTo>
                    <a:pt x="173" y="135"/>
                    <a:pt x="180" y="141"/>
                    <a:pt x="187" y="148"/>
                  </a:cubicBezTo>
                  <a:cubicBezTo>
                    <a:pt x="7" y="148"/>
                    <a:pt x="182" y="148"/>
                    <a:pt x="1" y="148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952" y="2847"/>
              <a:ext cx="2784" cy="45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423" name="文本框 14343"/>
          <p:cNvSpPr txBox="1"/>
          <p:nvPr/>
        </p:nvSpPr>
        <p:spPr>
          <a:xfrm>
            <a:off x="4487863" y="1004888"/>
            <a:ext cx="302577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物  理</a:t>
            </a:r>
            <a:endParaRPr lang="zh-CN" altLang="en-US" sz="45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2" name="对象 32771"/>
          <p:cNvGraphicFramePr/>
          <p:nvPr/>
        </p:nvGraphicFramePr>
        <p:xfrm>
          <a:off x="225385" y="1428736"/>
          <a:ext cx="11266487" cy="3478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Document" r:id="rId1" imgW="11545570" imgH="3578225" progId="Word.Document.8">
                  <p:embed/>
                </p:oleObj>
              </mc:Choice>
              <mc:Fallback>
                <p:oleObj name="Document" r:id="rId1" imgW="11545570" imgH="3578225" progId="Word.Document.8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5385" y="1428736"/>
                        <a:ext cx="11266487" cy="34782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941085" y="1429361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>
                <a:solidFill>
                  <a:srgbClr val="FF0000"/>
                </a:solidFill>
              </a:rPr>
              <a:t>D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对象 33793"/>
          <p:cNvGraphicFramePr/>
          <p:nvPr/>
        </p:nvGraphicFramePr>
        <p:xfrm>
          <a:off x="293688" y="1649413"/>
          <a:ext cx="11234737" cy="295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Document" r:id="rId1" imgW="11325225" imgH="2982595" progId="Word.Document.8">
                  <p:embed/>
                </p:oleObj>
              </mc:Choice>
              <mc:Fallback>
                <p:oleObj name="Document" r:id="rId1" imgW="11325225" imgH="2982595" progId="Word.Document.8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3688" y="1649413"/>
                        <a:ext cx="11234737" cy="2955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7448176" y="2215179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较重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7090986" y="2786683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粗糙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82" name="组合 28681"/>
          <p:cNvGrpSpPr/>
          <p:nvPr/>
        </p:nvGrpSpPr>
        <p:grpSpPr>
          <a:xfrm>
            <a:off x="417513" y="930275"/>
            <a:ext cx="3278187" cy="866775"/>
            <a:chOff x="263" y="586"/>
            <a:chExt cx="2065" cy="546"/>
          </a:xfrm>
        </p:grpSpPr>
        <p:grpSp>
          <p:nvGrpSpPr>
            <p:cNvPr id="28675" name="组合 9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28676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77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678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28679" name="文本框 10"/>
            <p:cNvSpPr txBox="1"/>
            <p:nvPr/>
          </p:nvSpPr>
          <p:spPr>
            <a:xfrm>
              <a:off x="328" y="587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03</a:t>
              </a:r>
              <a:r>
                <a:rPr lang="en-US" altLang="zh-CN" sz="40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中 档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28683" name="对象 28682"/>
          <p:cNvGraphicFramePr/>
          <p:nvPr/>
        </p:nvGraphicFramePr>
        <p:xfrm>
          <a:off x="277813" y="2143116"/>
          <a:ext cx="11250612" cy="354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Document" r:id="rId4" imgW="11334750" imgH="3578225" progId="Word.Document.8">
                  <p:embed/>
                </p:oleObj>
              </mc:Choice>
              <mc:Fallback>
                <p:oleObj name="Document" r:id="rId4" imgW="11334750" imgH="3578225" progId="Word.Document.8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7813" y="2143116"/>
                        <a:ext cx="11250612" cy="3543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9940953" y="2215179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B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00" name="对象 29699"/>
          <p:cNvGraphicFramePr/>
          <p:nvPr/>
        </p:nvGraphicFramePr>
        <p:xfrm>
          <a:off x="247809" y="1072515"/>
          <a:ext cx="11313795" cy="4163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Document" r:id="rId1" imgW="11325225" imgH="4164330" progId="Word.Document.8">
                  <p:embed/>
                </p:oleObj>
              </mc:Choice>
              <mc:Fallback>
                <p:oleObj name="Document" r:id="rId1" imgW="11325225" imgH="4164330" progId="Word.Document.8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7809" y="1072515"/>
                        <a:ext cx="11313795" cy="41636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7654937" y="1715113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D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对象 31745"/>
          <p:cNvGraphicFramePr/>
          <p:nvPr/>
        </p:nvGraphicFramePr>
        <p:xfrm>
          <a:off x="296823" y="1428736"/>
          <a:ext cx="11210925" cy="3542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Document" r:id="rId1" imgW="11334750" imgH="3578225" progId="Word.Document.8">
                  <p:embed/>
                </p:oleObj>
              </mc:Choice>
              <mc:Fallback>
                <p:oleObj name="Document" r:id="rId1" imgW="11334750" imgH="3578225" progId="Word.Document.8">
                  <p:embed/>
                  <p:pic>
                    <p:nvPicPr>
                      <p:cNvPr id="0" name="图片 133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6823" y="1428736"/>
                        <a:ext cx="11210925" cy="35420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7869251" y="1500799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C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对象 30721"/>
          <p:cNvGraphicFramePr/>
          <p:nvPr/>
        </p:nvGraphicFramePr>
        <p:xfrm>
          <a:off x="284163" y="811530"/>
          <a:ext cx="11210925" cy="6092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Document" r:id="rId1" imgW="11334750" imgH="6153785" progId="Word.Document.8">
                  <p:embed/>
                </p:oleObj>
              </mc:Choice>
              <mc:Fallback>
                <p:oleObj name="Document" r:id="rId1" imgW="11334750" imgH="6153785" progId="Word.Document.8">
                  <p:embed/>
                  <p:pic>
                    <p:nvPicPr>
                      <p:cNvPr id="0" name="图片 143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4163" y="811530"/>
                        <a:ext cx="11210925" cy="60921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11137" y="2572369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A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77813" y="1909763"/>
          <a:ext cx="11053762" cy="290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Document" r:id="rId1" imgW="11325225" imgH="2982595" progId="Word.Document.8">
                  <p:embed/>
                </p:oleObj>
              </mc:Choice>
              <mc:Fallback>
                <p:oleObj name="Document" r:id="rId1" imgW="11325225" imgH="2982595" progId="Word.Document.8">
                  <p:embed/>
                  <p:pic>
                    <p:nvPicPr>
                      <p:cNvPr id="0" name="图片 153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1909763"/>
                        <a:ext cx="11053762" cy="29067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878422" y="2500931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小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8158790" y="3072435"/>
            <a:ext cx="1605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增大压力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153947" y="642918"/>
          <a:ext cx="11314430" cy="5748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Document" r:id="rId1" imgW="11325225" imgH="5755005" progId="Word.Document.8">
                  <p:embed/>
                </p:oleObj>
              </mc:Choice>
              <mc:Fallback>
                <p:oleObj name="Document" r:id="rId1" imgW="11325225" imgH="5755005" progId="Word.Document.8">
                  <p:embed/>
                  <p:pic>
                    <p:nvPicPr>
                      <p:cNvPr id="0" name="图片 163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3947" y="642918"/>
                        <a:ext cx="11314430" cy="57486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082905" y="1143609"/>
            <a:ext cx="5161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没有使弹簧测力计水平拉动木块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4368789" y="1786551"/>
            <a:ext cx="1605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匀速直线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5654673" y="2358055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变大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77813" y="784225"/>
          <a:ext cx="11250612" cy="473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Document" r:id="rId1" imgW="11334750" imgH="4770755" progId="Word.Document.8">
                  <p:embed/>
                </p:oleObj>
              </mc:Choice>
              <mc:Fallback>
                <p:oleObj name="Document" r:id="rId1" imgW="11334750" imgH="4770755" progId="Word.Document.8">
                  <p:embed/>
                  <p:pic>
                    <p:nvPicPr>
                      <p:cNvPr id="0" name="图片 174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784225"/>
                        <a:ext cx="11250612" cy="4735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4883442" y="1977086"/>
            <a:ext cx="30429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接触面的面积大小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163910" y="2571744"/>
            <a:ext cx="6273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1.4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77813" y="930275"/>
          <a:ext cx="11250612" cy="532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Document" r:id="rId1" imgW="11334750" imgH="5361305" progId="Word.Document.8">
                  <p:embed/>
                </p:oleObj>
              </mc:Choice>
              <mc:Fallback>
                <p:oleObj name="Document" r:id="rId1" imgW="11334750" imgH="5361305" progId="Word.Document.8">
                  <p:embed/>
                  <p:pic>
                    <p:nvPicPr>
                      <p:cNvPr id="0" name="图片 1843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930275"/>
                        <a:ext cx="11250612" cy="53228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5226045" y="1548458"/>
            <a:ext cx="538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10</a:t>
            </a:r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297087" y="2143116"/>
            <a:ext cx="538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10</a:t>
            </a:r>
            <a:endParaRPr lang="en-US" altLang="zh-CN" dirty="0" smtClean="0"/>
          </a:p>
        </p:txBody>
      </p:sp>
      <p:pic>
        <p:nvPicPr>
          <p:cNvPr id="49154" name="图片 3" descr="H023.TIF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5797549" y="3929066"/>
            <a:ext cx="4049713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43" name="组合 18442"/>
          <p:cNvGrpSpPr/>
          <p:nvPr/>
        </p:nvGrpSpPr>
        <p:grpSpPr>
          <a:xfrm>
            <a:off x="417513" y="892175"/>
            <a:ext cx="3278187" cy="904875"/>
            <a:chOff x="263" y="562"/>
            <a:chExt cx="2065" cy="570"/>
          </a:xfrm>
        </p:grpSpPr>
        <p:grpSp>
          <p:nvGrpSpPr>
            <p:cNvPr id="18434" name="组合 6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18435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36" name="矩形 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37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18438" name="文本框 8"/>
            <p:cNvSpPr txBox="1"/>
            <p:nvPr/>
          </p:nvSpPr>
          <p:spPr>
            <a:xfrm>
              <a:off x="328" y="562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01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知识管理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18445" name="对象 18444"/>
          <p:cNvGraphicFramePr/>
          <p:nvPr/>
        </p:nvGraphicFramePr>
        <p:xfrm>
          <a:off x="277813" y="1862138"/>
          <a:ext cx="11053762" cy="347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4" imgW="11334750" imgH="3578225" progId="Word.Document.8">
                  <p:embed/>
                </p:oleObj>
              </mc:Choice>
              <mc:Fallback>
                <p:oleObj name="Document" r:id="rId4" imgW="11334750" imgH="3578225" progId="Word.Document.8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7813" y="1862138"/>
                        <a:ext cx="11053762" cy="3476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296823" y="2929559"/>
            <a:ext cx="1605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滑动摩擦 </a:t>
            </a:r>
            <a:endParaRPr lang="zh-CN" altLang="en-US" dirty="0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8726507" y="2929559"/>
            <a:ext cx="19608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滑动摩擦力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36865"/>
          <p:cNvGrpSpPr/>
          <p:nvPr/>
        </p:nvGrpSpPr>
        <p:grpSpPr>
          <a:xfrm>
            <a:off x="417513" y="930275"/>
            <a:ext cx="3278187" cy="866775"/>
            <a:chOff x="263" y="586"/>
            <a:chExt cx="2065" cy="546"/>
          </a:xfrm>
        </p:grpSpPr>
        <p:grpSp>
          <p:nvGrpSpPr>
            <p:cNvPr id="36867" name="组合 9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36868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69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6870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36871" name="文本框 10"/>
            <p:cNvSpPr txBox="1"/>
            <p:nvPr/>
          </p:nvSpPr>
          <p:spPr>
            <a:xfrm>
              <a:off x="328" y="587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04</a:t>
              </a:r>
              <a:r>
                <a:rPr lang="en-US" altLang="zh-CN" sz="40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拓 展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36872" name="对象 36871"/>
          <p:cNvGraphicFramePr/>
          <p:nvPr/>
        </p:nvGraphicFramePr>
        <p:xfrm>
          <a:off x="358775" y="1566863"/>
          <a:ext cx="11250613" cy="591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7" name="Document" r:id="rId4" imgW="11334750" imgH="5962650" progId="Word.Document.8">
                  <p:embed/>
                </p:oleObj>
              </mc:Choice>
              <mc:Fallback>
                <p:oleObj name="Document" r:id="rId4" imgW="11334750" imgH="5962650" progId="Word.Document.8">
                  <p:embed/>
                  <p:pic>
                    <p:nvPicPr>
                      <p:cNvPr id="0" name="图片 1945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8775" y="1566863"/>
                        <a:ext cx="11250613" cy="5911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8655069" y="2786058"/>
            <a:ext cx="4394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C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5" name="对象 19464"/>
          <p:cNvGraphicFramePr/>
          <p:nvPr/>
        </p:nvGraphicFramePr>
        <p:xfrm>
          <a:off x="571500" y="719138"/>
          <a:ext cx="11250613" cy="413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cument" r:id="rId1" imgW="11334750" imgH="4170680" progId="Word.Document.8">
                  <p:embed/>
                </p:oleObj>
              </mc:Choice>
              <mc:Fallback>
                <p:oleObj name="Document" r:id="rId1" imgW="11334750" imgH="4170680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71500" y="719138"/>
                        <a:ext cx="11250613" cy="4130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9083697" y="1286485"/>
            <a:ext cx="2316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匀速直线运动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369053" y="2500931"/>
            <a:ext cx="19608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压力的大小 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8512193" y="2477777"/>
            <a:ext cx="3027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接触面的粗糙程度 </a:t>
            </a:r>
            <a:endParaRPr lang="zh-CN" altLang="en-US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8512193" y="3072435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越大 </a:t>
            </a:r>
            <a:endParaRPr lang="zh-CN" altLang="en-US" dirty="0"/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5226045" y="3643939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越大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5" name="对象 19464"/>
          <p:cNvGraphicFramePr/>
          <p:nvPr/>
        </p:nvGraphicFramePr>
        <p:xfrm>
          <a:off x="261976" y="1357298"/>
          <a:ext cx="11250613" cy="413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Document" r:id="rId1" imgW="11334750" imgH="3578225" progId="Word.Document.8">
                  <p:embed/>
                </p:oleObj>
              </mc:Choice>
              <mc:Fallback>
                <p:oleObj name="Document" r:id="rId1" imgW="11334750" imgH="3578225" progId="Word.Document.8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1976" y="1357298"/>
                        <a:ext cx="11250613" cy="4130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226045" y="2120587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压力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1439831" y="2763529"/>
            <a:ext cx="1605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粗糙程度 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5297483" y="3477909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压力 </a:t>
            </a:r>
            <a:endParaRPr lang="zh-CN" altLang="en-US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9512325" y="3406471"/>
            <a:ext cx="1605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粗糙程度 </a:t>
            </a:r>
            <a:endParaRPr lang="zh-CN" altLang="en-US" dirty="0"/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1296955" y="4120851"/>
            <a:ext cx="1605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滚动摩擦 </a:t>
            </a:r>
            <a:endParaRPr lang="zh-CN" altLang="en-US" dirty="0"/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9440887" y="4120851"/>
            <a:ext cx="1605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彼此分开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63" name="组合 23562"/>
          <p:cNvGrpSpPr/>
          <p:nvPr/>
        </p:nvGrpSpPr>
        <p:grpSpPr>
          <a:xfrm>
            <a:off x="417513" y="879475"/>
            <a:ext cx="3278187" cy="917575"/>
            <a:chOff x="263" y="554"/>
            <a:chExt cx="2065" cy="578"/>
          </a:xfrm>
        </p:grpSpPr>
        <p:grpSp>
          <p:nvGrpSpPr>
            <p:cNvPr id="23556" name="组合 5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23557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58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59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23560" name="文本框 1"/>
            <p:cNvSpPr txBox="1"/>
            <p:nvPr/>
          </p:nvSpPr>
          <p:spPr>
            <a:xfrm>
              <a:off x="328" y="554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02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基 础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23564" name="对象 23563"/>
          <p:cNvGraphicFramePr/>
          <p:nvPr/>
        </p:nvGraphicFramePr>
        <p:xfrm>
          <a:off x="82509" y="1501775"/>
          <a:ext cx="11250612" cy="4932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Document" r:id="rId4" imgW="11334750" imgH="4970145" progId="Word.Document.8">
                  <p:embed/>
                </p:oleObj>
              </mc:Choice>
              <mc:Fallback>
                <p:oleObj name="Document" r:id="rId4" imgW="11334750" imgH="4970145" progId="Word.Document.8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509" y="1501775"/>
                        <a:ext cx="11250612" cy="4932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0655333" y="2072303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B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2" name="对象 24581"/>
          <p:cNvGraphicFramePr/>
          <p:nvPr/>
        </p:nvGraphicFramePr>
        <p:xfrm>
          <a:off x="284004" y="811371"/>
          <a:ext cx="11314430" cy="3566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Document" r:id="rId1" imgW="11334750" imgH="3578225" progId="Word.Document.8">
                  <p:embed/>
                </p:oleObj>
              </mc:Choice>
              <mc:Fallback>
                <p:oleObj name="Document" r:id="rId1" imgW="11334750" imgH="3578225" progId="Word.Document.8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4004" y="811371"/>
                        <a:ext cx="11314430" cy="35667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369053" y="857857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B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5" name="对象 25604"/>
          <p:cNvGraphicFramePr/>
          <p:nvPr/>
        </p:nvGraphicFramePr>
        <p:xfrm>
          <a:off x="333415" y="752475"/>
          <a:ext cx="11250612" cy="610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Document" r:id="rId1" imgW="11334750" imgH="6153785" progId="Word.Document.8">
                  <p:embed/>
                </p:oleObj>
              </mc:Choice>
              <mc:Fallback>
                <p:oleObj name="Document" r:id="rId1" imgW="11334750" imgH="6153785" progId="Word.Document.8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3415" y="752475"/>
                        <a:ext cx="11250612" cy="6105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2582839" y="5572765"/>
            <a:ext cx="1605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匀速直线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对象 26627"/>
          <p:cNvGraphicFramePr/>
          <p:nvPr/>
        </p:nvGraphicFramePr>
        <p:xfrm>
          <a:off x="296823" y="865207"/>
          <a:ext cx="11055350" cy="542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Document" r:id="rId1" imgW="11325225" imgH="5553710" progId="Word.Document.8">
                  <p:embed/>
                </p:oleObj>
              </mc:Choice>
              <mc:Fallback>
                <p:oleObj name="Document" r:id="rId1" imgW="11325225" imgH="5553710" progId="Word.Document.8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6823" y="865207"/>
                        <a:ext cx="11055350" cy="5421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225781" y="786419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乙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8297901" y="714981"/>
            <a:ext cx="2316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接触面越粗糙 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725583" y="1549083"/>
            <a:ext cx="19608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图甲和图乙 </a:t>
            </a:r>
            <a:endParaRPr lang="zh-CN" altLang="en-US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6297615" y="1500799"/>
            <a:ext cx="2672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接触面粗糙程度 </a:t>
            </a:r>
            <a:endParaRPr lang="zh-CN" altLang="en-US" dirty="0"/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6305168" y="2643807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无关 </a:t>
            </a:r>
            <a:endParaRPr lang="zh-CN" altLang="en-US" dirty="0"/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8591184" y="3429625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无关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4" name="对象 27653"/>
          <p:cNvGraphicFramePr/>
          <p:nvPr/>
        </p:nvGraphicFramePr>
        <p:xfrm>
          <a:off x="277813" y="669925"/>
          <a:ext cx="11250612" cy="669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Document" r:id="rId1" imgW="11334750" imgH="6739890" progId="Word.Document.8">
                  <p:embed/>
                </p:oleObj>
              </mc:Choice>
              <mc:Fallback>
                <p:oleObj name="Document" r:id="rId1" imgW="11334750" imgH="6739890" progId="Word.Document.8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669925"/>
                        <a:ext cx="11250612" cy="66944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82575" y="1857989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B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PA" val="v5.2.4"/>
</p:tagLst>
</file>

<file path=ppt/tags/tag10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11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12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13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14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2.xml><?xml version="1.0" encoding="utf-8"?>
<p:tagLst xmlns:p="http://schemas.openxmlformats.org/presentationml/2006/main">
  <p:tag name="PA" val="v5.2.4"/>
</p:tagLst>
</file>

<file path=ppt/tags/tag3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4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5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6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7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8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9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224</Words>
  <Application>WPS 演示</Application>
  <PresentationFormat>自定义</PresentationFormat>
  <Paragraphs>93</Paragraphs>
  <Slides>20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19</vt:i4>
      </vt:variant>
      <vt:variant>
        <vt:lpstr>幻灯片标题</vt:lpstr>
      </vt:variant>
      <vt:variant>
        <vt:i4>20</vt:i4>
      </vt:variant>
    </vt:vector>
  </HeadingPairs>
  <TitlesOfParts>
    <vt:vector size="51" baseType="lpstr">
      <vt:lpstr>Arial</vt:lpstr>
      <vt:lpstr>宋体</vt:lpstr>
      <vt:lpstr>Wingdings</vt:lpstr>
      <vt:lpstr>Times New Roman</vt:lpstr>
      <vt:lpstr>Calibri</vt:lpstr>
      <vt:lpstr>Agency FB</vt:lpstr>
      <vt:lpstr>黑体</vt:lpstr>
      <vt:lpstr>Franklin Gothic Book</vt:lpstr>
      <vt:lpstr>微软雅黑</vt:lpstr>
      <vt:lpstr>Arial</vt:lpstr>
      <vt:lpstr>Elephant</vt:lpstr>
      <vt:lpstr>自定义设计方案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2015-08-18T12:29:00Z</dcterms:created>
  <dcterms:modified xsi:type="dcterms:W3CDTF">2020-03-03T05:11:55Z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