
<file path=[Content_Types].xml><?xml version="1.0" encoding="utf-8"?>
<Types xmlns="http://schemas.openxmlformats.org/package/2006/content-types">
  <Default Extension="jpe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heme/theme2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2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3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4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5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notesSlides/notesSlide6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7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notesSlides/notesSlide8.xml" ContentType="application/vnd.openxmlformats-officedocument.presentationml.notesSlide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notesSlides/notesSlide9.xml" ContentType="application/vnd.openxmlformats-officedocument.presentationml.notesSlide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10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notesSlides/notesSlide11.xml" ContentType="application/vnd.openxmlformats-officedocument.presentationml.notesSlide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notesSlides/notesSlide12.xml" ContentType="application/vnd.openxmlformats-officedocument.presentationml.notesSlide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notesSlides/notesSlide13.xml" ContentType="application/vnd.openxmlformats-officedocument.presentationml.notesSlide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notesSlides/notesSlide14.xml" ContentType="application/vnd.openxmlformats-officedocument.presentationml.notesSlide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notesSlides/notesSlide15.xml" ContentType="application/vnd.openxmlformats-officedocument.presentationml.notesSlid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16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51" r:id="rId2"/>
    <p:sldId id="259" r:id="rId3"/>
    <p:sldId id="298" r:id="rId4"/>
    <p:sldId id="333" r:id="rId5"/>
    <p:sldId id="286" r:id="rId6"/>
    <p:sldId id="299" r:id="rId7"/>
    <p:sldId id="301" r:id="rId8"/>
    <p:sldId id="302" r:id="rId9"/>
    <p:sldId id="376" r:id="rId10"/>
    <p:sldId id="303" r:id="rId11"/>
    <p:sldId id="336" r:id="rId12"/>
    <p:sldId id="324" r:id="rId13"/>
    <p:sldId id="379" r:id="rId14"/>
    <p:sldId id="294" r:id="rId15"/>
    <p:sldId id="270" r:id="rId16"/>
    <p:sldId id="383" r:id="rId17"/>
    <p:sldId id="271" r:id="rId18"/>
    <p:sldId id="283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262">
          <p15:clr>
            <a:srgbClr val="A4A3A4"/>
          </p15:clr>
        </p15:guide>
        <p15:guide id="4" pos="39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kb1.com" initials="" lastIdx="0" clrIdx="0"/>
  <p:cmAuthor id="7" name="1206988966@qq.com" initials="1" lastIdx="0" clrIdx="2"/>
  <p:cmAuthor id="1" name="幸全" initials="幸" lastIdx="0" clrIdx="0"/>
  <p:cmAuthor id="8" name="姜伟光" initials="姜" lastIdx="0" clrIdx="0"/>
  <p:cmAuthor id="2" name="作者" initials="作" lastIdx="0" clrIdx="2"/>
  <p:cmAuthor id="9" name="dongyu" initials="d" lastIdx="0" clrIdx="8"/>
  <p:cmAuthor id="3" name="Tao Tao" initials="T" lastIdx="0" clrIdx="0"/>
  <p:cmAuthor id="10" name="houyanan21" initials="h" lastIdx="0" clrIdx="9"/>
  <p:cmAuthor id="4" name="新课标第一网" initials="新" lastIdx="0" clrIdx="0"/>
  <p:cmAuthor id="5" name="zengl" initials="z" lastIdx="0" clrIdx="4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  <p:guide orient="horz" pos="2262"/>
        <p:guide pos="393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2" Type="http://schemas.openxmlformats.org/officeDocument/2006/relationships/tags" Target="../tags/tag77.xml"/><Relationship Id="rId1" Type="http://schemas.openxmlformats.org/officeDocument/2006/relationships/theme" Target="../theme/theme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18CB6C8-11CA-43DE-90F2-E6FB462963C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4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4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4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5" Type="http://schemas.openxmlformats.org/officeDocument/2006/relationships/slide" Target="../slides/slide14.xml"/><Relationship Id="rId4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5" Type="http://schemas.openxmlformats.org/officeDocument/2006/relationships/slide" Target="../slides/slide15.xml"/><Relationship Id="rId4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5" Type="http://schemas.openxmlformats.org/officeDocument/2006/relationships/slide" Target="../slides/slide17.xml"/><Relationship Id="rId4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5" Type="http://schemas.openxmlformats.org/officeDocument/2006/relationships/slide" Target="../slides/slide18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slide" Target="../slides/slide2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5" Type="http://schemas.openxmlformats.org/officeDocument/2006/relationships/slide" Target="../slides/slide8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4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5" Type="http://schemas.openxmlformats.org/officeDocument/2006/relationships/slide" Target="../slides/slide10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969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 lang="zh-CN" altLang="en-US"/>
          </a:p>
        </p:txBody>
      </p:sp>
      <p:sp>
        <p:nvSpPr>
          <p:cNvPr id="2969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7890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 lang="zh-CN" altLang="en-US"/>
          </a:p>
        </p:txBody>
      </p:sp>
      <p:sp>
        <p:nvSpPr>
          <p:cNvPr id="3789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 lang="zh-CN" altLang="en-US"/>
          </a:p>
        </p:txBody>
      </p:sp>
      <p:sp>
        <p:nvSpPr>
          <p:cNvPr id="3993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4034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 lang="zh-CN" altLang="en-US"/>
          </a:p>
        </p:txBody>
      </p:sp>
      <p:sp>
        <p:nvSpPr>
          <p:cNvPr id="44035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21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indent="457200" algn="l" defTabSz="914400" fontAlgn="base">
              <a:lnSpc>
                <a:spcPts val="3300"/>
              </a:lnSpc>
              <a:buClrTx/>
              <a:buSzTx/>
              <a:buFontTx/>
              <a:buNone/>
            </a:pPr>
            <a:r>
              <a:rPr lang="zh-CN" altLang="en-US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自古以来，人们一直在关注着物质的结构问题。从外表看，物质似乎是连续的；仅凭我们的肉眼无法看到物质内部的微小结构。 怎么办呢？</a:t>
            </a:r>
          </a:p>
          <a:p>
            <a:pPr indent="457200" algn="l" defTabSz="914400" fontAlgn="base">
              <a:lnSpc>
                <a:spcPts val="3300"/>
              </a:lnSpc>
              <a:buClrTx/>
              <a:buSzTx/>
              <a:buFontTx/>
              <a:buNone/>
            </a:pPr>
            <a:r>
              <a:rPr lang="zh-CN" altLang="en-US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科学家先会根据观察到的现象，提出物质的结构模型，再收集证据来验证模型，以此来弄清楚物质的内部结构！</a:t>
            </a:r>
          </a:p>
        </p:txBody>
      </p:sp>
      <p:sp>
        <p:nvSpPr>
          <p:cNvPr id="921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266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 lang="zh-CN" altLang="en-US"/>
          </a:p>
        </p:txBody>
      </p:sp>
      <p:sp>
        <p:nvSpPr>
          <p:cNvPr id="11267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7410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945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1506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 lang="zh-CN" altLang="en-US"/>
          </a:p>
        </p:txBody>
      </p:sp>
      <p:sp>
        <p:nvSpPr>
          <p:cNvPr id="21507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3554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 lang="zh-CN" altLang="en-US"/>
          </a:p>
        </p:txBody>
      </p:sp>
      <p:sp>
        <p:nvSpPr>
          <p:cNvPr id="23555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5602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 lang="zh-CN" altLang="en-US"/>
          </a:p>
        </p:txBody>
      </p:sp>
      <p:sp>
        <p:nvSpPr>
          <p:cNvPr id="25603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10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7" Type="http://schemas.microsoft.com/office/2007/relationships/hdphoto" Target="../media/hdphoto1.wdp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609600" y="228600"/>
            <a:ext cx="10972800" cy="58674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357" y="183891"/>
            <a:ext cx="849073" cy="364662"/>
          </a:xfrm>
          <a:prstGeom prst="rect">
            <a:avLst/>
          </a:prstGeom>
        </p:spPr>
      </p:pic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-1612"/>
            <a:ext cx="12192000" cy="599187"/>
          </a:xfrm>
          <a:prstGeom prst="rect">
            <a:avLst/>
          </a:prstGeom>
          <a:solidFill>
            <a:srgbClr val="1B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7" name="直接连接符 6"/>
          <p:cNvCxnSpPr/>
          <p:nvPr userDrawn="1">
            <p:custDataLst>
              <p:tags r:id="rId3"/>
            </p:custDataLst>
          </p:nvPr>
        </p:nvCxnSpPr>
        <p:spPr>
          <a:xfrm>
            <a:off x="0" y="544170"/>
            <a:ext cx="12192000" cy="0"/>
          </a:xfrm>
          <a:prstGeom prst="line">
            <a:avLst/>
          </a:prstGeom>
          <a:ln>
            <a:solidFill>
              <a:srgbClr val="D2D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5"/>
            <p:custDataLst>
              <p:tags r:id="rId17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18" Type="http://schemas.openxmlformats.org/officeDocument/2006/relationships/tags" Target="../tags/tag100.xml"/><Relationship Id="rId3" Type="http://schemas.openxmlformats.org/officeDocument/2006/relationships/tags" Target="../tags/tag85.xml"/><Relationship Id="rId21" Type="http://schemas.openxmlformats.org/officeDocument/2006/relationships/image" Target="../media/image5.png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17" Type="http://schemas.openxmlformats.org/officeDocument/2006/relationships/tags" Target="../tags/tag99.xml"/><Relationship Id="rId2" Type="http://schemas.openxmlformats.org/officeDocument/2006/relationships/tags" Target="../tags/tag84.xml"/><Relationship Id="rId16" Type="http://schemas.openxmlformats.org/officeDocument/2006/relationships/tags" Target="../tags/tag98.xml"/><Relationship Id="rId20" Type="http://schemas.openxmlformats.org/officeDocument/2006/relationships/notesSlide" Target="../notesSlides/notesSlide1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5" Type="http://schemas.openxmlformats.org/officeDocument/2006/relationships/tags" Target="../tags/tag87.xml"/><Relationship Id="rId15" Type="http://schemas.openxmlformats.org/officeDocument/2006/relationships/tags" Target="../tags/tag97.xml"/><Relationship Id="rId23" Type="http://schemas.openxmlformats.org/officeDocument/2006/relationships/image" Target="../media/image7.png"/><Relationship Id="rId10" Type="http://schemas.openxmlformats.org/officeDocument/2006/relationships/tags" Target="../tags/tag92.xml"/><Relationship Id="rId19" Type="http://schemas.openxmlformats.org/officeDocument/2006/relationships/slideLayout" Target="../slideLayouts/slideLayout13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tags" Target="../tags/tag96.xml"/><Relationship Id="rId2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07.xml"/><Relationship Id="rId7" Type="http://schemas.openxmlformats.org/officeDocument/2006/relationships/tags" Target="../tags/tag209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video" Target="../media/media6.mp4"/><Relationship Id="rId5" Type="http://schemas.microsoft.com/office/2007/relationships/media" Target="../media/media6.mp4"/><Relationship Id="rId10" Type="http://schemas.openxmlformats.org/officeDocument/2006/relationships/image" Target="../media/image21.png"/><Relationship Id="rId4" Type="http://schemas.openxmlformats.org/officeDocument/2006/relationships/tags" Target="../tags/tag208.xml"/><Relationship Id="rId9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21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28.xml"/><Relationship Id="rId13" Type="http://schemas.openxmlformats.org/officeDocument/2006/relationships/tags" Target="../tags/tag233.xml"/><Relationship Id="rId18" Type="http://schemas.openxmlformats.org/officeDocument/2006/relationships/tags" Target="../tags/tag236.xml"/><Relationship Id="rId26" Type="http://schemas.openxmlformats.org/officeDocument/2006/relationships/image" Target="../media/image23.png"/><Relationship Id="rId3" Type="http://schemas.openxmlformats.org/officeDocument/2006/relationships/tags" Target="../tags/tag223.xml"/><Relationship Id="rId21" Type="http://schemas.openxmlformats.org/officeDocument/2006/relationships/tags" Target="../tags/tag239.xml"/><Relationship Id="rId7" Type="http://schemas.openxmlformats.org/officeDocument/2006/relationships/tags" Target="../tags/tag227.xml"/><Relationship Id="rId12" Type="http://schemas.openxmlformats.org/officeDocument/2006/relationships/tags" Target="../tags/tag232.xml"/><Relationship Id="rId17" Type="http://schemas.openxmlformats.org/officeDocument/2006/relationships/video" Target="../media/media7.mp4"/><Relationship Id="rId25" Type="http://schemas.openxmlformats.org/officeDocument/2006/relationships/image" Target="../media/image22.png"/><Relationship Id="rId2" Type="http://schemas.openxmlformats.org/officeDocument/2006/relationships/tags" Target="../tags/tag222.xml"/><Relationship Id="rId16" Type="http://schemas.microsoft.com/office/2007/relationships/media" Target="../media/media7.mp4"/><Relationship Id="rId20" Type="http://schemas.openxmlformats.org/officeDocument/2006/relationships/tags" Target="../tags/tag238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tags" Target="../tags/tag231.xml"/><Relationship Id="rId24" Type="http://schemas.openxmlformats.org/officeDocument/2006/relationships/notesSlide" Target="../notesSlides/notesSlide11.xml"/><Relationship Id="rId5" Type="http://schemas.openxmlformats.org/officeDocument/2006/relationships/tags" Target="../tags/tag225.xml"/><Relationship Id="rId15" Type="http://schemas.openxmlformats.org/officeDocument/2006/relationships/tags" Target="../tags/tag235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230.xml"/><Relationship Id="rId19" Type="http://schemas.openxmlformats.org/officeDocument/2006/relationships/tags" Target="../tags/tag237.xml"/><Relationship Id="rId4" Type="http://schemas.openxmlformats.org/officeDocument/2006/relationships/tags" Target="../tags/tag224.xml"/><Relationship Id="rId9" Type="http://schemas.openxmlformats.org/officeDocument/2006/relationships/tags" Target="../tags/tag229.xml"/><Relationship Id="rId14" Type="http://schemas.openxmlformats.org/officeDocument/2006/relationships/tags" Target="../tags/tag234.xml"/><Relationship Id="rId22" Type="http://schemas.openxmlformats.org/officeDocument/2006/relationships/tags" Target="../tags/tag24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13" Type="http://schemas.openxmlformats.org/officeDocument/2006/relationships/tags" Target="../tags/tag255.xml"/><Relationship Id="rId18" Type="http://schemas.openxmlformats.org/officeDocument/2006/relationships/tags" Target="../tags/tag260.xml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12" Type="http://schemas.openxmlformats.org/officeDocument/2006/relationships/tags" Target="../tags/tag254.xml"/><Relationship Id="rId17" Type="http://schemas.openxmlformats.org/officeDocument/2006/relationships/tags" Target="../tags/tag259.xml"/><Relationship Id="rId2" Type="http://schemas.openxmlformats.org/officeDocument/2006/relationships/tags" Target="../tags/tag244.xml"/><Relationship Id="rId16" Type="http://schemas.openxmlformats.org/officeDocument/2006/relationships/tags" Target="../tags/tag258.xml"/><Relationship Id="rId20" Type="http://schemas.openxmlformats.org/officeDocument/2006/relationships/notesSlide" Target="../notesSlides/notesSlide12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tags" Target="../tags/tag253.xml"/><Relationship Id="rId5" Type="http://schemas.openxmlformats.org/officeDocument/2006/relationships/tags" Target="../tags/tag247.xml"/><Relationship Id="rId15" Type="http://schemas.openxmlformats.org/officeDocument/2006/relationships/tags" Target="../tags/tag257.xml"/><Relationship Id="rId10" Type="http://schemas.openxmlformats.org/officeDocument/2006/relationships/tags" Target="../tags/tag252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246.xml"/><Relationship Id="rId9" Type="http://schemas.openxmlformats.org/officeDocument/2006/relationships/tags" Target="../tags/tag251.xml"/><Relationship Id="rId14" Type="http://schemas.openxmlformats.org/officeDocument/2006/relationships/tags" Target="../tags/tag2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270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279.xml"/><Relationship Id="rId7" Type="http://schemas.openxmlformats.org/officeDocument/2006/relationships/image" Target="../media/image24.png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281.xml"/><Relationship Id="rId4" Type="http://schemas.openxmlformats.org/officeDocument/2006/relationships/tags" Target="../tags/tag28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openxmlformats.org/officeDocument/2006/relationships/tags" Target="../tags/tag28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9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3" Type="http://schemas.openxmlformats.org/officeDocument/2006/relationships/tags" Target="../tags/tag105.xml"/><Relationship Id="rId21" Type="http://schemas.openxmlformats.org/officeDocument/2006/relationships/tags" Target="../tags/tag123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openxmlformats.org/officeDocument/2006/relationships/tags" Target="../tags/tag122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23" Type="http://schemas.openxmlformats.org/officeDocument/2006/relationships/notesSlide" Target="../notesSlides/notesSlide2.xml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video" Target="../media/media1.mp4"/><Relationship Id="rId18" Type="http://schemas.openxmlformats.org/officeDocument/2006/relationships/image" Target="../media/image8.jpe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microsoft.com/office/2007/relationships/media" Target="../media/media1.mp4"/><Relationship Id="rId17" Type="http://schemas.openxmlformats.org/officeDocument/2006/relationships/hyperlink" Target="7-&#35270;&#39057;-02-&#37202;&#31934;&#19982;&#27700;&#28151;&#21512;&#23454;&#39564;.flv" TargetMode="External"/><Relationship Id="rId2" Type="http://schemas.openxmlformats.org/officeDocument/2006/relationships/tags" Target="../tags/tag128.xml"/><Relationship Id="rId16" Type="http://schemas.openxmlformats.org/officeDocument/2006/relationships/notesSlide" Target="../notesSlides/notesSlide3.xml"/><Relationship Id="rId20" Type="http://schemas.openxmlformats.org/officeDocument/2006/relationships/image" Target="../media/image10.png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5" Type="http://schemas.openxmlformats.org/officeDocument/2006/relationships/tags" Target="../tags/tag13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36.xml"/><Relationship Id="rId19" Type="http://schemas.openxmlformats.org/officeDocument/2006/relationships/image" Target="../media/image9.jpeg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tags" Target="../tags/tag1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notesSlide" Target="../notesSlides/notesSlide4.xml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tags" Target="../tags/tag157.xml"/><Relationship Id="rId5" Type="http://schemas.openxmlformats.org/officeDocument/2006/relationships/tags" Target="../tags/tag151.xml"/><Relationship Id="rId10" Type="http://schemas.openxmlformats.org/officeDocument/2006/relationships/tags" Target="../tags/tag156.xml"/><Relationship Id="rId4" Type="http://schemas.openxmlformats.org/officeDocument/2006/relationships/tags" Target="../tags/tag150.xml"/><Relationship Id="rId9" Type="http://schemas.openxmlformats.org/officeDocument/2006/relationships/tags" Target="../tags/tag1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5.xml"/><Relationship Id="rId4" Type="http://schemas.openxmlformats.org/officeDocument/2006/relationships/tags" Target="../tags/tag16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76.xml"/><Relationship Id="rId13" Type="http://schemas.microsoft.com/office/2007/relationships/hdphoto" Target="../media/hdphoto2.wdp"/><Relationship Id="rId3" Type="http://schemas.openxmlformats.org/officeDocument/2006/relationships/tags" Target="../tags/tag171.xml"/><Relationship Id="rId7" Type="http://schemas.openxmlformats.org/officeDocument/2006/relationships/tags" Target="../tags/tag175.xml"/><Relationship Id="rId12" Type="http://schemas.openxmlformats.org/officeDocument/2006/relationships/image" Target="../media/image12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image" Target="../media/image11.png"/><Relationship Id="rId5" Type="http://schemas.openxmlformats.org/officeDocument/2006/relationships/tags" Target="../tags/tag173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17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18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10" Type="http://schemas.openxmlformats.org/officeDocument/2006/relationships/image" Target="../media/image15.png"/><Relationship Id="rId4" Type="http://schemas.openxmlformats.org/officeDocument/2006/relationships/tags" Target="../tags/tag183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wmv"/><Relationship Id="rId13" Type="http://schemas.openxmlformats.org/officeDocument/2006/relationships/tags" Target="../tags/tag195.xml"/><Relationship Id="rId18" Type="http://schemas.openxmlformats.org/officeDocument/2006/relationships/tags" Target="../tags/tag200.xml"/><Relationship Id="rId26" Type="http://schemas.openxmlformats.org/officeDocument/2006/relationships/image" Target="../media/image17.png"/><Relationship Id="rId3" Type="http://schemas.openxmlformats.org/officeDocument/2006/relationships/tags" Target="../tags/tag189.xml"/><Relationship Id="rId21" Type="http://schemas.openxmlformats.org/officeDocument/2006/relationships/tags" Target="../tags/tag201.xml"/><Relationship Id="rId7" Type="http://schemas.microsoft.com/office/2007/relationships/media" Target="../media/media4.wmv"/><Relationship Id="rId12" Type="http://schemas.openxmlformats.org/officeDocument/2006/relationships/tags" Target="../tags/tag194.xml"/><Relationship Id="rId17" Type="http://schemas.openxmlformats.org/officeDocument/2006/relationships/tags" Target="../tags/tag199.xml"/><Relationship Id="rId25" Type="http://schemas.openxmlformats.org/officeDocument/2006/relationships/image" Target="../media/image16.png"/><Relationship Id="rId2" Type="http://schemas.openxmlformats.org/officeDocument/2006/relationships/video" Target="../media/media2.mp4"/><Relationship Id="rId16" Type="http://schemas.openxmlformats.org/officeDocument/2006/relationships/tags" Target="../tags/tag198.xml"/><Relationship Id="rId20" Type="http://schemas.openxmlformats.org/officeDocument/2006/relationships/video" Target="../media/media5.mpg"/><Relationship Id="rId29" Type="http://schemas.openxmlformats.org/officeDocument/2006/relationships/image" Target="../media/image20.jpeg"/><Relationship Id="rId1" Type="http://schemas.microsoft.com/office/2007/relationships/media" Target="../media/media2.mp4"/><Relationship Id="rId6" Type="http://schemas.openxmlformats.org/officeDocument/2006/relationships/tags" Target="../tags/tag190.xml"/><Relationship Id="rId11" Type="http://schemas.openxmlformats.org/officeDocument/2006/relationships/tags" Target="../tags/tag193.xml"/><Relationship Id="rId24" Type="http://schemas.openxmlformats.org/officeDocument/2006/relationships/notesSlide" Target="../notesSlides/notesSlide8.xml"/><Relationship Id="rId5" Type="http://schemas.openxmlformats.org/officeDocument/2006/relationships/video" Target="../media/media3.mp4"/><Relationship Id="rId15" Type="http://schemas.openxmlformats.org/officeDocument/2006/relationships/tags" Target="../tags/tag197.xml"/><Relationship Id="rId23" Type="http://schemas.openxmlformats.org/officeDocument/2006/relationships/slideLayout" Target="../slideLayouts/slideLayout7.xml"/><Relationship Id="rId28" Type="http://schemas.openxmlformats.org/officeDocument/2006/relationships/image" Target="../media/image19.png"/><Relationship Id="rId10" Type="http://schemas.openxmlformats.org/officeDocument/2006/relationships/tags" Target="../tags/tag192.xml"/><Relationship Id="rId19" Type="http://schemas.microsoft.com/office/2007/relationships/media" Target="../media/media5.mpg"/><Relationship Id="rId4" Type="http://schemas.microsoft.com/office/2007/relationships/media" Target="../media/media3.mp4"/><Relationship Id="rId9" Type="http://schemas.openxmlformats.org/officeDocument/2006/relationships/tags" Target="../tags/tag191.xml"/><Relationship Id="rId14" Type="http://schemas.openxmlformats.org/officeDocument/2006/relationships/tags" Target="../tags/tag196.xml"/><Relationship Id="rId22" Type="http://schemas.openxmlformats.org/officeDocument/2006/relationships/tags" Target="../tags/tag202.xml"/><Relationship Id="rId2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>
            <p:custDataLst>
              <p:tags r:id="rId1"/>
            </p:custDataLst>
          </p:nvPr>
        </p:nvGrpSpPr>
        <p:grpSpPr>
          <a:xfrm>
            <a:off x="1812000" y="365812"/>
            <a:ext cx="8568000" cy="4003127"/>
            <a:chOff x="288000" y="-491441"/>
            <a:chExt cx="8568000" cy="4003126"/>
          </a:xfrm>
        </p:grpSpPr>
        <p:grpSp>
          <p:nvGrpSpPr>
            <p:cNvPr id="2" name="组合 1"/>
            <p:cNvGrpSpPr/>
            <p:nvPr>
              <p:custDataLst>
                <p:tags r:id="rId5"/>
              </p:custDataLst>
            </p:nvPr>
          </p:nvGrpSpPr>
          <p:grpSpPr>
            <a:xfrm>
              <a:off x="288000" y="372438"/>
              <a:ext cx="8568000" cy="3139247"/>
              <a:chOff x="288000" y="-113946"/>
              <a:chExt cx="8568000" cy="3139247"/>
            </a:xfrm>
          </p:grpSpPr>
          <p:grpSp>
            <p:nvGrpSpPr>
              <p:cNvPr id="3" name="组合 2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288000" y="303213"/>
                <a:ext cx="8568000" cy="2722088"/>
                <a:chOff x="288000" y="303213"/>
                <a:chExt cx="8568000" cy="2722088"/>
              </a:xfrm>
            </p:grpSpPr>
            <p:sp>
              <p:nvSpPr>
                <p:cNvPr id="6" name="矩形 9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413994" y="1825422"/>
                  <a:ext cx="8316000" cy="1199879"/>
                </a:xfrm>
                <a:custGeom>
                  <a:avLst/>
                  <a:gdLst>
                    <a:gd name="connsiteX0" fmla="*/ 0 w 8640000"/>
                    <a:gd name="connsiteY0" fmla="*/ 0 h 1218149"/>
                    <a:gd name="connsiteX1" fmla="*/ 8640000 w 8640000"/>
                    <a:gd name="connsiteY1" fmla="*/ 0 h 1218149"/>
                    <a:gd name="connsiteX2" fmla="*/ 8640000 w 8640000"/>
                    <a:gd name="connsiteY2" fmla="*/ 1218149 h 1218149"/>
                    <a:gd name="connsiteX3" fmla="*/ 0 w 8640000"/>
                    <a:gd name="connsiteY3" fmla="*/ 1218149 h 1218149"/>
                    <a:gd name="connsiteX4" fmla="*/ 0 w 8640000"/>
                    <a:gd name="connsiteY4" fmla="*/ 0 h 1218149"/>
                    <a:gd name="connsiteX0-1" fmla="*/ 0 w 8640000"/>
                    <a:gd name="connsiteY0-2" fmla="*/ 0 h 1218149"/>
                    <a:gd name="connsiteX1-3" fmla="*/ 8640000 w 8640000"/>
                    <a:gd name="connsiteY1-4" fmla="*/ 0 h 1218149"/>
                    <a:gd name="connsiteX2-5" fmla="*/ 8640000 w 8640000"/>
                    <a:gd name="connsiteY2-6" fmla="*/ 1218149 h 1218149"/>
                    <a:gd name="connsiteX3-7" fmla="*/ 4329525 w 8640000"/>
                    <a:gd name="connsiteY3-8" fmla="*/ 1209676 h 1218149"/>
                    <a:gd name="connsiteX4-9" fmla="*/ 0 w 8640000"/>
                    <a:gd name="connsiteY4-10" fmla="*/ 1218149 h 1218149"/>
                    <a:gd name="connsiteX5" fmla="*/ 0 w 8640000"/>
                    <a:gd name="connsiteY5" fmla="*/ 0 h 1218149"/>
                    <a:gd name="connsiteX0-11" fmla="*/ 0 w 8640000"/>
                    <a:gd name="connsiteY0-12" fmla="*/ 0 h 1218149"/>
                    <a:gd name="connsiteX1-13" fmla="*/ 8640000 w 8640000"/>
                    <a:gd name="connsiteY1-14" fmla="*/ 0 h 1218149"/>
                    <a:gd name="connsiteX2-15" fmla="*/ 8640000 w 8640000"/>
                    <a:gd name="connsiteY2-16" fmla="*/ 1218149 h 1218149"/>
                    <a:gd name="connsiteX3-17" fmla="*/ 4320000 w 8640000"/>
                    <a:gd name="connsiteY3-18" fmla="*/ 952501 h 1218149"/>
                    <a:gd name="connsiteX4-19" fmla="*/ 0 w 8640000"/>
                    <a:gd name="connsiteY4-20" fmla="*/ 1218149 h 1218149"/>
                    <a:gd name="connsiteX5-21" fmla="*/ 0 w 8640000"/>
                    <a:gd name="connsiteY5-22" fmla="*/ 0 h 1218149"/>
                    <a:gd name="connsiteX0-23" fmla="*/ 0 w 8640000"/>
                    <a:gd name="connsiteY0-24" fmla="*/ 0 h 1218149"/>
                    <a:gd name="connsiteX1-25" fmla="*/ 8640000 w 8640000"/>
                    <a:gd name="connsiteY1-26" fmla="*/ 0 h 1218149"/>
                    <a:gd name="connsiteX2-27" fmla="*/ 8640000 w 8640000"/>
                    <a:gd name="connsiteY2-28" fmla="*/ 1218149 h 1218149"/>
                    <a:gd name="connsiteX3-29" fmla="*/ 4320000 w 8640000"/>
                    <a:gd name="connsiteY3-30" fmla="*/ 952501 h 1218149"/>
                    <a:gd name="connsiteX4-31" fmla="*/ 0 w 8640000"/>
                    <a:gd name="connsiteY4-32" fmla="*/ 1218149 h 1218149"/>
                    <a:gd name="connsiteX5-33" fmla="*/ 0 w 8640000"/>
                    <a:gd name="connsiteY5-34" fmla="*/ 0 h 1218149"/>
                    <a:gd name="connsiteX0-35" fmla="*/ 0 w 8640000"/>
                    <a:gd name="connsiteY0-36" fmla="*/ 0 h 1218149"/>
                    <a:gd name="connsiteX1-37" fmla="*/ 8640000 w 8640000"/>
                    <a:gd name="connsiteY1-38" fmla="*/ 0 h 1218149"/>
                    <a:gd name="connsiteX2-39" fmla="*/ 8640000 w 8640000"/>
                    <a:gd name="connsiteY2-40" fmla="*/ 1218149 h 1218149"/>
                    <a:gd name="connsiteX3-41" fmla="*/ 4329525 w 8640000"/>
                    <a:gd name="connsiteY3-42" fmla="*/ 1019176 h 1218149"/>
                    <a:gd name="connsiteX4-43" fmla="*/ 0 w 8640000"/>
                    <a:gd name="connsiteY4-44" fmla="*/ 1218149 h 1218149"/>
                    <a:gd name="connsiteX5-45" fmla="*/ 0 w 8640000"/>
                    <a:gd name="connsiteY5-46" fmla="*/ 0 h 1218149"/>
                    <a:gd name="connsiteX0-47" fmla="*/ 0 w 8640000"/>
                    <a:gd name="connsiteY0-48" fmla="*/ 0 h 1218149"/>
                    <a:gd name="connsiteX1-49" fmla="*/ 8640000 w 8640000"/>
                    <a:gd name="connsiteY1-50" fmla="*/ 0 h 1218149"/>
                    <a:gd name="connsiteX2-51" fmla="*/ 8640000 w 8640000"/>
                    <a:gd name="connsiteY2-52" fmla="*/ 1218149 h 1218149"/>
                    <a:gd name="connsiteX3-53" fmla="*/ 4329525 w 8640000"/>
                    <a:gd name="connsiteY3-54" fmla="*/ 1038226 h 1218149"/>
                    <a:gd name="connsiteX4-55" fmla="*/ 0 w 8640000"/>
                    <a:gd name="connsiteY4-56" fmla="*/ 1218149 h 1218149"/>
                    <a:gd name="connsiteX5-57" fmla="*/ 0 w 8640000"/>
                    <a:gd name="connsiteY5-58" fmla="*/ 0 h 1218149"/>
                    <a:gd name="connsiteX0-59" fmla="*/ 0 w 8640000"/>
                    <a:gd name="connsiteY0-60" fmla="*/ 0 h 1218149"/>
                    <a:gd name="connsiteX1-61" fmla="*/ 8640000 w 8640000"/>
                    <a:gd name="connsiteY1-62" fmla="*/ 0 h 1218149"/>
                    <a:gd name="connsiteX2-63" fmla="*/ 8640000 w 8640000"/>
                    <a:gd name="connsiteY2-64" fmla="*/ 1218149 h 1218149"/>
                    <a:gd name="connsiteX3-65" fmla="*/ 4329525 w 8640000"/>
                    <a:gd name="connsiteY3-66" fmla="*/ 1104901 h 1218149"/>
                    <a:gd name="connsiteX4-67" fmla="*/ 0 w 8640000"/>
                    <a:gd name="connsiteY4-68" fmla="*/ 1218149 h 1218149"/>
                    <a:gd name="connsiteX5-69" fmla="*/ 0 w 8640000"/>
                    <a:gd name="connsiteY5-70" fmla="*/ 0 h 1218149"/>
                    <a:gd name="connsiteX0-71" fmla="*/ 0 w 8640000"/>
                    <a:gd name="connsiteY0-72" fmla="*/ 0 h 1218149"/>
                    <a:gd name="connsiteX1-73" fmla="*/ 8640000 w 8640000"/>
                    <a:gd name="connsiteY1-74" fmla="*/ 0 h 1218149"/>
                    <a:gd name="connsiteX2-75" fmla="*/ 8640000 w 8640000"/>
                    <a:gd name="connsiteY2-76" fmla="*/ 1218149 h 1218149"/>
                    <a:gd name="connsiteX3-77" fmla="*/ 4329525 w 8640000"/>
                    <a:gd name="connsiteY3-78" fmla="*/ 1133476 h 1218149"/>
                    <a:gd name="connsiteX4-79" fmla="*/ 0 w 8640000"/>
                    <a:gd name="connsiteY4-80" fmla="*/ 1218149 h 1218149"/>
                    <a:gd name="connsiteX5-81" fmla="*/ 0 w 8640000"/>
                    <a:gd name="connsiteY5-82" fmla="*/ 0 h 1218149"/>
                    <a:gd name="connsiteX0-83" fmla="*/ 0 w 8640000"/>
                    <a:gd name="connsiteY0-84" fmla="*/ 0 h 1218149"/>
                    <a:gd name="connsiteX1-85" fmla="*/ 8640000 w 8640000"/>
                    <a:gd name="connsiteY1-86" fmla="*/ 0 h 1218149"/>
                    <a:gd name="connsiteX2-87" fmla="*/ 8640000 w 8640000"/>
                    <a:gd name="connsiteY2-88" fmla="*/ 1218149 h 1218149"/>
                    <a:gd name="connsiteX3-89" fmla="*/ 4329526 w 8640000"/>
                    <a:gd name="connsiteY3-90" fmla="*/ 1095376 h 1218149"/>
                    <a:gd name="connsiteX4-91" fmla="*/ 0 w 8640000"/>
                    <a:gd name="connsiteY4-92" fmla="*/ 1218149 h 1218149"/>
                    <a:gd name="connsiteX5-93" fmla="*/ 0 w 8640000"/>
                    <a:gd name="connsiteY5-94" fmla="*/ 0 h 121814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</a:cxnLst>
                  <a:rect l="l" t="t" r="r" b="b"/>
                  <a:pathLst>
                    <a:path w="8640000" h="1218149">
                      <a:moveTo>
                        <a:pt x="0" y="0"/>
                      </a:moveTo>
                      <a:lnTo>
                        <a:pt x="8640000" y="0"/>
                      </a:lnTo>
                      <a:lnTo>
                        <a:pt x="8640000" y="1218149"/>
                      </a:lnTo>
                      <a:cubicBezTo>
                        <a:pt x="7200000" y="1129600"/>
                        <a:pt x="5712376" y="1092552"/>
                        <a:pt x="4329526" y="1095376"/>
                      </a:cubicBezTo>
                      <a:cubicBezTo>
                        <a:pt x="2946676" y="1098200"/>
                        <a:pt x="1440000" y="1129600"/>
                        <a:pt x="0" y="121814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165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latin typeface="微软雅黑" panose="020B0503020204020204" charset="-122"/>
                  </a:endParaRPr>
                </a:p>
              </p:txBody>
            </p:sp>
            <p:sp>
              <p:nvSpPr>
                <p:cNvPr id="7" name="矩形 6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88000" y="303213"/>
                  <a:ext cx="8568000" cy="2722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latin typeface="微软雅黑" panose="020B0503020204020204" charset="-122"/>
                  </a:endParaRPr>
                </a:p>
              </p:txBody>
            </p:sp>
          </p:grp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1"/>
              <a:stretch>
                <a:fillRect/>
              </a:stretch>
            </p:blipFill>
            <p:spPr>
              <a:xfrm>
                <a:off x="695685" y="-113946"/>
                <a:ext cx="475529" cy="627942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21"/>
              <a:stretch>
                <a:fillRect/>
              </a:stretch>
            </p:blipFill>
            <p:spPr>
              <a:xfrm flipH="1">
                <a:off x="7972785" y="-113946"/>
                <a:ext cx="475529" cy="627942"/>
              </a:xfrm>
              <a:prstGeom prst="rect">
                <a:avLst/>
              </a:prstGeom>
            </p:spPr>
          </p:pic>
        </p:grpSp>
        <p:grpSp>
          <p:nvGrpSpPr>
            <p:cNvPr id="23" name="组合 22"/>
            <p:cNvGrpSpPr/>
            <p:nvPr>
              <p:custDataLst>
                <p:tags r:id="rId6"/>
              </p:custDataLst>
            </p:nvPr>
          </p:nvGrpSpPr>
          <p:grpSpPr>
            <a:xfrm>
              <a:off x="904264" y="-491441"/>
              <a:ext cx="72656" cy="910743"/>
              <a:chOff x="903657" y="-443010"/>
              <a:chExt cx="68559" cy="859387"/>
            </a:xfrm>
          </p:grpSpPr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7155" y="-42061"/>
                <a:ext cx="852586" cy="50687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13200000" flipV="1">
                <a:off x="903657" y="363202"/>
                <a:ext cx="50058" cy="53175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7380000" flipV="1">
                <a:off x="920600" y="364044"/>
                <a:ext cx="50058" cy="53175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>
              <p:custDataLst>
                <p:tags r:id="rId7"/>
              </p:custDataLst>
            </p:nvPr>
          </p:nvGrpSpPr>
          <p:grpSpPr>
            <a:xfrm>
              <a:off x="8182767" y="-491441"/>
              <a:ext cx="72656" cy="910743"/>
              <a:chOff x="903657" y="-443010"/>
              <a:chExt cx="68559" cy="859387"/>
            </a:xfrm>
          </p:grpSpPr>
          <p:pic>
            <p:nvPicPr>
              <p:cNvPr id="30" name="图片 29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7155" y="-42061"/>
                <a:ext cx="852586" cy="50687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13200000" flipV="1">
                <a:off x="903657" y="363202"/>
                <a:ext cx="50058" cy="53175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7380000" flipV="1">
                <a:off x="920600" y="364044"/>
                <a:ext cx="50058" cy="53175"/>
              </a:xfrm>
              <a:prstGeom prst="rect">
                <a:avLst/>
              </a:prstGeom>
            </p:spPr>
          </p:pic>
        </p:grpSp>
      </p:grp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956000" y="2000368"/>
            <a:ext cx="8280000" cy="9648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latin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937994" y="3226282"/>
            <a:ext cx="8280000" cy="4761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第一节 走进分子世界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3031698" y="2098095"/>
            <a:ext cx="61286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第十章   </a:t>
            </a:r>
            <a:r>
              <a:rPr lang="zh-CN" sz="4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从粒子到宇宙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2"/>
          <p:cNvSpPr txBox="1"/>
          <p:nvPr>
            <p:custDataLst>
              <p:tags r:id="rId1"/>
            </p:custDataLst>
          </p:nvPr>
        </p:nvSpPr>
        <p:spPr>
          <a:xfrm>
            <a:off x="1628140" y="4583430"/>
            <a:ext cx="13804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现象：</a:t>
            </a:r>
            <a:endParaRPr lang="zh-CN" altLang="en-US" sz="24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628140" y="5257800"/>
            <a:ext cx="44500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什么会影响分子运动快慢？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895340" y="5288280"/>
            <a:ext cx="50666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温度。</a:t>
            </a:r>
            <a:r>
              <a:rPr lang="zh-CN" altLang="en-US" sz="2400">
                <a:solidFill>
                  <a:srgbClr val="0B0801"/>
                </a:solidFill>
                <a:latin typeface="微软雅黑" panose="020B0503020204020204" charset="-122"/>
                <a:ea typeface="微软雅黑" panose="020B0503020204020204" charset="-122"/>
              </a:rPr>
              <a:t>温度越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高，</a:t>
            </a:r>
            <a:r>
              <a:rPr lang="zh-CN" altLang="en-US" sz="2400">
                <a:solidFill>
                  <a:srgbClr val="0B0801"/>
                </a:solidFill>
                <a:latin typeface="微软雅黑" panose="020B0503020204020204" charset="-122"/>
                <a:ea typeface="微软雅黑" panose="020B0503020204020204" charset="-122"/>
              </a:rPr>
              <a:t>分子运动越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剧烈</a:t>
            </a:r>
            <a:r>
              <a:rPr lang="zh-CN" altLang="en-US" sz="2400">
                <a:solidFill>
                  <a:srgbClr val="0B080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sp>
        <p:nvSpPr>
          <p:cNvPr id="6" name="TextBox 2"/>
          <p:cNvSpPr txBox="1"/>
          <p:nvPr>
            <p:custDataLst>
              <p:tags r:id="rId4"/>
            </p:custDataLst>
          </p:nvPr>
        </p:nvSpPr>
        <p:spPr>
          <a:xfrm>
            <a:off x="2847340" y="4625340"/>
            <a:ext cx="65004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红墨水在水中散开，且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温度越高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扩散越快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pic>
        <p:nvPicPr>
          <p:cNvPr id="7" name="video_20250108_152625_edit">
            <a:hlinkClick r:id="" action="ppaction://media"/>
          </p:cNvPr>
          <p:cNvPicPr/>
          <p:nvPr>
            <a:vide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457200"/>
            <a:ext cx="6795135" cy="38836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6387" grpId="0"/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文本框 24577"/>
          <p:cNvSpPr txBox="1"/>
          <p:nvPr>
            <p:custDataLst>
              <p:tags r:id="rId1"/>
            </p:custDataLst>
          </p:nvPr>
        </p:nvSpPr>
        <p:spPr>
          <a:xfrm>
            <a:off x="761683" y="381000"/>
            <a:ext cx="1511300" cy="70675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b="1">
                <a:solidFill>
                  <a:srgbClr val="0B080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例题</a:t>
            </a:r>
            <a:r>
              <a:rPr lang="en-US" altLang="zh-CN" sz="4000" b="1">
                <a:solidFill>
                  <a:srgbClr val="0B080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</a:p>
        </p:txBody>
      </p:sp>
      <p:sp>
        <p:nvSpPr>
          <p:cNvPr id="35842" name="文本框 24578"/>
          <p:cNvSpPr txBox="1"/>
          <p:nvPr>
            <p:custDataLst>
              <p:tags r:id="rId2"/>
            </p:custDataLst>
          </p:nvPr>
        </p:nvSpPr>
        <p:spPr>
          <a:xfrm>
            <a:off x="565785" y="1412875"/>
            <a:ext cx="1118679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latin typeface="华文新魏" panose="02010800040101010101" pitchFamily="2" charset="-122"/>
                <a:ea typeface="华文新魏" panose="02010800040101010101" pitchFamily="2" charset="-122"/>
              </a:rPr>
              <a:t>“花气袭人知骤暖，鹊声穿树喜新晴。”这是南宋诗人陆游</a:t>
            </a:r>
            <a:r>
              <a:rPr lang="en-US" altLang="zh-CN" sz="3600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3600">
                <a:latin typeface="华文新魏" panose="02010800040101010101" pitchFamily="2" charset="-122"/>
                <a:ea typeface="华文新魏" panose="02010800040101010101" pitchFamily="2" charset="-122"/>
              </a:rPr>
              <a:t>村居书喜</a:t>
            </a:r>
            <a:r>
              <a:rPr lang="en-US" altLang="zh-CN" sz="360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zh-CN" altLang="en-US" sz="3600">
                <a:latin typeface="华文新魏" panose="02010800040101010101" pitchFamily="2" charset="-122"/>
                <a:ea typeface="华文新魏" panose="02010800040101010101" pitchFamily="2" charset="-122"/>
              </a:rPr>
              <a:t>中的两句诗，对前一句，从物理角度可以理解为，花分泌的芳香油分子</a:t>
            </a:r>
            <a:r>
              <a:rPr lang="en-US" altLang="zh-CN" sz="3600">
                <a:latin typeface="华文新魏" panose="02010800040101010101" pitchFamily="2" charset="-122"/>
                <a:ea typeface="华文新魏" panose="02010800040101010101" pitchFamily="2" charset="-122"/>
              </a:rPr>
              <a:t>_____________</a:t>
            </a:r>
            <a:r>
              <a:rPr lang="zh-CN" altLang="en-US" sz="3600">
                <a:latin typeface="华文新魏" panose="02010800040101010101" pitchFamily="2" charset="-122"/>
                <a:ea typeface="华文新魏" panose="02010800040101010101" pitchFamily="2" charset="-122"/>
              </a:rPr>
              <a:t>加快，说明当时周围的气温突然</a:t>
            </a:r>
            <a:r>
              <a:rPr lang="en-US" altLang="zh-CN" sz="3600">
                <a:latin typeface="华文新魏" panose="02010800040101010101" pitchFamily="2" charset="-122"/>
                <a:ea typeface="华文新魏" panose="02010800040101010101" pitchFamily="2" charset="-122"/>
              </a:rPr>
              <a:t>______</a:t>
            </a:r>
            <a:r>
              <a:rPr lang="zh-CN" altLang="en-US" sz="360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</a:p>
        </p:txBody>
      </p:sp>
      <p:sp>
        <p:nvSpPr>
          <p:cNvPr id="24580" name="文本框 24579"/>
          <p:cNvSpPr txBox="1"/>
          <p:nvPr>
            <p:custDataLst>
              <p:tags r:id="rId3"/>
            </p:custDataLst>
          </p:nvPr>
        </p:nvSpPr>
        <p:spPr>
          <a:xfrm>
            <a:off x="7696200" y="2438400"/>
            <a:ext cx="2592388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 b="1">
                <a:solidFill>
                  <a:srgbClr val="FF3300"/>
                </a:solidFill>
                <a:latin typeface="Verdana" panose="020B0604030504040204" pitchFamily="34" charset="0"/>
                <a:ea typeface="楷体_GB2312" pitchFamily="49" charset="-122"/>
              </a:rPr>
              <a:t>无规则运动</a:t>
            </a:r>
          </a:p>
        </p:txBody>
      </p:sp>
      <p:sp>
        <p:nvSpPr>
          <p:cNvPr id="24581" name="文本框 24580"/>
          <p:cNvSpPr txBox="1"/>
          <p:nvPr>
            <p:custDataLst>
              <p:tags r:id="rId4"/>
            </p:custDataLst>
          </p:nvPr>
        </p:nvSpPr>
        <p:spPr>
          <a:xfrm>
            <a:off x="5791200" y="3048000"/>
            <a:ext cx="1223963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 b="1">
                <a:solidFill>
                  <a:srgbClr val="FF3300"/>
                </a:solidFill>
                <a:latin typeface="Verdana" panose="020B0604030504040204" pitchFamily="34" charset="0"/>
                <a:ea typeface="楷体_GB2312" pitchFamily="49" charset="-122"/>
              </a:rPr>
              <a:t>上升</a:t>
            </a:r>
          </a:p>
        </p:txBody>
      </p:sp>
      <p:sp>
        <p:nvSpPr>
          <p:cNvPr id="26625" name="标题 37889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85483" y="3581400"/>
            <a:ext cx="10463212" cy="21685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zh-CN" altLang="en-US" sz="32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问题：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既然分子在运动，那么固体和液体中的分子为什么不会飞散开，而总是聚合在一起，保持一定的体积呢？</a:t>
            </a:r>
            <a:endParaRPr lang="zh-CN" altLang="en-US" sz="3200">
              <a:solidFill>
                <a:srgbClr val="23109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891" name="内容占位符 37890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484120" y="5546725"/>
            <a:ext cx="5897563" cy="7096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zh-CN" altLang="en-US" sz="3600" b="1">
                <a:solidFill>
                  <a:srgbClr val="FF0000"/>
                </a:solidFill>
              </a:rPr>
              <a:t>分子之间可能存在吸引力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1" grpId="0"/>
      <p:bldP spid="26625" grpId="0"/>
      <p:bldP spid="3789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38915"/>
          <p:cNvSpPr txBox="1"/>
          <p:nvPr>
            <p:custDataLst>
              <p:tags r:id="rId1"/>
            </p:custDataLst>
          </p:nvPr>
        </p:nvSpPr>
        <p:spPr>
          <a:xfrm>
            <a:off x="762000" y="1600200"/>
            <a:ext cx="1384300" cy="522288"/>
          </a:xfrm>
          <a:prstGeom prst="rect">
            <a:avLst/>
          </a:prstGeom>
          <a:solidFill>
            <a:srgbClr val="C6D9F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猜一猜</a:t>
            </a:r>
          </a:p>
        </p:txBody>
      </p:sp>
      <p:sp>
        <p:nvSpPr>
          <p:cNvPr id="27651" name="文本框 38916"/>
          <p:cNvSpPr txBox="1"/>
          <p:nvPr>
            <p:custDataLst>
              <p:tags r:id="rId2"/>
            </p:custDataLst>
          </p:nvPr>
        </p:nvSpPr>
        <p:spPr>
          <a:xfrm>
            <a:off x="2486025" y="1495425"/>
            <a:ext cx="6096000" cy="9525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将两个表面光滑的铅块相互紧压后，它们会粘在一起吗？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2" name="文本框 38919"/>
          <p:cNvSpPr txBox="1"/>
          <p:nvPr>
            <p:custDataLst>
              <p:tags r:id="rId3"/>
            </p:custDataLst>
          </p:nvPr>
        </p:nvSpPr>
        <p:spPr>
          <a:xfrm>
            <a:off x="762000" y="2663825"/>
            <a:ext cx="1382713" cy="522288"/>
          </a:xfrm>
          <a:prstGeom prst="rect">
            <a:avLst/>
          </a:prstGeom>
          <a:solidFill>
            <a:srgbClr val="C6D9F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看一看</a:t>
            </a:r>
          </a:p>
        </p:txBody>
      </p:sp>
      <p:sp>
        <p:nvSpPr>
          <p:cNvPr id="27653" name="文本框 38920"/>
          <p:cNvSpPr txBox="1"/>
          <p:nvPr>
            <p:custDataLst>
              <p:tags r:id="rId4"/>
            </p:custDataLst>
          </p:nvPr>
        </p:nvSpPr>
        <p:spPr>
          <a:xfrm>
            <a:off x="2514600" y="2667000"/>
            <a:ext cx="54864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你观察到了什么现象？</a:t>
            </a:r>
          </a:p>
        </p:txBody>
      </p:sp>
      <p:sp>
        <p:nvSpPr>
          <p:cNvPr id="38922" name="文本框 38921"/>
          <p:cNvSpPr txBox="1"/>
          <p:nvPr>
            <p:custDataLst>
              <p:tags r:id="rId5"/>
            </p:custDataLst>
          </p:nvPr>
        </p:nvSpPr>
        <p:spPr>
          <a:xfrm>
            <a:off x="762000" y="3781425"/>
            <a:ext cx="1382713" cy="522288"/>
          </a:xfrm>
          <a:prstGeom prst="rect">
            <a:avLst/>
          </a:prstGeom>
          <a:solidFill>
            <a:srgbClr val="C6D9F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想一想</a:t>
            </a:r>
          </a:p>
        </p:txBody>
      </p:sp>
      <p:sp>
        <p:nvSpPr>
          <p:cNvPr id="38923" name="文本框 38922"/>
          <p:cNvSpPr txBox="1"/>
          <p:nvPr>
            <p:custDataLst>
              <p:tags r:id="rId6"/>
            </p:custDataLst>
          </p:nvPr>
        </p:nvSpPr>
        <p:spPr>
          <a:xfrm>
            <a:off x="2555875" y="3781425"/>
            <a:ext cx="55626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这一结果可以说明什么？</a:t>
            </a:r>
          </a:p>
        </p:txBody>
      </p:sp>
      <p:sp>
        <p:nvSpPr>
          <p:cNvPr id="38924" name="文本框 38923"/>
          <p:cNvSpPr txBox="1"/>
          <p:nvPr>
            <p:custDataLst>
              <p:tags r:id="rId7"/>
            </p:custDataLst>
          </p:nvPr>
        </p:nvSpPr>
        <p:spPr>
          <a:xfrm>
            <a:off x="2742883" y="4303395"/>
            <a:ext cx="36576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分子之间存在吸引力</a:t>
            </a:r>
          </a:p>
        </p:txBody>
      </p:sp>
      <p:sp>
        <p:nvSpPr>
          <p:cNvPr id="38925" name="文本框 38924"/>
          <p:cNvSpPr txBox="1"/>
          <p:nvPr>
            <p:custDataLst>
              <p:tags r:id="rId8"/>
            </p:custDataLst>
          </p:nvPr>
        </p:nvSpPr>
        <p:spPr>
          <a:xfrm>
            <a:off x="2742248" y="3171825"/>
            <a:ext cx="38100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两块铅块紧粘在一起 </a:t>
            </a:r>
          </a:p>
        </p:txBody>
      </p:sp>
      <p:sp>
        <p:nvSpPr>
          <p:cNvPr id="38926" name="文本框 38925"/>
          <p:cNvSpPr txBox="1"/>
          <p:nvPr>
            <p:custDataLst>
              <p:tags r:id="rId9"/>
            </p:custDataLst>
          </p:nvPr>
        </p:nvSpPr>
        <p:spPr>
          <a:xfrm>
            <a:off x="762000" y="4848225"/>
            <a:ext cx="1382713" cy="522288"/>
          </a:xfrm>
          <a:prstGeom prst="rect">
            <a:avLst/>
          </a:prstGeom>
          <a:solidFill>
            <a:srgbClr val="C6D9F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想一想</a:t>
            </a:r>
          </a:p>
        </p:txBody>
      </p:sp>
      <p:sp>
        <p:nvSpPr>
          <p:cNvPr id="38927" name="文本框 38926"/>
          <p:cNvSpPr txBox="1"/>
          <p:nvPr>
            <p:custDataLst>
              <p:tags r:id="rId10"/>
            </p:custDataLst>
          </p:nvPr>
        </p:nvSpPr>
        <p:spPr>
          <a:xfrm>
            <a:off x="2562225" y="4848225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继续用劲往里压，能不能把铅块压短？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38928" name="文本框 38927"/>
          <p:cNvSpPr txBox="1"/>
          <p:nvPr>
            <p:custDataLst>
              <p:tags r:id="rId11"/>
            </p:custDataLst>
          </p:nvPr>
        </p:nvSpPr>
        <p:spPr>
          <a:xfrm>
            <a:off x="8763000" y="4800600"/>
            <a:ext cx="11430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不能</a:t>
            </a:r>
          </a:p>
        </p:txBody>
      </p:sp>
      <p:sp>
        <p:nvSpPr>
          <p:cNvPr id="38929" name="文本框 38928"/>
          <p:cNvSpPr txBox="1"/>
          <p:nvPr>
            <p:custDataLst>
              <p:tags r:id="rId12"/>
            </p:custDataLst>
          </p:nvPr>
        </p:nvSpPr>
        <p:spPr>
          <a:xfrm>
            <a:off x="2562225" y="5457825"/>
            <a:ext cx="28194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说明什么？</a:t>
            </a:r>
          </a:p>
        </p:txBody>
      </p:sp>
      <p:sp>
        <p:nvSpPr>
          <p:cNvPr id="38930" name="文本框 38929"/>
          <p:cNvSpPr txBox="1"/>
          <p:nvPr>
            <p:custDataLst>
              <p:tags r:id="rId13"/>
            </p:custDataLst>
          </p:nvPr>
        </p:nvSpPr>
        <p:spPr>
          <a:xfrm>
            <a:off x="4614863" y="5457825"/>
            <a:ext cx="37338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分子之间存在排斥力</a:t>
            </a:r>
          </a:p>
        </p:txBody>
      </p:sp>
      <p:grpSp>
        <p:nvGrpSpPr>
          <p:cNvPr id="3" name="组合 2"/>
          <p:cNvGrpSpPr/>
          <p:nvPr>
            <p:custDataLst>
              <p:tags r:id="rId14"/>
            </p:custDataLst>
          </p:nvPr>
        </p:nvGrpSpPr>
        <p:grpSpPr>
          <a:xfrm>
            <a:off x="585512" y="918769"/>
            <a:ext cx="6470237" cy="461665"/>
            <a:chOff x="617883" y="1144778"/>
            <a:chExt cx="6470237" cy="461665"/>
          </a:xfrm>
        </p:grpSpPr>
        <p:sp>
          <p:nvSpPr>
            <p:cNvPr id="4" name="矩形 6147"/>
            <p:cNvSpPr/>
            <p:nvPr>
              <p:custDataLst>
                <p:tags r:id="rId21"/>
              </p:custDataLst>
            </p:nvPr>
          </p:nvSpPr>
          <p:spPr>
            <a:xfrm>
              <a:off x="1962642" y="1145736"/>
              <a:ext cx="5125478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  <a:sym typeface="Wingdings" panose="05000000000000000000"/>
                </a:rPr>
                <a:t>10.3  </a:t>
              </a:r>
              <a:r>
                <a:rPr kumimoji="0" lang="zh-CN" altLang="en-US" sz="2400" b="0" i="0" u="none" strike="noStrike" kern="1200" cap="none" spc="0" normalizeH="0" baseline="0" noProof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  <a:sym typeface="Wingdings" panose="05000000000000000000"/>
                </a:rPr>
                <a:t>收集分子间存在吸引力的证据</a:t>
              </a:r>
            </a:p>
          </p:txBody>
        </p:sp>
        <p:sp>
          <p:nvSpPr>
            <p:cNvPr id="5" name="矩形: 圆角 4"/>
            <p:cNvSpPr/>
            <p:nvPr>
              <p:custDataLst>
                <p:tags r:id="rId22"/>
              </p:custDataLst>
            </p:nvPr>
          </p:nvSpPr>
          <p:spPr>
            <a:xfrm>
              <a:off x="617883" y="1144778"/>
              <a:ext cx="1238009" cy="461665"/>
            </a:xfrm>
            <a:prstGeom prst="roundRect">
              <a:avLst>
                <a:gd name="adj" fmla="val 528"/>
              </a:avLst>
            </a:prstGeom>
            <a:gradFill flip="none" rotWithShape="1">
              <a:gsLst>
                <a:gs pos="51000">
                  <a:schemeClr val="accent3">
                    <a:lumMod val="75000"/>
                  </a:schemeClr>
                </a:gs>
                <a:gs pos="85000">
                  <a:srgbClr val="79D3BF">
                    <a:lumMod val="84000"/>
                  </a:srgbClr>
                </a:gs>
                <a:gs pos="0">
                  <a:schemeClr val="accent4">
                    <a:lumMod val="7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华文彩云" panose="02010800040101010101" pitchFamily="2" charset="-122"/>
                  <a:cs typeface="楷体" panose="02010609060101010101" charset="-122"/>
                </a:rPr>
                <a:t>活 动</a:t>
              </a:r>
              <a:endParaRPr kumimoji="0" lang="zh-CN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华文彩云" panose="02010800040101010101" pitchFamily="2" charset="-122"/>
                <a:cs typeface="+mn-cs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4094" y="1295625"/>
            <a:ext cx="2368581" cy="915464"/>
          </a:xfrm>
          <a:prstGeom prst="rect">
            <a:avLst/>
          </a:prstGeom>
        </p:spPr>
      </p:pic>
      <p:pic>
        <p:nvPicPr>
          <p:cNvPr id="16" name="分子间的引力">
            <a:hlinkClick r:id="" action="ppaction://media"/>
          </p:cNvPr>
          <p:cNvPicPr>
            <a:picLocks noChangeAspect="1"/>
          </p:cNvPicPr>
          <p:nvPr>
            <a:videoFile r:link="rId17"/>
            <p:custDataLst>
              <p:tags r:id="rId18"/>
            </p:custDataLst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543907" y="2514710"/>
            <a:ext cx="3363299" cy="1891781"/>
          </a:xfrm>
          <a:prstGeom prst="rect">
            <a:avLst/>
          </a:prstGeom>
        </p:spPr>
      </p:pic>
      <p:sp>
        <p:nvSpPr>
          <p:cNvPr id="2" name="Text Box 15"/>
          <p:cNvSpPr txBox="1"/>
          <p:nvPr>
            <p:custDataLst>
              <p:tags r:id="rId19"/>
            </p:custDataLst>
          </p:nvPr>
        </p:nvSpPr>
        <p:spPr>
          <a:xfrm>
            <a:off x="801688" y="267335"/>
            <a:ext cx="74850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algn="l" defTabSz="457200" eaLnBrk="1" hangingPunct="1">
              <a:buClrTx/>
              <a:buSzTx/>
              <a:buFontTx/>
              <a:buNone/>
            </a:pPr>
            <a:r>
              <a:rPr lang="zh-CN" altLang="en-US" b="1">
                <a:solidFill>
                  <a:srgbClr val="0070C0"/>
                </a:solidFill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三、分子间的相互作用力</a:t>
            </a:r>
          </a:p>
        </p:txBody>
      </p:sp>
      <p:sp>
        <p:nvSpPr>
          <p:cNvPr id="7" name="Line 18"/>
          <p:cNvSpPr/>
          <p:nvPr>
            <p:custDataLst>
              <p:tags r:id="rId20"/>
            </p:custDataLst>
          </p:nvPr>
        </p:nvSpPr>
        <p:spPr>
          <a:xfrm>
            <a:off x="801688" y="833120"/>
            <a:ext cx="10521950" cy="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63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7652" grpId="0" animBg="1"/>
      <p:bldP spid="27653" grpId="0"/>
      <p:bldP spid="38922" grpId="0" animBg="1"/>
      <p:bldP spid="38923" grpId="0"/>
      <p:bldP spid="38924" grpId="0"/>
      <p:bldP spid="38925" grpId="0"/>
      <p:bldP spid="38926" grpId="0" animBg="1"/>
      <p:bldP spid="38927" grpId="0"/>
      <p:bldP spid="38928" grpId="0"/>
      <p:bldP spid="38929" grpId="0"/>
      <p:bldP spid="3893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019777" y="1996985"/>
          <a:ext cx="10052050" cy="39249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7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5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3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09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42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2295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665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物体</a:t>
                      </a: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2665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微观特性</a:t>
                      </a: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665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宏观特性</a:t>
                      </a: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82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65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分子间距离</a:t>
                      </a: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65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分子间作用力</a:t>
                      </a: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lang="zh-CN" altLang="en-US" sz="2665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分子</a:t>
                      </a:r>
                      <a:endParaRPr kumimoji="0" lang="zh-CN" altLang="en-US" sz="2665" i="0" u="none" strike="noStrike" cap="none" normalizeH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</a:pPr>
                      <a:r>
                        <a:rPr lang="zh-CN" altLang="en-US" sz="2665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运动</a:t>
                      </a:r>
                      <a:endParaRPr lang="zh-CN" altLang="en-US" sz="2665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65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有无固定形状</a:t>
                      </a: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65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有无固定体积</a:t>
                      </a: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66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65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固体</a:t>
                      </a: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665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665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665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665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665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66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65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液体</a:t>
                      </a: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665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665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665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665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665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0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65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气体</a:t>
                      </a: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665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665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665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665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665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214" marR="91214" marT="60806" marB="608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1955" y="983799"/>
            <a:ext cx="10410912" cy="65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342265">
              <a:lnSpc>
                <a:spcPct val="120000"/>
              </a:lnSpc>
            </a:pPr>
            <a:r>
              <a:rPr lang="zh-CN" altLang="en-US" sz="3065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小结：用分子模型解释固、液、气体的形态</a:t>
            </a: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2209620" y="4114874"/>
            <a:ext cx="1588956" cy="50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最小</a:t>
            </a: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3582405" y="5401508"/>
            <a:ext cx="1309639" cy="50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最小</a:t>
            </a: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8760057" y="4114701"/>
            <a:ext cx="805933" cy="50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有</a:t>
            </a: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9938945" y="4085047"/>
            <a:ext cx="805933" cy="50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有</a:t>
            </a: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8760057" y="4735197"/>
            <a:ext cx="805933" cy="50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65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9938944" y="4713414"/>
            <a:ext cx="805933" cy="50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有</a:t>
            </a: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8760057" y="5452996"/>
            <a:ext cx="805933" cy="50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65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9938943" y="5401431"/>
            <a:ext cx="805933" cy="50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65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</a:p>
        </p:txBody>
      </p:sp>
      <p:sp>
        <p:nvSpPr>
          <p:cNvPr id="30774" name="矩形 56"/>
          <p:cNvSpPr/>
          <p:nvPr>
            <p:custDataLst>
              <p:tags r:id="rId11"/>
            </p:custDataLst>
          </p:nvPr>
        </p:nvSpPr>
        <p:spPr>
          <a:xfrm>
            <a:off x="1019810" y="457200"/>
            <a:ext cx="252158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读一读</a:t>
            </a:r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P104</a:t>
            </a:r>
          </a:p>
        </p:txBody>
      </p:sp>
      <p:sp>
        <p:nvSpPr>
          <p:cNvPr id="50221" name="Text Box 45"/>
          <p:cNvSpPr txBox="1"/>
          <p:nvPr>
            <p:custDataLst>
              <p:tags r:id="rId12"/>
            </p:custDataLst>
          </p:nvPr>
        </p:nvSpPr>
        <p:spPr>
          <a:xfrm>
            <a:off x="4953000" y="4191000"/>
            <a:ext cx="29813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在某点附近振动</a:t>
            </a:r>
          </a:p>
        </p:txBody>
      </p:sp>
      <p:sp>
        <p:nvSpPr>
          <p:cNvPr id="50222" name="Text Box 46"/>
          <p:cNvSpPr txBox="1"/>
          <p:nvPr>
            <p:custDataLst>
              <p:tags r:id="rId13"/>
            </p:custDataLst>
          </p:nvPr>
        </p:nvSpPr>
        <p:spPr>
          <a:xfrm>
            <a:off x="4876800" y="4713605"/>
            <a:ext cx="33940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在某一范围内运动</a:t>
            </a:r>
          </a:p>
        </p:txBody>
      </p:sp>
      <p:sp>
        <p:nvSpPr>
          <p:cNvPr id="50223" name="Text Box 47"/>
          <p:cNvSpPr txBox="1"/>
          <p:nvPr>
            <p:custDataLst>
              <p:tags r:id="rId14"/>
            </p:custDataLst>
          </p:nvPr>
        </p:nvSpPr>
        <p:spPr>
          <a:xfrm>
            <a:off x="4937125" y="5401310"/>
            <a:ext cx="35502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能自由地沿各个方向运动</a:t>
            </a:r>
          </a:p>
        </p:txBody>
      </p:sp>
      <p:sp>
        <p:nvSpPr>
          <p:cNvPr id="2" name="矩形 1"/>
          <p:cNvSpPr/>
          <p:nvPr>
            <p:custDataLst>
              <p:tags r:id="rId15"/>
            </p:custDataLst>
          </p:nvPr>
        </p:nvSpPr>
        <p:spPr>
          <a:xfrm>
            <a:off x="2209620" y="4758129"/>
            <a:ext cx="1588956" cy="50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较大</a:t>
            </a:r>
          </a:p>
        </p:txBody>
      </p:sp>
      <p:sp>
        <p:nvSpPr>
          <p:cNvPr id="13" name="矩形 12"/>
          <p:cNvSpPr/>
          <p:nvPr>
            <p:custDataLst>
              <p:tags r:id="rId16"/>
            </p:custDataLst>
          </p:nvPr>
        </p:nvSpPr>
        <p:spPr>
          <a:xfrm>
            <a:off x="2209620" y="5370904"/>
            <a:ext cx="1588956" cy="50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最大</a:t>
            </a:r>
          </a:p>
        </p:txBody>
      </p:sp>
      <p:sp>
        <p:nvSpPr>
          <p:cNvPr id="14" name="矩形 13"/>
          <p:cNvSpPr/>
          <p:nvPr>
            <p:custDataLst>
              <p:tags r:id="rId17"/>
            </p:custDataLst>
          </p:nvPr>
        </p:nvSpPr>
        <p:spPr>
          <a:xfrm>
            <a:off x="3390085" y="4114874"/>
            <a:ext cx="1588956" cy="50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最大</a:t>
            </a:r>
          </a:p>
        </p:txBody>
      </p:sp>
      <p:sp>
        <p:nvSpPr>
          <p:cNvPr id="15" name="矩形 14"/>
          <p:cNvSpPr/>
          <p:nvPr>
            <p:custDataLst>
              <p:tags r:id="rId18"/>
            </p:custDataLst>
          </p:nvPr>
        </p:nvSpPr>
        <p:spPr>
          <a:xfrm>
            <a:off x="3430090" y="4760669"/>
            <a:ext cx="1588956" cy="50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较大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0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0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50221" grpId="0"/>
      <p:bldP spid="50222" grpId="0"/>
      <p:bldP spid="50223" grpId="0"/>
      <p:bldP spid="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/>
          <p:nvPr>
            <p:custDataLst>
              <p:tags r:id="rId1"/>
            </p:custDataLst>
          </p:nvPr>
        </p:nvSpPr>
        <p:spPr>
          <a:xfrm>
            <a:off x="1006475" y="1806575"/>
            <a:ext cx="1024572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1.</a:t>
            </a:r>
            <a:r>
              <a:rPr lang="zh-CN" altLang="en-US" sz="40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物质是由大量分子组成的，分子间有空隙；</a:t>
            </a:r>
          </a:p>
          <a:p>
            <a:pPr>
              <a:lnSpc>
                <a:spcPct val="200000"/>
              </a:lnSpc>
            </a:pPr>
            <a:r>
              <a:rPr lang="en-US" altLang="zh-CN" sz="40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2.</a:t>
            </a:r>
            <a:r>
              <a:rPr lang="zh-CN" altLang="en-US" sz="40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分子在永不停息地做无规则运动</a:t>
            </a:r>
          </a:p>
          <a:p>
            <a:pPr>
              <a:lnSpc>
                <a:spcPct val="200000"/>
              </a:lnSpc>
            </a:pPr>
            <a:r>
              <a:rPr lang="en-US" altLang="zh-CN" sz="40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3.</a:t>
            </a:r>
            <a:r>
              <a:rPr lang="zh-CN" altLang="en-US" sz="40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分子间存在相互作用的引力和斥力</a:t>
            </a:r>
          </a:p>
        </p:txBody>
      </p:sp>
      <p:sp>
        <p:nvSpPr>
          <p:cNvPr id="23555" name="WordArt 5"/>
          <p:cNvSpPr>
            <a:spLocks noTextEdit="1"/>
          </p:cNvSpPr>
          <p:nvPr>
            <p:custDataLst>
              <p:tags r:id="rId2"/>
            </p:custDataLst>
          </p:nvPr>
        </p:nvSpPr>
        <p:spPr>
          <a:xfrm>
            <a:off x="3147060" y="708025"/>
            <a:ext cx="5381625" cy="94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zh-CN" altLang="en-US" sz="4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楷体_GB2312" charset="0"/>
                <a:ea typeface="楷体_GB2312" charset="0"/>
                <a:cs typeface="+mn-cs"/>
              </a:rPr>
              <a:t>分子动理论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/>
          <p:nvPr>
            <p:custDataLst>
              <p:tags r:id="rId1"/>
            </p:custDataLst>
          </p:nvPr>
        </p:nvSpPr>
        <p:spPr>
          <a:xfrm>
            <a:off x="762000" y="1219200"/>
            <a:ext cx="1134491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1.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物质是由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______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组成的，其直径的数量级是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_______.</a:t>
            </a:r>
          </a:p>
          <a:p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2.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能保持物质化学性质的最小微粒是 （    ）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    A.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粉尘粒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    B.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分子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    C.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原子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    D.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电子      </a:t>
            </a:r>
          </a:p>
          <a:p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3.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下列现象中能用分子是不停运动着的来解释的是 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(      )</a:t>
            </a:r>
            <a:endParaRPr lang="en-US" altLang="zh-CN" sz="3200" b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    A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、春天，柳絮飞扬  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   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B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、夏天，槐花飘香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   C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、秋天，黄沙扑面   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   D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、冬天，雪花飘飘 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endParaRPr lang="en-US" altLang="zh-CN" sz="3200" b="1"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19461" name="Rectangle 5"/>
          <p:cNvSpPr/>
          <p:nvPr>
            <p:custDataLst>
              <p:tags r:id="rId2"/>
            </p:custDataLst>
          </p:nvPr>
        </p:nvSpPr>
        <p:spPr>
          <a:xfrm>
            <a:off x="2819400" y="1219200"/>
            <a:ext cx="99695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分子</a:t>
            </a:r>
          </a:p>
        </p:txBody>
      </p:sp>
      <p:sp>
        <p:nvSpPr>
          <p:cNvPr id="19462" name="Rectangle 6"/>
          <p:cNvSpPr/>
          <p:nvPr>
            <p:custDataLst>
              <p:tags r:id="rId3"/>
            </p:custDataLst>
          </p:nvPr>
        </p:nvSpPr>
        <p:spPr>
          <a:xfrm>
            <a:off x="7772400" y="1676400"/>
            <a:ext cx="454025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B</a:t>
            </a:r>
          </a:p>
        </p:txBody>
      </p:sp>
      <p:sp>
        <p:nvSpPr>
          <p:cNvPr id="19463" name="Rectangle 7"/>
          <p:cNvSpPr/>
          <p:nvPr>
            <p:custDataLst>
              <p:tags r:id="rId4"/>
            </p:custDataLst>
          </p:nvPr>
        </p:nvSpPr>
        <p:spPr>
          <a:xfrm>
            <a:off x="8991600" y="1168400"/>
            <a:ext cx="131762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10</a:t>
            </a:r>
            <a:r>
              <a:rPr lang="en-US" altLang="zh-CN" sz="3200" b="1" baseline="300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-10</a:t>
            </a: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m</a:t>
            </a:r>
          </a:p>
        </p:txBody>
      </p:sp>
      <p:sp>
        <p:nvSpPr>
          <p:cNvPr id="36870" name="矩形 8"/>
          <p:cNvSpPr/>
          <p:nvPr>
            <p:custDataLst>
              <p:tags r:id="rId5"/>
            </p:custDataLst>
          </p:nvPr>
        </p:nvSpPr>
        <p:spPr>
          <a:xfrm>
            <a:off x="837883" y="380683"/>
            <a:ext cx="1555750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练一练</a:t>
            </a:r>
          </a:p>
        </p:txBody>
      </p:sp>
      <p:sp>
        <p:nvSpPr>
          <p:cNvPr id="21507" name="Text Box 3"/>
          <p:cNvSpPr txBox="1"/>
          <p:nvPr>
            <p:custDataLst>
              <p:tags r:id="rId6"/>
            </p:custDataLst>
          </p:nvPr>
        </p:nvSpPr>
        <p:spPr>
          <a:xfrm>
            <a:off x="9906000" y="2743200"/>
            <a:ext cx="68580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9462" grpId="0"/>
      <p:bldP spid="19463" grpId="0"/>
      <p:bldP spid="2150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85800" y="384175"/>
            <a:ext cx="10724515" cy="6439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>
              <a:lnSpc>
                <a:spcPts val="3300"/>
              </a:lnSpc>
              <a:buFont typeface="Arial"/>
            </a:pP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4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. 2022年3月23日，“天宫课堂”第二课开讲，在液体搭桥实验中，王亚平向我们展示了在两块塑料板之间，用水搭出的一座桥（如图所示），该现象主要说明了（       ）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pPr indent="457200">
              <a:lnSpc>
                <a:spcPts val="3300"/>
              </a:lnSpc>
              <a:buFont typeface="Arial"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A．水是由大量分子组成的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pPr indent="457200">
              <a:lnSpc>
                <a:spcPts val="3300"/>
              </a:lnSpc>
              <a:buFont typeface="Arial"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B．水分子永不停息地作无规则运动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pPr indent="457200">
              <a:lnSpc>
                <a:spcPts val="3300"/>
              </a:lnSpc>
              <a:buFont typeface="Arial"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C．水分子之间存在引力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pPr indent="457200">
              <a:lnSpc>
                <a:spcPts val="3300"/>
              </a:lnSpc>
              <a:buFont typeface="Arial"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D．水分子之间存在斥力</a:t>
            </a:r>
          </a:p>
          <a:p>
            <a:pPr indent="457200" algn="l">
              <a:lnSpc>
                <a:spcPts val="3300"/>
              </a:lnSpc>
              <a:buClrTx/>
              <a:buSzTx/>
              <a:buNone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5.如图所示，是由微颗粒（1-50nm）制备得到的新型防菌纳米纸。在“纳米纸”的表面细菌无法停留且油水不沾。与此现象有关的判断正确的是(   )</a:t>
            </a:r>
            <a:endParaRPr lang="zh-CN" altLang="en-US" sz="3200" b="1" noProof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pPr indent="457200" algn="l">
              <a:lnSpc>
                <a:spcPts val="3300"/>
              </a:lnSpc>
              <a:buClrTx/>
              <a:buSzTx/>
              <a:buNone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A.组成“纳米纸”的分子间没有间隙</a:t>
            </a:r>
            <a:endParaRPr lang="zh-CN" altLang="en-US" sz="3200" b="1" noProof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pPr indent="457200" algn="l">
              <a:lnSpc>
                <a:spcPts val="3300"/>
              </a:lnSpc>
              <a:buClrTx/>
              <a:buSzTx/>
              <a:buNone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B.油与“纳米纸”分子间有斥力没有引力</a:t>
            </a:r>
            <a:endParaRPr lang="zh-CN" altLang="en-US" sz="3200" b="1" noProof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pPr indent="457200" algn="l">
              <a:lnSpc>
                <a:spcPts val="3300"/>
              </a:lnSpc>
              <a:buClrTx/>
              <a:buSzTx/>
              <a:buNone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C.“纳米纸”可阻止细菌分子无规则运动</a:t>
            </a:r>
            <a:endParaRPr lang="zh-CN" altLang="en-US" sz="3200" b="1" noProof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pPr indent="457200" algn="l">
              <a:lnSpc>
                <a:spcPts val="3300"/>
              </a:lnSpc>
              <a:buClrTx/>
              <a:buSzTx/>
              <a:buNone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D.油分子间引力使纸面上的油汇集成小油珠</a:t>
            </a:r>
            <a:endParaRPr lang="zh-CN" altLang="en-US" sz="3200" b="1" noProof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pPr indent="457200" algn="l">
              <a:lnSpc>
                <a:spcPts val="3300"/>
              </a:lnSpc>
              <a:buClrTx/>
              <a:buSzTx/>
              <a:buFont typeface="Arial"/>
              <a:buNone/>
            </a:pPr>
            <a:endParaRPr lang="zh-CN" altLang="en-US" sz="3200" b="1"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267190" y="1676400"/>
            <a:ext cx="1811020" cy="1557655"/>
          </a:xfrm>
          <a:prstGeom prst="rect">
            <a:avLst/>
          </a:prstGeom>
        </p:spPr>
      </p:pic>
      <p:sp>
        <p:nvSpPr>
          <p:cNvPr id="35844" name="Text Box 6"/>
          <p:cNvSpPr/>
          <p:nvPr>
            <p:custDataLst>
              <p:tags r:id="rId3"/>
            </p:custDataLst>
          </p:nvPr>
        </p:nvSpPr>
        <p:spPr>
          <a:xfrm>
            <a:off x="9829800" y="1222605"/>
            <a:ext cx="684898" cy="5441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50500" tIns="26260" rIns="50500" bIns="26260" anchor="b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algn="l" eaLnBrk="1" hangingPunct="1"/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C</a:t>
            </a:r>
          </a:p>
        </p:txBody>
      </p:sp>
      <p:pic>
        <p:nvPicPr>
          <p:cNvPr id="7" name="图片 1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7190" y="4267200"/>
            <a:ext cx="2278380" cy="190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6095365" y="4115435"/>
            <a:ext cx="60166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noProof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/>
          <p:cNvSpPr txBox="1"/>
          <p:nvPr>
            <p:custDataLst>
              <p:tags r:id="rId1"/>
            </p:custDataLst>
          </p:nvPr>
        </p:nvSpPr>
        <p:spPr>
          <a:xfrm>
            <a:off x="914400" y="611505"/>
            <a:ext cx="10013315" cy="69818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6.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在开水里放入一勺咖啡，过一会儿 闻到香味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,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这个现象说明了 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_______________________________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7.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我国交通法规定不准酒后驾车，司机如果是酒后驾车，一般警察只要一靠 近司机就能够知道，这是根据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________________________________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的原理。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8.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液体和固体中的分子不会散开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,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而保持一定的体积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,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这是因为分子间存在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__________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的缘故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,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压缩液体很困难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,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这是因为分子之间还存在着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_________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的缘故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.</a:t>
            </a:r>
            <a:endParaRPr lang="en-US" altLang="zh-CN" sz="3200" b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endParaRPr lang="zh-CN" altLang="en-US" sz="3200" b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endParaRPr lang="en-US" altLang="zh-CN" sz="3200" b="1"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20484" name="Rectangle 4"/>
          <p:cNvSpPr/>
          <p:nvPr>
            <p:custDataLst>
              <p:tags r:id="rId2"/>
            </p:custDataLst>
          </p:nvPr>
        </p:nvSpPr>
        <p:spPr>
          <a:xfrm>
            <a:off x="1066800" y="3126105"/>
            <a:ext cx="5881370" cy="6819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32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分子</a:t>
            </a:r>
            <a:r>
              <a:rPr lang="zh-CN" altLang="en-US" sz="32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在做永不停息的无规则运动</a:t>
            </a:r>
            <a:endParaRPr lang="zh-CN" altLang="en-US" sz="3200" b="1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485" name="Rectangle 5"/>
          <p:cNvSpPr/>
          <p:nvPr>
            <p:custDataLst>
              <p:tags r:id="rId3"/>
            </p:custDataLst>
          </p:nvPr>
        </p:nvSpPr>
        <p:spPr>
          <a:xfrm>
            <a:off x="2755900" y="1145858"/>
            <a:ext cx="7315200" cy="68199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分子在做永不停息的无规则运动</a:t>
            </a:r>
          </a:p>
        </p:txBody>
      </p:sp>
      <p:sp>
        <p:nvSpPr>
          <p:cNvPr id="7" name="Text Box 3"/>
          <p:cNvSpPr txBox="1"/>
          <p:nvPr>
            <p:custDataLst>
              <p:tags r:id="rId4"/>
            </p:custDataLst>
          </p:nvPr>
        </p:nvSpPr>
        <p:spPr>
          <a:xfrm>
            <a:off x="4419600" y="4725988"/>
            <a:ext cx="1828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吸引力</a:t>
            </a:r>
          </a:p>
        </p:txBody>
      </p:sp>
      <p:sp>
        <p:nvSpPr>
          <p:cNvPr id="8" name="Text Box 4"/>
          <p:cNvSpPr txBox="1"/>
          <p:nvPr>
            <p:custDataLst>
              <p:tags r:id="rId5"/>
            </p:custDataLst>
          </p:nvPr>
        </p:nvSpPr>
        <p:spPr>
          <a:xfrm>
            <a:off x="6019800" y="5259388"/>
            <a:ext cx="19177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排斥力</a:t>
            </a: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11544300" y="10553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/>
          <p:nvPr>
            <p:custDataLst>
              <p:tags r:id="rId1"/>
            </p:custDataLst>
          </p:nvPr>
        </p:nvSpPr>
        <p:spPr>
          <a:xfrm>
            <a:off x="762000" y="1447800"/>
            <a:ext cx="10304780" cy="40309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9.</a:t>
            </a:r>
            <a:r>
              <a:rPr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“破镜不能重圆”是因为将破镜合起来时，镜子断裂处的绝大多数分子之间距离_</a:t>
            </a:r>
            <a:r>
              <a:rPr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__</a:t>
            </a:r>
            <a:r>
              <a:rPr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___,（选填“较大”或“较小”），所以分子间_____________________（选填“几乎没有相互作用力”，“存在较大斥力”或“存在较大引力”）</a:t>
            </a:r>
          </a:p>
          <a:p>
            <a:endParaRPr lang="en-US" altLang="zh-CN" sz="3200" b="1">
              <a:latin typeface="Times New Roman" panose="02020603050405020304" pitchFamily="18" charset="0"/>
              <a:ea typeface="华文楷体" panose="02010600040101010101" pitchFamily="2" charset="-122"/>
              <a:sym typeface="+mn-ea"/>
            </a:endParaRPr>
          </a:p>
          <a:p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10.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气体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,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液体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,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固体分子间的距离由小到大的顺序是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:________________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。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        </a:t>
            </a:r>
          </a:p>
        </p:txBody>
      </p:sp>
      <p:sp>
        <p:nvSpPr>
          <p:cNvPr id="32771" name="Text Box 3"/>
          <p:cNvSpPr txBox="1"/>
          <p:nvPr>
            <p:custDataLst>
              <p:tags r:id="rId2"/>
            </p:custDataLst>
          </p:nvPr>
        </p:nvSpPr>
        <p:spPr>
          <a:xfrm>
            <a:off x="5029200" y="1928495"/>
            <a:ext cx="10922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较大</a:t>
            </a:r>
          </a:p>
        </p:txBody>
      </p:sp>
      <p:sp>
        <p:nvSpPr>
          <p:cNvPr id="32772" name="Text Box 4"/>
          <p:cNvSpPr txBox="1"/>
          <p:nvPr>
            <p:custDataLst>
              <p:tags r:id="rId3"/>
            </p:custDataLst>
          </p:nvPr>
        </p:nvSpPr>
        <p:spPr>
          <a:xfrm>
            <a:off x="2957830" y="2444750"/>
            <a:ext cx="40525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几乎没有相互作用力</a:t>
            </a:r>
          </a:p>
        </p:txBody>
      </p:sp>
      <p:sp>
        <p:nvSpPr>
          <p:cNvPr id="32774" name="Text Box 6"/>
          <p:cNvSpPr txBox="1"/>
          <p:nvPr>
            <p:custDataLst>
              <p:tags r:id="rId4"/>
            </p:custDataLst>
          </p:nvPr>
        </p:nvSpPr>
        <p:spPr>
          <a:xfrm>
            <a:off x="1371600" y="4343400"/>
            <a:ext cx="348615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固体、液体、气体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2" grpId="0" build="p"/>
      <p:bldP spid="327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8759825" y="2971800"/>
            <a:ext cx="1660525" cy="1758950"/>
            <a:chOff x="4342" y="1942"/>
            <a:chExt cx="1178" cy="1094"/>
          </a:xfrm>
        </p:grpSpPr>
        <p:sp>
          <p:nvSpPr>
            <p:cNvPr id="8194" name="Oval 3"/>
            <p:cNvSpPr/>
            <p:nvPr>
              <p:custDataLst>
                <p:tags r:id="rId20"/>
              </p:custDataLst>
            </p:nvPr>
          </p:nvSpPr>
          <p:spPr>
            <a:xfrm>
              <a:off x="4342" y="1942"/>
              <a:ext cx="960" cy="1094"/>
            </a:xfrm>
            <a:prstGeom prst="ellipse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195" name="Text Box 4"/>
            <p:cNvSpPr txBox="1"/>
            <p:nvPr>
              <p:custDataLst>
                <p:tags r:id="rId21"/>
              </p:custDataLst>
            </p:nvPr>
          </p:nvSpPr>
          <p:spPr>
            <a:xfrm>
              <a:off x="4368" y="1968"/>
              <a:ext cx="1152" cy="97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800" b="1">
                  <a:latin typeface="Times New Roman" panose="02020603050405020304" pitchFamily="18" charset="0"/>
                  <a:ea typeface="楷体_GB2312" pitchFamily="49" charset="-122"/>
                </a:rPr>
                <a:t>收集证据</a:t>
              </a:r>
            </a:p>
          </p:txBody>
        </p:sp>
      </p:grpSp>
      <p:grpSp>
        <p:nvGrpSpPr>
          <p:cNvPr id="3" name="Group 5"/>
          <p:cNvGrpSpPr/>
          <p:nvPr>
            <p:custDataLst>
              <p:tags r:id="rId2"/>
            </p:custDataLst>
          </p:nvPr>
        </p:nvGrpSpPr>
        <p:grpSpPr>
          <a:xfrm>
            <a:off x="3817938" y="2895600"/>
            <a:ext cx="1524000" cy="768350"/>
            <a:chOff x="1309" y="1859"/>
            <a:chExt cx="960" cy="484"/>
          </a:xfrm>
        </p:grpSpPr>
        <p:sp>
          <p:nvSpPr>
            <p:cNvPr id="8197" name="AutoShape 6"/>
            <p:cNvSpPr/>
            <p:nvPr>
              <p:custDataLst>
                <p:tags r:id="rId18"/>
              </p:custDataLst>
            </p:nvPr>
          </p:nvSpPr>
          <p:spPr>
            <a:xfrm>
              <a:off x="1309" y="1920"/>
              <a:ext cx="816" cy="384"/>
            </a:xfrm>
            <a:prstGeom prst="flowChartAlternateProcess">
              <a:avLst/>
            </a:prstGeom>
            <a:solidFill>
              <a:schemeClr val="accent1">
                <a:alpha val="0"/>
              </a:schemeClr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198" name="Text Box 7"/>
            <p:cNvSpPr txBox="1"/>
            <p:nvPr>
              <p:custDataLst>
                <p:tags r:id="rId19"/>
              </p:custDataLst>
            </p:nvPr>
          </p:nvSpPr>
          <p:spPr>
            <a:xfrm>
              <a:off x="1309" y="1859"/>
              <a:ext cx="960" cy="484"/>
            </a:xfrm>
            <a:prstGeom prst="rect">
              <a:avLst/>
            </a:prstGeom>
            <a:solidFill>
              <a:schemeClr val="tx2">
                <a:alpha val="0"/>
              </a:schemeClr>
            </a:solidFill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4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猜想</a:t>
              </a:r>
            </a:p>
          </p:txBody>
        </p:sp>
      </p:grpSp>
      <p:sp>
        <p:nvSpPr>
          <p:cNvPr id="8200" name="AutoShape 8"/>
          <p:cNvSpPr/>
          <p:nvPr>
            <p:custDataLst>
              <p:tags r:id="rId3"/>
            </p:custDataLst>
          </p:nvPr>
        </p:nvSpPr>
        <p:spPr>
          <a:xfrm>
            <a:off x="2079625" y="1752600"/>
            <a:ext cx="8305800" cy="3124200"/>
          </a:xfrm>
          <a:prstGeom prst="upArrowCallout">
            <a:avLst>
              <a:gd name="adj1" fmla="val 66463"/>
              <a:gd name="adj2" fmla="val 66463"/>
              <a:gd name="adj3" fmla="val 16662"/>
              <a:gd name="adj4" fmla="val 66667"/>
            </a:avLst>
          </a:prstGeom>
          <a:noFill/>
          <a:ln w="9525" cap="flat" cmpd="sng">
            <a:solidFill>
              <a:srgbClr val="558ED5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" name="Group 9"/>
          <p:cNvGrpSpPr/>
          <p:nvPr>
            <p:custDataLst>
              <p:tags r:id="rId4"/>
            </p:custDataLst>
          </p:nvPr>
        </p:nvGrpSpPr>
        <p:grpSpPr>
          <a:xfrm>
            <a:off x="4589463" y="908050"/>
            <a:ext cx="3487737" cy="922338"/>
            <a:chOff x="2064" y="572"/>
            <a:chExt cx="2197" cy="581"/>
          </a:xfrm>
        </p:grpSpPr>
        <p:sp>
          <p:nvSpPr>
            <p:cNvPr id="8201" name="Text Box 10"/>
            <p:cNvSpPr txBox="1"/>
            <p:nvPr>
              <p:custDataLst>
                <p:tags r:id="rId16"/>
              </p:custDataLst>
            </p:nvPr>
          </p:nvSpPr>
          <p:spPr>
            <a:xfrm>
              <a:off x="2064" y="572"/>
              <a:ext cx="1200" cy="58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5400" b="1">
                  <a:latin typeface="Times New Roman" panose="02020603050405020304" pitchFamily="18" charset="0"/>
                  <a:ea typeface="楷体_GB2312" pitchFamily="49" charset="-122"/>
                </a:rPr>
                <a:t>物质</a:t>
              </a:r>
            </a:p>
          </p:txBody>
        </p:sp>
        <p:sp>
          <p:nvSpPr>
            <p:cNvPr id="8202" name="Text Box 11"/>
            <p:cNvSpPr txBox="1"/>
            <p:nvPr>
              <p:custDataLst>
                <p:tags r:id="rId17"/>
              </p:custDataLst>
            </p:nvPr>
          </p:nvSpPr>
          <p:spPr>
            <a:xfrm>
              <a:off x="3061" y="572"/>
              <a:ext cx="1200" cy="58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5400" b="1">
                  <a:solidFill>
                    <a:schemeClr val="tx2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结构</a:t>
              </a:r>
            </a:p>
          </p:txBody>
        </p:sp>
      </p:grpSp>
      <p:grpSp>
        <p:nvGrpSpPr>
          <p:cNvPr id="5" name="Group 12"/>
          <p:cNvGrpSpPr/>
          <p:nvPr>
            <p:custDataLst>
              <p:tags r:id="rId5"/>
            </p:custDataLst>
          </p:nvPr>
        </p:nvGrpSpPr>
        <p:grpSpPr>
          <a:xfrm>
            <a:off x="2087563" y="2971800"/>
            <a:ext cx="1776412" cy="1624013"/>
            <a:chOff x="219" y="1956"/>
            <a:chExt cx="960" cy="1196"/>
          </a:xfrm>
        </p:grpSpPr>
        <p:sp>
          <p:nvSpPr>
            <p:cNvPr id="8204" name="Oval 13"/>
            <p:cNvSpPr/>
            <p:nvPr>
              <p:custDataLst>
                <p:tags r:id="rId14"/>
              </p:custDataLst>
            </p:nvPr>
          </p:nvSpPr>
          <p:spPr>
            <a:xfrm>
              <a:off x="219" y="1956"/>
              <a:ext cx="960" cy="1094"/>
            </a:xfrm>
            <a:prstGeom prst="ellipse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205" name="Text Box 14"/>
            <p:cNvSpPr txBox="1"/>
            <p:nvPr>
              <p:custDataLst>
                <p:tags r:id="rId15"/>
              </p:custDataLst>
            </p:nvPr>
          </p:nvSpPr>
          <p:spPr>
            <a:xfrm>
              <a:off x="240" y="1996"/>
              <a:ext cx="912" cy="115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800" b="1">
                  <a:latin typeface="Times New Roman" panose="02020603050405020304" pitchFamily="18" charset="0"/>
                  <a:ea typeface="楷体_GB2312" pitchFamily="49" charset="-122"/>
                </a:rPr>
                <a:t>观察现象</a:t>
              </a:r>
            </a:p>
          </p:txBody>
        </p:sp>
      </p:grpSp>
      <p:grpSp>
        <p:nvGrpSpPr>
          <p:cNvPr id="6" name="Group 15"/>
          <p:cNvGrpSpPr/>
          <p:nvPr>
            <p:custDataLst>
              <p:tags r:id="rId6"/>
            </p:custDataLst>
          </p:nvPr>
        </p:nvGrpSpPr>
        <p:grpSpPr>
          <a:xfrm>
            <a:off x="5549900" y="2971800"/>
            <a:ext cx="1985963" cy="1638300"/>
            <a:chOff x="2400" y="1920"/>
            <a:chExt cx="1152" cy="1127"/>
          </a:xfrm>
        </p:grpSpPr>
        <p:sp>
          <p:nvSpPr>
            <p:cNvPr id="8207" name="AutoShape 16"/>
            <p:cNvSpPr/>
            <p:nvPr>
              <p:custDataLst>
                <p:tags r:id="rId12"/>
              </p:custDataLst>
            </p:nvPr>
          </p:nvSpPr>
          <p:spPr>
            <a:xfrm>
              <a:off x="2400" y="1920"/>
              <a:ext cx="912" cy="1104"/>
            </a:xfrm>
            <a:prstGeom prst="octagon">
              <a:avLst>
                <a:gd name="adj" fmla="val 29287"/>
              </a:avLst>
            </a:prstGeom>
            <a:noFill/>
            <a:ln w="9525">
              <a:noFill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208" name="Text Box 17"/>
            <p:cNvSpPr txBox="1"/>
            <p:nvPr>
              <p:custDataLst>
                <p:tags r:id="rId13"/>
              </p:custDataLst>
            </p:nvPr>
          </p:nvSpPr>
          <p:spPr>
            <a:xfrm>
              <a:off x="2400" y="1968"/>
              <a:ext cx="1152" cy="107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800" b="1">
                  <a:latin typeface="Times New Roman" panose="02020603050405020304" pitchFamily="18" charset="0"/>
                  <a:ea typeface="楷体_GB2312" pitchFamily="49" charset="-122"/>
                </a:rPr>
                <a:t>结构模型</a:t>
              </a:r>
            </a:p>
          </p:txBody>
        </p:sp>
      </p:grpSp>
      <p:sp>
        <p:nvSpPr>
          <p:cNvPr id="8210" name="AutoShape 18"/>
          <p:cNvSpPr/>
          <p:nvPr>
            <p:custDataLst>
              <p:tags r:id="rId7"/>
            </p:custDataLst>
          </p:nvPr>
        </p:nvSpPr>
        <p:spPr>
          <a:xfrm>
            <a:off x="3721100" y="3733800"/>
            <a:ext cx="1752600" cy="381000"/>
          </a:xfrm>
          <a:prstGeom prst="rightArrow">
            <a:avLst>
              <a:gd name="adj1" fmla="val 50000"/>
              <a:gd name="adj2" fmla="val 114978"/>
            </a:avLst>
          </a:prstGeom>
          <a:solidFill>
            <a:srgbClr val="558ED5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2400">
              <a:solidFill>
                <a:srgbClr val="00FFFF"/>
              </a:solidFill>
              <a:latin typeface="Tahoma" panose="020B0604030504040204" pitchFamily="34" charset="0"/>
              <a:ea typeface="华文楷体" panose="02010600040101010101" pitchFamily="2" charset="-122"/>
            </a:endParaRPr>
          </a:p>
        </p:txBody>
      </p:sp>
      <p:sp>
        <p:nvSpPr>
          <p:cNvPr id="8211" name="AutoShape 19"/>
          <p:cNvSpPr/>
          <p:nvPr>
            <p:custDataLst>
              <p:tags r:id="rId8"/>
            </p:custDataLst>
          </p:nvPr>
        </p:nvSpPr>
        <p:spPr>
          <a:xfrm flipH="1">
            <a:off x="7038975" y="3733800"/>
            <a:ext cx="1752600" cy="381000"/>
          </a:xfrm>
          <a:prstGeom prst="rightArrow">
            <a:avLst>
              <a:gd name="adj1" fmla="val 50000"/>
              <a:gd name="adj2" fmla="val 114978"/>
            </a:avLst>
          </a:prstGeom>
          <a:solidFill>
            <a:srgbClr val="558ED5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" name="Group 20"/>
          <p:cNvGrpSpPr/>
          <p:nvPr>
            <p:custDataLst>
              <p:tags r:id="rId9"/>
            </p:custDataLst>
          </p:nvPr>
        </p:nvGrpSpPr>
        <p:grpSpPr>
          <a:xfrm>
            <a:off x="7391400" y="2971800"/>
            <a:ext cx="1524000" cy="768350"/>
            <a:chOff x="1309" y="1859"/>
            <a:chExt cx="960" cy="484"/>
          </a:xfrm>
        </p:grpSpPr>
        <p:sp>
          <p:nvSpPr>
            <p:cNvPr id="8212" name="AutoShape 21"/>
            <p:cNvSpPr/>
            <p:nvPr>
              <p:custDataLst>
                <p:tags r:id="rId10"/>
              </p:custDataLst>
            </p:nvPr>
          </p:nvSpPr>
          <p:spPr>
            <a:xfrm>
              <a:off x="1309" y="1920"/>
              <a:ext cx="816" cy="384"/>
            </a:xfrm>
            <a:prstGeom prst="flowChartAlternateProcess">
              <a:avLst/>
            </a:prstGeom>
            <a:solidFill>
              <a:schemeClr val="accent1">
                <a:alpha val="0"/>
              </a:schemeClr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213" name="Text Box 22"/>
            <p:cNvSpPr txBox="1"/>
            <p:nvPr>
              <p:custDataLst>
                <p:tags r:id="rId11"/>
              </p:custDataLst>
            </p:nvPr>
          </p:nvSpPr>
          <p:spPr>
            <a:xfrm>
              <a:off x="1309" y="1859"/>
              <a:ext cx="960" cy="484"/>
            </a:xfrm>
            <a:prstGeom prst="rect">
              <a:avLst/>
            </a:prstGeom>
            <a:solidFill>
              <a:schemeClr val="tx2">
                <a:alpha val="0"/>
              </a:schemeClr>
            </a:solidFill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4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验证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/>
      <p:bldP spid="8210" grpId="0" animBg="1"/>
      <p:bldP spid="82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/>
          <p:nvPr>
            <p:custDataLst>
              <p:tags r:id="rId1"/>
            </p:custDataLst>
          </p:nvPr>
        </p:nvSpPr>
        <p:spPr>
          <a:xfrm>
            <a:off x="995045" y="1676400"/>
            <a:ext cx="953516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None/>
              <a:defRPr kumimoji="0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None/>
              <a:defRPr kumimoji="0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None/>
              <a:defRPr kumimoji="0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b="1">
                <a:solidFill>
                  <a:schemeClr val="tx1"/>
                </a:solidFill>
              </a:rPr>
              <a:t>     </a:t>
            </a:r>
            <a:r>
              <a:rPr lang="en-US" altLang="zh-CN" b="1">
                <a:solidFill>
                  <a:schemeClr val="tx1"/>
                </a:solidFill>
              </a:rPr>
              <a:t>1.</a:t>
            </a:r>
            <a:r>
              <a:rPr lang="zh-CN" altLang="en-US" b="1">
                <a:solidFill>
                  <a:schemeClr val="tx1"/>
                </a:solidFill>
              </a:rPr>
              <a:t>用铅笔在纸上画一条线，再用低倍显微镜仔细观察，你看到了什么</a:t>
            </a:r>
            <a:r>
              <a:rPr lang="en-US" altLang="zh-CN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Text Box 8"/>
          <p:cNvSpPr txBox="1"/>
          <p:nvPr>
            <p:custDataLst>
              <p:tags r:id="rId2"/>
            </p:custDataLst>
          </p:nvPr>
        </p:nvSpPr>
        <p:spPr>
          <a:xfrm>
            <a:off x="2151380" y="2668270"/>
            <a:ext cx="64008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Arial" panose="020B0604020202020204" pitchFamily="34" charset="0"/>
                <a:sym typeface="+mn-ea"/>
              </a:rPr>
              <a:t>笔迹是由许多小颗粒组成的。</a:t>
            </a:r>
            <a:endParaRPr lang="zh-CN" altLang="en-US" sz="3200" b="1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914400" y="1143000"/>
            <a:ext cx="2447925" cy="492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None/>
              <a:defRPr kumimoji="0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None/>
              <a:defRPr kumimoji="0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None/>
              <a:defRPr kumimoji="0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b="1">
                <a:solidFill>
                  <a:srgbClr val="0070C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活动10.1   </a:t>
            </a:r>
          </a:p>
        </p:txBody>
      </p:sp>
      <p:sp>
        <p:nvSpPr>
          <p:cNvPr id="4" name="Text Box 15"/>
          <p:cNvSpPr txBox="1"/>
          <p:nvPr>
            <p:custDataLst>
              <p:tags r:id="rId4"/>
            </p:custDataLst>
          </p:nvPr>
        </p:nvSpPr>
        <p:spPr>
          <a:xfrm>
            <a:off x="801688" y="342900"/>
            <a:ext cx="74850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algn="l" defTabSz="457200" eaLnBrk="1" hangingPunct="1">
              <a:buClrTx/>
              <a:buSzTx/>
              <a:buFontTx/>
              <a:buNone/>
            </a:pPr>
            <a:r>
              <a:rPr lang="zh-CN" altLang="en-US" b="1">
                <a:solidFill>
                  <a:srgbClr val="0070C0"/>
                </a:solidFill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一、分子模型</a:t>
            </a:r>
          </a:p>
        </p:txBody>
      </p:sp>
      <p:sp>
        <p:nvSpPr>
          <p:cNvPr id="7" name="Line 18"/>
          <p:cNvSpPr/>
          <p:nvPr>
            <p:custDataLst>
              <p:tags r:id="rId5"/>
            </p:custDataLst>
          </p:nvPr>
        </p:nvSpPr>
        <p:spPr>
          <a:xfrm>
            <a:off x="801688" y="984250"/>
            <a:ext cx="10521950" cy="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  <p:sp>
        <p:nvSpPr>
          <p:cNvPr id="9" name="副标题 2"/>
          <p:cNvSpPr txBox="1"/>
          <p:nvPr>
            <p:custDataLst>
              <p:tags r:id="rId6"/>
            </p:custDataLst>
          </p:nvPr>
        </p:nvSpPr>
        <p:spPr>
          <a:xfrm>
            <a:off x="918845" y="3353435"/>
            <a:ext cx="9535160" cy="1969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None/>
              <a:defRPr kumimoji="0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None/>
              <a:defRPr kumimoji="0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None/>
              <a:defRPr kumimoji="0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b="1">
                <a:solidFill>
                  <a:schemeClr val="tx1"/>
                </a:solidFill>
              </a:rPr>
              <a:t>     </a:t>
            </a:r>
            <a:r>
              <a:rPr lang="en-US" altLang="zh-CN" b="1">
                <a:solidFill>
                  <a:schemeClr val="tx1"/>
                </a:solidFill>
              </a:rPr>
              <a:t> 2.</a:t>
            </a:r>
            <a:r>
              <a:rPr lang="zh-CN" altLang="en-US" b="1">
                <a:solidFill>
                  <a:schemeClr val="tx1"/>
                </a:solidFill>
              </a:rPr>
              <a:t>如图所示，向一端封闭的玻璃管中注水至一半位置，再注入酒精直至充满。封闭管口，将玻璃管反复翻转，使酒精和水充分混合，观察混合前后水和酒精总体积</a:t>
            </a:r>
            <a:r>
              <a:rPr lang="zh-CN" b="1">
                <a:solidFill>
                  <a:schemeClr val="tx1"/>
                </a:solidFill>
              </a:rPr>
              <a:t>的变化</a:t>
            </a:r>
            <a:r>
              <a:rPr lang="zh-CN" altLang="en-US" b="1">
                <a:solidFill>
                  <a:schemeClr val="tx1"/>
                </a:solidFill>
              </a:rPr>
              <a:t>。</a:t>
            </a:r>
          </a:p>
        </p:txBody>
      </p:sp>
      <p:sp>
        <p:nvSpPr>
          <p:cNvPr id="13" name="Text Box 12"/>
          <p:cNvSpPr txBox="1"/>
          <p:nvPr>
            <p:custDataLst>
              <p:tags r:id="rId7"/>
            </p:custDataLst>
          </p:nvPr>
        </p:nvSpPr>
        <p:spPr>
          <a:xfrm>
            <a:off x="1981200" y="5411470"/>
            <a:ext cx="387858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Arial" panose="020B0604020202020204" pitchFamily="34" charset="0"/>
              </a:rPr>
              <a:t>水与酒精混合后的体积</a:t>
            </a:r>
            <a:r>
              <a:rPr kumimoji="1" lang="zh-CN" alt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itchFamily="49" charset="-122"/>
                <a:ea typeface="楷体_GB2312" pitchFamily="49" charset="-122"/>
                <a:cs typeface="Arial" panose="020B0604020202020204" pitchFamily="34" charset="0"/>
              </a:rPr>
              <a:t>小于</a:t>
            </a:r>
            <a:r>
              <a:rPr kumimoji="1"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Arial" panose="020B0604020202020204" pitchFamily="34" charset="0"/>
              </a:rPr>
              <a:t>混合前的总体积</a:t>
            </a:r>
          </a:p>
        </p:txBody>
      </p:sp>
      <p:pic>
        <p:nvPicPr>
          <p:cNvPr id="12294" name="Picture 17">
            <a:hlinkClick r:id="rId17" action="ppaction://hlinkfile"/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53600" y="1753870"/>
            <a:ext cx="2092960" cy="4279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6"/>
          <p:cNvSpPr txBox="1"/>
          <p:nvPr>
            <p:custDataLst>
              <p:tags r:id="rId9"/>
            </p:custDataLst>
          </p:nvPr>
        </p:nvSpPr>
        <p:spPr>
          <a:xfrm>
            <a:off x="7010393" y="5380307"/>
            <a:ext cx="2952121" cy="1015663"/>
          </a:xfrm>
          <a:prstGeom prst="rect">
            <a:avLst/>
          </a:prstGeom>
          <a:solidFill>
            <a:srgbClr val="FFC000">
              <a:alpha val="50000"/>
            </a:srgb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71755">
              <a:lnSpc>
                <a:spcPts val="2400"/>
              </a:lnSpc>
            </a:pPr>
            <a:r>
              <a:rPr lang="zh-CN" altLang="en-US" sz="21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说明：水与水（小颗粒）之间有空隙，酒精与酒精之间有空隙。</a:t>
            </a:r>
          </a:p>
        </p:txBody>
      </p:sp>
      <p:sp>
        <p:nvSpPr>
          <p:cNvPr id="17" name="下箭头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5400000" flipH="1" flipV="1">
            <a:off x="6175637" y="5444272"/>
            <a:ext cx="357618" cy="821691"/>
          </a:xfrm>
          <a:prstGeom prst="downArrow">
            <a:avLst>
              <a:gd name="adj1" fmla="val 50000"/>
              <a:gd name="adj2" fmla="val 85239"/>
            </a:avLst>
          </a:prstGeom>
          <a:gradFill>
            <a:gsLst>
              <a:gs pos="0">
                <a:srgbClr val="0070C0">
                  <a:shade val="30000"/>
                  <a:satMod val="115000"/>
                </a:srgbClr>
              </a:gs>
              <a:gs pos="44000">
                <a:srgbClr val="0070C0">
                  <a:shade val="67500"/>
                  <a:satMod val="115000"/>
                </a:srgbClr>
              </a:gs>
              <a:gs pos="100000">
                <a:srgbClr val="00B0F0"/>
              </a:gs>
            </a:gsLst>
            <a:lin ang="3000000" scaled="0"/>
          </a:gra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087235" y="735330"/>
            <a:ext cx="3442970" cy="1932940"/>
          </a:xfrm>
          <a:prstGeom prst="rect">
            <a:avLst/>
          </a:prstGeom>
        </p:spPr>
      </p:pic>
      <p:pic>
        <p:nvPicPr>
          <p:cNvPr id="5" name="video_20250108_165358_edit">
            <a:hlinkClick r:id="" action="ppaction://media"/>
          </p:cNvPr>
          <p:cNvPicPr/>
          <p:nvPr>
            <a:videoFile r:link="rId13"/>
            <p:custDataLst>
              <p:tags r:id="rId14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590800" y="838200"/>
            <a:ext cx="5867400" cy="38290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44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9" grpId="0"/>
      <p:bldP spid="13" grpId="0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7170"/>
          <p:cNvSpPr txBox="1"/>
          <p:nvPr>
            <p:custDataLst>
              <p:tags r:id="rId1"/>
            </p:custDataLst>
          </p:nvPr>
        </p:nvSpPr>
        <p:spPr>
          <a:xfrm>
            <a:off x="1919605" y="1512570"/>
            <a:ext cx="8280400" cy="2491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模型</a:t>
            </a:r>
            <a:r>
              <a:rPr lang="en-US" altLang="zh-CN" sz="3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1</a:t>
            </a:r>
            <a:r>
              <a:rPr lang="zh-CN" altLang="en-US" sz="3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：</a:t>
            </a:r>
            <a:r>
              <a:rPr lang="zh-CN" altLang="en-US" sz="2800" b="1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物质是由微粒组成的，各个微粒紧靠在一起，形成了我们所看到的连续体。</a:t>
            </a:r>
            <a:endParaRPr lang="zh-CN" altLang="en-US" sz="2800" b="1" noProof="1">
              <a:solidFill>
                <a:schemeClr val="tx1"/>
              </a:solidFill>
              <a:latin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模型</a:t>
            </a:r>
            <a:r>
              <a:rPr lang="en-US" altLang="zh-CN" sz="32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2</a:t>
            </a:r>
            <a:r>
              <a:rPr lang="zh-CN" altLang="en-US" sz="32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：</a:t>
            </a:r>
            <a:r>
              <a:rPr lang="zh-CN" altLang="en-US" sz="2800" b="1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固体是由微粒组成的，液体是连成一片的。</a:t>
            </a:r>
            <a:endParaRPr lang="zh-CN" altLang="en-US" sz="2800" b="1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模型</a:t>
            </a:r>
            <a:r>
              <a:rPr lang="en-US" altLang="zh-CN" sz="32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3</a:t>
            </a:r>
            <a:r>
              <a:rPr lang="zh-CN" altLang="en-US" sz="32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：</a:t>
            </a:r>
            <a:r>
              <a:rPr lang="zh-CN" altLang="en-US" sz="2800" b="1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物质是由微粒组成的，微粒之间有空隙。</a:t>
            </a:r>
          </a:p>
        </p:txBody>
      </p:sp>
      <p:sp>
        <p:nvSpPr>
          <p:cNvPr id="12289" name="Text Box 10"/>
          <p:cNvSpPr txBox="1"/>
          <p:nvPr>
            <p:custDataLst>
              <p:tags r:id="rId2"/>
            </p:custDataLst>
          </p:nvPr>
        </p:nvSpPr>
        <p:spPr>
          <a:xfrm>
            <a:off x="1303020" y="814705"/>
            <a:ext cx="71761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哪种物质的结构模型能支持上述现象？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grpSp>
        <p:nvGrpSpPr>
          <p:cNvPr id="2" name="Group 7"/>
          <p:cNvGrpSpPr/>
          <p:nvPr>
            <p:custDataLst>
              <p:tags r:id="rId3"/>
            </p:custDataLst>
          </p:nvPr>
        </p:nvGrpSpPr>
        <p:grpSpPr>
          <a:xfrm>
            <a:off x="1998980" y="3429000"/>
            <a:ext cx="1219200" cy="762000"/>
            <a:chOff x="288" y="2352"/>
            <a:chExt cx="1104" cy="672"/>
          </a:xfrm>
        </p:grpSpPr>
        <p:sp>
          <p:nvSpPr>
            <p:cNvPr id="10248" name="Line 8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288" y="2736"/>
              <a:ext cx="288" cy="28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249" name="Line 9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V="1">
              <a:off x="576" y="2352"/>
              <a:ext cx="816" cy="67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Oval 3"/>
          <p:cNvSpPr/>
          <p:nvPr>
            <p:custDataLst>
              <p:tags r:id="rId1"/>
            </p:custDataLst>
          </p:nvPr>
        </p:nvSpPr>
        <p:spPr>
          <a:xfrm>
            <a:off x="2133600" y="1470978"/>
            <a:ext cx="1219200" cy="12192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3200"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39940" name="Rectangle 4"/>
          <p:cNvSpPr/>
          <p:nvPr>
            <p:custDataLst>
              <p:tags r:id="rId2"/>
            </p:custDataLst>
          </p:nvPr>
        </p:nvSpPr>
        <p:spPr>
          <a:xfrm>
            <a:off x="3013075" y="3055303"/>
            <a:ext cx="590232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能保持物质化学性质的最小微粒</a:t>
            </a:r>
          </a:p>
        </p:txBody>
      </p:sp>
      <p:sp>
        <p:nvSpPr>
          <p:cNvPr id="39941" name="AutoShape 5"/>
          <p:cNvSpPr/>
          <p:nvPr>
            <p:custDataLst>
              <p:tags r:id="rId3"/>
            </p:custDataLst>
          </p:nvPr>
        </p:nvSpPr>
        <p:spPr>
          <a:xfrm>
            <a:off x="2514600" y="2842578"/>
            <a:ext cx="457200" cy="1025525"/>
          </a:xfrm>
          <a:prstGeom prst="downArrow">
            <a:avLst>
              <a:gd name="adj1" fmla="val 50000"/>
              <a:gd name="adj2" fmla="val 56066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lang="zh-CN" altLang="en-US" sz="3200"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39942" name="Rectangle 6"/>
          <p:cNvSpPr/>
          <p:nvPr>
            <p:custDataLst>
              <p:tags r:id="rId4"/>
            </p:custDataLst>
          </p:nvPr>
        </p:nvSpPr>
        <p:spPr>
          <a:xfrm>
            <a:off x="4648200" y="4137978"/>
            <a:ext cx="5105400" cy="12731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物质是由大量分子组成的，分子间有空隙。</a:t>
            </a:r>
          </a:p>
        </p:txBody>
      </p:sp>
      <p:sp>
        <p:nvSpPr>
          <p:cNvPr id="16389" name="Rectangle 12"/>
          <p:cNvSpPr/>
          <p:nvPr>
            <p:custDataLst>
              <p:tags r:id="rId5"/>
            </p:custDataLst>
          </p:nvPr>
        </p:nvSpPr>
        <p:spPr>
          <a:xfrm>
            <a:off x="4114800" y="612140"/>
            <a:ext cx="35814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物质的微粒模型</a:t>
            </a:r>
          </a:p>
        </p:txBody>
      </p:sp>
      <p:sp>
        <p:nvSpPr>
          <p:cNvPr id="39949" name="Rectangle 13"/>
          <p:cNvSpPr/>
          <p:nvPr>
            <p:custDataLst>
              <p:tags r:id="rId6"/>
            </p:custDataLst>
          </p:nvPr>
        </p:nvSpPr>
        <p:spPr>
          <a:xfrm>
            <a:off x="4648200" y="1775778"/>
            <a:ext cx="5410200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物质是由微粒组成的，微粒之间有空隙。</a:t>
            </a:r>
          </a:p>
        </p:txBody>
      </p:sp>
      <p:sp>
        <p:nvSpPr>
          <p:cNvPr id="16391" name="Rectangle 14"/>
          <p:cNvSpPr/>
          <p:nvPr>
            <p:custDataLst>
              <p:tags r:id="rId7"/>
            </p:custDataLst>
          </p:nvPr>
        </p:nvSpPr>
        <p:spPr>
          <a:xfrm>
            <a:off x="2209800" y="1775778"/>
            <a:ext cx="259080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微粒     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模型：</a:t>
            </a:r>
          </a:p>
        </p:txBody>
      </p:sp>
      <p:grpSp>
        <p:nvGrpSpPr>
          <p:cNvPr id="2" name="Group 16"/>
          <p:cNvGrpSpPr/>
          <p:nvPr>
            <p:custDataLst>
              <p:tags r:id="rId8"/>
            </p:custDataLst>
          </p:nvPr>
        </p:nvGrpSpPr>
        <p:grpSpPr>
          <a:xfrm>
            <a:off x="2103438" y="3985578"/>
            <a:ext cx="2620962" cy="1143000"/>
            <a:chOff x="173" y="2496"/>
            <a:chExt cx="1651" cy="720"/>
          </a:xfrm>
        </p:grpSpPr>
        <p:sp>
          <p:nvSpPr>
            <p:cNvPr id="16393" name="Oval 8"/>
            <p:cNvSpPr/>
            <p:nvPr>
              <p:custDataLst>
                <p:tags r:id="rId9"/>
              </p:custDataLst>
            </p:nvPr>
          </p:nvSpPr>
          <p:spPr>
            <a:xfrm>
              <a:off x="173" y="2496"/>
              <a:ext cx="746" cy="720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3200"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  <p:sp>
          <p:nvSpPr>
            <p:cNvPr id="16394" name="Rectangle 9"/>
            <p:cNvSpPr/>
            <p:nvPr>
              <p:custDataLst>
                <p:tags r:id="rId10"/>
              </p:custDataLst>
            </p:nvPr>
          </p:nvSpPr>
          <p:spPr>
            <a:xfrm>
              <a:off x="240" y="2640"/>
              <a:ext cx="1344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rPr>
                <a:t>分子</a:t>
              </a:r>
            </a:p>
          </p:txBody>
        </p:sp>
        <p:sp>
          <p:nvSpPr>
            <p:cNvPr id="16395" name="Rectangle 15"/>
            <p:cNvSpPr/>
            <p:nvPr>
              <p:custDataLst>
                <p:tags r:id="rId11"/>
              </p:custDataLst>
            </p:nvPr>
          </p:nvSpPr>
          <p:spPr>
            <a:xfrm>
              <a:off x="1056" y="2640"/>
              <a:ext cx="768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3200" b="1">
                  <a:latin typeface="Times New Roman" panose="02020603050405020304" pitchFamily="18" charset="0"/>
                  <a:ea typeface="华文楷体" panose="02010600040101010101" pitchFamily="2" charset="-122"/>
                </a:rPr>
                <a:t>模型</a:t>
              </a:r>
              <a:r>
                <a:rPr lang="en-US" altLang="zh-CN" sz="3200" b="1">
                  <a:latin typeface="Times New Roman" panose="02020603050405020304" pitchFamily="18" charset="0"/>
                  <a:ea typeface="华文楷体" panose="02010600040101010101" pitchFamily="2" charset="-122"/>
                </a:rPr>
                <a:t>: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  <p:bldP spid="39941" grpId="0" animBg="1"/>
      <p:bldP spid="39942" grpId="0" build="p"/>
      <p:bldP spid="399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4"/>
          <p:cNvSpPr txBox="1"/>
          <p:nvPr>
            <p:custDataLst>
              <p:tags r:id="rId1"/>
            </p:custDataLst>
          </p:nvPr>
        </p:nvSpPr>
        <p:spPr>
          <a:xfrm>
            <a:off x="882650" y="550863"/>
            <a:ext cx="2035175" cy="706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分子</a:t>
            </a:r>
          </a:p>
        </p:txBody>
      </p:sp>
      <p:sp>
        <p:nvSpPr>
          <p:cNvPr id="3" name="Text Box 5"/>
          <p:cNvSpPr txBox="1"/>
          <p:nvPr>
            <p:custDataLst>
              <p:tags r:id="rId2"/>
            </p:custDataLst>
          </p:nvPr>
        </p:nvSpPr>
        <p:spPr>
          <a:xfrm>
            <a:off x="1657350" y="1257300"/>
            <a:ext cx="792480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342900" indent="-342900">
              <a:spcBef>
                <a:spcPct val="50000"/>
              </a:spcBef>
              <a:buAutoNum type="arabicPeriod"/>
            </a:pPr>
            <a:r>
              <a:rPr lang="zh-CN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定义：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 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能保持物质化学性质的最小微粒</a:t>
            </a:r>
          </a:p>
        </p:txBody>
      </p:sp>
      <p:sp>
        <p:nvSpPr>
          <p:cNvPr id="4" name="Text Box 6"/>
          <p:cNvSpPr txBox="1"/>
          <p:nvPr>
            <p:custDataLst>
              <p:tags r:id="rId3"/>
            </p:custDataLst>
          </p:nvPr>
        </p:nvSpPr>
        <p:spPr>
          <a:xfrm>
            <a:off x="1727200" y="2133600"/>
            <a:ext cx="9482138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zh-CN" sz="3200" b="1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2.</a:t>
            </a:r>
            <a:r>
              <a:rPr lang="zh-CN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特点：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</a:rPr>
              <a:t>分子很小，物体中含有的分子数非常多</a:t>
            </a:r>
          </a:p>
        </p:txBody>
      </p:sp>
      <p:sp>
        <p:nvSpPr>
          <p:cNvPr id="5" name="Rectangle 7"/>
          <p:cNvSpPr/>
          <p:nvPr>
            <p:custDataLst>
              <p:tags r:id="rId4"/>
            </p:custDataLst>
          </p:nvPr>
        </p:nvSpPr>
        <p:spPr>
          <a:xfrm>
            <a:off x="3262313" y="2716213"/>
            <a:ext cx="6637337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（一般分子直径的数量级为</a:t>
            </a: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10</a:t>
            </a:r>
            <a:r>
              <a:rPr lang="en-US" altLang="zh-CN" sz="3200" b="1" baseline="300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-10 </a:t>
            </a: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m</a:t>
            </a:r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） </a:t>
            </a:r>
          </a:p>
        </p:txBody>
      </p:sp>
      <p:sp>
        <p:nvSpPr>
          <p:cNvPr id="11266" name="Rectangle 8"/>
          <p:cNvSpPr/>
          <p:nvPr>
            <p:custDataLst>
              <p:tags r:id="rId5"/>
            </p:custDataLst>
          </p:nvPr>
        </p:nvSpPr>
        <p:spPr>
          <a:xfrm>
            <a:off x="939165" y="3359150"/>
            <a:ext cx="967803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</a:rPr>
              <a:t>）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</a:rPr>
              <a:t>2500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</a:rPr>
              <a:t>万个水分子一个挨一个地排成一行，长约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</a:rPr>
              <a:t>1cm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</a:rPr>
              <a:t>！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</a:rPr>
              <a:t>）若把水分子与乒乓球相比，就好像乒乓球 与地球相比！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2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矩形 2"/>
          <p:cNvSpPr/>
          <p:nvPr>
            <p:custDataLst>
              <p:tags r:id="rId1"/>
            </p:custDataLst>
          </p:nvPr>
        </p:nvSpPr>
        <p:spPr>
          <a:xfrm>
            <a:off x="488950" y="265113"/>
            <a:ext cx="10052050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        对微观世界的探索，我们用什么工具观测验证呢？</a:t>
            </a:r>
          </a:p>
        </p:txBody>
      </p:sp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914130" y="1295611"/>
            <a:ext cx="3540760" cy="4102100"/>
            <a:chOff x="-346768" y="1895498"/>
            <a:chExt cx="3540760" cy="410210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-346768" y="1895498"/>
              <a:ext cx="3540760" cy="364617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-346768" y="5629298"/>
              <a:ext cx="3442335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光学显微镜</a:t>
              </a: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看到的微小的细胞</a:t>
              </a:r>
              <a:endParaRPr lang="zh-CN" altLang="en-US" sz="1800"/>
            </a:p>
          </p:txBody>
        </p:sp>
      </p:grpSp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5029253" y="1295156"/>
            <a:ext cx="6193155" cy="4456834"/>
            <a:chOff x="4495800" y="2001020"/>
            <a:chExt cx="6193155" cy="4456834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2001020"/>
              <a:ext cx="6193155" cy="364617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5791202" y="5811523"/>
              <a:ext cx="35280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通过放大率为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1500</a:t>
              </a: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万倍的</a:t>
              </a: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电子显微镜</a:t>
              </a: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获得的碳化硅分子的结构图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84225" y="1428750"/>
            <a:ext cx="4152900" cy="34486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2438083" y="382905"/>
            <a:ext cx="7050087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latin typeface="Times New Roman" panose="02020603050405020304" pitchFamily="18" charset="0"/>
                <a:ea typeface="华文楷体" panose="02010600040101010101" pitchFamily="2" charset="-122"/>
              </a:rPr>
              <a:t>分子会运动吗？你的猜想是什么？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914733" y="1222919"/>
            <a:ext cx="1323975" cy="521970"/>
          </a:xfrm>
          <a:prstGeom prst="rect">
            <a:avLst/>
          </a:prstGeom>
          <a:solidFill>
            <a:srgbClr val="FFFDFD">
              <a:lumMod val="90000"/>
            </a:srgb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做一做</a:t>
            </a:r>
          </a:p>
        </p:txBody>
      </p:sp>
      <p:sp>
        <p:nvSpPr>
          <p:cNvPr id="6" name="TextBox 8"/>
          <p:cNvSpPr txBox="1"/>
          <p:nvPr>
            <p:custDataLst>
              <p:tags r:id="rId3"/>
            </p:custDataLst>
          </p:nvPr>
        </p:nvSpPr>
        <p:spPr>
          <a:xfrm>
            <a:off x="915035" y="1941830"/>
            <a:ext cx="5882005" cy="913130"/>
          </a:xfrm>
          <a:prstGeom prst="rect">
            <a:avLst/>
          </a:prstGeom>
          <a:noFill/>
          <a:ln w="12700" cap="flat">
            <a:noFill/>
            <a:prstDash val="lgDash"/>
            <a:miter lim="400000"/>
          </a:ln>
          <a:effectLst/>
        </p:spPr>
        <p:txBody>
          <a:bodyPr rot="0" spcFirstLastPara="1" vertOverflow="overflow" horzOverflow="overflow" vert="horz" wrap="square" lIns="34205" tIns="34205" rIns="34205" bIns="34205" numCol="1" spcCol="38100" rtlCol="0" anchor="t">
            <a:spAutoFit/>
          </a:bodyPr>
          <a:lstStyle/>
          <a:p>
            <a:pPr marL="71755" indent="360045" defTabSz="683895" latinLnBrk="1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lang="zh-CN" altLang="en-US" sz="28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你能通过嗅气味的方法来鉴别醋和酱油吗？</a:t>
            </a:r>
            <a:endParaRPr lang="zh-CN" altLang="en-US" sz="280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Arial"/>
            </a:endParaRPr>
          </a:p>
        </p:txBody>
      </p:sp>
      <p:sp>
        <p:nvSpPr>
          <p:cNvPr id="15" name="TextBox 8"/>
          <p:cNvSpPr txBox="1"/>
          <p:nvPr>
            <p:custDataLst>
              <p:tags r:id="rId4"/>
            </p:custDataLst>
          </p:nvPr>
        </p:nvSpPr>
        <p:spPr>
          <a:xfrm>
            <a:off x="915035" y="3121660"/>
            <a:ext cx="6172200" cy="913130"/>
          </a:xfrm>
          <a:prstGeom prst="rect">
            <a:avLst/>
          </a:prstGeom>
          <a:noFill/>
          <a:ln w="12700" cap="flat">
            <a:noFill/>
            <a:prstDash val="lgDash"/>
            <a:miter lim="400000"/>
          </a:ln>
          <a:effectLst/>
        </p:spPr>
        <p:txBody>
          <a:bodyPr rot="0" spcFirstLastPara="1" vertOverflow="overflow" horzOverflow="overflow" vert="horz" wrap="square" lIns="34205" tIns="34205" rIns="34205" bIns="34205" numCol="1" spcCol="38100" rtlCol="0" anchor="t">
            <a:spAutoFit/>
          </a:bodyPr>
          <a:lstStyle/>
          <a:p>
            <a:pPr marL="71755" indent="360045" defTabSz="683895" latinLnBrk="1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8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如图所示，将红墨水滴入水中，可以看到什么现象？</a:t>
            </a:r>
            <a:endParaRPr lang="en-US" altLang="zh-CN" sz="280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Arial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1000" y="1027430"/>
            <a:ext cx="1687830" cy="19304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276600"/>
            <a:ext cx="2398395" cy="1974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50108_150059_edit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34035" y="1371600"/>
            <a:ext cx="3506470" cy="1977390"/>
          </a:xfrm>
          <a:prstGeom prst="rect">
            <a:avLst/>
          </a:prstGeom>
        </p:spPr>
      </p:pic>
      <p:pic>
        <p:nvPicPr>
          <p:cNvPr id="3" name="video_20250108_151401_edit">
            <a:hlinkClick r:id="" action="ppaction://media"/>
          </p:cNvPr>
          <p:cNvPicPr/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344035" y="1371600"/>
            <a:ext cx="3531235" cy="1962150"/>
          </a:xfrm>
          <a:prstGeom prst="rect">
            <a:avLst/>
          </a:prstGeom>
        </p:spPr>
      </p:pic>
      <p:pic>
        <p:nvPicPr>
          <p:cNvPr id="34" name="固体扩散">
            <a:hlinkClick r:id="" action="ppaction://media"/>
          </p:cNvPr>
          <p:cNvPicPr>
            <a:picLocks noChangeAspect="1"/>
          </p:cNvPicPr>
          <p:nvPr>
            <a:vide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306435" y="1372235"/>
            <a:ext cx="3453765" cy="1942465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10"/>
            </p:custDataLst>
          </p:nvPr>
        </p:nvSpPr>
        <p:spPr>
          <a:xfrm>
            <a:off x="1895989" y="3734094"/>
            <a:ext cx="2653273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大量实验证明：</a:t>
            </a:r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>
          <a:xfrm>
            <a:off x="3628390" y="4309110"/>
            <a:ext cx="581152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分子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处</a:t>
            </a: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在永不停息的无规则运动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中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.</a:t>
            </a:r>
          </a:p>
        </p:txBody>
      </p:sp>
      <p:sp>
        <p:nvSpPr>
          <p:cNvPr id="27" name="Text Box 4"/>
          <p:cNvSpPr txBox="1"/>
          <p:nvPr>
            <p:custDataLst>
              <p:tags r:id="rId12"/>
            </p:custDataLst>
          </p:nvPr>
        </p:nvSpPr>
        <p:spPr>
          <a:xfrm>
            <a:off x="1746250" y="5257800"/>
            <a:ext cx="89128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2800" b="1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扩散</a:t>
            </a:r>
            <a:r>
              <a:rPr lang="zh-CN" altLang="en-US" sz="28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：不同的物质在相互接触时，彼此进入对方的现象。</a:t>
            </a:r>
          </a:p>
        </p:txBody>
      </p:sp>
      <p:sp>
        <p:nvSpPr>
          <p:cNvPr id="28" name="圆角矩形 27"/>
          <p:cNvSpPr/>
          <p:nvPr>
            <p:custDataLst>
              <p:tags r:id="rId13"/>
            </p:custDataLst>
          </p:nvPr>
        </p:nvSpPr>
        <p:spPr>
          <a:xfrm>
            <a:off x="1896110" y="3657600"/>
            <a:ext cx="8659495" cy="132397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4"/>
            </p:custDataLst>
          </p:nvPr>
        </p:nvSpPr>
        <p:spPr>
          <a:xfrm>
            <a:off x="915035" y="990600"/>
            <a:ext cx="2540635" cy="3384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/>
            <a:r>
              <a:rPr lang="zh-CN" altLang="en-US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气体可以发生扩散.</a:t>
            </a:r>
          </a:p>
        </p:txBody>
      </p:sp>
      <p:sp>
        <p:nvSpPr>
          <p:cNvPr id="5" name="文本框 4"/>
          <p:cNvSpPr txBox="1"/>
          <p:nvPr>
            <p:custDataLst>
              <p:tags r:id="rId15"/>
            </p:custDataLst>
          </p:nvPr>
        </p:nvSpPr>
        <p:spPr>
          <a:xfrm>
            <a:off x="4648200" y="990600"/>
            <a:ext cx="2540635" cy="3384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/>
            <a:r>
              <a:rPr lang="zh-CN" altLang="en-US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液体可以发生扩散.</a:t>
            </a:r>
          </a:p>
        </p:txBody>
      </p:sp>
      <p:sp>
        <p:nvSpPr>
          <p:cNvPr id="6" name="文本框 5"/>
          <p:cNvSpPr txBox="1"/>
          <p:nvPr>
            <p:custDataLst>
              <p:tags r:id="rId16"/>
            </p:custDataLst>
          </p:nvPr>
        </p:nvSpPr>
        <p:spPr>
          <a:xfrm>
            <a:off x="8687435" y="990600"/>
            <a:ext cx="2540635" cy="3384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/>
            <a:r>
              <a:rPr lang="zh-CN" altLang="en-US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固体可以发生扩散.</a:t>
            </a:r>
          </a:p>
        </p:txBody>
      </p:sp>
      <p:sp>
        <p:nvSpPr>
          <p:cNvPr id="7" name="Text Box 15"/>
          <p:cNvSpPr txBox="1"/>
          <p:nvPr>
            <p:custDataLst>
              <p:tags r:id="rId17"/>
            </p:custDataLst>
          </p:nvPr>
        </p:nvSpPr>
        <p:spPr>
          <a:xfrm>
            <a:off x="801688" y="342900"/>
            <a:ext cx="74850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algn="l" defTabSz="457200" eaLnBrk="1" hangingPunct="1">
              <a:buClrTx/>
              <a:buSzTx/>
              <a:buFontTx/>
              <a:buNone/>
            </a:pPr>
            <a:r>
              <a:rPr lang="zh-CN" altLang="en-US" b="1">
                <a:solidFill>
                  <a:srgbClr val="0070C0"/>
                </a:solidFill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二、分子的运动</a:t>
            </a:r>
          </a:p>
        </p:txBody>
      </p:sp>
      <p:sp>
        <p:nvSpPr>
          <p:cNvPr id="8" name="Line 18"/>
          <p:cNvSpPr/>
          <p:nvPr>
            <p:custDataLst>
              <p:tags r:id="rId18"/>
            </p:custDataLst>
          </p:nvPr>
        </p:nvSpPr>
        <p:spPr>
          <a:xfrm>
            <a:off x="801688" y="984250"/>
            <a:ext cx="10521950" cy="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  <p:pic>
        <p:nvPicPr>
          <p:cNvPr id="9" name="7-视频-04布朗运动">
            <a:hlinkClick r:id="" action="ppaction://media"/>
          </p:cNvPr>
          <p:cNvPicPr/>
          <p:nvPr>
            <a:videoFile r:link="rId20"/>
            <p:custDataLst>
              <p:tags r:id="rId21"/>
            </p:custDataLst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555605" y="5334000"/>
            <a:ext cx="1245870" cy="108839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6" t="21429" r="13454" b="17796"/>
          <a:stretch>
            <a:fillRect/>
          </a:stretch>
        </p:blipFill>
        <p:spPr bwMode="auto">
          <a:xfrm>
            <a:off x="8229600" y="519430"/>
            <a:ext cx="3663315" cy="3277870"/>
          </a:xfrm>
          <a:prstGeom prst="rect">
            <a:avLst/>
          </a:prstGeom>
          <a:noFill/>
          <a:ln w="19050" algn="ctr">
            <a:noFill/>
            <a:miter lim="800000"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>
                <p:cTn id="50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 fullScrn="1">
              <p:cMediaNode>
                <p:cTn id="51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 fullScrn="1">
              <p:cMediaNode>
                <p:cTn id="52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 fullScrn="1">
              <p:cMediaNode vol="80000">
                <p:cTn id="53" fill="remove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25" grpId="0"/>
      <p:bldP spid="26" grpId="0"/>
      <p:bldP spid="27" grpId="0"/>
      <p:bldP spid="28" grpId="0" animBg="1"/>
      <p:bldP spid="4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7"/>
  <p:tag name="KSO_WM_UNIT_PLACING_PICTURE_USER_VIEWPORT" val="{&quot;height&quot;:7500,&quot;width&quot;:13360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"/>
  <p:tag name="KSO_WM_UNIT_PLACING_PICTURE_USER_VIEWPORT" val="{&quot;height&quot;:4801,&quot;width&quot;:5781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5"/>
  <p:tag name="KSO_WM_UNIT_PLACING_PICTURE_USER_VIEWPORT" val="{&quot;height&quot;:5742,&quot;width&quot;:9753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0"/>
  <p:tag name="KSO_WM_UNIT_PLACING_PICTURE_USER_VIEWPORT" val="{&quot;height&quot;:5742,&quot;width&quot;:5576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9"/>
  <p:tag name="KSO_WM_UNIT_MEDIACOVER_BTN_POS" val="c"/>
  <p:tag name="KSO_WM_UNIT_MEDIACOVER_BTN_STATE" val="1"/>
  <p:tag name="KSO_WM_UNIT_MEDIACOVER_BTN_STYLE" val="ee0bc779c1f3d7f3e90c96344320e69a"/>
  <p:tag name="KSO_WM_UNIT_MEDIACOVER_BTNRECT" val="2413*1209*694*694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5"/>
  <p:tag name="KSO_WM_MEDIACOVER_FLAG" val="1"/>
  <p:tag name="KSO_WM_UNIT_MEDIACOVER_BTN_STATE" val="1"/>
  <p:tag name="KSO_WM_UNIT_MEDIACOVER_BTNRECT" val="0*0*0*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8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9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9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9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5"/>
  <p:tag name="KSO_WM_UNIT_TABLE_BEAUTIFY" val="smartTable{a4d3a19c-c0aa-4dc7-ac10-4cffdf875b69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3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9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5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4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4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3"/>
</p:tagLst>
</file>

<file path=ppt/theme/theme1.xml><?xml version="1.0" encoding="utf-8"?>
<a:theme xmlns:a="http://schemas.openxmlformats.org/drawingml/2006/main" name="主题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1298</Words>
  <Application>Microsoft Office PowerPoint</Application>
  <PresentationFormat>宽屏</PresentationFormat>
  <Paragraphs>158</Paragraphs>
  <Slides>18</Slides>
  <Notes>16</Notes>
  <HiddenSlides>0</HiddenSlides>
  <MMClips>7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等线</vt:lpstr>
      <vt:lpstr>黑体</vt:lpstr>
      <vt:lpstr>华文楷体</vt:lpstr>
      <vt:lpstr>华文新魏</vt:lpstr>
      <vt:lpstr>楷体_GB2312</vt:lpstr>
      <vt:lpstr>宋体</vt:lpstr>
      <vt:lpstr>微软雅黑</vt:lpstr>
      <vt:lpstr>Arial</vt:lpstr>
      <vt:lpstr>Calibri</vt:lpstr>
      <vt:lpstr>Tahoma</vt:lpstr>
      <vt:lpstr>Times New Roman</vt:lpstr>
      <vt:lpstr>Verdana</vt:lpstr>
      <vt:lpstr>主题7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2025-02-04T16:06:40Z</cp:lastPrinted>
  <dcterms:created xsi:type="dcterms:W3CDTF">2025-02-04T16:06:40Z</dcterms:created>
  <dcterms:modified xsi:type="dcterms:W3CDTF">2025-05-25T02:52:11Z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