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3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12192000"/>
  <p:custDataLst>
    <p:tags r:id="rId4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tags" Target="tags/tag1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5.jpeg" /><Relationship Id="rId4" Type="http://schemas.openxmlformats.org/officeDocument/2006/relationships/image" Target="../media/image1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1.jpeg" /><Relationship Id="rId4" Type="http://schemas.openxmlformats.org/officeDocument/2006/relationships/image" Target="../media/image2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6.xml" TargetMode="Internal" /><Relationship Id="rId6" Type="http://schemas.openxmlformats.org/officeDocument/2006/relationships/slide" Target="slide11.xml" TargetMode="Internal" /><Relationship Id="rId7" Type="http://schemas.openxmlformats.org/officeDocument/2006/relationships/slide" Target="slide20.xml" TargetMode="Internal" /><Relationship Id="rId8" Type="http://schemas.openxmlformats.org/officeDocument/2006/relationships/slide" Target="slide30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4.png" /><Relationship Id="rId4" Type="http://schemas.openxmlformats.org/officeDocument/2006/relationships/image" Target="../media/image25.jpeg" /><Relationship Id="rId5" Type="http://schemas.openxmlformats.org/officeDocument/2006/relationships/image" Target="../media/image26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7.jpeg" /><Relationship Id="rId4" Type="http://schemas.openxmlformats.org/officeDocument/2006/relationships/image" Target="../media/image2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9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0.jpeg" /><Relationship Id="rId4" Type="http://schemas.openxmlformats.org/officeDocument/2006/relationships/image" Target="../media/image31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Relationship Id="rId3" Type="http://schemas.openxmlformats.org/officeDocument/2006/relationships/image" Target="../media/image30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3.png" /><Relationship Id="rId4" Type="http://schemas.openxmlformats.org/officeDocument/2006/relationships/image" Target="../media/image30.jpeg" /><Relationship Id="rId5" Type="http://schemas.openxmlformats.org/officeDocument/2006/relationships/image" Target="../media/image34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5.png" /><Relationship Id="rId4" Type="http://schemas.openxmlformats.org/officeDocument/2006/relationships/image" Target="../media/image30.jpeg" /><Relationship Id="rId5" Type="http://schemas.openxmlformats.org/officeDocument/2006/relationships/image" Target="../media/image36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37.png" /><Relationship Id="rId4" Type="http://schemas.openxmlformats.org/officeDocument/2006/relationships/image" Target="../media/image38.png" /><Relationship Id="rId5" Type="http://schemas.openxmlformats.org/officeDocument/2006/relationships/image" Target="../media/image3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39.png" /><Relationship Id="rId4" Type="http://schemas.openxmlformats.org/officeDocument/2006/relationships/image" Target="../media/image40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slide" Target="slide3.xml" TargetMode="Internal" /><Relationship Id="rId4" Type="http://schemas.openxmlformats.org/officeDocument/2006/relationships/slide" Target="slide6.xml" TargetMode="Internal" /><Relationship Id="rId5" Type="http://schemas.openxmlformats.org/officeDocument/2006/relationships/slide" Target="slide11.xml" TargetMode="Internal" /><Relationship Id="rId6" Type="http://schemas.openxmlformats.org/officeDocument/2006/relationships/slide" Target="slide20.xml" TargetMode="Internal" /><Relationship Id="rId7" Type="http://schemas.openxmlformats.org/officeDocument/2006/relationships/slide" Target="slide30.xml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f5ffe22b9.fixed?vcp=1&amp;pid=d886613b3&amp;color=0,0,0&amp;vtp=1&amp;bbb=1" title=""/>
          <p:cNvSpPr/>
          <p:nvPr/>
        </p:nvSpPr>
        <p:spPr>
          <a:xfrm>
            <a:off x="0" y="167271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100"/>
              </a:lnSpc>
            </a:pPr>
            <a:r>
              <a:rPr lang="en-US" altLang="zh-CN" sz="49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49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9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4900"/>
          </a:p>
        </p:txBody>
      </p:sp>
      <p:sp>
        <p:nvSpPr>
          <p:cNvPr id="3" name="C_3#f5ffe22b9.fixed?vcp=1&amp;pid=d886613b3&amp;color=0,0,0&amp;vtp=1&amp;bbb=1" title=""/>
          <p:cNvSpPr/>
          <p:nvPr/>
        </p:nvSpPr>
        <p:spPr>
          <a:xfrm>
            <a:off x="0" y="273342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100"/>
              </a:lnSpc>
            </a:pPr>
            <a:r>
              <a:rPr lang="en-US" altLang="zh-CN" sz="49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第四部分</a:t>
            </a:r>
            <a:r>
              <a:rPr lang="en-US" altLang="zh-CN" sz="49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9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4900"/>
          </a:p>
        </p:txBody>
      </p:sp>
      <p:sp>
        <p:nvSpPr>
          <p:cNvPr id="4" name="C_3_BD#f5ffe22b9.fixed?vcp=1&amp;pid=d886613b3&amp;color=0,0,0&amp;vtp=1&amp;bbb=1" title=""/>
          <p:cNvSpPr/>
          <p:nvPr/>
        </p:nvSpPr>
        <p:spPr>
          <a:xfrm>
            <a:off x="0" y="366610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100"/>
              </a:lnSpc>
            </a:pPr>
            <a:r>
              <a:rPr lang="en-US" altLang="zh-CN" sz="49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第28讲</a:t>
            </a:r>
            <a:r>
              <a:rPr lang="en-US" altLang="zh-CN" sz="49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9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电磁波及其应用</a:t>
            </a:r>
            <a:r>
              <a:rPr lang="en-US" altLang="zh-CN" sz="49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9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能源与可持续发展</a:t>
            </a:r>
            <a:endParaRPr lang="en-US" altLang="zh-CN" sz="4900"/>
          </a:p>
        </p:txBody>
      </p:sp>
      <p:sp>
        <p:nvSpPr>
          <p:cNvPr id="5" name="C_3#f5ffe22b9" title=""/>
          <p:cNvSpPr/>
          <p:nvPr/>
        </p:nvSpPr>
        <p:spPr>
          <a:xfrm>
            <a:off x="1956816" y="469938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261189dd4?vcp=1&amp;pid=b5cd00000&amp;color=0,0,0&amp;mp=1&amp;vtp=1&amp;bt=1&amp;bbb=1&amp;hb=1" title=""/>
          <p:cNvSpPr/>
          <p:nvPr/>
        </p:nvSpPr>
        <p:spPr>
          <a:xfrm>
            <a:off x="932688" y="917924"/>
            <a:ext cx="10323576" cy="5087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6.原子核发生裂变或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时，可释放出巨大的能量，原子弹、核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电站利用的是核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产生的能量；核能为不可再生能源，核能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的优点是清洁能源，其可能带来的问题是核辐射和核污染。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7.能量既不会凭空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，也不会凭空产生，它只会从一种形式转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化为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，或者从一个物体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到其他物体，而在转化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和转移的过程中，能量的总量保持不变。</a:t>
            </a:r>
            <a:endParaRPr lang="en-US" altLang="zh-CN" sz="100" b="1" i="0" kern="0" spc="-99900">
              <a:solidFill>
                <a:srgbClr val="FFFFFF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8.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能量的转化和转移是有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的。热传递过程中，内能只能从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物体转移到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物体上。</a:t>
            </a:r>
            <a:endParaRPr lang="en-US" altLang="zh-CN" sz="2800"/>
          </a:p>
        </p:txBody>
      </p:sp>
      <p:sp>
        <p:nvSpPr>
          <p:cNvPr id="3" name="P_6_AN.20_1#261189dd4.blank?vcp=1&amp;pid=b5cd00000&amp;color=0,0,0&amp;mp=1&amp;vpa=20&amp;vtp=1&amp;bbb=1" title=""/>
          <p:cNvSpPr/>
          <p:nvPr/>
        </p:nvSpPr>
        <p:spPr>
          <a:xfrm>
            <a:off x="4067206" y="88744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聚变</a:t>
            </a:r>
            <a:endParaRPr lang="en-US" altLang="zh-CN" sz="2800"/>
          </a:p>
        </p:txBody>
      </p:sp>
      <p:sp>
        <p:nvSpPr>
          <p:cNvPr id="4" name="P_6_AN.21_1#261189dd4.blank?vcp=1&amp;pid=b5cd00000&amp;color=0,0,0&amp;mp=1&amp;vpa=21&amp;vtp=1&amp;bbb=1" title=""/>
          <p:cNvSpPr/>
          <p:nvPr/>
        </p:nvSpPr>
        <p:spPr>
          <a:xfrm>
            <a:off x="3443319" y="153514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裂变</a:t>
            </a:r>
            <a:endParaRPr lang="en-US" altLang="zh-CN" sz="2800"/>
          </a:p>
        </p:txBody>
      </p:sp>
      <p:sp>
        <p:nvSpPr>
          <p:cNvPr id="5" name="P_6_AN.22_1#261189dd4.blank?vcp=1&amp;pid=b5cd00000&amp;color=0,0,0&amp;mp=1&amp;vpa=22&amp;vtp=1&amp;bbb=1" title=""/>
          <p:cNvSpPr/>
          <p:nvPr/>
        </p:nvSpPr>
        <p:spPr>
          <a:xfrm>
            <a:off x="3710019" y="283054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消失</a:t>
            </a:r>
            <a:endParaRPr lang="en-US" altLang="zh-CN" sz="2800"/>
          </a:p>
        </p:txBody>
      </p:sp>
      <p:sp>
        <p:nvSpPr>
          <p:cNvPr id="6" name="P_6_AN.23_1#261189dd4.blank?vcp=1&amp;pid=b5cd00000&amp;color=0,0,0&amp;mp=1&amp;vpa=23&amp;vtp=1&amp;bbb=1" title=""/>
          <p:cNvSpPr/>
          <p:nvPr/>
        </p:nvSpPr>
        <p:spPr>
          <a:xfrm>
            <a:off x="1657382" y="347824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其他形式</a:t>
            </a:r>
            <a:endParaRPr lang="en-US" altLang="zh-CN" sz="2800"/>
          </a:p>
        </p:txBody>
      </p:sp>
      <p:sp>
        <p:nvSpPr>
          <p:cNvPr id="7" name="P_6_AN.24_1#261189dd4.blank?vcp=1&amp;pid=b5cd00000&amp;color=0,0,0&amp;mp=1&amp;vpa=24&amp;vtp=1&amp;bbb=1" title=""/>
          <p:cNvSpPr/>
          <p:nvPr/>
        </p:nvSpPr>
        <p:spPr>
          <a:xfrm>
            <a:off x="6292881" y="347824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转移</a:t>
            </a:r>
            <a:endParaRPr lang="en-US" altLang="zh-CN" sz="2800"/>
          </a:p>
        </p:txBody>
      </p:sp>
      <p:sp>
        <p:nvSpPr>
          <p:cNvPr id="9" name="QB_6_AN.26_1#261189dd4.blank?vcp=1&amp;vop=1&amp;vis=1&amp;pid=b5cd00000&amp;color=0,0,0&amp;vpa=25&amp;vtp=1&amp;bbb=1" title=""/>
          <p:cNvSpPr/>
          <p:nvPr/>
        </p:nvSpPr>
        <p:spPr>
          <a:xfrm>
            <a:off x="4781581" y="477364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方向</a:t>
            </a:r>
            <a:endParaRPr lang="en-US" altLang="zh-CN" sz="2800"/>
          </a:p>
        </p:txBody>
      </p:sp>
      <p:sp>
        <p:nvSpPr>
          <p:cNvPr id="10" name="QB_6_AN.27_1#261189dd4.blank?vcp=1&amp;vop=1&amp;vis=1&amp;pid=b5cd00000&amp;color=0,0,0&amp;vpa=26&amp;vtp=1&amp;bbb=1" title=""/>
          <p:cNvSpPr/>
          <p:nvPr/>
        </p:nvSpPr>
        <p:spPr>
          <a:xfrm>
            <a:off x="943007" y="540038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高温</a:t>
            </a:r>
            <a:endParaRPr lang="en-US" altLang="zh-CN" sz="2800"/>
          </a:p>
        </p:txBody>
      </p:sp>
      <p:sp>
        <p:nvSpPr>
          <p:cNvPr id="11" name="QB_6_AN.28_1#261189dd4.blank?vcp=1&amp;vop=1&amp;vis=1&amp;pid=b5cd00000&amp;color=0,0,0&amp;vpa=27&amp;vtp=1&amp;bbb=1" title=""/>
          <p:cNvSpPr/>
          <p:nvPr/>
        </p:nvSpPr>
        <p:spPr>
          <a:xfrm>
            <a:off x="3795744" y="540038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低温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9" grpId="0" uiExpand="1" build="p" animBg="1"/>
      <p:bldP spid="10" grpId="0" uiExpand="1" build="p" animBg="1"/>
      <p:bldP spid="1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37a3a07e1.fixed?vcp=1&amp;pid=f5ffe22b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37a3a07e1.fixed?vcp=1&amp;pid=f5ffe22b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37a3a07e1.fixed?vcp=1&amp;pid=f5ffe22b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0b312b75d?vcp=1&amp;pid=37a3a07e1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0b312b75d?vcp=1&amp;pid=37a3a07e1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电磁波及其应用</a:t>
            </a:r>
            <a:endParaRPr lang="en-US" altLang="zh-CN" sz="100"/>
          </a:p>
        </p:txBody>
      </p:sp>
      <p:sp>
        <p:nvSpPr>
          <p:cNvPr id="4" name="QC_6_BD.29_1#aab61b032?vcp=1&amp;vop=1&amp;vis=1&amp;pid=0b312b75d&amp;color=0,0,0&amp;vtp=1&amp;bbb=1&amp;hb=1" title=""/>
          <p:cNvSpPr/>
          <p:nvPr/>
        </p:nvSpPr>
        <p:spPr>
          <a:xfrm>
            <a:off x="932688" y="1351063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（2024·广州）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如图28-1所示，光导纤维在传递信息时，光从内芯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的一端传输到另一端，其原理应用了光的(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30_1#aab61b032.bracket?vcp=1&amp;vop=1&amp;vis=1&amp;pid=0b312b75d&amp;color=0,0,0&amp;vpa=28&amp;vtp=1" title=""/>
          <p:cNvSpPr/>
          <p:nvPr/>
        </p:nvSpPr>
        <p:spPr>
          <a:xfrm>
            <a:off x="7651782" y="1985428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pic>
        <p:nvPicPr>
          <p:cNvPr id="6" name="QC_6_BD.29_2#aab61b032?iti=1&amp;vcp=1&amp;vop=1&amp;vis=1&amp;pid=0b312b75d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7056" y="2689770"/>
            <a:ext cx="4434840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BD.29_3#aab61b032?iti=1&amp;vcp=1&amp;vop=1&amp;vis=1&amp;pid=0b312b75d&amp;color=0,0,0&amp;vtp=1&amp;bbb=1" title=""/>
          <p:cNvSpPr/>
          <p:nvPr/>
        </p:nvSpPr>
        <p:spPr>
          <a:xfrm>
            <a:off x="5549170" y="470957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图28-1</a:t>
            </a:r>
            <a:endParaRPr lang="en-US" altLang="zh-CN" sz="2800"/>
          </a:p>
        </p:txBody>
      </p:sp>
      <p:sp>
        <p:nvSpPr>
          <p:cNvPr id="8" name="QC_6_BD.29_4#aab61b032.choices?vcp=1&amp;vop=1&amp;vis=1&amp;pid=0b312b75d&amp;color=0,0,0&amp;vtp=1&amp;bbb=1" title=""/>
          <p:cNvSpPr/>
          <p:nvPr/>
        </p:nvSpPr>
        <p:spPr>
          <a:xfrm>
            <a:off x="932688" y="534584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468880"/>
                <a:tab pos="4899025"/>
                <a:tab pos="73552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A.折射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B.反射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C.色散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D.直线传播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31_1#bdb0aadbc?vcp=1&amp;vop=1&amp;vis=1&amp;pid=0b312b75d&amp;color=0,0,0&amp;vtp=1&amp;bt=1&amp;bbb=1&amp;hb=1" title=""/>
          <p:cNvSpPr/>
          <p:nvPr/>
        </p:nvSpPr>
        <p:spPr>
          <a:xfrm>
            <a:off x="932688" y="120421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（2025·广州越秀区模拟）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图28-2甲是一台收音机，可通过调台旋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钮选择不同频率的电台，图乙是该收音机的频率面板。若只通过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调台旋钮把频率指针向右移动，则以下说法正确的是(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32_1#bdb0aadbc.bracket?vcp=1&amp;vop=1&amp;vis=1&amp;pid=0b312b75d&amp;color=0,0,0&amp;vpa=29&amp;vtp=1" title=""/>
          <p:cNvSpPr/>
          <p:nvPr/>
        </p:nvSpPr>
        <p:spPr>
          <a:xfrm>
            <a:off x="9425020" y="248627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6_BD.31_2#bdb0aadbc?iti=2&amp;htil=1&amp;vcp=1&amp;vop=1&amp;vis=1&amp;pid=0b312b75d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953" y="3146742"/>
            <a:ext cx="3666744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1_3#bdb0aadbc?iti=2&amp;htil=1&amp;vcp=1&amp;vop=1&amp;vis=1&amp;pid=0b312b75d&amp;color=0,0,0&amp;vtp=1&amp;bbb=1" title=""/>
          <p:cNvSpPr/>
          <p:nvPr/>
        </p:nvSpPr>
        <p:spPr>
          <a:xfrm>
            <a:off x="8401019" y="445331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图28-2</a:t>
            </a:r>
            <a:endParaRPr lang="en-US" altLang="zh-CN" sz="2800"/>
          </a:p>
        </p:txBody>
      </p:sp>
      <p:sp>
        <p:nvSpPr>
          <p:cNvPr id="6" name="QC_6_BD.31_4#bdb0aadbc.choices?htil=1&amp;vcp=1&amp;vop=1&amp;vis=1&amp;pid=0b312b75d&amp;color=0,0,0&amp;vtp=1&amp;bbb=1" title=""/>
          <p:cNvSpPr/>
          <p:nvPr/>
        </p:nvSpPr>
        <p:spPr>
          <a:xfrm>
            <a:off x="932688" y="3128454"/>
            <a:ext cx="651967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A.播放的声音频率变高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B.播放的声音响度变大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C.接收到的电磁波波长更短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D.接收到的电磁波在真空中波速变大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33_1#e51eeb15d?vcp=1&amp;vop=1&amp;vis=1&amp;pid=0b312b75d&amp;color=0,0,0&amp;vtp=1&amp;bt=1&amp;bbb=1&amp;hb=1" title=""/>
          <p:cNvSpPr/>
          <p:nvPr/>
        </p:nvSpPr>
        <p:spPr>
          <a:xfrm>
            <a:off x="932688" y="720000"/>
            <a:ext cx="10323576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（2025·陕西）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如图28-3是搭载热成像仪和实时图像传输器的防火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巡查无人机。其搭载的热成像仪通过物体辐射的</a:t>
            </a: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endParaRPr lang="en-US" altLang="zh-CN" sz="2800" i="0" spc="-5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（选填“红外线”或“紫外线”）检测林场温度并形成图像，图像传输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器利用</a:t>
            </a: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（选填“超声波”或“电磁波”）将这些图像传输给操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作终端。</a:t>
            </a:r>
            <a:endParaRPr lang="en-US" altLang="zh-CN" sz="2800" spc="-50"/>
          </a:p>
        </p:txBody>
      </p:sp>
      <p:sp>
        <p:nvSpPr>
          <p:cNvPr id="3" name="QB_6_AN.34_1#e51eeb15d.blank?vcp=1&amp;vop=1&amp;vis=1&amp;pid=0b312b75d&amp;color=0,0,0&amp;vpa=30&amp;vtp=1&amp;bbb=1" title=""/>
          <p:cNvSpPr/>
          <p:nvPr/>
        </p:nvSpPr>
        <p:spPr>
          <a:xfrm>
            <a:off x="8301070" y="1337220"/>
            <a:ext cx="13049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红外线</a:t>
            </a:r>
            <a:endParaRPr lang="en-US" altLang="zh-CN" sz="2800" spc="-50"/>
          </a:p>
        </p:txBody>
      </p:sp>
      <p:sp>
        <p:nvSpPr>
          <p:cNvPr id="4" name="QB_6_AN.36_1#e51eeb15d.blank?vcp=1&amp;vop=1&amp;vis=1&amp;pid=0b312b75d&amp;color=0,0,0&amp;vpa=31&amp;vtp=1&amp;bbb=1" title=""/>
          <p:cNvSpPr/>
          <p:nvPr/>
        </p:nvSpPr>
        <p:spPr>
          <a:xfrm>
            <a:off x="1985994" y="2632620"/>
            <a:ext cx="13049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电磁波</a:t>
            </a:r>
            <a:endParaRPr lang="en-US" altLang="zh-CN" sz="2800" spc="-50"/>
          </a:p>
        </p:txBody>
      </p:sp>
      <p:pic>
        <p:nvPicPr>
          <p:cNvPr id="5" name="QB_6_BD.35_1#e51eeb15d?iti=3&amp;vcp=1&amp;vop=1&amp;vis=1&amp;pid=0b312b75d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608" y="3980852"/>
            <a:ext cx="2459736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35_2#e51eeb15d?iti=3&amp;vcp=1&amp;vop=1&amp;vis=1&amp;pid=0b312b75d&amp;color=0,0,0&amp;vtp=1&amp;bbb=1" title=""/>
          <p:cNvSpPr/>
          <p:nvPr/>
        </p:nvSpPr>
        <p:spPr>
          <a:xfrm>
            <a:off x="5549170" y="549774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2418b67c6?vcp=1&amp;pid=37a3a07e1&amp;color=0,0,0&amp;tib=255,255,255&amp;iip=5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2418b67c6?vcp=1&amp;pid=37a3a07e1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能源与可持续发展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能量的转化和守恒</a:t>
            </a:r>
            <a:endParaRPr lang="en-US" altLang="zh-CN" sz="100"/>
          </a:p>
        </p:txBody>
      </p:sp>
      <p:pic>
        <p:nvPicPr>
          <p:cNvPr id="4" name="C_5_BD#2418b67c6?vcp=1&amp;pid=37a3a07e1&amp;color=0,0,0&amp;tib=255,255,255&amp;iip=6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90" y="810742"/>
            <a:ext cx="1143000" cy="466344"/>
          </a:xfrm>
          <a:prstGeom prst="rect">
            <a:avLst/>
          </a:prstGeom>
        </p:spPr>
      </p:pic>
      <p:sp>
        <p:nvSpPr>
          <p:cNvPr id="5" name="QC_6_BD.37_1#ef46298e3?vcp=1&amp;vop=1&amp;vis=1&amp;pid=2418b67c6&amp;color=0,0,0&amp;vtp=1&amp;bbb=1" title=""/>
          <p:cNvSpPr/>
          <p:nvPr/>
        </p:nvSpPr>
        <p:spPr>
          <a:xfrm>
            <a:off x="932688" y="1351063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（2025·乐山）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关于能源和电磁波、下列说法正确的是(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6" name="QC_6_AN.38_1#ef46298e3.bracket?vcp=1&amp;vop=1&amp;vis=1&amp;pid=2418b67c6&amp;color=0,0,0&amp;vpa=32&amp;vtp=1" title=""/>
          <p:cNvSpPr/>
          <p:nvPr/>
        </p:nvSpPr>
        <p:spPr>
          <a:xfrm>
            <a:off x="9807607" y="1347253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C_6_BD.37_2#ef46298e3.choices?vcp=1&amp;vop=1&amp;vis=1&amp;pid=2418b67c6&amp;color=0,0,0&amp;vtp=1&amp;bbb=1" title=""/>
              <p:cNvSpPr/>
              <p:nvPr/>
            </p:nvSpPr>
            <p:spPr>
              <a:xfrm>
                <a:off x="932688" y="1990063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A.电能是一次能源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B.核电站是利用聚变的链式反应发电的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𝐆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通信利用电磁波传递信息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D.电视机遥控器发出的红外线不属于电磁波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C_6_BD.37_2#ef46298e3.choices?vcp=1&amp;vop=1&amp;vis=1&amp;pid=2418b67c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990063"/>
                <a:ext cx="10323576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5" t="-24" r="2" b="-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39_1#c47a452da?vcp=1&amp;vop=1&amp;vis=1&amp;pid=2418b67c6&amp;color=0,0,0&amp;vtp=1&amp;bt=1&amp;bbb=1&amp;hb=1" title=""/>
          <p:cNvSpPr/>
          <p:nvPr/>
        </p:nvSpPr>
        <p:spPr>
          <a:xfrm>
            <a:off x="932688" y="939292"/>
            <a:ext cx="10323576" cy="11346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（2025·连云港）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如图28-4为某核电站的发电流程图，关于核电站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发电的过程，下列说法正确的是(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pic>
        <p:nvPicPr>
          <p:cNvPr id="3" name="QC_6_BD.39_2#c47a452da?iti=4&amp;vcp=1&amp;vop=1&amp;vis=1&amp;pid=2418b67c6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9736" y="2208276"/>
            <a:ext cx="7278624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BD.39_3#c47a452da?iti=4&amp;vcp=1&amp;vop=1&amp;vis=1&amp;pid=2418b67c6&amp;color=0,0,0&amp;vtp=1&amp;bbb=1" title=""/>
          <p:cNvSpPr/>
          <p:nvPr/>
        </p:nvSpPr>
        <p:spPr>
          <a:xfrm>
            <a:off x="5553742" y="2947924"/>
            <a:ext cx="1090612" cy="949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图28-4</a:t>
            </a:r>
            <a:endParaRPr lang="en-US" altLang="zh-CN" sz="2800"/>
          </a:p>
        </p:txBody>
      </p:sp>
      <p:sp>
        <p:nvSpPr>
          <p:cNvPr id="5" name="QC_6_AN.40_1#c47a452da.bracket?vcp=1&amp;vop=1&amp;vis=1&amp;pid=2418b67c6&amp;color=0,0,0&amp;vpa=33&amp;vtp=1" title=""/>
          <p:cNvSpPr/>
          <p:nvPr/>
        </p:nvSpPr>
        <p:spPr>
          <a:xfrm>
            <a:off x="6210331" y="1538986"/>
            <a:ext cx="515938" cy="5297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6" name="QC_6_BD.39_4#c47a452da.choices?vcp=1&amp;vop=1&amp;vis=1&amp;pid=2418b67c6&amp;color=0,0,0&amp;vtp=1&amp;bbb=1" title=""/>
          <p:cNvSpPr/>
          <p:nvPr/>
        </p:nvSpPr>
        <p:spPr>
          <a:xfrm>
            <a:off x="932688" y="3553396"/>
            <a:ext cx="10323576" cy="2353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A.核反应堆中，发生的是核裂变</a:t>
            </a:r>
            <a:endParaRPr lang="en-US" altLang="zh-CN" sz="2800"/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B.核反应堆中，将核能转化为电能</a:t>
            </a:r>
            <a:endParaRPr lang="en-US" altLang="zh-CN" sz="2800"/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C.汽轮机工作时，将内能转化为电能</a:t>
            </a:r>
            <a:endParaRPr lang="en-US" altLang="zh-CN" sz="2800"/>
          </a:p>
          <a:p>
            <a:pPr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D.发电机工作时，将内能转化为电能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41_1#02b9e2aa2?vcp=1&amp;vop=1&amp;vis=1&amp;pid=2418b67c6&amp;color=0,0,0&amp;vtp=1&amp;bt=1&amp;bbb=1&amp;hb=1" title=""/>
          <p:cNvSpPr/>
          <p:nvPr/>
        </p:nvSpPr>
        <p:spPr>
          <a:xfrm>
            <a:off x="932688" y="165554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（2024·苏州）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我国大力发展绿色清洁能源，减少碳排放保护环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境，下列选项属于碳排放限制的是(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42_1#02b9e2aa2.bracket?vcp=1&amp;vop=1&amp;vis=1&amp;pid=2418b67c6&amp;color=0,0,0&amp;vpa=34&amp;vtp=1" title=""/>
          <p:cNvSpPr/>
          <p:nvPr/>
        </p:nvSpPr>
        <p:spPr>
          <a:xfrm>
            <a:off x="6567520" y="2289905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pic>
        <p:nvPicPr>
          <p:cNvPr id="4" name="QC_6_BD.41_2#02b9e2aa2.choice_image?htil=1&amp;vcp=1&amp;vop=1&amp;vis=1&amp;pid=2418b67c6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88" y="2992977"/>
            <a:ext cx="2240280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41_3#02b9e2aa2?htil=1&amp;vcp=1&amp;vop=1&amp;vis=1&amp;pid=2418b67c6&amp;color=0,0,0&amp;vtp=1&amp;bbb=1" title=""/>
          <p:cNvSpPr/>
          <p:nvPr/>
        </p:nvSpPr>
        <p:spPr>
          <a:xfrm>
            <a:off x="932688" y="4629753"/>
            <a:ext cx="257860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A.火力发电</a:t>
            </a:r>
            <a:endParaRPr lang="en-US" altLang="zh-CN" sz="2800"/>
          </a:p>
        </p:txBody>
      </p:sp>
      <p:pic>
        <p:nvPicPr>
          <p:cNvPr id="6" name="QC_6_BD.41_4#02b9e2aa2.choice_image?htil=1&amp;vcp=1&amp;vop=1&amp;vis=1&amp;pid=2418b67c6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440" y="2992977"/>
            <a:ext cx="2075688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BD.41_5#02b9e2aa2?htil=1&amp;vcp=1&amp;vop=1&amp;vis=1&amp;pid=2418b67c6&amp;color=0,0,0&amp;vtp=1&amp;bbb=1" title=""/>
          <p:cNvSpPr/>
          <p:nvPr/>
        </p:nvSpPr>
        <p:spPr>
          <a:xfrm>
            <a:off x="3520440" y="4629753"/>
            <a:ext cx="257860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B.水力发电</a:t>
            </a:r>
            <a:endParaRPr lang="en-US" altLang="zh-CN" sz="2800"/>
          </a:p>
        </p:txBody>
      </p:sp>
      <p:pic>
        <p:nvPicPr>
          <p:cNvPr id="8" name="QC_6_BD.41_6#02b9e2aa2.choice_image?htil=1&amp;vcp=1&amp;vop=1&amp;vis=1&amp;pid=2418b67c6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9048" y="2992977"/>
            <a:ext cx="2103120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C_6_BD.41_7#02b9e2aa2?htil=1&amp;vcp=1&amp;vop=1&amp;vis=1&amp;pid=2418b67c6&amp;color=0,0,0&amp;vtp=1&amp;bbb=1" title=""/>
          <p:cNvSpPr/>
          <p:nvPr/>
        </p:nvSpPr>
        <p:spPr>
          <a:xfrm>
            <a:off x="6099048" y="4629753"/>
            <a:ext cx="257860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C.风力发电</a:t>
            </a:r>
            <a:endParaRPr lang="en-US" altLang="zh-CN" sz="2800"/>
          </a:p>
        </p:txBody>
      </p:sp>
      <p:pic>
        <p:nvPicPr>
          <p:cNvPr id="10" name="QC_6_BD.41_8#02b9e2aa2.choice_image?htil=1&amp;vcp=1&amp;vop=1&amp;vis=1&amp;pid=2418b67c6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7656" y="2992977"/>
            <a:ext cx="2002536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1" name="QC_6_BD.41_9#02b9e2aa2?htil=1&amp;vcp=1&amp;vop=1&amp;vis=1&amp;pid=2418b67c6&amp;color=0,0,0&amp;vtp=1&amp;bbb=1" title=""/>
          <p:cNvSpPr/>
          <p:nvPr/>
        </p:nvSpPr>
        <p:spPr>
          <a:xfrm>
            <a:off x="8677656" y="4629753"/>
            <a:ext cx="257860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D.光伏发电</a:t>
            </a:r>
            <a:endParaRPr lang="en-US" altLang="zh-CN" sz="28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268200" y="10236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3_1#e95aac775?vcp=1&amp;vop=1&amp;vis=1&amp;pid=2418b67c6&amp;color=0,0,0&amp;vtp=1&amp;bt=1&amp;bbb=1&amp;hb=1" title=""/>
              <p:cNvSpPr/>
              <p:nvPr/>
            </p:nvSpPr>
            <p:spPr>
              <a:xfrm>
                <a:off x="932688" y="1225264"/>
                <a:ext cx="10323576" cy="4439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（2025·吉林）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2025年4月24日，搭载神舟二十号载人飞船的长征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二号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𝐅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遥二十运载火箭在酒泉卫星发射中心发射，并取得圆满成功。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太阳能电池翼和储能电池是神舟二十号的主要能源系统。从能源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与可持续发展的角度，太阳能属于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能源。给储能电池充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电时，储能电池在电路中相当于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。5月22日，航天员在地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面科研人员配合下完成了舱外设备设施巡检等出舱任务，该过程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中航天员与地面科研人员是通过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传递信息的。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3_1#e95aac775?vcp=1&amp;vop=1&amp;vis=1&amp;pid=2418b67c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5264"/>
                <a:ext cx="10323576" cy="44398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3331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44_1#e95aac775.blank?vcp=1&amp;vop=1&amp;vis=1&amp;pid=2418b67c6&amp;color=0,0,0&amp;vpa=35&amp;vtp=1&amp;bbb=1" title=""/>
          <p:cNvSpPr/>
          <p:nvPr/>
        </p:nvSpPr>
        <p:spPr>
          <a:xfrm>
            <a:off x="6300819" y="3137884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可再生</a:t>
            </a:r>
            <a:endParaRPr lang="en-US" altLang="zh-CN" sz="2800"/>
          </a:p>
        </p:txBody>
      </p:sp>
      <p:sp>
        <p:nvSpPr>
          <p:cNvPr id="4" name="QB_6_AN.45_1#e95aac775.blank?vcp=1&amp;vop=1&amp;vis=1&amp;pid=2418b67c6&amp;color=0,0,0&amp;vpa=36&amp;vtp=1&amp;bbb=1" title=""/>
          <p:cNvSpPr/>
          <p:nvPr/>
        </p:nvSpPr>
        <p:spPr>
          <a:xfrm>
            <a:off x="5943631" y="3785584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用电器</a:t>
            </a:r>
            <a:endParaRPr lang="en-US" altLang="zh-CN" sz="2800"/>
          </a:p>
        </p:txBody>
      </p:sp>
      <p:sp>
        <p:nvSpPr>
          <p:cNvPr id="5" name="QB_6_AN.46_1#e95aac775.blank?vcp=1&amp;vop=1&amp;vis=1&amp;pid=2418b67c6&amp;color=0,0,0&amp;vpa=37&amp;vtp=1&amp;bbb=1" title=""/>
          <p:cNvSpPr/>
          <p:nvPr/>
        </p:nvSpPr>
        <p:spPr>
          <a:xfrm>
            <a:off x="5943631" y="5060029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电磁波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47_1#3e568bba7?iti=5&amp;htil=2&amp;vcp=1&amp;vop=1&amp;vis=1&amp;pid=2418b67c6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4294" y="738288"/>
            <a:ext cx="1737360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47_2#3e568bba7?iti=5&amp;htil=2&amp;vcp=1&amp;vop=1&amp;vis=1&amp;pid=2418b67c6&amp;color=0,0,0&amp;vtp=1&amp;bbb=1" title=""/>
          <p:cNvSpPr/>
          <p:nvPr/>
        </p:nvSpPr>
        <p:spPr>
          <a:xfrm>
            <a:off x="9787668" y="3014319"/>
            <a:ext cx="1090612" cy="5414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图28-5</a:t>
            </a:r>
            <a:endParaRPr lang="en-US" altLang="zh-CN" sz="2800"/>
          </a:p>
        </p:txBody>
      </p:sp>
      <p:sp>
        <p:nvSpPr>
          <p:cNvPr id="4" name="QO_6_BD.47_3#3e568bba7?htil=2&amp;vcp=1&amp;vop=1&amp;vis=1&amp;pid=2418b67c6&amp;color=0,0,0&amp;vtp=1&amp;bt=1&amp;bbb=1&amp;hb=1&amp;hs=1" title=""/>
          <p:cNvSpPr/>
          <p:nvPr/>
        </p:nvSpPr>
        <p:spPr>
          <a:xfrm>
            <a:off x="932688" y="720000"/>
            <a:ext cx="8449056" cy="17442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8.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（2025·广州）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如图28-5所示的是“风光互补”路灯，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其太阳能电池板和风力发电机产生的电能，输送至蓄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电池储存起来，供路灯照明使用。</a:t>
            </a:r>
            <a:endParaRPr lang="en-US" altLang="zh-CN" sz="2800"/>
          </a:p>
        </p:txBody>
      </p:sp>
      <p:sp>
        <p:nvSpPr>
          <p:cNvPr id="5" name="QB_7_BD.48_1#31439b31f?htil=2&amp;vcp=1&amp;vop=1&amp;vis=1&amp;pid=3e568bba7&amp;color=0,0,0&amp;vtp=1&amp;bbb=1&amp;hb=1&amp;hs=1" title=""/>
          <p:cNvSpPr/>
          <p:nvPr/>
        </p:nvSpPr>
        <p:spPr>
          <a:xfrm>
            <a:off x="932688" y="2537815"/>
            <a:ext cx="8449056" cy="2353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工作时，风力发电机将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能转化成电能，太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阳能电池板将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能转化成电能，风能和太阳能是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（选填“可再生”或“不可再生”）的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（选填“一次”或“二次”）能源。</a:t>
            </a:r>
            <a:endParaRPr lang="en-US" altLang="zh-CN" sz="2800"/>
          </a:p>
        </p:txBody>
      </p:sp>
      <p:sp>
        <p:nvSpPr>
          <p:cNvPr id="6" name="QB_7_AN.49_1#31439b31f.blank?vcp=1&amp;vop=1&amp;vis=1&amp;pid=3e568bba7&amp;color=0,0,0&amp;vpa=38&amp;vtp=1&amp;bbb=1" title=""/>
          <p:cNvSpPr/>
          <p:nvPr/>
        </p:nvSpPr>
        <p:spPr>
          <a:xfrm>
            <a:off x="5407056" y="2503398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机械</a:t>
            </a:r>
            <a:endParaRPr lang="en-US" altLang="zh-CN" sz="2800"/>
          </a:p>
        </p:txBody>
      </p:sp>
      <p:sp>
        <p:nvSpPr>
          <p:cNvPr id="7" name="QB_7_AN.50_1#31439b31f.blank?vcp=1&amp;vop=1&amp;vis=1&amp;pid=3e568bba7&amp;color=0,0,0&amp;vpa=39&amp;vtp=1&amp;bbb=1" title=""/>
          <p:cNvSpPr/>
          <p:nvPr/>
        </p:nvSpPr>
        <p:spPr>
          <a:xfrm>
            <a:off x="3086131" y="3112998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太阳</a:t>
            </a:r>
            <a:endParaRPr lang="en-US" altLang="zh-CN" sz="2800"/>
          </a:p>
        </p:txBody>
      </p:sp>
      <p:sp>
        <p:nvSpPr>
          <p:cNvPr id="8" name="QB_7_AN.51_1#31439b31f.blank?vcp=1&amp;vop=1&amp;vis=1&amp;pid=3e568bba7&amp;color=0,0,0&amp;vpa=40&amp;vtp=1&amp;bbb=1" title=""/>
          <p:cNvSpPr/>
          <p:nvPr/>
        </p:nvSpPr>
        <p:spPr>
          <a:xfrm>
            <a:off x="943007" y="3722598"/>
            <a:ext cx="1330325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可再生</a:t>
            </a:r>
            <a:endParaRPr lang="en-US" altLang="zh-CN" sz="2800"/>
          </a:p>
        </p:txBody>
      </p:sp>
      <p:sp>
        <p:nvSpPr>
          <p:cNvPr id="9" name="QB_7_AN.52_1#31439b31f.blank?vcp=1&amp;vop=1&amp;vis=1&amp;pid=3e568bba7&amp;color=0,0,0&amp;vpa=41&amp;vtp=1&amp;bbb=1" title=""/>
          <p:cNvSpPr/>
          <p:nvPr/>
        </p:nvSpPr>
        <p:spPr>
          <a:xfrm>
            <a:off x="7720045" y="3722598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一次</a:t>
            </a:r>
            <a:endParaRPr lang="en-US" altLang="zh-CN" sz="2800"/>
          </a:p>
        </p:txBody>
      </p:sp>
      <mc:AlternateContent>
        <mc:Choice Requires="a14">
          <p:sp>
            <p:nvSpPr>
              <p:cNvPr id="10" name="QB_7_BD.53_1#92d863664?vcp=1&amp;vop=1&amp;vis=1&amp;pid=3e568bba7&amp;color=0,0,0&amp;vtp=1&amp;bbb=1&amp;hb=1&amp;hs=1" title=""/>
              <p:cNvSpPr/>
              <p:nvPr/>
            </p:nvSpPr>
            <p:spPr>
              <a:xfrm>
                <a:off x="932688" y="4893729"/>
                <a:ext cx="10323576" cy="11346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蓄电池储存的电能为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，若全部用于路灯供电，可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供额定功率为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的路灯正常发光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10" name="QB_7_BD.53_1#92d863664?vcp=1&amp;vop=1&amp;vis=1&amp;pid=3e568bba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893729"/>
                <a:ext cx="10323576" cy="1134682"/>
              </a:xfrm>
              <a:prstGeom prst="rect">
                <a:avLst/>
              </a:prstGeom>
              <a:blipFill rotWithShape="1">
                <a:blip r:embed="rId4"/>
                <a:stretch>
                  <a:fillRect l="-5" t="-37" r="2" b="-5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QB_7_AN.54_1#92d863664.blank?vcp=1&amp;vop=1&amp;vis=1&amp;pid=3e568bba7&amp;color=0,0,0&amp;vpa=42&amp;vtp=1&amp;bbb=1" title=""/>
          <p:cNvSpPr/>
          <p:nvPr/>
        </p:nvSpPr>
        <p:spPr>
          <a:xfrm>
            <a:off x="6434170" y="5448910"/>
            <a:ext cx="614363" cy="5297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1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f5ffe22b9?lid=15cb39230&amp;cid=15cb39230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f5ffe22b9?lid=15cb39230&amp;cid=15cb39230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f5ffe22b9?lid=15cb39230&amp;cid=15cb39230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f5ffe22b9?lid=2e7de01de&amp;cid=2e7de01de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f5ffe22b9?lid=2e7de01de&amp;cid=2e7de01de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f5ffe22b9?lid=2e7de01de&amp;cid=2e7de01de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f5ffe22b9?lid=37a3a07e1&amp;cid=37a3a07e1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f5ffe22b9?lid=37a3a07e1&amp;cid=37a3a07e1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f5ffe22b9?lid=37a3a07e1&amp;cid=37a3a07e1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f5ffe22b9?lid=c2c47e74a&amp;cid=c2c47e74a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f5ffe22b9?lid=c2c47e74a&amp;cid=c2c47e74a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f5ffe22b9?lid=c2c47e74a&amp;cid=c2c47e74a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f5ffe22b9?lid=f62ff8bcd&amp;cid=f62ff8bcd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f5ffe22b9?lid=f62ff8bcd&amp;cid=f62ff8bcd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f5ffe22b9?lid=f62ff8bcd&amp;cid=f62ff8bcd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f5ffe22b9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f5ffe22b9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f5ffe22b9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c2c47e74a.fixed?vcp=1&amp;pid=f5ffe22b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c2c47e74a.fixed?vcp=1&amp;pid=f5ffe22b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c2c47e74a.fixed?vcp=1&amp;pid=f5ffe22b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55_1#9563bf700?vcp=1&amp;vop=1&amp;vis=1&amp;pid=c2c47e74a&amp;color=0,0,0&amp;vtp=1&amp;bt=1&amp;bbb=1&amp;hb=1" title=""/>
          <p:cNvSpPr/>
          <p:nvPr/>
        </p:nvSpPr>
        <p:spPr>
          <a:xfrm>
            <a:off x="932688" y="720000"/>
            <a:ext cx="10323576" cy="22205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（2025·广东模拟）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研究能源问题，实现可持续发展，已成为21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世纪各国共同的任务。能源可按不同方式进行分类。下列四组能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源中，</a:t>
            </a:r>
            <a:endParaRPr lang="en-US" altLang="zh-CN" sz="2800"/>
          </a:p>
          <a:p>
            <a:pPr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能归入图28-6中所示的中间阴影部分的一组是(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56_1#9563bf700.bracket?vcp=1&amp;vop=1&amp;vis=1&amp;pid=c2c47e74a&amp;color=0,0,0&amp;vpa=43&amp;vtp=1" title=""/>
          <p:cNvSpPr/>
          <p:nvPr/>
        </p:nvSpPr>
        <p:spPr>
          <a:xfrm>
            <a:off x="8291545" y="2427896"/>
            <a:ext cx="515938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5_BD.55_2#9563bf700?iti=6&amp;htil=3&amp;vcp=1&amp;vop=1&amp;vis=1&amp;pid=c2c47e74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7653" y="2956215"/>
            <a:ext cx="2432304" cy="24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55_3#9563bf700?iti=6&amp;htil=3&amp;vcp=1&amp;vop=1&amp;vis=1&amp;pid=c2c47e74a&amp;color=0,0,0&amp;vtp=1&amp;bbb=1" title=""/>
          <p:cNvSpPr/>
          <p:nvPr/>
        </p:nvSpPr>
        <p:spPr>
          <a:xfrm>
            <a:off x="7548499" y="5504851"/>
            <a:ext cx="1090612" cy="9133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图28-6</a:t>
            </a:r>
            <a:endParaRPr lang="en-US" altLang="zh-CN" sz="2800"/>
          </a:p>
        </p:txBody>
      </p:sp>
      <p:sp>
        <p:nvSpPr>
          <p:cNvPr id="6" name="QC_5_BD.55_4#9563bf700.choices?htil=3&amp;vcp=1&amp;vop=1&amp;vis=1&amp;pid=c2c47e74a&amp;color=0,0,0&amp;vtp=1&amp;bbb=1" title=""/>
          <p:cNvSpPr/>
          <p:nvPr/>
        </p:nvSpPr>
        <p:spPr>
          <a:xfrm>
            <a:off x="932688" y="2937927"/>
            <a:ext cx="775411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A.地热能、潮汐能、核能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B.煤、石油、天然气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C.太阳能、风能、水能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D.海洋能、可燃冰、氢能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5_BD.57_1#5db7e4bb2?vcp=1&amp;vop=1&amp;vis=1&amp;pid=c2c47e74a&amp;color=0,0,0&amp;vtp=1&amp;bt=1&amp;bbb=1&amp;hb=1" title=""/>
              <p:cNvSpPr/>
              <p:nvPr/>
            </p:nvSpPr>
            <p:spPr>
              <a:xfrm>
                <a:off x="932688" y="782321"/>
                <a:ext cx="10323576" cy="235559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（2025·广州模拟）</a:t>
                </a: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近年来，新能源汽车的自动驾驶技术成为许多汽</a:t>
                </a:r>
                <a:endParaRPr lang="en-US" altLang="zh-CN" sz="265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车厂商重点研究对象。如图28-7为顾客正在体验某品牌汽车的自动泊</a:t>
                </a:r>
                <a:endParaRPr lang="en-US" altLang="zh-CN" sz="265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车技术，该汽车利用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65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65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𝐆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技术、高精度地图、激光雷达传感器等多项技</a:t>
                </a:r>
                <a:endParaRPr lang="en-US" altLang="zh-CN" sz="265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术手段实现车辆的精准定位。从而保证车辆准确行驶。下列说法中正</a:t>
                </a:r>
                <a:endParaRPr lang="en-US" altLang="zh-CN" sz="265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确的是(</a:t>
                </a:r>
                <a:r>
                  <a:rPr lang="en-US" altLang="zh-CN" sz="265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650"/>
              </a:p>
            </p:txBody>
          </p:sp>
        </mc:Choice>
        <mc:Fallback>
          <p:sp>
            <p:nvSpPr>
              <p:cNvPr id="2" name="QC_5_BD.57_1#5db7e4bb2?vcp=1&amp;vop=1&amp;vis=1&amp;pid=c2c47e74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82321"/>
                <a:ext cx="10323576" cy="2355596"/>
              </a:xfrm>
              <a:prstGeom prst="rect">
                <a:avLst/>
              </a:prstGeom>
              <a:blipFill rotWithShape="1">
                <a:blip r:embed="rId3"/>
                <a:stretch>
                  <a:fillRect l="-5" r="-78" b="-1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58_1#5db7e4bb2.bracket?vcp=1&amp;vop=1&amp;vis=1&amp;pid=c2c47e74a&amp;color=0,0,0&amp;vpa=44&amp;vtp=1" title=""/>
          <p:cNvSpPr/>
          <p:nvPr/>
        </p:nvSpPr>
        <p:spPr>
          <a:xfrm>
            <a:off x="2205863" y="2695195"/>
            <a:ext cx="487363" cy="4295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65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650"/>
          </a:p>
        </p:txBody>
      </p:sp>
      <p:pic>
        <p:nvPicPr>
          <p:cNvPr id="4" name="QC_5_BD.57_2#5db7e4bb2?iti=7&amp;htil=4&amp;vcp=1&amp;vop=1&amp;vis=1&amp;pid=c2c47e74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0072" y="3195320"/>
            <a:ext cx="1289304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57_3#5db7e4bb2?iti=7&amp;htil=4&amp;vcp=1&amp;vop=1&amp;vis=1&amp;pid=c2c47e74a&amp;color=0,0,0&amp;vtp=1&amp;bbb=1" title=""/>
          <p:cNvSpPr/>
          <p:nvPr/>
        </p:nvSpPr>
        <p:spPr>
          <a:xfrm>
            <a:off x="9848786" y="4986527"/>
            <a:ext cx="1031875" cy="44272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65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图28-7</a:t>
            </a:r>
            <a:endParaRPr lang="en-US" altLang="zh-CN" sz="2650"/>
          </a:p>
        </p:txBody>
      </p:sp>
      <mc:AlternateContent>
        <mc:Choice Requires="a14">
          <p:sp>
            <p:nvSpPr>
              <p:cNvPr id="6" name="QC_5_BD.57_4#5db7e4bb2.choices?htil=4&amp;vcp=1&amp;vop=1&amp;vis=1&amp;pid=c2c47e74a&amp;color=0,0,0&amp;vtp=1&amp;bbb=1&amp;hb=1" title=""/>
              <p:cNvSpPr/>
              <p:nvPr/>
            </p:nvSpPr>
            <p:spPr>
              <a:xfrm>
                <a:off x="932688" y="3182620"/>
                <a:ext cx="8449056" cy="283819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A.汽车搭载的北斗导航系统通过电磁波向汽车发送信息</a:t>
                </a:r>
                <a:endParaRPr lang="en-US" altLang="zh-CN" sz="265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B.该汽车利用纯电模式行驶过程中，所消耗的电能全部转</a:t>
                </a:r>
                <a:endParaRPr lang="en-US" altLang="zh-CN" sz="265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化为汽车的动能</a:t>
                </a:r>
                <a:endParaRPr lang="en-US" altLang="zh-CN" sz="265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65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65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𝐆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芯片是利用超导体材料制成的</a:t>
                </a:r>
                <a:endParaRPr lang="en-US" altLang="zh-CN" sz="265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D.当续航不足时，该汽车通过发动机燃烧汽油来获取动力，</a:t>
                </a:r>
                <a:endParaRPr lang="en-US" altLang="zh-CN" sz="265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汽油属于可再生能源</a:t>
                </a:r>
                <a:endParaRPr lang="en-US" altLang="zh-CN" sz="2650"/>
              </a:p>
            </p:txBody>
          </p:sp>
        </mc:Choice>
        <mc:Fallback>
          <p:sp>
            <p:nvSpPr>
              <p:cNvPr id="6" name="QC_5_BD.57_4#5db7e4bb2.choices?htil=4&amp;vcp=1&amp;vop=1&amp;vis=1&amp;pid=c2c47e74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182620"/>
                <a:ext cx="8449056" cy="2838196"/>
              </a:xfrm>
              <a:prstGeom prst="rect">
                <a:avLst/>
              </a:prstGeom>
              <a:blipFill rotWithShape="1">
                <a:blip r:embed="rId5"/>
                <a:stretch>
                  <a:fillRect l="-6" r="-5123" b="-1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59_1#999352c80?vcp=1&amp;vop=1&amp;vis=1&amp;pid=c2c47e74a&amp;color=0,0,0&amp;vtp=1&amp;bt=1&amp;bbb=1&amp;hb=1" title=""/>
          <p:cNvSpPr/>
          <p:nvPr/>
        </p:nvSpPr>
        <p:spPr>
          <a:xfrm>
            <a:off x="932688" y="720000"/>
            <a:ext cx="10323576" cy="2077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（2024·湖北）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我国于2018年和2024年先后发射了“鹊桥号”和“鹊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桥二号”中继星，架起了地球与月球背面通信的“天桥”。相比于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“鹊桥号”，“鹊桥二号”距月球更近（如图28-8所示），采用了反射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率更高的镀金钼丝天线。下列说法不正确的是(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60_1#999352c80.bracket?vcp=1&amp;vop=1&amp;vis=1&amp;pid=c2c47e74a&amp;color=0,0,0&amp;vpa=45&amp;vtp=1" title=""/>
          <p:cNvSpPr/>
          <p:nvPr/>
        </p:nvSpPr>
        <p:spPr>
          <a:xfrm>
            <a:off x="8353457" y="2310675"/>
            <a:ext cx="515938" cy="4820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pic>
        <p:nvPicPr>
          <p:cNvPr id="4" name="QC_5_BD.59_2#999352c80?iti=8&amp;htil=5&amp;vcp=1&amp;vop=1&amp;vis=1&amp;pid=c2c47e74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2990" y="2867632"/>
            <a:ext cx="2487168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59_3#999352c80?iti=8&amp;htil=5&amp;vcp=1&amp;vop=1&amp;vis=1&amp;pid=c2c47e74a&amp;color=0,0,0&amp;vtp=1&amp;bbb=1" title=""/>
          <p:cNvSpPr/>
          <p:nvPr/>
        </p:nvSpPr>
        <p:spPr>
          <a:xfrm>
            <a:off x="9381268" y="4631408"/>
            <a:ext cx="1090612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图28-8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59_4#999352c80.choices?htil=5&amp;vcp=1&amp;vop=1&amp;vis=1&amp;pid=c2c47e74a&amp;color=0,0,0&amp;vtp=1&amp;bbb=1&amp;hb=1" title=""/>
              <p:cNvSpPr/>
              <p:nvPr/>
            </p:nvSpPr>
            <p:spPr>
              <a:xfrm>
                <a:off x="932688" y="2849345"/>
                <a:ext cx="7699248" cy="31952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A.“鹊桥号”利用声波进行信号传输</a:t>
                </a:r>
                <a:endParaRPr lang="en-US" altLang="zh-CN" sz="280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B.“鹊桥二号”利用电磁波进行信号传输</a:t>
                </a:r>
                <a:endParaRPr lang="en-US" altLang="zh-CN" sz="280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C.镀金钼丝天线反射的信号传播速度为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D.信息从月球背面传到“鹊桥二号”比到“鹊桥号” 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用时更短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59_4#999352c80.choices?htil=5&amp;vcp=1&amp;vop=1&amp;vis=1&amp;pid=c2c47e74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849345"/>
                <a:ext cx="7699248" cy="3195257"/>
              </a:xfrm>
              <a:prstGeom prst="rect">
                <a:avLst/>
              </a:prstGeom>
              <a:blipFill rotWithShape="1">
                <a:blip r:embed="rId4"/>
                <a:stretch>
                  <a:fillRect l="-7" t="-3" r="-894" b="-1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C_5_BD.59_1#999352c80?vcp=1&amp;vop=1&amp;vis=1&amp;pid=c2c47e74a&amp;color=0,0,0&amp;vtp=1&amp;bt=1&amp;bbb=1&amp;hb=1&amp;zzd= 4" title=""/>
          <p:cNvSpPr/>
          <p:nvPr/>
        </p:nvSpPr>
        <p:spPr>
          <a:xfrm>
            <a:off x="6450076" y="2823057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QC_5_BD.59_1#999352c80?vcp=1&amp;vop=1&amp;vis=1&amp;pid=c2c47e74a&amp;color=0,0,0&amp;vtp=1&amp;bt=1&amp;bbb=1&amp;hb=1&amp;zzd= 4" title=""/>
          <p:cNvSpPr/>
          <p:nvPr/>
        </p:nvSpPr>
        <p:spPr>
          <a:xfrm>
            <a:off x="6807264" y="2823057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QC_5_BD.59_1#999352c80?vcp=1&amp;vop=1&amp;vis=1&amp;pid=c2c47e74a&amp;color=0,0,0&amp;vtp=1&amp;bt=1&amp;bbb=1&amp;hb=1&amp;zzd= 4" title=""/>
          <p:cNvSpPr/>
          <p:nvPr/>
        </p:nvSpPr>
        <p:spPr>
          <a:xfrm>
            <a:off x="7164452" y="2823057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BD.61_1#6908cd682?vcp=1&amp;vop=1&amp;vis=1&amp;pid=c2c47e74a&amp;color=0,0,0&amp;vtp=1&amp;bt=1&amp;bbb=1&amp;hb=1" title=""/>
          <p:cNvSpPr/>
          <p:nvPr/>
        </p:nvSpPr>
        <p:spPr>
          <a:xfrm>
            <a:off x="932688" y="813530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工程实践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）大亚湾核电站是我国第一座大型商用核电站。它获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取核能是图28-9中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（选填“甲图”或“乙图”）所示途径，核能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属于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（选填“可再生”或“不可再生”）能源；太阳核心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每时每刻都在发生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（选填“甲图”或“乙图”）所示的“爆炸”。</a:t>
            </a:r>
            <a:endParaRPr lang="en-US" altLang="zh-CN" sz="2800"/>
          </a:p>
        </p:txBody>
      </p:sp>
      <p:pic>
        <p:nvPicPr>
          <p:cNvPr id="3" name="QB_5_BD.61_2#6908cd682?iti=9&amp;vcp=1&amp;vop=1&amp;vis=1&amp;pid=c2c47e74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56" y="3439382"/>
            <a:ext cx="5340096" cy="1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BD.61_3#6908cd682?iti=9&amp;vcp=1&amp;vop=1&amp;vis=1&amp;pid=c2c47e74a&amp;color=0,0,0&amp;vtp=1&amp;bbb=1" title=""/>
          <p:cNvSpPr/>
          <p:nvPr/>
        </p:nvSpPr>
        <p:spPr>
          <a:xfrm>
            <a:off x="5544598" y="547747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图28-9</a:t>
            </a:r>
            <a:endParaRPr lang="en-US" altLang="zh-CN" sz="2800"/>
          </a:p>
        </p:txBody>
      </p:sp>
      <p:sp>
        <p:nvSpPr>
          <p:cNvPr id="5" name="QB_5_AN.62_1#6908cd682.blank?vcp=1&amp;vop=1&amp;vis=1&amp;pid=c2c47e74a&amp;color=0,0,0&amp;vpa=46&amp;vtp=1&amp;bbb=1" title=""/>
          <p:cNvSpPr/>
          <p:nvPr/>
        </p:nvSpPr>
        <p:spPr>
          <a:xfrm>
            <a:off x="3738594" y="1430750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乙图</a:t>
            </a:r>
            <a:endParaRPr lang="en-US" altLang="zh-CN" sz="2800"/>
          </a:p>
        </p:txBody>
      </p:sp>
      <p:sp>
        <p:nvSpPr>
          <p:cNvPr id="6" name="QB_5_AN.63_1#6908cd682.blank?vcp=1&amp;vop=1&amp;vis=1&amp;pid=c2c47e74a&amp;color=0,0,0&amp;vpa=47&amp;vtp=1&amp;bbb=1" title=""/>
          <p:cNvSpPr/>
          <p:nvPr/>
        </p:nvSpPr>
        <p:spPr>
          <a:xfrm>
            <a:off x="1657382" y="2078450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不可再生</a:t>
            </a:r>
            <a:endParaRPr lang="en-US" altLang="zh-CN" sz="2800"/>
          </a:p>
        </p:txBody>
      </p:sp>
      <p:sp>
        <p:nvSpPr>
          <p:cNvPr id="7" name="QB_5_AN.64_1#6908cd682.blank?vcp=1&amp;vop=1&amp;vis=1&amp;pid=c2c47e74a&amp;color=0,0,0&amp;vpa=48&amp;vtp=1&amp;bbb=1" title=""/>
          <p:cNvSpPr/>
          <p:nvPr/>
        </p:nvSpPr>
        <p:spPr>
          <a:xfrm>
            <a:off x="3800506" y="2705195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甲图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65_1#2ffe5513c?iti=10&amp;htil=6&amp;vcp=1&amp;vop=1&amp;vis=1&amp;pid=c2c47e74a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7147" y="917702"/>
            <a:ext cx="382219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65_2#2ffe5513c?iti=10&amp;htil=6&amp;vcp=1&amp;vop=1&amp;vis=1&amp;pid=c2c47e74a&amp;color=0,0,0&amp;vtp=1&amp;bbb=1" title=""/>
          <p:cNvSpPr/>
          <p:nvPr/>
        </p:nvSpPr>
        <p:spPr>
          <a:xfrm>
            <a:off x="8674036" y="265404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图28-10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65_3#2ffe5513c?htil=6&amp;vcp=1&amp;vop=1&amp;vis=1&amp;pid=c2c47e74a&amp;color=0,0,0&amp;vtp=1&amp;bt=1&amp;bbb=1&amp;hb=1&amp;hs=1" title=""/>
              <p:cNvSpPr/>
              <p:nvPr/>
            </p:nvSpPr>
            <p:spPr>
              <a:xfrm>
                <a:off x="932688" y="899414"/>
                <a:ext cx="6364224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物理与工程实践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我国海阳核电厂在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利用核能发电的同时给居民供暖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其工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作流程如图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28-10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所示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核燃料反应堆内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有低浓度的铀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𝟐𝟑𝟓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发生核反应后产生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65_3#2ffe5513c?htil=6&amp;vcp=1&amp;vop=1&amp;vis=1&amp;pid=c2c47e74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99414"/>
                <a:ext cx="6364224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8" t="-10" r="-1235" b="-2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O_5_BD.65_3#2ffe5513c?htil=6&amp;vcp=1&amp;vop=1&amp;vis=1&amp;pid=c2c47e74a&amp;color=0,0,0&amp;vtp=1&amp;bt=1&amp;bbb=1&amp;hb=1&amp;hs=1" title=""/>
          <p:cNvSpPr/>
          <p:nvPr/>
        </p:nvSpPr>
        <p:spPr>
          <a:xfrm>
            <a:off x="935991" y="3398266"/>
            <a:ext cx="10320018" cy="2590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大量的热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一回路和二回路是两个互不相通的水循环回路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一回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路的水流过核燃料反应堆的堆芯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带走核反应堆产生的热量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蒸汽发生器中将热量传递给二回路的水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然后流回堆芯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二回路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的水在蒸汽发生器中受热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产生大量高温水蒸气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水蒸气做功推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ct val="150000"/>
              </a:lnSpc>
            </a:pP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65_3#2ffe5513c?htil=6&amp;vcp=1&amp;vop=1&amp;vis=1&amp;pid=c2c47e74a&amp;color=0,0,0&amp;vtp=1&amp;bt=1&amp;bbb=1&amp;hb=1&amp;hs=1&amp;htil=1" title=""/>
              <p:cNvSpPr/>
              <p:nvPr/>
            </p:nvSpPr>
            <p:spPr>
              <a:xfrm>
                <a:off x="932688" y="719999"/>
                <a:ext cx="6356096" cy="55177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动汽轮机发电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做功后的水蒸气冷凝后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返回蒸汽发生器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核能供暖是将发电之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后的低品位余热取出来通过管道输送给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居民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单个机组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如果仅供电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每秒提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供的电能为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若在供电的同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时进行供热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每秒提供的电能为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热量为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对单个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机组核燃料反应堆产生的能量使用效率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提高了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zh-CN" altLang="en-US" sz="2800" b="1" i="0">
                    <a:solidFill>
                      <a:srgbClr val="000000"/>
                    </a:solidFill>
                    <a:latin typeface="Cambria Math" panose="02040503050406030204" pitchFamily="34" charset="0"/>
                    <a:ea typeface="Cambria Math" panose="02040503050406030204" pitchFamily="34" charset="-122"/>
                    <a:cs typeface="Cambria Math" panose="02040503050406030204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标准煤的热值取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#1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65_3#2ffe5513c?htil=6&amp;vcp=1&amp;vop=1&amp;vis=1&amp;pid=c2c47e74a&amp;color=0,0,0&amp;vtp=1&amp;bt=1&amp;bbb=1&amp;hb=1&amp;hs=1&amp;htil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19999"/>
                <a:ext cx="6356096" cy="5517769"/>
              </a:xfrm>
              <a:prstGeom prst="rect">
                <a:avLst/>
              </a:prstGeom>
              <a:blipFill rotWithShape="1">
                <a:blip r:embed="rId2"/>
                <a:stretch>
                  <a:fillRect l="-8" t="-10" r="-236" b="-10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65_1#2ffe5513c?iti=16&amp;htil=6&amp;vcp=1&amp;vop=1&amp;vis=1&amp;pid=c2c47e74a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1524" y="859536"/>
            <a:ext cx="382219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65_2#2ffe5513c?iti=16&amp;htil=6&amp;vcp=1&amp;vop=1&amp;vis=1&amp;pid=c2c47e74a&amp;color=0,0,0&amp;vtp=1&amp;bbb=1" title=""/>
          <p:cNvSpPr/>
          <p:nvPr/>
        </p:nvSpPr>
        <p:spPr>
          <a:xfrm>
            <a:off x="8638414" y="2595880"/>
            <a:ext cx="1268412" cy="4998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图28-10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66_1#404c7d1c2?vcp=1&amp;vop=1&amp;vis=1&amp;pid=2ffe5513c&amp;color=0,0,0&amp;vtp=1&amp;bt=1&amp;bbb=1&amp;hb=1" title=""/>
              <p:cNvSpPr/>
              <p:nvPr/>
            </p:nvSpPr>
            <p:spPr>
              <a:xfrm>
                <a:off x="932688" y="78155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核燃料反应堆中的铀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𝟐𝟑𝟓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（选填“可再生”或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“不可再生”）能源。二回路中的水在蒸汽发生器中发生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（填物态变化名称）吸收热量。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66_1#404c7d1c2?vcp=1&amp;vop=1&amp;vis=1&amp;pid=2ffe5513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8155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27" r="2" b="-3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67_1#404c7d1c2.blank?vcp=1&amp;vop=1&amp;vis=1&amp;pid=2ffe5513c&amp;color=0,0,0&amp;vpa=49&amp;vtp=1&amp;bbb=1" title=""/>
          <p:cNvSpPr/>
          <p:nvPr/>
        </p:nvSpPr>
        <p:spPr>
          <a:xfrm>
            <a:off x="6310344" y="751078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不可再生</a:t>
            </a:r>
            <a:endParaRPr lang="en-US" altLang="zh-CN" sz="2800"/>
          </a:p>
        </p:txBody>
      </p:sp>
      <p:sp>
        <p:nvSpPr>
          <p:cNvPr id="4" name="QB_6_AN.69_1#404c7d1c2.blank?vcp=1&amp;vop=1&amp;vis=1&amp;pid=2ffe5513c&amp;color=0,0,0&amp;vpa=50&amp;vtp=1&amp;bbb=1" title=""/>
          <p:cNvSpPr/>
          <p:nvPr/>
        </p:nvSpPr>
        <p:spPr>
          <a:xfrm>
            <a:off x="9513920" y="139877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汽化</a:t>
            </a:r>
            <a:endParaRPr lang="en-US" altLang="zh-CN" sz="2800"/>
          </a:p>
        </p:txBody>
      </p:sp>
      <p:pic>
        <p:nvPicPr>
          <p:cNvPr id="5" name="QB_6_BD.68_1#404c7d1c2?iti=11&amp;vcp=1&amp;vop=1&amp;vis=1&amp;visfb=1&amp;pid=2ffe5513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3984" y="2764282"/>
            <a:ext cx="3300984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68_2#404c7d1c2?iti=11&amp;vcp=1&amp;vop=1&amp;vis=1&amp;visfb=1&amp;pid=2ffe5513c&amp;color=0,0,0&amp;vtp=1&amp;bbb=1" title=""/>
          <p:cNvSpPr/>
          <p:nvPr/>
        </p:nvSpPr>
        <p:spPr>
          <a:xfrm>
            <a:off x="5460270" y="425373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图28-10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B_6_BD.70_1#797c94115?vcp=1&amp;vop=1&amp;vis=1&amp;pid=2ffe5513c&amp;color=0,0,0&amp;vtp=1&amp;bbb=1" title=""/>
              <p:cNvSpPr/>
              <p:nvPr/>
            </p:nvSpPr>
            <p:spPr>
              <a:xfrm>
                <a:off x="932688" y="4894770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在下列空格中补充完整核能发电的能量转化过程。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核能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电能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B_6_BD.70_1#797c94115?vcp=1&amp;vop=1&amp;vis=1&amp;pid=2ffe5513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894770"/>
                <a:ext cx="10323576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5" t="-16" r="2" b="-5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6_AN.71_1#797c94115.blank?vcp=1&amp;vop=1&amp;vis=1&amp;pid=2ffe5513c&amp;color=0,0,0&amp;vpa=51&amp;vtp=1&amp;bbb=1" title=""/>
          <p:cNvSpPr/>
          <p:nvPr/>
        </p:nvSpPr>
        <p:spPr>
          <a:xfrm>
            <a:off x="3327431" y="5491035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机械能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8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72_1#f5973aacf?vcp=1&amp;vop=1&amp;vis=1&amp;pid=2ffe5513c&amp;color=0,0,0&amp;vtp=1&amp;bt=1&amp;bbb=1&amp;hb=1" title=""/>
              <p:cNvSpPr/>
              <p:nvPr/>
            </p:nvSpPr>
            <p:spPr>
              <a:xfrm>
                <a:off x="932688" y="801814"/>
                <a:ext cx="10323576" cy="122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若给居民供热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，相当于完全燃烧多少千克标准煤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产生的热量？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72_1#f5973aacf?vcp=1&amp;vop=1&amp;vis=1&amp;pid=2ffe5513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1814"/>
                <a:ext cx="10323576" cy="122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36" r="-939" b="-5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72_2#f5973aacf?iti=12&amp;vcp=1&amp;vop=1&amp;vis=1&amp;visfb=1&amp;pid=2ffe5513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7176" y="2162557"/>
            <a:ext cx="2523744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72_3#f5973aacf?iti=12&amp;vcp=1&amp;vop=1&amp;vis=1&amp;visfb=1&amp;pid=2ffe5513c&amp;color=0,0,0&amp;vtp=1&amp;bbb=1" title=""/>
          <p:cNvSpPr/>
          <p:nvPr/>
        </p:nvSpPr>
        <p:spPr>
          <a:xfrm>
            <a:off x="5464842" y="333197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图28-10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73_1#f5973aacf?vcp=1&amp;vop=1&amp;vis=1&amp;pid=2ffe5513c&amp;color=0,0,0&amp;vtp=1&amp;bbb=1&amp;hb=1" title=""/>
              <p:cNvSpPr/>
              <p:nvPr/>
            </p:nvSpPr>
            <p:spPr>
              <a:xfrm>
                <a:off x="932688" y="3902456"/>
                <a:ext cx="10323576" cy="21399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3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解：根据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𝑸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放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𝒒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煤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得，燃烧煤的质量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7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𝑸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𝒒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煤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𝟏𝟓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𝐉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𝟕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𝐉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答：相当于完全燃烧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标准煤产生的热量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73_1#f5973aacf?vcp=1&amp;vop=1&amp;vis=1&amp;pid=2ffe5513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902456"/>
                <a:ext cx="10323576" cy="2139950"/>
              </a:xfrm>
              <a:prstGeom prst="rect">
                <a:avLst/>
              </a:prstGeom>
              <a:blipFill rotWithShape="1">
                <a:blip r:embed="rId5"/>
                <a:stretch>
                  <a:fillRect l="-5" t="-18" r="2" b="-3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74_1#122eca800?vcp=1&amp;vop=1&amp;vis=1&amp;pid=2ffe5513c&amp;color=0,0,0&amp;mp=1&amp;vtp=1&amp;bt=1&amp;bbb=1" title=""/>
              <p:cNvSpPr/>
              <p:nvPr/>
            </p:nvSpPr>
            <p:spPr>
              <a:xfrm>
                <a:off x="932688" y="1927320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单个机组核燃料反应堆每秒产生的能量为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74_1#122eca800?vcp=1&amp;vop=1&amp;vis=1&amp;pid=2ffe5513c&amp;color=0,0,0&amp;mp=1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927320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17" r="2" b="-1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6_AN.75_1#122eca800.blank?vcp=1&amp;vop=1&amp;vis=1&amp;pid=2ffe5513c&amp;color=0,0,0&amp;mp=1&amp;vpa=52&amp;vtp=1&amp;bbb=1" title=""/>
              <p:cNvSpPr/>
              <p:nvPr/>
            </p:nvSpPr>
            <p:spPr>
              <a:xfrm>
                <a:off x="8265351" y="1993360"/>
                <a:ext cx="14014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6_AN.75_1#122eca800.blank?vcp=1&amp;vop=1&amp;vis=1&amp;pid=2ffe5513c&amp;color=0,0,0&amp;mp=1&amp;vpa=5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351" y="1993360"/>
                <a:ext cx="1401445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14" t="-22" r="14" b="-88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6_BD.74_2#122eca800?iti=13&amp;vcp=1&amp;vop=1&amp;vis=1&amp;visfb=1&amp;pid=2ffe5513c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1376" y="2623534"/>
            <a:ext cx="3895344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74_3#122eca800?iti=13&amp;vcp=1&amp;vop=1&amp;vis=1&amp;visfb=1&amp;pid=2ffe5513c&amp;color=0,0,0&amp;vtp=1&amp;bbb=1" title=""/>
          <p:cNvSpPr/>
          <p:nvPr/>
        </p:nvSpPr>
        <p:spPr>
          <a:xfrm>
            <a:off x="5464842" y="435987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图28-10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15cb39230.fixed?vcp=1&amp;pid=f5ffe22b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15cb39230.fixed?vcp=1&amp;pid=f5ffe22b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15cb39230.fixed?vcp=1&amp;pid=f5ffe22b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f62ff8bcd.fixed?vcp=1&amp;pid=f5ffe22b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f62ff8bcd.fixed?vcp=1&amp;pid=f5ffe22b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f62ff8bcd.fixed?vcp=1&amp;pid=f5ffe22b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76_1#de91b4fec?vcp=1&amp;vop=1&amp;vis=1&amp;pid=f62ff8bcd&amp;color=0,0,0&amp;vtp=1&amp;bt=1&amp;bbb=1&amp;hb=1" title=""/>
          <p:cNvSpPr/>
          <p:nvPr/>
        </p:nvSpPr>
        <p:spPr>
          <a:xfrm>
            <a:off x="932688" y="2504789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可再生能源是未来理想能源的一个重要发展方向，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下列属于可再生能源的是(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77_1#de91b4fec.bracket?vcp=1&amp;vop=1&amp;vis=1&amp;pid=f62ff8bcd&amp;color=0,0,0&amp;vpa=53&amp;vtp=1" title=""/>
          <p:cNvSpPr/>
          <p:nvPr/>
        </p:nvSpPr>
        <p:spPr>
          <a:xfrm>
            <a:off x="5138769" y="3139154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4" name="QC_5_BD.76_2#de91b4fec.choices?vcp=1&amp;vop=1&amp;vis=1&amp;pid=f62ff8bcd&amp;color=0,0,0&amp;vtp=1&amp;bbb=1" title=""/>
          <p:cNvSpPr/>
          <p:nvPr/>
        </p:nvSpPr>
        <p:spPr>
          <a:xfrm>
            <a:off x="932688" y="378050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291080"/>
                <a:tab pos="4899025"/>
                <a:tab pos="78886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A.煤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B.石油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C.天然气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D.风能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5_BD.78_1#a8cd9dac7?vcp=1&amp;vop=1&amp;vis=1&amp;pid=f62ff8bcd&amp;color=0,0,0&amp;vtp=1&amp;bt=1&amp;bbb=1&amp;hb=1" title=""/>
              <p:cNvSpPr/>
              <p:nvPr/>
            </p:nvSpPr>
            <p:spPr>
              <a:xfrm>
                <a:off x="932688" y="1310989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如图28-11所示是我国自主研制的隐身战斗机歼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，其与地面通信是利用(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5_BD.78_1#a8cd9dac7?vcp=1&amp;vop=1&amp;vis=1&amp;pid=f62ff8bc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10989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2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79_1#a8cd9dac7.bracket?vcp=1&amp;vop=1&amp;vis=1&amp;pid=f62ff8bcd&amp;color=0,0,0&amp;vpa=54&amp;vtp=1" title=""/>
          <p:cNvSpPr/>
          <p:nvPr/>
        </p:nvSpPr>
        <p:spPr>
          <a:xfrm>
            <a:off x="5713444" y="1945354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pic>
        <p:nvPicPr>
          <p:cNvPr id="4" name="QC_5_BD.78_2#a8cd9dac7?iti=14&amp;vcp=1&amp;vop=1&amp;vis=1&amp;pid=f62ff8bcd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6280" y="2648426"/>
            <a:ext cx="314553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78_3#a8cd9dac7?iti=14&amp;vcp=1&amp;vop=1&amp;vis=1&amp;pid=f62ff8bcd&amp;color=0,0,0&amp;vtp=1&amp;bbb=1" title=""/>
          <p:cNvSpPr/>
          <p:nvPr/>
        </p:nvSpPr>
        <p:spPr>
          <a:xfrm>
            <a:off x="5474652" y="4329906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图28-11</a:t>
            </a:r>
            <a:endParaRPr lang="en-US" altLang="zh-CN" sz="2800"/>
          </a:p>
        </p:txBody>
      </p:sp>
      <p:sp>
        <p:nvSpPr>
          <p:cNvPr id="6" name="QC_5_BD.78_4#a8cd9dac7.choices?vcp=1&amp;vop=1&amp;vis=1&amp;pid=f62ff8bcd&amp;color=0,0,0&amp;vtp=1&amp;bbb=1" title=""/>
          <p:cNvSpPr/>
          <p:nvPr/>
        </p:nvSpPr>
        <p:spPr>
          <a:xfrm>
            <a:off x="932688" y="497430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554605"/>
                <a:tab pos="5083175"/>
                <a:tab pos="76250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A.电磁波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B.超声波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C.次声波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D.光导纤维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80_1#1c8bdeb44?vcp=1&amp;vop=1&amp;vis=1&amp;pid=f62ff8bcd&amp;color=0,0,0&amp;vtp=1&amp;bt=1&amp;bbb=1" title=""/>
          <p:cNvSpPr/>
          <p:nvPr/>
        </p:nvSpPr>
        <p:spPr>
          <a:xfrm>
            <a:off x="932688" y="184327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（2022·广东）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关于能量和能源，下列说法正确的是(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81_1#1c8bdeb44.bracket?vcp=1&amp;vop=1&amp;vis=1&amp;pid=f62ff8bcd&amp;color=0,0,0&amp;vpa=55&amp;vtp=1" title=""/>
          <p:cNvSpPr/>
          <p:nvPr/>
        </p:nvSpPr>
        <p:spPr>
          <a:xfrm>
            <a:off x="9450420" y="1839468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4" name="QC_5_BD.80_2#1c8bdeb44.choices?vcp=1&amp;vop=1&amp;vis=1&amp;pid=f62ff8bcd&amp;color=0,0,0&amp;vtp=1&amp;bbb=1" title=""/>
          <p:cNvSpPr/>
          <p:nvPr/>
        </p:nvSpPr>
        <p:spPr>
          <a:xfrm>
            <a:off x="932688" y="2485580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A.煤、石油、天然气都是可再生能源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B.电能是一次能源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C.水力发电是将水的机械能转化为电能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D.太阳释放的能量是核裂变产生的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BD.82_1#ebb7bcd44?vcp=1&amp;vop=1&amp;vis=1&amp;pid=f62ff8bcd&amp;color=0,0,0&amp;vtp=1&amp;bt=1&amp;bbb=1&amp;hb=1" title=""/>
          <p:cNvSpPr/>
          <p:nvPr/>
        </p:nvSpPr>
        <p:spPr>
          <a:xfrm>
            <a:off x="932688" y="252447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（2022·广东）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汽车尾气带走的能量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（选填“能”或“不能”）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自动汇集回来转化成燃料的化学能，这反映了能量的转化具有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5_AN.83_1#ebb7bcd44.blank?vcp=1&amp;vop=1&amp;vis=1&amp;pid=f62ff8bcd&amp;color=0,0,0&amp;vpa=56&amp;vtp=1&amp;bbb=1" title=""/>
          <p:cNvSpPr/>
          <p:nvPr/>
        </p:nvSpPr>
        <p:spPr>
          <a:xfrm>
            <a:off x="6683407" y="249399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不能</a:t>
            </a:r>
            <a:endParaRPr lang="en-US" altLang="zh-CN" sz="2800"/>
          </a:p>
        </p:txBody>
      </p:sp>
      <p:sp>
        <p:nvSpPr>
          <p:cNvPr id="4" name="QB_5_AN.84_1#ebb7bcd44.blank?vcp=1&amp;vop=1&amp;vis=1&amp;pid=f62ff8bcd&amp;color=0,0,0&amp;vpa=57&amp;vtp=1&amp;bbb=1" title=""/>
          <p:cNvSpPr/>
          <p:nvPr/>
        </p:nvSpPr>
        <p:spPr>
          <a:xfrm>
            <a:off x="943007" y="3768439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方向性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BD.85_1#676a98958?vcp=1&amp;vop=1&amp;vis=1&amp;pid=f62ff8bcd&amp;color=0,0,0&amp;vtp=1&amp;bt=1&amp;bbb=1&amp;hb=1" title=""/>
          <p:cNvSpPr/>
          <p:nvPr/>
        </p:nvSpPr>
        <p:spPr>
          <a:xfrm>
            <a:off x="932688" y="1027652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如图28-12所示是飞船与空间站完成对接时的情景。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空间站利用太阳能电池板获得能量，太阳能来自太阳内部的核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变。空间站的图像信号是通过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波传回地面的。</a:t>
            </a:r>
            <a:endParaRPr lang="en-US" altLang="zh-CN" sz="2800"/>
          </a:p>
        </p:txBody>
      </p:sp>
      <p:sp>
        <p:nvSpPr>
          <p:cNvPr id="3" name="QB_5_AN.86_1#676a98958.blank?vcp=1&amp;vop=1&amp;vis=1&amp;pid=f62ff8bcd&amp;color=0,0,0&amp;vpa=58&amp;vtp=1" title=""/>
          <p:cNvSpPr/>
          <p:nvPr/>
        </p:nvSpPr>
        <p:spPr>
          <a:xfrm>
            <a:off x="10498170" y="1644872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聚</a:t>
            </a:r>
            <a:endParaRPr lang="en-US" altLang="zh-CN" sz="2800"/>
          </a:p>
        </p:txBody>
      </p:sp>
      <p:sp>
        <p:nvSpPr>
          <p:cNvPr id="4" name="QB_5_AN.88_1#676a98958.blank?vcp=1&amp;vop=1&amp;vis=1&amp;pid=f62ff8bcd&amp;color=0,0,0&amp;vpa=59&amp;vtp=1&amp;bbb=1" title=""/>
          <p:cNvSpPr/>
          <p:nvPr/>
        </p:nvSpPr>
        <p:spPr>
          <a:xfrm>
            <a:off x="5586444" y="2271617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电磁</a:t>
            </a:r>
            <a:endParaRPr lang="en-US" altLang="zh-CN" sz="2800"/>
          </a:p>
        </p:txBody>
      </p:sp>
      <p:pic>
        <p:nvPicPr>
          <p:cNvPr id="5" name="QB_5_BD.87_1#676a98958?iti=15&amp;vcp=1&amp;vop=1&amp;vis=1&amp;pid=f62ff8bcd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8304" y="3005804"/>
            <a:ext cx="2761488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5_BD.87_2#676a98958?iti=15&amp;vcp=1&amp;vop=1&amp;vis=1&amp;pid=f62ff8bcd&amp;color=0,0,0&amp;vtp=1&amp;bbb=1" title=""/>
          <p:cNvSpPr/>
          <p:nvPr/>
        </p:nvSpPr>
        <p:spPr>
          <a:xfrm>
            <a:off x="5464842" y="526335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图28-12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BD.89_1#16b538b17?vcp=1&amp;vop=1&amp;vis=1&amp;pid=f62ff8bcd&amp;color=0,0,0&amp;vtp=1&amp;bt=1&amp;bbb=1&amp;hb=1" title=""/>
          <p:cNvSpPr/>
          <p:nvPr/>
        </p:nvSpPr>
        <p:spPr>
          <a:xfrm>
            <a:off x="932688" y="2204434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在太阳内部，氢原子核在超高温下发生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（选填“聚变”或“裂变”），释放出巨大的核能。太阳能属于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（选填“可再生”或“不可再生”）能源。请写出太阳能的1个优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点：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5_AN.90_1#16b538b17.blank?vcp=1&amp;vop=1&amp;vis=1&amp;pid=f62ff8bcd&amp;color=0,0,0&amp;vpa=60&amp;vtp=1&amp;bbb=1" title=""/>
          <p:cNvSpPr/>
          <p:nvPr/>
        </p:nvSpPr>
        <p:spPr>
          <a:xfrm>
            <a:off x="9540907" y="217395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聚变</a:t>
            </a:r>
            <a:endParaRPr lang="en-US" altLang="zh-CN" sz="2800"/>
          </a:p>
        </p:txBody>
      </p:sp>
      <p:sp>
        <p:nvSpPr>
          <p:cNvPr id="4" name="QB_5_AN.91_1#16b538b17.blank?vcp=1&amp;vop=1&amp;vis=1&amp;pid=f62ff8bcd&amp;color=0,0,0&amp;vpa=61&amp;vtp=1&amp;bbb=1&amp;hb=1" title=""/>
          <p:cNvSpPr/>
          <p:nvPr/>
        </p:nvSpPr>
        <p:spPr>
          <a:xfrm>
            <a:off x="932689" y="2821654"/>
            <a:ext cx="10323321" cy="1207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可再生</a:t>
            </a:r>
            <a:endParaRPr lang="en-US" altLang="zh-CN" sz="2800"/>
          </a:p>
        </p:txBody>
      </p:sp>
      <p:sp>
        <p:nvSpPr>
          <p:cNvPr id="5" name="QB_5_AN.92_1#16b538b17.blank?vcp=1&amp;vop=1&amp;vis=1&amp;pid=f62ff8bcd&amp;color=0,0,0&amp;vpa=62&amp;vtp=1&amp;bbb=1" title=""/>
          <p:cNvSpPr/>
          <p:nvPr/>
        </p:nvSpPr>
        <p:spPr>
          <a:xfrm>
            <a:off x="1657382" y="4096099"/>
            <a:ext cx="204470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清洁无污染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8e0569b8f?colgroup=3,23&amp;vcp=1&amp;pid=15cb39230&amp;color=0,0,0&amp;vtp=1&amp;bt=1&amp;bbb=1&amp;hb=1" title=""/>
          <p:cNvGraphicFramePr>
            <a:graphicFrameLocks noGrp="1"/>
          </p:cNvGraphicFramePr>
          <p:nvPr/>
        </p:nvGraphicFramePr>
        <p:xfrm>
          <a:off x="932688" y="1185132"/>
          <a:ext cx="10321783" cy="4487736"/>
        </p:xfrm>
        <a:graphic>
          <a:graphicData uri="http://schemas.openxmlformats.org/drawingml/2006/table">
            <a:tbl>
              <a:tblPr/>
              <a:tblGrid>
                <a:gridCol w="1572117"/>
                <a:gridCol w="8749666"/>
              </a:tblGrid>
              <a:tr h="4487736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标要求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1.知道电磁波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知道电磁波在真空中的传播速度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知道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波长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频率和波速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了解电磁波的应用及其对人类生活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和社会发展的影响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2.了解能量及其存在的不同形式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能描述不同形式的能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量和生产生活的联系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3.知道能量守恒定律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列举日常生活中能量守恒的实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例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有用能量转化与守恒的观点分析问题的意识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4.从能量的转化和转移的角度认识效率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P_5_BD#8e0569b8f?colgroup=3,23&amp;vcp=1&amp;pid=15cb39230&amp;color=0,0,0&amp;mp=1&amp;vtp=1&amp;bt=1&amp;bbb=1&amp;hb=1" title=""/>
          <p:cNvGraphicFramePr>
            <a:graphicFrameLocks noGrp="1"/>
          </p:cNvGraphicFramePr>
          <p:nvPr/>
        </p:nvGraphicFramePr>
        <p:xfrm>
          <a:off x="932688" y="1340647"/>
          <a:ext cx="10268712" cy="4840670"/>
        </p:xfrm>
        <a:graphic>
          <a:graphicData uri="http://schemas.openxmlformats.org/drawingml/2006/table">
            <a:tbl>
              <a:tblPr/>
              <a:tblGrid>
                <a:gridCol w="1581912"/>
                <a:gridCol w="941832"/>
                <a:gridCol w="3227832"/>
                <a:gridCol w="3575304"/>
                <a:gridCol w="941832"/>
              </a:tblGrid>
              <a:tr h="2156905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标要求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5.列举能量转化和转移具有方向性的常见实例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6.列举常见的不可再生能源和可再生能源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7.知道核能的特点和核能利用可能带来的问题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8.从能源开发与利用的角度体会可持续发展的重要性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17208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东中考考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查情况分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023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综合能力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电磁波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核能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能量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转化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67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核能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太阳能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67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可再生能源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电磁波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5_BD#8e0569b8f?colgroup=3,23&amp;vcp=1&amp;pid=15cb39230&amp;color=0,0,0&amp;mp=1&amp;vtp=1&amp;bt=1&amp;bbb=1" title=""/>
          <p:cNvSpPr txBox="1"/>
          <p:nvPr/>
        </p:nvSpPr>
        <p:spPr>
          <a:xfrm>
            <a:off x="10490200" y="720000"/>
            <a:ext cx="711200" cy="5257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1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2e7de01de.fixed?vcp=1&amp;pid=f5ffe22b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2e7de01de.fixed?vcp=1&amp;pid=f5ffe22b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2e7de01de.fixed?vcp=1&amp;pid=f5ffe22b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  <p:sp>
        <p:nvSpPr>
          <p:cNvPr id="5" name="C_4#2e7de01de.fixed?lid=15cb39230&amp;vcp=1&amp;pid=f5ffe22b9&amp;color=0,0,0&amp;vtp=1&amp;bbb=1" title="">
            <a:hlinkClick r:id="rId3" action="ppaction://hlinksldjump"/>
          </p:cNvPr>
          <p:cNvSpPr/>
          <p:nvPr/>
        </p:nvSpPr>
        <p:spPr>
          <a:xfrm>
            <a:off x="6190488" y="356616"/>
            <a:ext cx="795528" cy="2743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500"/>
              </a:lnSpc>
            </a:pPr>
            <a:r>
              <a:rPr lang="en-US" altLang="zh-CN" sz="1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1200"/>
          </a:p>
        </p:txBody>
      </p:sp>
      <p:sp>
        <p:nvSpPr>
          <p:cNvPr id="6" name="C_4#2e7de01de.fixed?lid=2e7de01de&amp;vcp=1&amp;pid=f5ffe22b9&amp;color=0,0,0&amp;vtp=1&amp;bbb=1" title="">
            <a:hlinkClick r:id="rId4" action="ppaction://hlinksldjump"/>
          </p:cNvPr>
          <p:cNvSpPr/>
          <p:nvPr/>
        </p:nvSpPr>
        <p:spPr>
          <a:xfrm>
            <a:off x="7342632" y="356616"/>
            <a:ext cx="795528" cy="2743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500"/>
              </a:lnSpc>
            </a:pPr>
            <a:r>
              <a:rPr lang="en-US" altLang="zh-CN" sz="1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1200"/>
          </a:p>
        </p:txBody>
      </p:sp>
      <p:sp>
        <p:nvSpPr>
          <p:cNvPr id="7" name="C_4#2e7de01de.fixed?lid=37a3a07e1&amp;vcp=1&amp;pid=f5ffe22b9&amp;color=0,0,0&amp;vtp=1&amp;bbb=1" title="">
            <a:hlinkClick r:id="rId5" action="ppaction://hlinksldjump"/>
          </p:cNvPr>
          <p:cNvSpPr/>
          <p:nvPr/>
        </p:nvSpPr>
        <p:spPr>
          <a:xfrm>
            <a:off x="8494776" y="356616"/>
            <a:ext cx="795528" cy="2743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500"/>
              </a:lnSpc>
            </a:pPr>
            <a:r>
              <a:rPr lang="en-US" altLang="zh-CN" sz="1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1200"/>
          </a:p>
        </p:txBody>
      </p:sp>
      <p:sp>
        <p:nvSpPr>
          <p:cNvPr id="8" name="C_4#2e7de01de.fixed?lid=c2c47e74a&amp;vcp=1&amp;pid=f5ffe22b9&amp;color=0,0,0&amp;vtp=1&amp;bbb=1" title="">
            <a:hlinkClick r:id="rId6" action="ppaction://hlinksldjump"/>
          </p:cNvPr>
          <p:cNvSpPr/>
          <p:nvPr/>
        </p:nvSpPr>
        <p:spPr>
          <a:xfrm>
            <a:off x="9646920" y="356616"/>
            <a:ext cx="795528" cy="2743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500"/>
              </a:lnSpc>
            </a:pPr>
            <a:r>
              <a:rPr lang="en-US" altLang="zh-CN" sz="1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1200"/>
          </a:p>
        </p:txBody>
      </p:sp>
      <p:sp>
        <p:nvSpPr>
          <p:cNvPr id="9" name="C_4#2e7de01de.fixed?lid=f62ff8bcd&amp;vcp=1&amp;pid=f5ffe22b9&amp;color=0,0,0&amp;vtp=1&amp;bbb=1" title="">
            <a:hlinkClick r:id="rId7" action="ppaction://hlinksldjump"/>
          </p:cNvPr>
          <p:cNvSpPr/>
          <p:nvPr/>
        </p:nvSpPr>
        <p:spPr>
          <a:xfrm>
            <a:off x="10799064" y="356616"/>
            <a:ext cx="795528" cy="2743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500"/>
              </a:lnSpc>
            </a:pPr>
            <a:r>
              <a:rPr lang="en-US" altLang="zh-CN" sz="1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1200"/>
          </a:p>
        </p:txBody>
      </p:sp>
    </p:spTree>
  </p:cSld>
  <p:clrMapOvr>
    <a:masterClrMapping/>
  </p:clrMapOvr>
  <p:transition>
    <p:split dir="in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985ff6976?vcp=1&amp;pid=2e7de01de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985ff6976?vcp=1&amp;pid=2e7de01de&amp;color=0,0,0&amp;vtp=1&amp;bt=1&amp;bbb=1" title=""/>
          <p:cNvSpPr/>
          <p:nvPr/>
        </p:nvSpPr>
        <p:spPr>
          <a:xfrm>
            <a:off x="932689" y="720000"/>
            <a:ext cx="10323321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电磁波及其应用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0097668e8?vcp=1&amp;pid=985ff6976&amp;color=0,0,0&amp;vtp=1&amp;bbb=1&amp;hb=1" title=""/>
              <p:cNvSpPr/>
              <p:nvPr/>
            </p:nvSpPr>
            <p:spPr>
              <a:xfrm>
                <a:off x="932688" y="1360588"/>
                <a:ext cx="10323576" cy="4533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1.导线中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的迅速变化会激起（产生）电磁波；电磁波在真空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中传播速度与光速相同，约为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2.不同频率的电磁波在真空中的传播速度都是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的，频率越高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的电磁波，其波长越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移动电话（即手机）是利用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传送信息的，电磁波在生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活中的应用除了移动电话之外还有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（写一种应用实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例）。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ct val="1500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4" name="P_6_BD#0097668e8?vcp=1&amp;pid=985ff697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60588"/>
                <a:ext cx="10323576" cy="4533900"/>
              </a:xfrm>
              <a:prstGeom prst="rect">
                <a:avLst/>
              </a:prstGeom>
              <a:blipFill rotWithShape="1">
                <a:blip r:embed="rId4"/>
                <a:stretch>
                  <a:fillRect l="-5" t="-9" r="-447" b="-14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_1#0097668e8.blank?vcp=1&amp;pid=985ff6976&amp;color=0,0,0&amp;vpa=1&amp;vtp=1&amp;bbb=1" title=""/>
          <p:cNvSpPr/>
          <p:nvPr/>
        </p:nvSpPr>
        <p:spPr>
          <a:xfrm>
            <a:off x="2281269" y="133010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P_6_AN.2_1#0097668e8.blank?vcp=1&amp;pid=985ff6976&amp;color=0,0,0&amp;vpa=2&amp;vtp=1&amp;bbb=1" title=""/>
              <p:cNvSpPr/>
              <p:nvPr/>
            </p:nvSpPr>
            <p:spPr>
              <a:xfrm>
                <a:off x="5587238" y="2081440"/>
                <a:ext cx="14014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P_6_AN.2_1#0097668e8.blank?vcp=1&amp;pid=985ff6976&amp;color=0,0,0&amp;vpa=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238" y="2081440"/>
                <a:ext cx="1401445" cy="431419"/>
              </a:xfrm>
              <a:prstGeom prst="rect">
                <a:avLst/>
              </a:prstGeom>
              <a:blipFill rotWithShape="1">
                <a:blip r:embed="rId5"/>
                <a:stretch>
                  <a:fillRect l="-36" t="-126" r="36" b="-8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_6_AN.3_1#0097668e8.blank?vcp=1&amp;pid=985ff6976&amp;color=0,0,0&amp;vpa=3&amp;vtp=1&amp;bbb=1" title=""/>
          <p:cNvSpPr/>
          <p:nvPr/>
        </p:nvSpPr>
        <p:spPr>
          <a:xfrm>
            <a:off x="7996270" y="262550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相同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4_1#0097668e8.blank?vcp=1&amp;pid=985ff6976&amp;color=0,0,0&amp;vpa=4&amp;vtp=1" title=""/>
          <p:cNvSpPr/>
          <p:nvPr/>
        </p:nvSpPr>
        <p:spPr>
          <a:xfrm>
            <a:off x="4157694" y="3273208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短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5_1#0097668e8.blank?vcp=1&amp;pid=985ff6976&amp;color=0,0,0&amp;vpa=5&amp;vtp=1&amp;bbb=1" title=""/>
          <p:cNvSpPr/>
          <p:nvPr/>
        </p:nvSpPr>
        <p:spPr>
          <a:xfrm>
            <a:off x="5675344" y="3920908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电磁波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P_6_AN.6_1#0097668e8.blank?vcp=1&amp;pid=985ff6976&amp;color=0,0,0&amp;vpa=6&amp;vtp=1&amp;bbb=1" title=""/>
          <p:cNvSpPr/>
          <p:nvPr/>
        </p:nvSpPr>
        <p:spPr>
          <a:xfrm>
            <a:off x="6300819" y="4568608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无线对讲机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0097668e8?vcp=1&amp;pid=985ff6976&amp;color=0,0,0&amp;vtp=1&amp;bbb=1&amp;hb=1" title=""/>
          <p:cNvSpPr/>
          <p:nvPr/>
        </p:nvSpPr>
        <p:spPr>
          <a:xfrm>
            <a:off x="932688" y="2217896"/>
            <a:ext cx="10323576" cy="2469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4.微波中继通信：利用中继站进行通信。卫星通信是利用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作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为中继站的一种通信方式。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颗均匀分布的地球静止卫星可以实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现全球通信。光纤通信是利用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传递信息的通信方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法。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#4</a:t>
            </a:r>
            <a:endParaRPr lang="en-US" altLang="zh-CN" sz="2800"/>
          </a:p>
        </p:txBody>
      </p:sp>
      <p:sp>
        <p:nvSpPr>
          <p:cNvPr id="3" name="P_6_AN.7_1#0097668e8.blank?vcp=1&amp;pid=985ff6976&amp;color=0,0,0&amp;vpa=7&amp;vtp=1&amp;bbb=1" title=""/>
          <p:cNvSpPr/>
          <p:nvPr/>
        </p:nvSpPr>
        <p:spPr>
          <a:xfrm>
            <a:off x="9782207" y="218741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卫星</a:t>
            </a:r>
            <a:endParaRPr lang="en-US" altLang="zh-CN" sz="2800"/>
          </a:p>
        </p:txBody>
      </p:sp>
      <p:sp>
        <p:nvSpPr>
          <p:cNvPr id="4" name="P_6_AN.8_1#0097668e8.blank?vcp=1&amp;pid=985ff6976&amp;color=0,0,0&amp;vpa=8&amp;vtp=1" title=""/>
          <p:cNvSpPr/>
          <p:nvPr/>
        </p:nvSpPr>
        <p:spPr>
          <a:xfrm>
            <a:off x="5229256" y="2835116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</a:t>
            </a:r>
            <a:endParaRPr lang="en-US" altLang="zh-CN" sz="2800"/>
          </a:p>
        </p:txBody>
      </p:sp>
      <p:sp>
        <p:nvSpPr>
          <p:cNvPr id="5" name="P_6_AN.9_1#0097668e8.blank?vcp=1&amp;pid=985ff6976&amp;color=0,0,0&amp;vpa=9&amp;vtp=1&amp;bbb=1" title=""/>
          <p:cNvSpPr/>
          <p:nvPr/>
        </p:nvSpPr>
        <p:spPr>
          <a:xfrm>
            <a:off x="5586444" y="3482816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光或电磁波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b5cd00000?vcp=1&amp;pid=2e7de01de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b5cd00000?vcp=1&amp;pid=2e7de01de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能源与可持续发展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能量的转化和守恒</a:t>
            </a:r>
            <a:endParaRPr lang="en-US" altLang="zh-CN" sz="100"/>
          </a:p>
        </p:txBody>
      </p:sp>
      <p:pic>
        <p:nvPicPr>
          <p:cNvPr id="4" name="C_5_BD#b5cd00000?vcp=1&amp;pid=2e7de01de&amp;color=0,0,0&amp;tib=255,255,255&amp;iip=3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90" y="810742"/>
            <a:ext cx="1143000" cy="466344"/>
          </a:xfrm>
          <a:prstGeom prst="rect">
            <a:avLst/>
          </a:prstGeom>
        </p:spPr>
      </p:pic>
      <p:sp>
        <p:nvSpPr>
          <p:cNvPr id="5" name="P_6_BD#261189dd4?vcp=1&amp;pid=b5cd00000&amp;color=0,0,0&amp;vtp=1&amp;bbb=1&amp;hb=1" title=""/>
          <p:cNvSpPr/>
          <p:nvPr/>
        </p:nvSpPr>
        <p:spPr>
          <a:xfrm>
            <a:off x="932688" y="1351063"/>
            <a:ext cx="10323576" cy="37652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5.能够为人类提供能量的物质资源叫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；可以从自然界直接获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取的能源叫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能源。无法从自然界直接获取，必须通过一次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能源的消耗才能得到的能源叫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能源，如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。可以在自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然界里源源不断地得到的能源叫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，如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等。不可以在短期内从自然界得到补充的能源叫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，如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等。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</a:t>
            </a:r>
            <a:endParaRPr lang="en-US" altLang="zh-CN" sz="2800"/>
          </a:p>
        </p:txBody>
      </p:sp>
      <p:sp>
        <p:nvSpPr>
          <p:cNvPr id="6" name="P_6_AN.10_1#261189dd4.blank?vcp=1&amp;pid=b5cd00000&amp;color=0,0,0&amp;vpa=10&amp;vtp=1&amp;bbb=1" title=""/>
          <p:cNvSpPr/>
          <p:nvPr/>
        </p:nvSpPr>
        <p:spPr>
          <a:xfrm>
            <a:off x="6567520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能源</a:t>
            </a:r>
            <a:endParaRPr lang="en-US" altLang="zh-CN" sz="2800"/>
          </a:p>
        </p:txBody>
      </p:sp>
      <p:sp>
        <p:nvSpPr>
          <p:cNvPr id="7" name="P_6_AN.11_1#261189dd4.blank?vcp=1&amp;pid=b5cd00000&amp;color=0,0,0&amp;vpa=11&amp;vtp=1&amp;bbb=1" title=""/>
          <p:cNvSpPr/>
          <p:nvPr/>
        </p:nvSpPr>
        <p:spPr>
          <a:xfrm>
            <a:off x="2728944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一次</a:t>
            </a:r>
            <a:endParaRPr lang="en-US" altLang="zh-CN" sz="2800"/>
          </a:p>
        </p:txBody>
      </p:sp>
      <p:sp>
        <p:nvSpPr>
          <p:cNvPr id="8" name="P_6_AN.12_1#261189dd4.blank?vcp=1&amp;pid=b5cd00000&amp;color=0,0,0&amp;vpa=12&amp;vtp=1&amp;bbb=1" title=""/>
          <p:cNvSpPr/>
          <p:nvPr/>
        </p:nvSpPr>
        <p:spPr>
          <a:xfrm>
            <a:off x="5586444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二次</a:t>
            </a:r>
            <a:endParaRPr lang="en-US" altLang="zh-CN" sz="2800"/>
          </a:p>
        </p:txBody>
      </p:sp>
      <p:sp>
        <p:nvSpPr>
          <p:cNvPr id="9" name="P_6_AN.13_1#261189dd4.blank?vcp=1&amp;pid=b5cd00000&amp;color=0,0,0&amp;vpa=13&amp;vtp=1&amp;bbb=1" title=""/>
          <p:cNvSpPr/>
          <p:nvPr/>
        </p:nvSpPr>
        <p:spPr>
          <a:xfrm>
            <a:off x="8081995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电能</a:t>
            </a:r>
            <a:endParaRPr lang="en-US" altLang="zh-CN" sz="2800"/>
          </a:p>
        </p:txBody>
      </p:sp>
      <p:sp>
        <p:nvSpPr>
          <p:cNvPr id="10" name="P_6_AN.14_1#261189dd4.blank?vcp=1&amp;pid=b5cd00000&amp;color=0,0,0&amp;vpa=14&amp;vtp=1&amp;bbb=1" title=""/>
          <p:cNvSpPr/>
          <p:nvPr/>
        </p:nvSpPr>
        <p:spPr>
          <a:xfrm>
            <a:off x="5943631" y="3263683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可再生能源</a:t>
            </a:r>
            <a:endParaRPr lang="en-US" altLang="zh-CN" sz="2800"/>
          </a:p>
        </p:txBody>
      </p:sp>
      <p:sp>
        <p:nvSpPr>
          <p:cNvPr id="11" name="P_6_AN.15_1#261189dd4.blank?vcp=1&amp;pid=b5cd00000&amp;color=0,0,0&amp;vpa=15&amp;vtp=1&amp;bbb=1" title=""/>
          <p:cNvSpPr/>
          <p:nvPr/>
        </p:nvSpPr>
        <p:spPr>
          <a:xfrm>
            <a:off x="8791607" y="32636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风能</a:t>
            </a:r>
            <a:endParaRPr lang="en-US" altLang="zh-CN" sz="2800"/>
          </a:p>
        </p:txBody>
      </p:sp>
      <p:sp>
        <p:nvSpPr>
          <p:cNvPr id="12" name="P_6_AN.16_1#261189dd4.blank?vcp=1&amp;pid=b5cd00000&amp;color=0,0,0&amp;vpa=16&amp;vtp=1&amp;bbb=1&amp;hb=1" title=""/>
          <p:cNvSpPr/>
          <p:nvPr/>
        </p:nvSpPr>
        <p:spPr>
          <a:xfrm>
            <a:off x="932689" y="3263683"/>
            <a:ext cx="10323321" cy="1207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太阳能</a:t>
            </a:r>
            <a:endParaRPr lang="en-US" altLang="zh-CN" sz="2800"/>
          </a:p>
        </p:txBody>
      </p:sp>
      <p:sp>
        <p:nvSpPr>
          <p:cNvPr id="13" name="P_6_AN.17_1#261189dd4.blank?vcp=1&amp;pid=b5cd00000&amp;color=0,0,0&amp;vpa=17&amp;vtp=1&amp;bbb=1&amp;hb=1" title=""/>
          <p:cNvSpPr/>
          <p:nvPr/>
        </p:nvSpPr>
        <p:spPr>
          <a:xfrm>
            <a:off x="932689" y="3911383"/>
            <a:ext cx="10323321" cy="1207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不可再生能源</a:t>
            </a:r>
            <a:endParaRPr lang="en-US" altLang="zh-CN" sz="2800"/>
          </a:p>
        </p:txBody>
      </p:sp>
      <p:sp>
        <p:nvSpPr>
          <p:cNvPr id="14" name="P_6_AN.18_1#261189dd4.blank?vcp=1&amp;pid=b5cd00000&amp;color=0,0,0&amp;vpa=18&amp;vtp=1&amp;bbb=1" title=""/>
          <p:cNvSpPr/>
          <p:nvPr/>
        </p:nvSpPr>
        <p:spPr>
          <a:xfrm>
            <a:off x="2190782" y="45381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核能</a:t>
            </a:r>
            <a:endParaRPr lang="en-US" altLang="zh-CN" sz="2800"/>
          </a:p>
        </p:txBody>
      </p:sp>
      <p:sp>
        <p:nvSpPr>
          <p:cNvPr id="15" name="P_6_AN.19_1#261189dd4.blank?vcp=1&amp;pid=b5cd00000&amp;color=0,0,0&amp;vpa=19&amp;vtp=1&amp;bbb=1" title=""/>
          <p:cNvSpPr/>
          <p:nvPr/>
        </p:nvSpPr>
        <p:spPr>
          <a:xfrm>
            <a:off x="3614769" y="4538128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化石能源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276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Cambria Math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2026-02-06T23:37:06Z</cp:lastPrinted>
  <dcterms:created xsi:type="dcterms:W3CDTF">2026-02-06T23:37:06Z</dcterms:created>
  <dcterms:modified xsi:type="dcterms:W3CDTF">2026-02-06T15:37:06Z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