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slide" Target="slide21.xml"/><Relationship Id="rId7" Type="http://schemas.openxmlformats.org/officeDocument/2006/relationships/tags" Target="../tags/tag3.xml"/><Relationship Id="rId6" Type="http://schemas.openxmlformats.org/officeDocument/2006/relationships/slide" Target="slide38.xml"/><Relationship Id="rId5" Type="http://schemas.openxmlformats.org/officeDocument/2006/relationships/tags" Target="../tags/tag2.xml"/><Relationship Id="rId4" Type="http://schemas.openxmlformats.org/officeDocument/2006/relationships/slide" Target="slide30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3.tif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tiff"/><Relationship Id="rId1" Type="http://schemas.openxmlformats.org/officeDocument/2006/relationships/image" Target="../media/image1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263144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423608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91180" y="532955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1" action="ppaction://hlinksldjump"/>
          </p:cNvPr>
          <p:cNvSpPr txBox="1"/>
          <p:nvPr/>
        </p:nvSpPr>
        <p:spPr>
          <a:xfrm>
            <a:off x="4039870" y="3525520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8" action="ppaction://hlinksldjump"/>
          </p:cNvPr>
          <p:cNvSpPr txBox="1"/>
          <p:nvPr/>
        </p:nvSpPr>
        <p:spPr>
          <a:xfrm>
            <a:off x="6029960" y="3525520"/>
            <a:ext cx="2991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教材图片分点练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594485" y="100838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kumimoji="0" lang="zh-CN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　运动的世界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6925" y="922655"/>
            <a:ext cx="111194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时间的测量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时间单位及其单位换算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．国际单位：秒，符号为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s.b</a:t>
            </a:r>
            <a:r>
              <a:rPr lang="zh-CN" sz="2400">
                <a:ea typeface="宋体" panose="02010600030101010101" pitchFamily="2" charset="-122"/>
              </a:rPr>
              <a:t>．常用单位：小时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(h)</a:t>
            </a:r>
            <a:r>
              <a:rPr lang="zh-CN" sz="2400">
                <a:ea typeface="宋体" panose="02010600030101010101" pitchFamily="2" charset="-122"/>
              </a:rPr>
              <a:t>、分钟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(min)</a:t>
            </a:r>
            <a:r>
              <a:rPr lang="zh-CN" sz="2400">
                <a:ea typeface="宋体" panose="02010600030101010101" pitchFamily="2" charset="-122"/>
              </a:rPr>
              <a:t>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>
                <a:ea typeface="宋体" panose="02010600030101010101" pitchFamily="2" charset="-122"/>
              </a:rPr>
              <a:t>．单位换算：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________min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________s.(2)</a:t>
            </a:r>
            <a:r>
              <a:rPr lang="zh-CN" sz="2400">
                <a:ea typeface="黑体" panose="02010609060101010101" pitchFamily="49" charset="-122"/>
              </a:rPr>
              <a:t>测量工具</a:t>
            </a:r>
            <a:r>
              <a:rPr lang="zh-CN" sz="2400">
                <a:ea typeface="宋体" panose="02010600030101010101" pitchFamily="2" charset="-122"/>
              </a:rPr>
              <a:t>：手表、机械停表．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停表的读数方法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．测量前认真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观察表盘量程和分度值．</a:t>
            </a:r>
            <a:r>
              <a:rPr lang="zh-CN" sz="2400">
                <a:ea typeface="宋体" panose="02010600030101010101" pitchFamily="2" charset="-122"/>
              </a:rPr>
              <a:t>图中小盘量程为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min</a:t>
            </a:r>
            <a:r>
              <a:rPr lang="zh-CN" sz="2400">
                <a:ea typeface="宋体" panose="02010600030101010101" pitchFamily="2" charset="-122"/>
              </a:rPr>
              <a:t>，分度值为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______min</a:t>
            </a:r>
            <a:r>
              <a:rPr lang="zh-CN" sz="2400">
                <a:ea typeface="宋体" panose="02010600030101010101" pitchFamily="2" charset="-122"/>
              </a:rPr>
              <a:t>；大盘量程为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s</a:t>
            </a:r>
            <a:r>
              <a:rPr lang="zh-CN" sz="2400">
                <a:ea typeface="宋体" panose="02010600030101010101" pitchFamily="2" charset="-122"/>
              </a:rPr>
              <a:t>，分度值为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733165" y="323151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 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770" y="5455285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1315" y="3231515"/>
            <a:ext cx="67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23075" y="5455285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9278620" y="56686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4825" y="890270"/>
            <a:ext cx="111194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．小表盘指针超过半分钟刻度线，则大表盘按照大示数读数，若小于半分钟，则按照小示数读数．图中小表盘的示数为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______min</a:t>
            </a:r>
            <a:r>
              <a:rPr lang="zh-CN" sz="2400">
                <a:ea typeface="宋体" panose="02010600030101010101" pitchFamily="2" charset="-122"/>
              </a:rPr>
              <a:t>，大表盘的示数为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_______s</a:t>
            </a:r>
            <a:r>
              <a:rPr lang="zh-CN" sz="2400">
                <a:ea typeface="宋体" panose="02010600030101010101" pitchFamily="2" charset="-122"/>
              </a:rPr>
              <a:t>，停表的示数为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_______s.</a:t>
            </a:r>
            <a:endParaRPr lang="zh-CN" altLang="en-US" sz="2400"/>
          </a:p>
        </p:txBody>
      </p:sp>
      <p:pic>
        <p:nvPicPr>
          <p:cNvPr id="2" name="图片 -21474822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055" y="2643505"/>
            <a:ext cx="3798570" cy="20866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7531100" y="273875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4825" y="4887595"/>
            <a:ext cx="110756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常考时间估测值</a:t>
            </a:r>
            <a:r>
              <a:rPr lang="zh-CN" sz="2400">
                <a:ea typeface="宋体" panose="02010600030101010101" pitchFamily="2" charset="-122"/>
              </a:rPr>
              <a:t>：正常人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内脉搏跳动约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65</a:t>
            </a:r>
            <a:r>
              <a:rPr lang="zh-CN" sz="2400">
                <a:ea typeface="宋体" panose="02010600030101010101" pitchFamily="2" charset="-122"/>
              </a:rPr>
              <a:t>次；初中男生百米跑的时间约为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 s</a:t>
            </a:r>
            <a:r>
              <a:rPr lang="zh-CN" sz="2400">
                <a:ea typeface="宋体" panose="02010600030101010101" pitchFamily="2" charset="-122"/>
              </a:rPr>
              <a:t>；演奏一遍中华人民共和国国歌用时约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s</a:t>
            </a:r>
            <a:r>
              <a:rPr lang="zh-CN" sz="2400">
                <a:ea typeface="宋体" panose="02010600030101010101" pitchFamily="2" charset="-122"/>
              </a:rPr>
              <a:t>；做一遍眼保健操约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min.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143625" y="1608455"/>
            <a:ext cx="593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4560" y="160845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39.8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1730" y="2140585"/>
            <a:ext cx="903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99.8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589770" y="42398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4510" y="7562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误差与错误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67055" y="1316990"/>
          <a:ext cx="1100772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9860"/>
                <a:gridCol w="5920740"/>
                <a:gridCol w="366712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误差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错误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21945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产生原因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a.仪器精确度不够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b．实验方法不完善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c．环境对仪器的影响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d．观察者估读时的偏差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a.不遵守测量仪器的使用规则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b．读数或记录时粗心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可否避免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不可避免，只能减小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可以避免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减小或避免的方法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a.多次测量</a:t>
                      </a:r>
                      <a:r>
                        <a:rPr lang="en-US" sz="2400" b="0">
                          <a:latin typeface="宋体" panose="02010600030101010101" pitchFamily="2" charset="-122"/>
                          <a:sym typeface="+mn-ea"/>
                        </a:rPr>
                        <a:t>____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</a:t>
                      </a:r>
                      <a:endParaRPr lang="en-US" sz="2400" b="0">
                        <a:latin typeface="宋体" panose="02010600030101010101" pitchFamily="2" charset="-122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b．采用精确度更高的测量工具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c．运用合理的测量方法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a.采用正确的测量方法b．记录数据时要细心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512185" y="4874895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求平均值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540240" y="7391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76275" y="1112520"/>
            <a:ext cx="3432810" cy="521970"/>
            <a:chOff x="894" y="3246"/>
            <a:chExt cx="540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40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动与静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32765" y="1718310"/>
            <a:ext cx="114134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机械运动</a:t>
            </a:r>
            <a:r>
              <a:rPr lang="zh-CN" sz="2400">
                <a:ea typeface="宋体" panose="02010600030101010101" pitchFamily="2" charset="-122"/>
              </a:rPr>
              <a:t>：物理学中，把一个物体相对于另一个物体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的改变称为机械运动，简称运动．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参照物</a:t>
            </a:r>
            <a:r>
              <a:rPr lang="zh-CN" sz="2400">
                <a:ea typeface="宋体" panose="02010600030101010101" pitchFamily="2" charset="-122"/>
              </a:rPr>
              <a:t>：被选作参照标准的物体．参照物一旦选定，即认为参照物是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(2018.5)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物体运动或静止的判断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(2019.17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2017.17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如果一个物体相对于参照物的位置在改变，则这个物体是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如果一个物体相对于参照物的位置没有发生变化，则这个物体是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的；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8186420" y="1852295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位置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5240" y="2983865"/>
            <a:ext cx="1087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6180" y="4589780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8665" y="5121910"/>
            <a:ext cx="1030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324975" y="57232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50570" y="2482850"/>
            <a:ext cx="10835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 </a:t>
            </a:r>
            <a:r>
              <a:rPr lang="zh-CN" sz="2400">
                <a:ea typeface="黑体" panose="02010609060101010101" pitchFamily="49" charset="-122"/>
              </a:rPr>
              <a:t>运动和静止的相对性</a:t>
            </a:r>
            <a:r>
              <a:rPr lang="zh-CN" sz="2400">
                <a:ea typeface="宋体" panose="02010600030101010101" pitchFamily="2" charset="-122"/>
              </a:rPr>
              <a:t>：物体处于运动或静止是相对于所选的参照物而言的，选择不同的参照物，结论常常也会不同；描述物体运动状态时都要特别说明是以什么为参照物．</a:t>
            </a:r>
            <a:endParaRPr lang="zh-CN" altLang="en-US" sz="2400"/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8938260" y="44310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80160" y="1962150"/>
            <a:ext cx="7618095" cy="461645"/>
            <a:chOff x="1068" y="4692"/>
            <a:chExt cx="11997" cy="727"/>
          </a:xfrm>
        </p:grpSpPr>
        <p:grpSp>
          <p:nvGrpSpPr>
            <p:cNvPr id="3" name="组合 2"/>
            <p:cNvGrpSpPr/>
            <p:nvPr/>
          </p:nvGrpSpPr>
          <p:grpSpPr>
            <a:xfrm>
              <a:off x="1068" y="4692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888" y="4694"/>
              <a:ext cx="917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1945D5"/>
                  </a:solidFill>
                  <a:ea typeface="黑体" panose="02010609060101010101" pitchFamily="49" charset="-122"/>
                </a:rPr>
                <a:t>根据物体的运动</a:t>
              </a:r>
              <a:r>
                <a:rPr lang="zh-CN" sz="2400">
                  <a:solidFill>
                    <a:srgbClr val="1945D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状态判断选取的参照物</a:t>
              </a:r>
              <a:endParaRPr lang="zh-CN" altLang="en-US" sz="2400">
                <a:solidFill>
                  <a:srgbClr val="1945D5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8405" y="2842260"/>
            <a:ext cx="97199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945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945D5"/>
                </a:solidFill>
                <a:ea typeface="宋体" panose="02010600030101010101" pitchFamily="2" charset="-122"/>
              </a:rPr>
              <a:t>看物体是运动的还是静止的；</a:t>
            </a:r>
            <a:r>
              <a:rPr lang="en-US" sz="2400">
                <a:solidFill>
                  <a:srgbClr val="1945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945D5"/>
                </a:solidFill>
                <a:ea typeface="宋体" panose="02010600030101010101" pitchFamily="2" charset="-122"/>
              </a:rPr>
              <a:t>若物体运动，则相对于物体的位置发生改变的物体为参照物；</a:t>
            </a:r>
            <a:r>
              <a:rPr lang="en-US" sz="2400">
                <a:solidFill>
                  <a:srgbClr val="1945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945D5"/>
                </a:solidFill>
                <a:ea typeface="宋体" panose="02010600030101010101" pitchFamily="2" charset="-122"/>
              </a:rPr>
              <a:t>若物体静止，则相对于物体的位置没有发生改变的物体为参照物．</a:t>
            </a:r>
            <a:r>
              <a:rPr lang="zh-CN" sz="2400">
                <a:solidFill>
                  <a:srgbClr val="1945D5"/>
                </a:solidFill>
                <a:ea typeface="黑体" panose="02010609060101010101" pitchFamily="49" charset="-122"/>
              </a:rPr>
              <a:t>注：</a:t>
            </a:r>
            <a:r>
              <a:rPr lang="zh-CN" sz="2400">
                <a:solidFill>
                  <a:srgbClr val="1945D5"/>
                </a:solidFill>
                <a:ea typeface="宋体" panose="02010600030101010101" pitchFamily="2" charset="-122"/>
              </a:rPr>
              <a:t>不能选择研究对象本身作为参照物．</a:t>
            </a:r>
            <a:endParaRPr lang="zh-CN" altLang="en-US" sz="2400">
              <a:solidFill>
                <a:srgbClr val="1945D5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065260" y="47777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32765" y="154305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快与慢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352425" y="2124075"/>
            <a:ext cx="11487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判断运动快慢的两种方法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相同时间比路程，路程越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的物体运动得越快．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相同路程比时间，时间越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运动得越快．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速度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[2018A</a:t>
            </a:r>
            <a:r>
              <a:rPr lang="zh-CN" sz="2400">
                <a:cs typeface="仿宋_GB2312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.31(1)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2017.32(1)]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</a:t>
            </a:r>
            <a:r>
              <a:rPr lang="zh-CN" sz="2400">
                <a:ea typeface="宋体" panose="02010600030101010101" pitchFamily="2" charset="-122"/>
              </a:rPr>
              <a:t>：在物理学中，把物体在一段时间内通过的路程与通过这段路程所用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之比叫做速度，用符号</a:t>
            </a:r>
            <a:r>
              <a:rPr lang="en-US" sz="2400" i="1">
                <a:latin typeface="Book Antiqua" panose="02040602050305030304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17695" y="2820670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5475" y="3342005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短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9270" y="442658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431020" y="52971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5485" y="4294505"/>
            <a:ext cx="11146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单位换算：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 m/s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31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________km/h.(4)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常考速度估测值：人正常步行的速度约为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1.1 m/s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；运动员百米赛跑的平均速度约为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10 m/s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；自行车的正常行驶速度约为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5 m/s.</a:t>
            </a:r>
            <a:endParaRPr lang="en-US" altLang="en-US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254375" y="2235200"/>
            <a:ext cx="342900" cy="1766570"/>
          </a:xfrm>
          <a:prstGeom prst="leftBrace">
            <a:avLst/>
          </a:prstGeom>
          <a:ln>
            <a:headEnd type="none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5485" y="1176655"/>
            <a:ext cx="7957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物理意义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：表示物体运动的快慢程度．</a:t>
            </a:r>
            <a:endParaRPr lang="en-US" altLang="en-US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5485" y="2557145"/>
            <a:ext cx="3357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公式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altLang="en-US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7275" y="2014220"/>
            <a:ext cx="4750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表示路程，常用单位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km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7275" y="2659380"/>
            <a:ext cx="43154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i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表示时间，常用单位s、h</a:t>
            </a:r>
            <a:endParaRPr lang="en-US" altLang="en-US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7275" y="3413760"/>
            <a:ext cx="4870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i="1">
                <a:uFillTx/>
                <a:latin typeface="Times New Roman" panose="02020603050405020304" pitchFamily="18" charset="0"/>
                <a:sym typeface="+mn-ea"/>
              </a:rPr>
              <a:t>v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表示速度，常用单位m/s、km/h</a:t>
            </a:r>
            <a:endParaRPr lang="en-US" altLang="en-US" sz="24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2240" y="4443095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16455" y="2235200"/>
          <a:ext cx="806450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68300" imgH="393700" progId="Equation.KSEE3">
                  <p:embed/>
                </p:oleObj>
              </mc:Choice>
              <mc:Fallback>
                <p:oleObj name="" r:id="rId1" imgW="3683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6455" y="2235200"/>
                        <a:ext cx="806450" cy="862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361805" y="55702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58165" y="1377315"/>
            <a:ext cx="6830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匀速直线运动与变速直线运动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58165" y="1978025"/>
          <a:ext cx="11137900" cy="3983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9795"/>
                <a:gridCol w="4961255"/>
                <a:gridCol w="5276850"/>
              </a:tblGrid>
              <a:tr h="5829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匀速直线运动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7848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物体运动速度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的直线运动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运动速度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的直线运动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图像</a:t>
                      </a:r>
                      <a:endParaRPr lang="en-US" altLang="en-US" sz="2400" b="0" i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加速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减速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图片 1730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17825" y="3618230"/>
            <a:ext cx="1716405" cy="174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1731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7037705" y="3542030"/>
            <a:ext cx="1731010" cy="1761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732"/>
          <p:cNvPicPr>
            <a:picLocks noChangeAspect="1"/>
          </p:cNvPicPr>
          <p:nvPr/>
        </p:nvPicPr>
        <p:blipFill>
          <a:blip r:embed="rId5" r:link="rId3"/>
          <a:stretch>
            <a:fillRect/>
          </a:stretch>
        </p:blipFill>
        <p:spPr>
          <a:xfrm>
            <a:off x="9196070" y="3618230"/>
            <a:ext cx="1656080" cy="16852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282950" y="276479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保持不变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6465" y="276479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变化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6" action="ppaction://hlinksldjump"/>
          </p:cNvPr>
          <p:cNvSpPr/>
          <p:nvPr/>
        </p:nvSpPr>
        <p:spPr>
          <a:xfrm>
            <a:off x="9645650" y="11988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750570" y="1047750"/>
          <a:ext cx="10619105" cy="365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7415"/>
                <a:gridCol w="4672330"/>
                <a:gridCol w="5039360"/>
              </a:tblGrid>
              <a:tr h="9163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匀速直线运动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6870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图像</a:t>
                      </a:r>
                      <a:endParaRPr lang="en-US" altLang="en-US" sz="2400" b="0" i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加速        减速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图片 1733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672080" y="2197100"/>
            <a:ext cx="2105025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734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6646545" y="2333625"/>
            <a:ext cx="1862455" cy="183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735"/>
          <p:cNvPicPr>
            <a:picLocks noChangeAspect="1"/>
          </p:cNvPicPr>
          <p:nvPr/>
        </p:nvPicPr>
        <p:blipFill>
          <a:blip r:embed="rId5" r:link="rId3"/>
          <a:stretch>
            <a:fillRect/>
          </a:stretch>
        </p:blipFill>
        <p:spPr>
          <a:xfrm>
            <a:off x="8881110" y="2300605"/>
            <a:ext cx="1866265" cy="186626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19455" y="4806950"/>
            <a:ext cx="10892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平均速度</a:t>
            </a:r>
            <a:r>
              <a:rPr lang="zh-CN" sz="2400">
                <a:ea typeface="宋体" panose="02010600030101010101" pitchFamily="2" charset="-122"/>
              </a:rPr>
              <a:t>：物体运动的路程与通过这段路程所用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之比，它可以粗略地描述物体在某段路程中运动的快慢．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729220" y="4937760"/>
            <a:ext cx="1151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6" action="ppaction://hlinksldjump"/>
          </p:cNvPr>
          <p:cNvSpPr/>
          <p:nvPr/>
        </p:nvSpPr>
        <p:spPr>
          <a:xfrm>
            <a:off x="9335135" y="56292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9949180" y="4436110"/>
            <a:ext cx="1620520" cy="1005840"/>
            <a:chOff x="15822" y="7072"/>
            <a:chExt cx="2552" cy="1584"/>
          </a:xfrm>
        </p:grpSpPr>
        <p:sp>
          <p:nvSpPr>
            <p:cNvPr id="193" name="MMConnector"/>
            <p:cNvSpPr/>
            <p:nvPr/>
          </p:nvSpPr>
          <p:spPr>
            <a:xfrm>
              <a:off x="15822" y="7072"/>
              <a:ext cx="572" cy="1585"/>
            </a:xfrm>
            <a:custGeom>
              <a:avLst/>
              <a:gdLst/>
              <a:ahLst/>
              <a:cxnLst/>
              <a:pathLst>
                <a:path w="250789" h="527250" fill="none">
                  <a:moveTo>
                    <a:pt x="-125394" y="-263625"/>
                  </a:moveTo>
                  <a:cubicBezTo>
                    <a:pt x="30216" y="-263625"/>
                    <a:pt x="-78865" y="263625"/>
                    <a:pt x="125394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2" name="SubTopic"/>
            <p:cNvSpPr/>
            <p:nvPr/>
          </p:nvSpPr>
          <p:spPr>
            <a:xfrm>
              <a:off x="16000" y="7370"/>
              <a:ext cx="23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变速直线运动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1" name="MainIdea"/>
          <p:cNvSpPr/>
          <p:nvPr/>
        </p:nvSpPr>
        <p:spPr>
          <a:xfrm>
            <a:off x="5303520" y="3343910"/>
            <a:ext cx="2106930" cy="10439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机械运动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61250" y="1974850"/>
            <a:ext cx="2230120" cy="2235200"/>
            <a:chOff x="11904" y="3196"/>
            <a:chExt cx="3512" cy="3520"/>
          </a:xfrm>
          <a:solidFill>
            <a:schemeClr val="accent4"/>
          </a:solidFill>
        </p:grpSpPr>
        <p:sp>
          <p:nvSpPr>
            <p:cNvPr id="103" name="MMConnector"/>
            <p:cNvSpPr/>
            <p:nvPr/>
          </p:nvSpPr>
          <p:spPr>
            <a:xfrm>
              <a:off x="11904" y="4908"/>
              <a:ext cx="1371" cy="1808"/>
            </a:xfrm>
            <a:custGeom>
              <a:avLst/>
              <a:gdLst/>
              <a:ahLst/>
              <a:cxnLst/>
              <a:pathLst>
                <a:path w="941829" h="601722">
                  <a:moveTo>
                    <a:pt x="-196268" y="160345"/>
                  </a:moveTo>
                  <a:cubicBezTo>
                    <a:pt x="-210843" y="172770"/>
                    <a:pt x="-212464" y="190343"/>
                    <a:pt x="-202851" y="201371"/>
                  </a:cubicBezTo>
                  <a:cubicBezTo>
                    <a:pt x="-193237" y="212399"/>
                    <a:pt x="-175382" y="213440"/>
                    <a:pt x="-161310" y="200448"/>
                  </a:cubicBezTo>
                  <a:cubicBezTo>
                    <a:pt x="-148089" y="188241"/>
                    <a:pt x="-134867" y="176034"/>
                    <a:pt x="-121881" y="163638"/>
                  </a:cubicBezTo>
                  <a:cubicBezTo>
                    <a:pt x="-108895" y="151242"/>
                    <a:pt x="-96144" y="138657"/>
                    <a:pt x="-83517" y="125989"/>
                  </a:cubicBezTo>
                  <a:cubicBezTo>
                    <a:pt x="-70889" y="113321"/>
                    <a:pt x="-58383" y="100570"/>
                    <a:pt x="-45979" y="87759"/>
                  </a:cubicBezTo>
                  <a:cubicBezTo>
                    <a:pt x="-33575" y="74947"/>
                    <a:pt x="-21272" y="62074"/>
                    <a:pt x="-9024" y="49182"/>
                  </a:cubicBezTo>
                  <a:cubicBezTo>
                    <a:pt x="3224" y="36290"/>
                    <a:pt x="15417" y="23378"/>
                    <a:pt x="27593" y="10481"/>
                  </a:cubicBezTo>
                  <a:cubicBezTo>
                    <a:pt x="39770" y="-2416"/>
                    <a:pt x="51931" y="-15299"/>
                    <a:pt x="64117" y="-28130"/>
                  </a:cubicBezTo>
                  <a:cubicBezTo>
                    <a:pt x="76304" y="-40961"/>
                    <a:pt x="88515" y="-53741"/>
                    <a:pt x="100791" y="-66434"/>
                  </a:cubicBezTo>
                  <a:cubicBezTo>
                    <a:pt x="113068" y="-79126"/>
                    <a:pt x="125409" y="-91731"/>
                    <a:pt x="137855" y="-104208"/>
                  </a:cubicBezTo>
                  <a:cubicBezTo>
                    <a:pt x="150302" y="-116686"/>
                    <a:pt x="162853" y="-129036"/>
                    <a:pt x="175547" y="-141216"/>
                  </a:cubicBezTo>
                  <a:cubicBezTo>
                    <a:pt x="188242" y="-153395"/>
                    <a:pt x="201079" y="-165405"/>
                    <a:pt x="214097" y="-177197"/>
                  </a:cubicBezTo>
                  <a:cubicBezTo>
                    <a:pt x="227114" y="-188990"/>
                    <a:pt x="240312" y="-200565"/>
                    <a:pt x="253723" y="-211870"/>
                  </a:cubicBezTo>
                  <a:cubicBezTo>
                    <a:pt x="267134" y="-223176"/>
                    <a:pt x="280758" y="-234212"/>
                    <a:pt x="294625" y="-244923"/>
                  </a:cubicBezTo>
                  <a:cubicBezTo>
                    <a:pt x="308491" y="-255633"/>
                    <a:pt x="322600" y="-266018"/>
                    <a:pt x="336971" y="-276016"/>
                  </a:cubicBezTo>
                  <a:cubicBezTo>
                    <a:pt x="351342" y="-286015"/>
                    <a:pt x="365976" y="-295627"/>
                    <a:pt x="380885" y="-304792"/>
                  </a:cubicBezTo>
                  <a:cubicBezTo>
                    <a:pt x="395793" y="-313956"/>
                    <a:pt x="410977" y="-322674"/>
                    <a:pt x="426430" y="-330884"/>
                  </a:cubicBezTo>
                  <a:cubicBezTo>
                    <a:pt x="441884" y="-339095"/>
                    <a:pt x="457609" y="-346798"/>
                    <a:pt x="473597" y="-353944"/>
                  </a:cubicBezTo>
                  <a:cubicBezTo>
                    <a:pt x="489586" y="-361090"/>
                    <a:pt x="505838" y="-367678"/>
                    <a:pt x="522294" y="-373668"/>
                  </a:cubicBezTo>
                  <a:cubicBezTo>
                    <a:pt x="538749" y="-379658"/>
                    <a:pt x="555409" y="-385049"/>
                    <a:pt x="572350" y="-389825"/>
                  </a:cubicBezTo>
                  <a:cubicBezTo>
                    <a:pt x="589291" y="-394600"/>
                    <a:pt x="606514" y="-398759"/>
                    <a:pt x="623532" y="-402281"/>
                  </a:cubicBezTo>
                  <a:cubicBezTo>
                    <a:pt x="640551" y="-405802"/>
                    <a:pt x="657365" y="-408687"/>
                    <a:pt x="675571" y="-411011"/>
                  </a:cubicBezTo>
                  <a:cubicBezTo>
                    <a:pt x="693776" y="-413336"/>
                    <a:pt x="713373" y="-415101"/>
                    <a:pt x="728183" y="-416094"/>
                  </a:cubicBezTo>
                  <a:cubicBezTo>
                    <a:pt x="742994" y="-417086"/>
                    <a:pt x="753017" y="-417306"/>
                    <a:pt x="763040" y="-417525"/>
                  </a:cubicBezTo>
                  <a:cubicBezTo>
                    <a:pt x="765775" y="-417585"/>
                    <a:pt x="767600" y="-419235"/>
                    <a:pt x="767600" y="-421325"/>
                  </a:cubicBezTo>
                  <a:cubicBezTo>
                    <a:pt x="767600" y="-423415"/>
                    <a:pt x="765776" y="-425077"/>
                    <a:pt x="763040" y="-425125"/>
                  </a:cubicBezTo>
                  <a:cubicBezTo>
                    <a:pt x="752924" y="-425304"/>
                    <a:pt x="742808" y="-425483"/>
                    <a:pt x="727800" y="-425073"/>
                  </a:cubicBezTo>
                  <a:cubicBezTo>
                    <a:pt x="712792" y="-424662"/>
                    <a:pt x="692892" y="-423662"/>
                    <a:pt x="674344" y="-422036"/>
                  </a:cubicBezTo>
                  <a:cubicBezTo>
                    <a:pt x="655796" y="-420410"/>
                    <a:pt x="638599" y="-418158"/>
                    <a:pt x="621141" y="-415260"/>
                  </a:cubicBezTo>
                  <a:cubicBezTo>
                    <a:pt x="603683" y="-412363"/>
                    <a:pt x="585965" y="-408821"/>
                    <a:pt x="568483" y="-404631"/>
                  </a:cubicBezTo>
                  <a:cubicBezTo>
                    <a:pt x="551000" y="-400442"/>
                    <a:pt x="533754" y="-395607"/>
                    <a:pt x="516672" y="-390144"/>
                  </a:cubicBezTo>
                  <a:cubicBezTo>
                    <a:pt x="499590" y="-384682"/>
                    <a:pt x="482673" y="-378592"/>
                    <a:pt x="465992" y="-371915"/>
                  </a:cubicBezTo>
                  <a:cubicBezTo>
                    <a:pt x="449310" y="-365238"/>
                    <a:pt x="432865" y="-357974"/>
                    <a:pt x="416672" y="-350176"/>
                  </a:cubicBezTo>
                  <a:cubicBezTo>
                    <a:pt x="400480" y="-342378"/>
                    <a:pt x="384540" y="-334048"/>
                    <a:pt x="368868" y="-325248"/>
                  </a:cubicBezTo>
                  <a:cubicBezTo>
                    <a:pt x="353195" y="-316449"/>
                    <a:pt x="337790" y="-307180"/>
                    <a:pt x="322647" y="-297511"/>
                  </a:cubicBezTo>
                  <a:cubicBezTo>
                    <a:pt x="307504" y="-287842"/>
                    <a:pt x="292625" y="-277772"/>
                    <a:pt x="277994" y="-267369"/>
                  </a:cubicBezTo>
                  <a:cubicBezTo>
                    <a:pt x="263363" y="-256966"/>
                    <a:pt x="248981" y="-246229"/>
                    <a:pt x="234824" y="-235222"/>
                  </a:cubicBezTo>
                  <a:cubicBezTo>
                    <a:pt x="220666" y="-224214"/>
                    <a:pt x="206733" y="-212937"/>
                    <a:pt x="192995" y="-201448"/>
                  </a:cubicBezTo>
                  <a:cubicBezTo>
                    <a:pt x="179257" y="-189959"/>
                    <a:pt x="165714" y="-178259"/>
                    <a:pt x="152331" y="-166399"/>
                  </a:cubicBezTo>
                  <a:cubicBezTo>
                    <a:pt x="138949" y="-154539"/>
                    <a:pt x="125728" y="-142521"/>
                    <a:pt x="112631" y="-130392"/>
                  </a:cubicBezTo>
                  <a:cubicBezTo>
                    <a:pt x="99535" y="-118263"/>
                    <a:pt x="86564" y="-106024"/>
                    <a:pt x="73681" y="-93718"/>
                  </a:cubicBezTo>
                  <a:cubicBezTo>
                    <a:pt x="60799" y="-81413"/>
                    <a:pt x="48004" y="-69041"/>
                    <a:pt x="35261" y="-56644"/>
                  </a:cubicBezTo>
                  <a:cubicBezTo>
                    <a:pt x="22519" y="-44248"/>
                    <a:pt x="9827" y="-31827"/>
                    <a:pt x="-2850" y="-19423"/>
                  </a:cubicBezTo>
                  <a:cubicBezTo>
                    <a:pt x="-15527" y="-7018"/>
                    <a:pt x="-28189" y="5370"/>
                    <a:pt x="-40872" y="17704"/>
                  </a:cubicBezTo>
                  <a:cubicBezTo>
                    <a:pt x="-53554" y="30038"/>
                    <a:pt x="-66258" y="42318"/>
                    <a:pt x="-79020" y="54496"/>
                  </a:cubicBezTo>
                  <a:cubicBezTo>
                    <a:pt x="-91782" y="66674"/>
                    <a:pt x="-104603" y="78752"/>
                    <a:pt x="-117503" y="90707"/>
                  </a:cubicBezTo>
                  <a:cubicBezTo>
                    <a:pt x="-130404" y="102662"/>
                    <a:pt x="-143383" y="114494"/>
                    <a:pt x="-156523" y="126080"/>
                  </a:cubicBezTo>
                  <a:cubicBezTo>
                    <a:pt x="-169664" y="137666"/>
                    <a:pt x="-182966" y="149006"/>
                    <a:pt x="-196268" y="160345"/>
                  </a:cubicBezTo>
                  <a:close/>
                </a:path>
              </a:pathLst>
            </a:custGeom>
            <a:grpFill/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3078" y="3196"/>
              <a:ext cx="2338" cy="89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运动的描述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61250" y="3521710"/>
            <a:ext cx="2277110" cy="883920"/>
            <a:chOff x="11904" y="5632"/>
            <a:chExt cx="3586" cy="1392"/>
          </a:xfrm>
        </p:grpSpPr>
        <p:sp>
          <p:nvSpPr>
            <p:cNvPr id="105" name="MMConnector"/>
            <p:cNvSpPr/>
            <p:nvPr/>
          </p:nvSpPr>
          <p:spPr>
            <a:xfrm>
              <a:off x="11904" y="6251"/>
              <a:ext cx="828" cy="120"/>
            </a:xfrm>
            <a:custGeom>
              <a:avLst/>
              <a:gdLst/>
              <a:ahLst/>
              <a:cxnLst/>
              <a:pathLst>
                <a:path w="798776" h="30387">
                  <a:moveTo>
                    <a:pt x="-34415" y="-31303"/>
                  </a:moveTo>
                  <a:cubicBezTo>
                    <a:pt x="-53508" y="-32811"/>
                    <a:pt x="-66893" y="-20940"/>
                    <a:pt x="-67622" y="-6328"/>
                  </a:cubicBezTo>
                  <a:cubicBezTo>
                    <a:pt x="-68351" y="8284"/>
                    <a:pt x="-56215" y="21413"/>
                    <a:pt x="-37068" y="21830"/>
                  </a:cubicBezTo>
                  <a:cubicBezTo>
                    <a:pt x="-19343" y="22216"/>
                    <a:pt x="-1618" y="22602"/>
                    <a:pt x="16109" y="23000"/>
                  </a:cubicBezTo>
                  <a:cubicBezTo>
                    <a:pt x="33837" y="23398"/>
                    <a:pt x="51568" y="23809"/>
                    <a:pt x="69300" y="24222"/>
                  </a:cubicBezTo>
                  <a:cubicBezTo>
                    <a:pt x="87032" y="24636"/>
                    <a:pt x="104767" y="25052"/>
                    <a:pt x="122504" y="25467"/>
                  </a:cubicBezTo>
                  <a:cubicBezTo>
                    <a:pt x="140240" y="25883"/>
                    <a:pt x="157979" y="26297"/>
                    <a:pt x="175720" y="26705"/>
                  </a:cubicBezTo>
                  <a:cubicBezTo>
                    <a:pt x="193462" y="27113"/>
                    <a:pt x="211205" y="27514"/>
                    <a:pt x="228950" y="27903"/>
                  </a:cubicBezTo>
                  <a:cubicBezTo>
                    <a:pt x="246695" y="28292"/>
                    <a:pt x="264442" y="28669"/>
                    <a:pt x="282191" y="29027"/>
                  </a:cubicBezTo>
                  <a:cubicBezTo>
                    <a:pt x="299940" y="29385"/>
                    <a:pt x="317691" y="29725"/>
                    <a:pt x="335444" y="30040"/>
                  </a:cubicBezTo>
                  <a:cubicBezTo>
                    <a:pt x="353196" y="30355"/>
                    <a:pt x="370951" y="30645"/>
                    <a:pt x="388706" y="30905"/>
                  </a:cubicBezTo>
                  <a:cubicBezTo>
                    <a:pt x="406462" y="31164"/>
                    <a:pt x="424219" y="31392"/>
                    <a:pt x="441977" y="31582"/>
                  </a:cubicBezTo>
                  <a:cubicBezTo>
                    <a:pt x="459734" y="31773"/>
                    <a:pt x="477492" y="31926"/>
                    <a:pt x="495253" y="32034"/>
                  </a:cubicBezTo>
                  <a:cubicBezTo>
                    <a:pt x="513013" y="32142"/>
                    <a:pt x="530776" y="32206"/>
                    <a:pt x="548531" y="32219"/>
                  </a:cubicBezTo>
                  <a:cubicBezTo>
                    <a:pt x="566286" y="32231"/>
                    <a:pt x="584034" y="32193"/>
                    <a:pt x="601809" y="32096"/>
                  </a:cubicBezTo>
                  <a:cubicBezTo>
                    <a:pt x="619583" y="31999"/>
                    <a:pt x="637385" y="31842"/>
                    <a:pt x="655081" y="31627"/>
                  </a:cubicBezTo>
                  <a:cubicBezTo>
                    <a:pt x="672776" y="31411"/>
                    <a:pt x="690367" y="31137"/>
                    <a:pt x="708342" y="30771"/>
                  </a:cubicBezTo>
                  <a:cubicBezTo>
                    <a:pt x="726316" y="30405"/>
                    <a:pt x="744675" y="29948"/>
                    <a:pt x="763034" y="29491"/>
                  </a:cubicBezTo>
                  <a:cubicBezTo>
                    <a:pt x="765769" y="29423"/>
                    <a:pt x="767594" y="27740"/>
                    <a:pt x="767594" y="25650"/>
                  </a:cubicBezTo>
                  <a:cubicBezTo>
                    <a:pt x="767594" y="23560"/>
                    <a:pt x="765769" y="21891"/>
                    <a:pt x="763034" y="21809"/>
                  </a:cubicBezTo>
                  <a:cubicBezTo>
                    <a:pt x="744703" y="21254"/>
                    <a:pt x="726372" y="20700"/>
                    <a:pt x="708433" y="20055"/>
                  </a:cubicBezTo>
                  <a:cubicBezTo>
                    <a:pt x="690495" y="19409"/>
                    <a:pt x="672949" y="18672"/>
                    <a:pt x="655303" y="17877"/>
                  </a:cubicBezTo>
                  <a:cubicBezTo>
                    <a:pt x="637657" y="17082"/>
                    <a:pt x="619910" y="16228"/>
                    <a:pt x="602196" y="15315"/>
                  </a:cubicBezTo>
                  <a:cubicBezTo>
                    <a:pt x="584481" y="14402"/>
                    <a:pt x="566797" y="13429"/>
                    <a:pt x="549110" y="12406"/>
                  </a:cubicBezTo>
                  <a:cubicBezTo>
                    <a:pt x="531422" y="11384"/>
                    <a:pt x="513730" y="10310"/>
                    <a:pt x="496043" y="9192"/>
                  </a:cubicBezTo>
                  <a:cubicBezTo>
                    <a:pt x="478355" y="8075"/>
                    <a:pt x="460673" y="6913"/>
                    <a:pt x="442991" y="5713"/>
                  </a:cubicBezTo>
                  <a:cubicBezTo>
                    <a:pt x="425310" y="4513"/>
                    <a:pt x="407630" y="3276"/>
                    <a:pt x="389952" y="2007"/>
                  </a:cubicBezTo>
                  <a:cubicBezTo>
                    <a:pt x="372274" y="739"/>
                    <a:pt x="354597" y="-561"/>
                    <a:pt x="336921" y="-1885"/>
                  </a:cubicBezTo>
                  <a:cubicBezTo>
                    <a:pt x="319245" y="-3209"/>
                    <a:pt x="301569" y="-4558"/>
                    <a:pt x="283894" y="-5925"/>
                  </a:cubicBezTo>
                  <a:cubicBezTo>
                    <a:pt x="266218" y="-7292"/>
                    <a:pt x="248542" y="-8678"/>
                    <a:pt x="230866" y="-10076"/>
                  </a:cubicBezTo>
                  <a:cubicBezTo>
                    <a:pt x="213190" y="-11474"/>
                    <a:pt x="195512" y="-12885"/>
                    <a:pt x="177834" y="-14302"/>
                  </a:cubicBezTo>
                  <a:cubicBezTo>
                    <a:pt x="160155" y="-15720"/>
                    <a:pt x="142475" y="-17144"/>
                    <a:pt x="124793" y="-18570"/>
                  </a:cubicBezTo>
                  <a:cubicBezTo>
                    <a:pt x="107111" y="-19995"/>
                    <a:pt x="89427" y="-21422"/>
                    <a:pt x="71740" y="-22846"/>
                  </a:cubicBezTo>
                  <a:cubicBezTo>
                    <a:pt x="54053" y="-24269"/>
                    <a:pt x="36365" y="-25691"/>
                    <a:pt x="18672" y="-27100"/>
                  </a:cubicBezTo>
                  <a:cubicBezTo>
                    <a:pt x="979" y="-28509"/>
                    <a:pt x="-16718" y="-29906"/>
                    <a:pt x="-34415" y="-3130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734" y="5632"/>
              <a:ext cx="2756" cy="1393"/>
            </a:xfrm>
            <a:custGeom>
              <a:avLst/>
              <a:gdLst>
                <a:gd name="rtl" fmla="*/ 135280 w 959143"/>
                <a:gd name="rtt" fmla="*/ 71440 h 463600"/>
                <a:gd name="rtr" fmla="*/ 820824 w 959143"/>
                <a:gd name="rtb" fmla="*/ 405840 h 463600"/>
              </a:gdLst>
              <a:ahLst/>
              <a:cxnLst/>
              <a:rect l="rtl" t="rtt" r="rtr" b="rtb"/>
              <a:pathLst>
                <a:path w="959143" h="463600">
                  <a:moveTo>
                    <a:pt x="30400" y="0"/>
                  </a:moveTo>
                  <a:lnTo>
                    <a:pt x="928743" y="0"/>
                  </a:lnTo>
                  <a:cubicBezTo>
                    <a:pt x="945524" y="0"/>
                    <a:pt x="959143" y="13619"/>
                    <a:pt x="959143" y="30400"/>
                  </a:cubicBezTo>
                  <a:lnTo>
                    <a:pt x="959143" y="433200"/>
                  </a:lnTo>
                  <a:cubicBezTo>
                    <a:pt x="959143" y="449981"/>
                    <a:pt x="945524" y="463600"/>
                    <a:pt x="928743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运动的快慢：速度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495" y="4718685"/>
            <a:ext cx="3913505" cy="1235710"/>
            <a:chOff x="11791" y="7517"/>
            <a:chExt cx="6163" cy="1946"/>
          </a:xfrm>
        </p:grpSpPr>
        <p:sp>
          <p:nvSpPr>
            <p:cNvPr id="107" name="MMConnector"/>
            <p:cNvSpPr/>
            <p:nvPr/>
          </p:nvSpPr>
          <p:spPr>
            <a:xfrm>
              <a:off x="11791" y="7517"/>
              <a:ext cx="1169" cy="1946"/>
            </a:xfrm>
            <a:custGeom>
              <a:avLst/>
              <a:gdLst/>
              <a:ahLst/>
              <a:cxnLst/>
              <a:pathLst>
                <a:path w="952482" h="647570">
                  <a:moveTo>
                    <a:pt x="-171436" y="-220175"/>
                  </a:moveTo>
                  <a:cubicBezTo>
                    <a:pt x="-185159" y="-233534"/>
                    <a:pt x="-203034" y="-232971"/>
                    <a:pt x="-212937" y="-222202"/>
                  </a:cubicBezTo>
                  <a:cubicBezTo>
                    <a:pt x="-222840" y="-211433"/>
                    <a:pt x="-221672" y="-193840"/>
                    <a:pt x="-207448" y="-181016"/>
                  </a:cubicBezTo>
                  <a:cubicBezTo>
                    <a:pt x="-194476" y="-169322"/>
                    <a:pt x="-181505" y="-157628"/>
                    <a:pt x="-168714" y="-145679"/>
                  </a:cubicBezTo>
                  <a:cubicBezTo>
                    <a:pt x="-155923" y="-133730"/>
                    <a:pt x="-143313" y="-121525"/>
                    <a:pt x="-130794" y="-109191"/>
                  </a:cubicBezTo>
                  <a:cubicBezTo>
                    <a:pt x="-118275" y="-96857"/>
                    <a:pt x="-105848" y="-84394"/>
                    <a:pt x="-93493" y="-71821"/>
                  </a:cubicBezTo>
                  <a:cubicBezTo>
                    <a:pt x="-81139" y="-59249"/>
                    <a:pt x="-68857" y="-46566"/>
                    <a:pt x="-56609" y="-33820"/>
                  </a:cubicBezTo>
                  <a:cubicBezTo>
                    <a:pt x="-44361" y="-21073"/>
                    <a:pt x="-32147" y="-8262"/>
                    <a:pt x="-19930" y="4577"/>
                  </a:cubicBezTo>
                  <a:cubicBezTo>
                    <a:pt x="-7714" y="17417"/>
                    <a:pt x="4504" y="30284"/>
                    <a:pt x="16760" y="43142"/>
                  </a:cubicBezTo>
                  <a:cubicBezTo>
                    <a:pt x="29016" y="56000"/>
                    <a:pt x="41311" y="68848"/>
                    <a:pt x="53682" y="81648"/>
                  </a:cubicBezTo>
                  <a:cubicBezTo>
                    <a:pt x="66053" y="94448"/>
                    <a:pt x="78500" y="107200"/>
                    <a:pt x="91059" y="119863"/>
                  </a:cubicBezTo>
                  <a:cubicBezTo>
                    <a:pt x="103619" y="132526"/>
                    <a:pt x="116293" y="145101"/>
                    <a:pt x="129116" y="157542"/>
                  </a:cubicBezTo>
                  <a:cubicBezTo>
                    <a:pt x="141940" y="169983"/>
                    <a:pt x="154914" y="182291"/>
                    <a:pt x="168075" y="194418"/>
                  </a:cubicBezTo>
                  <a:cubicBezTo>
                    <a:pt x="181236" y="206545"/>
                    <a:pt x="194583" y="218490"/>
                    <a:pt x="208151" y="230198"/>
                  </a:cubicBezTo>
                  <a:cubicBezTo>
                    <a:pt x="221719" y="241907"/>
                    <a:pt x="235507" y="253380"/>
                    <a:pt x="249545" y="264556"/>
                  </a:cubicBezTo>
                  <a:cubicBezTo>
                    <a:pt x="263583" y="275733"/>
                    <a:pt x="277870" y="286613"/>
                    <a:pt x="292430" y="297130"/>
                  </a:cubicBezTo>
                  <a:cubicBezTo>
                    <a:pt x="306989" y="307648"/>
                    <a:pt x="321821" y="317803"/>
                    <a:pt x="336936" y="327526"/>
                  </a:cubicBezTo>
                  <a:cubicBezTo>
                    <a:pt x="352052" y="337250"/>
                    <a:pt x="367451" y="346541"/>
                    <a:pt x="383135" y="355330"/>
                  </a:cubicBezTo>
                  <a:cubicBezTo>
                    <a:pt x="398818" y="364120"/>
                    <a:pt x="414785" y="372407"/>
                    <a:pt x="431015" y="380129"/>
                  </a:cubicBezTo>
                  <a:cubicBezTo>
                    <a:pt x="447245" y="387850"/>
                    <a:pt x="463739" y="395005"/>
                    <a:pt x="480478" y="401541"/>
                  </a:cubicBezTo>
                  <a:cubicBezTo>
                    <a:pt x="497218" y="408077"/>
                    <a:pt x="514204" y="413993"/>
                    <a:pt x="531333" y="419256"/>
                  </a:cubicBezTo>
                  <a:cubicBezTo>
                    <a:pt x="548462" y="424520"/>
                    <a:pt x="565734" y="429130"/>
                    <a:pt x="583314" y="433070"/>
                  </a:cubicBezTo>
                  <a:cubicBezTo>
                    <a:pt x="600893" y="437009"/>
                    <a:pt x="618780" y="440277"/>
                    <a:pt x="636108" y="442900"/>
                  </a:cubicBezTo>
                  <a:cubicBezTo>
                    <a:pt x="653436" y="445524"/>
                    <a:pt x="670205" y="447503"/>
                    <a:pt x="689395" y="448796"/>
                  </a:cubicBezTo>
                  <a:cubicBezTo>
                    <a:pt x="708586" y="450089"/>
                    <a:pt x="730197" y="450696"/>
                    <a:pt x="742875" y="450912"/>
                  </a:cubicBezTo>
                  <a:cubicBezTo>
                    <a:pt x="755553" y="451127"/>
                    <a:pt x="759296" y="450951"/>
                    <a:pt x="763040" y="450775"/>
                  </a:cubicBezTo>
                  <a:cubicBezTo>
                    <a:pt x="765773" y="450646"/>
                    <a:pt x="767600" y="449065"/>
                    <a:pt x="767600" y="446975"/>
                  </a:cubicBezTo>
                  <a:cubicBezTo>
                    <a:pt x="767600" y="444885"/>
                    <a:pt x="765776" y="443151"/>
                    <a:pt x="763040" y="443175"/>
                  </a:cubicBezTo>
                  <a:cubicBezTo>
                    <a:pt x="759322" y="443207"/>
                    <a:pt x="755603" y="443239"/>
                    <a:pt x="743081" y="442546"/>
                  </a:cubicBezTo>
                  <a:cubicBezTo>
                    <a:pt x="730560" y="441853"/>
                    <a:pt x="709235" y="440434"/>
                    <a:pt x="690364" y="438435"/>
                  </a:cubicBezTo>
                  <a:cubicBezTo>
                    <a:pt x="671494" y="436435"/>
                    <a:pt x="655077" y="433855"/>
                    <a:pt x="638161" y="430627"/>
                  </a:cubicBezTo>
                  <a:cubicBezTo>
                    <a:pt x="621244" y="427398"/>
                    <a:pt x="603828" y="423521"/>
                    <a:pt x="586766" y="419005"/>
                  </a:cubicBezTo>
                  <a:cubicBezTo>
                    <a:pt x="569705" y="414490"/>
                    <a:pt x="552998" y="409336"/>
                    <a:pt x="536476" y="403558"/>
                  </a:cubicBezTo>
                  <a:cubicBezTo>
                    <a:pt x="519954" y="397779"/>
                    <a:pt x="503616" y="391377"/>
                    <a:pt x="487556" y="384386"/>
                  </a:cubicBezTo>
                  <a:cubicBezTo>
                    <a:pt x="471495" y="377395"/>
                    <a:pt x="455712" y="369817"/>
                    <a:pt x="440212" y="361701"/>
                  </a:cubicBezTo>
                  <a:cubicBezTo>
                    <a:pt x="424712" y="353585"/>
                    <a:pt x="409495" y="344931"/>
                    <a:pt x="394571" y="335799"/>
                  </a:cubicBezTo>
                  <a:cubicBezTo>
                    <a:pt x="379648" y="326667"/>
                    <a:pt x="365018" y="317058"/>
                    <a:pt x="350673" y="307033"/>
                  </a:cubicBezTo>
                  <a:cubicBezTo>
                    <a:pt x="336328" y="297009"/>
                    <a:pt x="322269" y="286570"/>
                    <a:pt x="308477" y="275779"/>
                  </a:cubicBezTo>
                  <a:cubicBezTo>
                    <a:pt x="294684" y="264988"/>
                    <a:pt x="281158" y="253846"/>
                    <a:pt x="267873" y="242410"/>
                  </a:cubicBezTo>
                  <a:cubicBezTo>
                    <a:pt x="254587" y="230974"/>
                    <a:pt x="241541" y="219246"/>
                    <a:pt x="228702" y="207278"/>
                  </a:cubicBezTo>
                  <a:cubicBezTo>
                    <a:pt x="215863" y="195310"/>
                    <a:pt x="203231" y="183104"/>
                    <a:pt x="190770" y="170707"/>
                  </a:cubicBezTo>
                  <a:cubicBezTo>
                    <a:pt x="178309" y="158310"/>
                    <a:pt x="166019" y="145722"/>
                    <a:pt x="153861" y="132988"/>
                  </a:cubicBezTo>
                  <a:cubicBezTo>
                    <a:pt x="141704" y="120253"/>
                    <a:pt x="129679" y="107372"/>
                    <a:pt x="117747" y="94383"/>
                  </a:cubicBezTo>
                  <a:cubicBezTo>
                    <a:pt x="105815" y="81394"/>
                    <a:pt x="93976" y="68297"/>
                    <a:pt x="82190" y="55129"/>
                  </a:cubicBezTo>
                  <a:cubicBezTo>
                    <a:pt x="70405" y="41961"/>
                    <a:pt x="58672" y="28721"/>
                    <a:pt x="46953" y="15444"/>
                  </a:cubicBezTo>
                  <a:cubicBezTo>
                    <a:pt x="35233" y="2166"/>
                    <a:pt x="23527" y="-11149"/>
                    <a:pt x="11793" y="-24468"/>
                  </a:cubicBezTo>
                  <a:cubicBezTo>
                    <a:pt x="58" y="-37787"/>
                    <a:pt x="-11704" y="-51110"/>
                    <a:pt x="-23534" y="-64404"/>
                  </a:cubicBezTo>
                  <a:cubicBezTo>
                    <a:pt x="-35364" y="-77699"/>
                    <a:pt x="-47261" y="-90966"/>
                    <a:pt x="-59272" y="-104164"/>
                  </a:cubicBezTo>
                  <a:cubicBezTo>
                    <a:pt x="-71284" y="-117363"/>
                    <a:pt x="-83410" y="-130493"/>
                    <a:pt x="-95670" y="-143536"/>
                  </a:cubicBezTo>
                  <a:cubicBezTo>
                    <a:pt x="-107931" y="-156578"/>
                    <a:pt x="-120326" y="-169532"/>
                    <a:pt x="-132976" y="-182290"/>
                  </a:cubicBezTo>
                  <a:cubicBezTo>
                    <a:pt x="-145626" y="-195049"/>
                    <a:pt x="-158531" y="-207612"/>
                    <a:pt x="-171436" y="-2201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668" y="8415"/>
              <a:ext cx="5287" cy="891"/>
            </a:xfrm>
            <a:custGeom>
              <a:avLst/>
              <a:gdLst>
                <a:gd name="rtl" fmla="*/ 135280 w 1892400"/>
                <a:gd name="rtt" fmla="*/ 71440 h 296400"/>
                <a:gd name="rtr" fmla="*/ 1754080 w 1892400"/>
                <a:gd name="rtb" fmla="*/ 238640 h 296400"/>
              </a:gdLst>
              <a:ahLst/>
              <a:cxnLst/>
              <a:rect l="rtl" t="rtt" r="rtr" b="rtb"/>
              <a:pathLst>
                <a:path w="1892400" h="296400">
                  <a:moveTo>
                    <a:pt x="30400" y="0"/>
                  </a:moveTo>
                  <a:lnTo>
                    <a:pt x="1862000" y="0"/>
                  </a:lnTo>
                  <a:cubicBezTo>
                    <a:pt x="1878781" y="0"/>
                    <a:pt x="1892400" y="13619"/>
                    <a:pt x="1892400" y="30400"/>
                  </a:cubicBezTo>
                  <a:lnTo>
                    <a:pt x="1892400" y="266000"/>
                  </a:lnTo>
                  <a:cubicBezTo>
                    <a:pt x="1892400" y="282781"/>
                    <a:pt x="1878781" y="296400"/>
                    <a:pt x="1862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测量物体运动的平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均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91840" y="2387600"/>
            <a:ext cx="2646680" cy="1812925"/>
            <a:chOff x="5338" y="4298"/>
            <a:chExt cx="4168" cy="2855"/>
          </a:xfrm>
        </p:grpSpPr>
        <p:sp>
          <p:nvSpPr>
            <p:cNvPr id="117" name="MMConnector"/>
            <p:cNvSpPr/>
            <p:nvPr/>
          </p:nvSpPr>
          <p:spPr>
            <a:xfrm>
              <a:off x="8562" y="5923"/>
              <a:ext cx="944" cy="1230"/>
            </a:xfrm>
            <a:custGeom>
              <a:avLst/>
              <a:gdLst/>
              <a:ahLst/>
              <a:cxnLst/>
              <a:pathLst>
                <a:path w="841892" h="243673">
                  <a:moveTo>
                    <a:pt x="68815" y="72134"/>
                  </a:moveTo>
                  <a:cubicBezTo>
                    <a:pt x="86333" y="79876"/>
                    <a:pt x="102893" y="73086"/>
                    <a:pt x="108410" y="59536"/>
                  </a:cubicBezTo>
                  <a:cubicBezTo>
                    <a:pt x="113927" y="45986"/>
                    <a:pt x="106771" y="29690"/>
                    <a:pt x="88878" y="22862"/>
                  </a:cubicBezTo>
                  <a:cubicBezTo>
                    <a:pt x="72401" y="16575"/>
                    <a:pt x="55925" y="10288"/>
                    <a:pt x="39462" y="3889"/>
                  </a:cubicBezTo>
                  <a:cubicBezTo>
                    <a:pt x="23000" y="-2510"/>
                    <a:pt x="6552" y="-9020"/>
                    <a:pt x="-9903" y="-15564"/>
                  </a:cubicBezTo>
                  <a:cubicBezTo>
                    <a:pt x="-26358" y="-22107"/>
                    <a:pt x="-42819" y="-28683"/>
                    <a:pt x="-59300" y="-35262"/>
                  </a:cubicBezTo>
                  <a:cubicBezTo>
                    <a:pt x="-75781" y="-41841"/>
                    <a:pt x="-92281" y="-48422"/>
                    <a:pt x="-108816" y="-54961"/>
                  </a:cubicBezTo>
                  <a:cubicBezTo>
                    <a:pt x="-125351" y="-61499"/>
                    <a:pt x="-141921" y="-67995"/>
                    <a:pt x="-158540" y="-74405"/>
                  </a:cubicBezTo>
                  <a:cubicBezTo>
                    <a:pt x="-175158" y="-80815"/>
                    <a:pt x="-191825" y="-87139"/>
                    <a:pt x="-208554" y="-93332"/>
                  </a:cubicBezTo>
                  <a:cubicBezTo>
                    <a:pt x="-225283" y="-99525"/>
                    <a:pt x="-242072" y="-105587"/>
                    <a:pt x="-258934" y="-111474"/>
                  </a:cubicBezTo>
                  <a:cubicBezTo>
                    <a:pt x="-275795" y="-117360"/>
                    <a:pt x="-292728" y="-123071"/>
                    <a:pt x="-309739" y="-128562"/>
                  </a:cubicBezTo>
                  <a:cubicBezTo>
                    <a:pt x="-326749" y="-134053"/>
                    <a:pt x="-343837" y="-139325"/>
                    <a:pt x="-361006" y="-144334"/>
                  </a:cubicBezTo>
                  <a:cubicBezTo>
                    <a:pt x="-378175" y="-149343"/>
                    <a:pt x="-395425" y="-154091"/>
                    <a:pt x="-412750" y="-158537"/>
                  </a:cubicBezTo>
                  <a:cubicBezTo>
                    <a:pt x="-430075" y="-162984"/>
                    <a:pt x="-447476" y="-167130"/>
                    <a:pt x="-464955" y="-170941"/>
                  </a:cubicBezTo>
                  <a:cubicBezTo>
                    <a:pt x="-482434" y="-174752"/>
                    <a:pt x="-499992" y="-178229"/>
                    <a:pt x="-517579" y="-181344"/>
                  </a:cubicBezTo>
                  <a:cubicBezTo>
                    <a:pt x="-535166" y="-184459"/>
                    <a:pt x="-552783" y="-187213"/>
                    <a:pt x="-570551" y="-189584"/>
                  </a:cubicBezTo>
                  <a:cubicBezTo>
                    <a:pt x="-588320" y="-191954"/>
                    <a:pt x="-606240" y="-193941"/>
                    <a:pt x="-623784" y="-195541"/>
                  </a:cubicBezTo>
                  <a:cubicBezTo>
                    <a:pt x="-641327" y="-197141"/>
                    <a:pt x="-658493" y="-198355"/>
                    <a:pt x="-677172" y="-199147"/>
                  </a:cubicBezTo>
                  <a:cubicBezTo>
                    <a:pt x="-695850" y="-199939"/>
                    <a:pt x="-716042" y="-200310"/>
                    <a:pt x="-730606" y="-200378"/>
                  </a:cubicBezTo>
                  <a:cubicBezTo>
                    <a:pt x="-745171" y="-200446"/>
                    <a:pt x="-754108" y="-200211"/>
                    <a:pt x="-763046" y="-199975"/>
                  </a:cubicBezTo>
                  <a:cubicBezTo>
                    <a:pt x="-765781" y="-199903"/>
                    <a:pt x="-767606" y="-198265"/>
                    <a:pt x="-767606" y="-196175"/>
                  </a:cubicBezTo>
                  <a:cubicBezTo>
                    <a:pt x="-767606" y="-194085"/>
                    <a:pt x="-765781" y="-192444"/>
                    <a:pt x="-763046" y="-192375"/>
                  </a:cubicBezTo>
                  <a:cubicBezTo>
                    <a:pt x="-754163" y="-192151"/>
                    <a:pt x="-745281" y="-191926"/>
                    <a:pt x="-730853" y="-191113"/>
                  </a:cubicBezTo>
                  <a:cubicBezTo>
                    <a:pt x="-716425" y="-190301"/>
                    <a:pt x="-696453" y="-188900"/>
                    <a:pt x="-678023" y="-187163"/>
                  </a:cubicBezTo>
                  <a:cubicBezTo>
                    <a:pt x="-659593" y="-185426"/>
                    <a:pt x="-642705" y="-183352"/>
                    <a:pt x="-625480" y="-180879"/>
                  </a:cubicBezTo>
                  <a:cubicBezTo>
                    <a:pt x="-608256" y="-178407"/>
                    <a:pt x="-590695" y="-175536"/>
                    <a:pt x="-573319" y="-172298"/>
                  </a:cubicBezTo>
                  <a:cubicBezTo>
                    <a:pt x="-555943" y="-169061"/>
                    <a:pt x="-538751" y="-165456"/>
                    <a:pt x="-521617" y="-161500"/>
                  </a:cubicBezTo>
                  <a:cubicBezTo>
                    <a:pt x="-504483" y="-157544"/>
                    <a:pt x="-487406" y="-153236"/>
                    <a:pt x="-470429" y="-148605"/>
                  </a:cubicBezTo>
                  <a:cubicBezTo>
                    <a:pt x="-453452" y="-143974"/>
                    <a:pt x="-436574" y="-139020"/>
                    <a:pt x="-419785" y="-133774"/>
                  </a:cubicBezTo>
                  <a:cubicBezTo>
                    <a:pt x="-402996" y="-128529"/>
                    <a:pt x="-386296" y="-122992"/>
                    <a:pt x="-369683" y="-117199"/>
                  </a:cubicBezTo>
                  <a:cubicBezTo>
                    <a:pt x="-353069" y="-111406"/>
                    <a:pt x="-336542" y="-105359"/>
                    <a:pt x="-320091" y="-99094"/>
                  </a:cubicBezTo>
                  <a:cubicBezTo>
                    <a:pt x="-303640" y="-92829"/>
                    <a:pt x="-287265" y="-86348"/>
                    <a:pt x="-270952" y="-79690"/>
                  </a:cubicBezTo>
                  <a:cubicBezTo>
                    <a:pt x="-254639" y="-73033"/>
                    <a:pt x="-238389" y="-66199"/>
                    <a:pt x="-222184" y="-59229"/>
                  </a:cubicBezTo>
                  <a:cubicBezTo>
                    <a:pt x="-205979" y="-52260"/>
                    <a:pt x="-189819" y="-45155"/>
                    <a:pt x="-173686" y="-37955"/>
                  </a:cubicBezTo>
                  <a:cubicBezTo>
                    <a:pt x="-157552" y="-30756"/>
                    <a:pt x="-141446" y="-23462"/>
                    <a:pt x="-125346" y="-16114"/>
                  </a:cubicBezTo>
                  <a:cubicBezTo>
                    <a:pt x="-109245" y="-8766"/>
                    <a:pt x="-93152" y="-1363"/>
                    <a:pt x="-77044" y="6052"/>
                  </a:cubicBezTo>
                  <a:cubicBezTo>
                    <a:pt x="-60936" y="13467"/>
                    <a:pt x="-44812" y="20894"/>
                    <a:pt x="-28660" y="28303"/>
                  </a:cubicBezTo>
                  <a:cubicBezTo>
                    <a:pt x="-12508" y="35713"/>
                    <a:pt x="3673" y="43104"/>
                    <a:pt x="19924" y="50407"/>
                  </a:cubicBezTo>
                  <a:cubicBezTo>
                    <a:pt x="36174" y="57709"/>
                    <a:pt x="52495" y="64922"/>
                    <a:pt x="68815" y="7213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338" y="4298"/>
              <a:ext cx="2351" cy="1393"/>
            </a:xfrm>
            <a:custGeom>
              <a:avLst/>
              <a:gdLst>
                <a:gd name="rtl" fmla="*/ 135280 w 758456"/>
                <a:gd name="rtt" fmla="*/ 71440 h 463600"/>
                <a:gd name="rtr" fmla="*/ 620136 w 758456"/>
                <a:gd name="rtb" fmla="*/ 405840 h 463600"/>
              </a:gdLst>
              <a:ahLst/>
              <a:cxnLst/>
              <a:rect l="rtl" t="rtt" r="rtr" b="rtb"/>
              <a:pathLst>
                <a:path w="758456" h="463600">
                  <a:moveTo>
                    <a:pt x="30400" y="0"/>
                  </a:moveTo>
                  <a:lnTo>
                    <a:pt x="728056" y="0"/>
                  </a:lnTo>
                  <a:cubicBezTo>
                    <a:pt x="744837" y="0"/>
                    <a:pt x="758456" y="13619"/>
                    <a:pt x="758456" y="30400"/>
                  </a:cubicBezTo>
                  <a:lnTo>
                    <a:pt x="758456" y="433200"/>
                  </a:lnTo>
                  <a:cubicBezTo>
                    <a:pt x="758456" y="449981"/>
                    <a:pt x="744837" y="463600"/>
                    <a:pt x="728056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长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度和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时间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919335" y="2957830"/>
            <a:ext cx="731520" cy="1336675"/>
            <a:chOff x="15775" y="4744"/>
            <a:chExt cx="1152" cy="2105"/>
          </a:xfrm>
        </p:grpSpPr>
        <p:sp>
          <p:nvSpPr>
            <p:cNvPr id="177" name="MMConnector"/>
            <p:cNvSpPr/>
            <p:nvPr/>
          </p:nvSpPr>
          <p:spPr>
            <a:xfrm>
              <a:off x="15775" y="5807"/>
              <a:ext cx="572" cy="1042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6061" y="4744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91090" y="3791585"/>
            <a:ext cx="1226820" cy="429895"/>
            <a:chOff x="15888" y="6057"/>
            <a:chExt cx="1932" cy="677"/>
          </a:xfrm>
        </p:grpSpPr>
        <p:sp>
          <p:nvSpPr>
            <p:cNvPr id="178" name="MMConnector"/>
            <p:cNvSpPr/>
            <p:nvPr/>
          </p:nvSpPr>
          <p:spPr>
            <a:xfrm>
              <a:off x="15888" y="6464"/>
              <a:ext cx="572" cy="271"/>
            </a:xfrm>
            <a:custGeom>
              <a:avLst/>
              <a:gdLst/>
              <a:ahLst/>
              <a:cxnLst/>
              <a:pathLst>
                <a:path w="250789" h="90250" fill="none">
                  <a:moveTo>
                    <a:pt x="-125394" y="-45125"/>
                  </a:moveTo>
                  <a:cubicBezTo>
                    <a:pt x="-14482" y="-45125"/>
                    <a:pt x="25431" y="45125"/>
                    <a:pt x="125394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6162" y="6057"/>
              <a:ext cx="165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86255" y="1615440"/>
            <a:ext cx="1661795" cy="1649730"/>
            <a:chOff x="2967" y="3082"/>
            <a:chExt cx="2617" cy="2598"/>
          </a:xfrm>
        </p:grpSpPr>
        <p:sp>
          <p:nvSpPr>
            <p:cNvPr id="321" name="MMConnector"/>
            <p:cNvSpPr/>
            <p:nvPr/>
          </p:nvSpPr>
          <p:spPr>
            <a:xfrm>
              <a:off x="5012" y="4310"/>
              <a:ext cx="572" cy="1370"/>
            </a:xfrm>
            <a:custGeom>
              <a:avLst/>
              <a:gdLst/>
              <a:ahLst/>
              <a:cxnLst/>
              <a:pathLst>
                <a:path w="250812" h="456000" fill="none">
                  <a:moveTo>
                    <a:pt x="125406" y="228000"/>
                  </a:moveTo>
                  <a:cubicBezTo>
                    <a:pt x="-24191" y="228000"/>
                    <a:pt x="64806" y="-228000"/>
                    <a:pt x="-125406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967" y="3082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基本单位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86255" y="2240915"/>
            <a:ext cx="1661795" cy="710565"/>
            <a:chOff x="2967" y="4067"/>
            <a:chExt cx="2617" cy="1119"/>
          </a:xfrm>
        </p:grpSpPr>
        <p:sp>
          <p:nvSpPr>
            <p:cNvPr id="322" name="MMConnector"/>
            <p:cNvSpPr/>
            <p:nvPr/>
          </p:nvSpPr>
          <p:spPr>
            <a:xfrm>
              <a:off x="5012" y="4802"/>
              <a:ext cx="572" cy="385"/>
            </a:xfrm>
            <a:custGeom>
              <a:avLst/>
              <a:gdLst/>
              <a:ahLst/>
              <a:cxnLst/>
              <a:pathLst>
                <a:path w="250812" h="128250" fill="none">
                  <a:moveTo>
                    <a:pt x="125406" y="64125"/>
                  </a:moveTo>
                  <a:cubicBezTo>
                    <a:pt x="10073" y="64125"/>
                    <a:pt x="-15144" y="-64125"/>
                    <a:pt x="-125406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967" y="4067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62710" y="2658110"/>
            <a:ext cx="2085340" cy="429260"/>
            <a:chOff x="2300" y="4724"/>
            <a:chExt cx="3284" cy="676"/>
          </a:xfrm>
        </p:grpSpPr>
        <p:sp>
          <p:nvSpPr>
            <p:cNvPr id="390" name="MMConnector"/>
            <p:cNvSpPr/>
            <p:nvPr/>
          </p:nvSpPr>
          <p:spPr>
            <a:xfrm>
              <a:off x="5012" y="5130"/>
              <a:ext cx="572" cy="271"/>
            </a:xfrm>
            <a:custGeom>
              <a:avLst/>
              <a:gdLst/>
              <a:ahLst/>
              <a:cxnLst/>
              <a:pathLst>
                <a:path w="250812" h="90250" fill="none">
                  <a:moveTo>
                    <a:pt x="125406" y="-45125"/>
                  </a:moveTo>
                  <a:cubicBezTo>
                    <a:pt x="14484" y="-45125"/>
                    <a:pt x="-25436" y="45125"/>
                    <a:pt x="-125406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300" y="4724"/>
              <a:ext cx="2353" cy="56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常考长度估测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3310" y="3437255"/>
            <a:ext cx="1094740" cy="1214120"/>
            <a:chOff x="3860" y="5951"/>
            <a:chExt cx="1724" cy="1912"/>
          </a:xfrm>
        </p:grpSpPr>
        <p:sp>
          <p:nvSpPr>
            <p:cNvPr id="147" name="MMConnector"/>
            <p:cNvSpPr/>
            <p:nvPr/>
          </p:nvSpPr>
          <p:spPr>
            <a:xfrm>
              <a:off x="5012" y="5951"/>
              <a:ext cx="572" cy="1913"/>
            </a:xfrm>
            <a:custGeom>
              <a:avLst/>
              <a:gdLst/>
              <a:ahLst/>
              <a:cxnLst/>
              <a:pathLst>
                <a:path w="250812" h="636500" fill="none">
                  <a:moveTo>
                    <a:pt x="125406" y="-318250"/>
                  </a:moveTo>
                  <a:cubicBezTo>
                    <a:pt x="-38094" y="-318250"/>
                    <a:pt x="97247" y="318250"/>
                    <a:pt x="-125406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3860" y="6365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19200" y="3074670"/>
            <a:ext cx="2228850" cy="639445"/>
            <a:chOff x="2074" y="5380"/>
            <a:chExt cx="3510" cy="1007"/>
          </a:xfrm>
        </p:grpSpPr>
        <p:sp>
          <p:nvSpPr>
            <p:cNvPr id="151" name="MMConnector"/>
            <p:cNvSpPr/>
            <p:nvPr/>
          </p:nvSpPr>
          <p:spPr>
            <a:xfrm>
              <a:off x="5012" y="5459"/>
              <a:ext cx="572" cy="928"/>
            </a:xfrm>
            <a:custGeom>
              <a:avLst/>
              <a:gdLst/>
              <a:ahLst/>
              <a:cxnLst/>
              <a:pathLst>
                <a:path w="250812" h="308750" fill="none">
                  <a:moveTo>
                    <a:pt x="125406" y="-154375"/>
                  </a:moveTo>
                  <a:cubicBezTo>
                    <a:pt x="-9892" y="-154375"/>
                    <a:pt x="31442" y="154375"/>
                    <a:pt x="-125406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074" y="5380"/>
              <a:ext cx="2579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常考时间估测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" y="3909060"/>
            <a:ext cx="1924685" cy="448310"/>
            <a:chOff x="1114" y="6694"/>
            <a:chExt cx="3031" cy="706"/>
          </a:xfrm>
        </p:grpSpPr>
        <p:sp>
          <p:nvSpPr>
            <p:cNvPr id="155" name="MMConnector"/>
            <p:cNvSpPr/>
            <p:nvPr/>
          </p:nvSpPr>
          <p:spPr>
            <a:xfrm>
              <a:off x="3575" y="7072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114" y="6694"/>
              <a:ext cx="2175" cy="563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时间：秒表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7235" y="3491865"/>
            <a:ext cx="1797050" cy="657225"/>
            <a:chOff x="1315" y="6037"/>
            <a:chExt cx="2830" cy="1035"/>
          </a:xfrm>
        </p:grpSpPr>
        <p:sp>
          <p:nvSpPr>
            <p:cNvPr id="160" name="MMConnector"/>
            <p:cNvSpPr/>
            <p:nvPr/>
          </p:nvSpPr>
          <p:spPr>
            <a:xfrm>
              <a:off x="3575" y="6744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315" y="6037"/>
              <a:ext cx="19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长度：刻度尺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2755265" y="4572635"/>
            <a:ext cx="1160780" cy="710565"/>
            <a:chOff x="4803" y="7739"/>
            <a:chExt cx="1724" cy="1119"/>
          </a:xfrm>
        </p:grpSpPr>
        <p:sp>
          <p:nvSpPr>
            <p:cNvPr id="175" name="MMConnector"/>
            <p:cNvSpPr/>
            <p:nvPr/>
          </p:nvSpPr>
          <p:spPr>
            <a:xfrm>
              <a:off x="5955" y="8474"/>
              <a:ext cx="572" cy="385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4803" y="7739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2755265" y="4898390"/>
            <a:ext cx="2887674" cy="521335"/>
            <a:chOff x="1960" y="8252"/>
            <a:chExt cx="4567" cy="821"/>
          </a:xfrm>
        </p:grpSpPr>
        <p:sp>
          <p:nvSpPr>
            <p:cNvPr id="179" name="MMConnector"/>
            <p:cNvSpPr/>
            <p:nvPr/>
          </p:nvSpPr>
          <p:spPr>
            <a:xfrm>
              <a:off x="5955" y="8802"/>
              <a:ext cx="572" cy="27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960" y="8252"/>
              <a:ext cx="3709" cy="687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误差与错误的区别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683510" y="5406390"/>
            <a:ext cx="2365483" cy="638810"/>
            <a:chOff x="3778" y="9052"/>
            <a:chExt cx="2749" cy="1006"/>
          </a:xfrm>
        </p:grpSpPr>
        <p:sp>
          <p:nvSpPr>
            <p:cNvPr id="182" name="MMConnector"/>
            <p:cNvSpPr/>
            <p:nvPr/>
          </p:nvSpPr>
          <p:spPr>
            <a:xfrm>
              <a:off x="5955" y="9130"/>
              <a:ext cx="572" cy="92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3778" y="9052"/>
              <a:ext cx="1891" cy="54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减小误差方法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01225" y="1877060"/>
            <a:ext cx="1769110" cy="398780"/>
            <a:chOff x="15589" y="3042"/>
            <a:chExt cx="2786" cy="628"/>
          </a:xfrm>
        </p:grpSpPr>
        <p:sp>
          <p:nvSpPr>
            <p:cNvPr id="184" name="MMConnector"/>
            <p:cNvSpPr/>
            <p:nvPr/>
          </p:nvSpPr>
          <p:spPr>
            <a:xfrm>
              <a:off x="15589" y="3613"/>
              <a:ext cx="572" cy="5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822" y="3042"/>
              <a:ext cx="2553" cy="54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运动和静止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72980" y="2249170"/>
            <a:ext cx="1849120" cy="579755"/>
            <a:chOff x="15702" y="3628"/>
            <a:chExt cx="2912" cy="913"/>
          </a:xfrm>
        </p:grpSpPr>
        <p:sp>
          <p:nvSpPr>
            <p:cNvPr id="186" name="MMConnector"/>
            <p:cNvSpPr/>
            <p:nvPr/>
          </p:nvSpPr>
          <p:spPr>
            <a:xfrm>
              <a:off x="15702" y="3941"/>
              <a:ext cx="572" cy="6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5887" y="3628"/>
              <a:ext cx="2727" cy="60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的相对性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19335" y="3374390"/>
            <a:ext cx="731520" cy="710565"/>
            <a:chOff x="15775" y="5400"/>
            <a:chExt cx="1152" cy="1119"/>
          </a:xfrm>
        </p:grpSpPr>
        <p:sp>
          <p:nvSpPr>
            <p:cNvPr id="189" name="MMConnector"/>
            <p:cNvSpPr/>
            <p:nvPr/>
          </p:nvSpPr>
          <p:spPr>
            <a:xfrm>
              <a:off x="15775" y="6135"/>
              <a:ext cx="572" cy="385"/>
            </a:xfrm>
            <a:custGeom>
              <a:avLst/>
              <a:gdLst/>
              <a:ahLst/>
              <a:cxnLst/>
              <a:pathLst>
                <a:path w="250789" h="128250" fill="none">
                  <a:moveTo>
                    <a:pt x="-125394" y="64125"/>
                  </a:moveTo>
                  <a:cubicBezTo>
                    <a:pt x="-10071" y="64125"/>
                    <a:pt x="15140" y="-64125"/>
                    <a:pt x="125394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061" y="5400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91090" y="4208780"/>
            <a:ext cx="1578610" cy="638810"/>
            <a:chOff x="15888" y="6714"/>
            <a:chExt cx="2486" cy="1006"/>
          </a:xfrm>
        </p:grpSpPr>
        <p:sp>
          <p:nvSpPr>
            <p:cNvPr id="191" name="MMConnector"/>
            <p:cNvSpPr/>
            <p:nvPr/>
          </p:nvSpPr>
          <p:spPr>
            <a:xfrm>
              <a:off x="15888" y="6792"/>
              <a:ext cx="572" cy="928"/>
            </a:xfrm>
            <a:custGeom>
              <a:avLst/>
              <a:gdLst/>
              <a:ahLst/>
              <a:cxnLst/>
              <a:pathLst>
                <a:path w="250789" h="308750" fill="none">
                  <a:moveTo>
                    <a:pt x="-125394" y="-154375"/>
                  </a:moveTo>
                  <a:cubicBezTo>
                    <a:pt x="9894" y="-154375"/>
                    <a:pt x="-31447" y="154375"/>
                    <a:pt x="125394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6160" y="6714"/>
              <a:ext cx="221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匀速直线运动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600" y="1407160"/>
            <a:ext cx="1357630" cy="656590"/>
            <a:chOff x="1114" y="2754"/>
            <a:chExt cx="2138" cy="1034"/>
          </a:xfrm>
        </p:grpSpPr>
        <p:sp>
          <p:nvSpPr>
            <p:cNvPr id="195" name="MMConnector"/>
            <p:cNvSpPr/>
            <p:nvPr/>
          </p:nvSpPr>
          <p:spPr>
            <a:xfrm>
              <a:off x="2682" y="3460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4" name="SubTopic"/>
            <p:cNvSpPr/>
            <p:nvPr/>
          </p:nvSpPr>
          <p:spPr>
            <a:xfrm>
              <a:off x="1114" y="2754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长度：m</a:t>
              </a:r>
              <a:endParaRPr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00" y="1823720"/>
            <a:ext cx="1357630" cy="448945"/>
            <a:chOff x="1114" y="3410"/>
            <a:chExt cx="2138" cy="707"/>
          </a:xfrm>
        </p:grpSpPr>
        <p:sp>
          <p:nvSpPr>
            <p:cNvPr id="197" name="MMConnector"/>
            <p:cNvSpPr/>
            <p:nvPr/>
          </p:nvSpPr>
          <p:spPr>
            <a:xfrm>
              <a:off x="2682" y="3789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6" name="SubTopic"/>
            <p:cNvSpPr/>
            <p:nvPr/>
          </p:nvSpPr>
          <p:spPr>
            <a:xfrm>
              <a:off x="1114" y="3410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时间：s</a:t>
              </a:r>
              <a:endParaRPr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71370" y="4032250"/>
            <a:ext cx="857250" cy="1411605"/>
            <a:chOff x="3416" y="6436"/>
            <a:chExt cx="1350" cy="2223"/>
          </a:xfrm>
        </p:grpSpPr>
        <p:sp>
          <p:nvSpPr>
            <p:cNvPr id="166" name="MainTopic"/>
            <p:cNvSpPr/>
            <p:nvPr/>
          </p:nvSpPr>
          <p:spPr>
            <a:xfrm>
              <a:off x="3416" y="7769"/>
              <a:ext cx="1351" cy="89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右箭头 24"/>
            <p:cNvSpPr/>
            <p:nvPr/>
          </p:nvSpPr>
          <p:spPr>
            <a:xfrm rot="5400000">
              <a:off x="3370" y="6987"/>
              <a:ext cx="1332" cy="231"/>
            </a:xfrm>
            <a:prstGeom prst="rightArrow">
              <a:avLst>
                <a:gd name="adj1" fmla="val 29203"/>
                <a:gd name="adj2" fmla="val 143805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72980" y="1356995"/>
            <a:ext cx="1242060" cy="1193165"/>
            <a:chOff x="15775" y="4857"/>
            <a:chExt cx="1956" cy="1879"/>
          </a:xfrm>
        </p:grpSpPr>
        <p:sp>
          <p:nvSpPr>
            <p:cNvPr id="30" name="MMConnector"/>
            <p:cNvSpPr/>
            <p:nvPr/>
          </p:nvSpPr>
          <p:spPr>
            <a:xfrm>
              <a:off x="15775" y="5858"/>
              <a:ext cx="572" cy="878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6061" y="4857"/>
              <a:ext cx="1670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参照物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96290" y="94742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52780" y="1329055"/>
            <a:ext cx="11172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如图所示为甲、乙两车同时从起点同向行驶的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图像，根据图像信息回答问题．</a:t>
            </a:r>
            <a:endParaRPr lang="zh-CN" altLang="en-US" sz="2400"/>
          </a:p>
        </p:txBody>
      </p:sp>
      <p:pic>
        <p:nvPicPr>
          <p:cNvPr id="3" name="图片 -21474822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815" y="2488565"/>
            <a:ext cx="3279775" cy="2837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745490" y="1830705"/>
            <a:ext cx="83972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zh-CN" sz="2400">
                <a:ea typeface="宋体" panose="02010600030101010101" pitchFamily="2" charset="-122"/>
              </a:rPr>
              <a:t>根据图像可知甲车做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运动，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______m/s</a:t>
            </a:r>
            <a:r>
              <a:rPr lang="zh-CN" sz="2400">
                <a:ea typeface="宋体" panose="02010600030101010101" pitchFamily="2" charset="-122"/>
              </a:rPr>
              <a:t>；乙车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s</a:t>
            </a:r>
            <a:r>
              <a:rPr lang="zh-CN" sz="2400">
                <a:ea typeface="宋体" panose="02010600030101010101" pitchFamily="2" charset="-122"/>
              </a:rPr>
              <a:t>之后处于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745490" y="2928620"/>
            <a:ext cx="75749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sz="2400">
                <a:ea typeface="宋体" panose="02010600030101010101" pitchFamily="2" charset="-122"/>
              </a:rPr>
              <a:t>从图像可知两车在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时间点相遇，在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s</a:t>
            </a:r>
            <a:r>
              <a:rPr lang="zh-CN" sz="2400">
                <a:ea typeface="宋体" panose="02010600030101010101" pitchFamily="2" charset="-122"/>
              </a:rPr>
              <a:t>内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707390" y="4127500"/>
            <a:ext cx="77857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zh-CN" sz="2400">
                <a:ea typeface="宋体" panose="02010600030101010101" pitchFamily="2" charset="-122"/>
              </a:rPr>
              <a:t>由图可知在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s</a:t>
            </a:r>
            <a:r>
              <a:rPr lang="zh-CN" sz="2400">
                <a:ea typeface="宋体" panose="02010600030101010101" pitchFamily="2" charset="-122"/>
              </a:rPr>
              <a:t>内，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，甲车上的人看到乙车是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前进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后退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707390" y="5880735"/>
            <a:ext cx="739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 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s</a:t>
            </a:r>
            <a:r>
              <a:rPr lang="zh-CN" sz="2400">
                <a:ea typeface="宋体" panose="02010600030101010101" pitchFamily="2" charset="-122"/>
              </a:rPr>
              <a:t>内乙车全程的平均速度为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4149090" y="1902460"/>
            <a:ext cx="176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匀速直线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5480" y="2497455"/>
            <a:ext cx="1129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7280" y="197421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7335" y="3029585"/>
            <a:ext cx="56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7845" y="3667125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0095" y="4269740"/>
            <a:ext cx="777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88050" y="4773930"/>
            <a:ext cx="1100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前进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5015" y="5880735"/>
            <a:ext cx="664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流程图: 终止 14">
            <a:hlinkClick r:id="rId3" action="ppaction://hlinksldjump"/>
          </p:cNvPr>
          <p:cNvSpPr/>
          <p:nvPr/>
        </p:nvSpPr>
        <p:spPr>
          <a:xfrm>
            <a:off x="9359265" y="56610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25500" y="1401445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3" name="图片 -21474822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65" y="2357120"/>
            <a:ext cx="2055495" cy="286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567690" y="5383530"/>
            <a:ext cx="3527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 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P15</a:t>
            </a:r>
            <a:r>
              <a:rPr lang="zh-CN" sz="1800">
                <a:cs typeface="仿宋_GB2312" charset="0"/>
              </a:rPr>
              <a:t>图 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8</a:t>
            </a:r>
            <a:r>
              <a:rPr lang="zh-CN" sz="1800">
                <a:cs typeface="仿宋_GB2312" charset="0"/>
              </a:rPr>
              <a:t>、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RJ</a:t>
            </a:r>
            <a:r>
              <a:rPr lang="zh-CN" sz="1800">
                <a:cs typeface="仿宋_GB2312" charset="0"/>
              </a:rPr>
              <a:t>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甲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 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4282440" y="2040890"/>
            <a:ext cx="70821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如图所示，小明和妈妈乘坐商场的扶梯匀速向下运动．</a:t>
            </a:r>
            <a:r>
              <a:rPr lang="zh-CN" sz="2400">
                <a:ea typeface="黑体" panose="02010609060101010101" pitchFamily="49" charset="-122"/>
              </a:rPr>
              <a:t>考向：参照物的选取及运动状态的判断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小明对妈妈说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我没有动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，所选的参照物是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；妈妈看了一眼地面，说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我们在动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，所选的参照物是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．若以手提袋为参照物，地面是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617720" y="435864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扶梯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6850" y="4923155"/>
            <a:ext cx="1169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地面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8570" y="5475605"/>
            <a:ext cx="1061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32205" y="2169160"/>
            <a:ext cx="106381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考向：机械能及其转化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下楼过程中，人的重力势能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考向：惯性的理解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离开扶梯时人容易向前倾倒，是因为人具有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567295" y="2870200"/>
            <a:ext cx="1057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1475" y="287020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9050" y="4485640"/>
            <a:ext cx="1170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17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30" y="2291080"/>
            <a:ext cx="2771140" cy="2350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593725" y="4878705"/>
            <a:ext cx="3136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 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3598545" y="1068070"/>
            <a:ext cx="80575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朝辞白帝彩云间，千里江陵一日还．两岸猿声啼不住，轻舟已过万重山．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这是唐代诗人李白《早发白帝城》中的诗句．图中描绘了诗中描写的意境．</a:t>
            </a:r>
            <a:r>
              <a:rPr lang="zh-CN" sz="2400">
                <a:ea typeface="黑体" panose="02010609060101010101" pitchFamily="49" charset="-122"/>
              </a:rPr>
              <a:t>考向：参照物的选取及运动状态的判断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以高山为参照物，舟中的人是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的；如果说人是静止的，那么选取的参照物是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考向：浮力大小的判断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轻舟漂浮在江面上，此时轻舟所受的浮力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轻舟的重力．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8227695" y="337693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5270" y="3909060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轻舟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95180" y="5018405"/>
            <a:ext cx="1030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2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355" y="2290445"/>
            <a:ext cx="3039745" cy="196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628015" y="448500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</a:t>
            </a:r>
            <a:r>
              <a:rPr lang="zh-CN" sz="1800">
                <a:cs typeface="仿宋_GB2312" charset="0"/>
              </a:rPr>
              <a:t>、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RJ</a:t>
            </a:r>
            <a:r>
              <a:rPr lang="zh-CN" sz="1800">
                <a:cs typeface="仿宋_GB2312" charset="0"/>
              </a:rPr>
              <a:t>　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 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784600" y="1358265"/>
            <a:ext cx="79724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如图所示，空中加油机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正在对战机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进行空中加油．</a:t>
            </a:r>
            <a:r>
              <a:rPr lang="zh-CN" sz="2400">
                <a:ea typeface="黑体" panose="02010609060101010101" pitchFamily="49" charset="-122"/>
              </a:rPr>
              <a:t>考向：参照物的选取及运动状态的判断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为确保飞行安全，加油机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与战机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应保持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同步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，若以加油机为参照物，战机是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为参照物，战机是运动的．</a:t>
            </a:r>
            <a:r>
              <a:rPr lang="zh-CN" sz="2400">
                <a:ea typeface="黑体" panose="02010609060101010101" pitchFamily="49" charset="-122"/>
              </a:rPr>
              <a:t>考向：速度的计算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在加油过程中，若加油机的飞行速度为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120 m/s</a:t>
            </a:r>
            <a:r>
              <a:rPr lang="zh-CN" sz="2400">
                <a:ea typeface="宋体" panose="02010600030101010101" pitchFamily="2" charset="-122"/>
              </a:rPr>
              <a:t>，加油时间为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min</a:t>
            </a:r>
            <a:r>
              <a:rPr lang="zh-CN" sz="2400">
                <a:ea typeface="宋体" panose="02010600030101010101" pitchFamily="2" charset="-122"/>
              </a:rPr>
              <a:t>，则这段时间内加油机飞行的距离为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________m.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737475" y="3126740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65995" y="3126740"/>
            <a:ext cx="121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地面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64420" y="5316220"/>
            <a:ext cx="1482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1248410" y="1252220"/>
            <a:ext cx="88893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考向：惯性的利用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战机在加油过程中，战机的惯性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135380" y="2307590"/>
            <a:ext cx="10043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．加满油后，战机从高空投下炸弹打击地面上的建筑，要想准确击中目标，战机应在到达目标正上方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投弹．</a:t>
            </a:r>
            <a:r>
              <a:rPr lang="zh-CN" sz="2400">
                <a:ea typeface="黑体" panose="02010609060101010101" pitchFamily="49" charset="-122"/>
              </a:rPr>
              <a:t>考向：机械能转化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在加油过程中，加油机和战机均沿水平方向匀速运动战机的动能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，加油机的重力势能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两空均选填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294120" y="1906905"/>
            <a:ext cx="1092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4995" y="2269490"/>
            <a:ext cx="3339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质量越大，惯性越大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3675" y="5172075"/>
            <a:ext cx="1202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1650" y="3551555"/>
            <a:ext cx="726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5600" y="5172075"/>
            <a:ext cx="1216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 变小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0" grpId="0"/>
      <p:bldP spid="10" grpId="1"/>
      <p:bldP spid="9" grpId="0"/>
      <p:bldP spid="9" grpId="1"/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62305" y="745490"/>
            <a:ext cx="110731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小明乘车行至某隧道前，看到路边有如图所示的信息．</a:t>
            </a:r>
            <a:r>
              <a:rPr lang="zh-CN" sz="2400">
                <a:ea typeface="黑体" panose="02010609060101010101" pitchFamily="49" charset="-122"/>
              </a:rPr>
              <a:t>考向：速度的相关计算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      </a:t>
            </a:r>
            <a:r>
              <a:rPr lang="zh-CN" sz="2400">
                <a:ea typeface="宋体" panose="02010600030101010101" pitchFamily="2" charset="-122"/>
              </a:rPr>
              <a:t>表示汽车通过隧道时的速度不得超过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________km/h.</a:t>
            </a:r>
            <a:r>
              <a:rPr lang="zh-CN" sz="2400">
                <a:ea typeface="宋体" panose="02010600030101010101" pitchFamily="2" charset="-122"/>
              </a:rPr>
              <a:t>若小明乘坐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的汽车通过该隧道的时间为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min</a:t>
            </a:r>
            <a:r>
              <a:rPr lang="zh-CN" sz="2400">
                <a:ea typeface="宋体" panose="02010600030101010101" pitchFamily="2" charset="-122"/>
              </a:rPr>
              <a:t>，该汽车的平均速度为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________km/h</a:t>
            </a:r>
            <a:r>
              <a:rPr lang="zh-CN" sz="2400">
                <a:ea typeface="宋体" panose="02010600030101010101" pitchFamily="2" charset="-122"/>
              </a:rPr>
              <a:t>，该车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没有违反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违反了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交通规则．在不违反交通规则的情况下，小明通过隧道的最短时间是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________s.</a:t>
            </a:r>
            <a:r>
              <a:rPr lang="zh-CN" sz="2400">
                <a:ea typeface="黑体" panose="02010609060101010101" pitchFamily="49" charset="-122"/>
              </a:rPr>
              <a:t>考向：压强的相关计算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小明乘坐的汽车的总质量为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t</a:t>
            </a:r>
            <a:r>
              <a:rPr lang="zh-CN" sz="2400">
                <a:ea typeface="宋体" panose="02010600030101010101" pitchFamily="2" charset="-122"/>
              </a:rPr>
              <a:t>，每个车轮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与地面的接触面积是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0.02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，则汽车静止时对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地面的压强是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_____Pa.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176020" y="2019300"/>
            <a:ext cx="616585" cy="368300"/>
            <a:chOff x="2569" y="2326"/>
            <a:chExt cx="971" cy="580"/>
          </a:xfrm>
        </p:grpSpPr>
        <p:sp>
          <p:nvSpPr>
            <p:cNvPr id="4" name="椭圆 3"/>
            <p:cNvSpPr/>
            <p:nvPr/>
          </p:nvSpPr>
          <p:spPr>
            <a:xfrm>
              <a:off x="2569" y="2326"/>
              <a:ext cx="572" cy="5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69" y="2326"/>
              <a:ext cx="97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lang="en-US" altLang="zh-CN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16395" y="200279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3555" y="2559050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49.2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43720" y="2559050"/>
            <a:ext cx="1750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没有违反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3575" y="3576320"/>
            <a:ext cx="853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74925" y="5857240"/>
            <a:ext cx="183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1.875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1" name="图片 -21474822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7845" y="3821430"/>
            <a:ext cx="2364740" cy="168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037195" y="5821680"/>
            <a:ext cx="2921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34)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9770" y="782320"/>
            <a:ext cx="110312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如图所示是小明和小红坐在同一节火车中的情景，请回答下列问题．</a:t>
            </a:r>
            <a:r>
              <a:rPr lang="zh-CN" sz="2400">
                <a:ea typeface="黑体" panose="02010609060101010101" pitchFamily="49" charset="-122"/>
              </a:rPr>
              <a:t>考向：参照物的选取及运动状态的判断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小明观察到列车相对站台的位置不变，以旁边驶过的列车为参照物，小明是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的，坐在旁边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的小红认为自己是静止的，她是以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>
                <a:ea typeface="宋体" panose="02010600030101010101" pitchFamily="2" charset="-122"/>
              </a:rPr>
              <a:t>为参照物的．</a:t>
            </a:r>
            <a:r>
              <a:rPr lang="zh-CN" sz="2400">
                <a:ea typeface="黑体" panose="02010609060101010101" pitchFamily="49" charset="-122"/>
              </a:rPr>
              <a:t>考向：惯性的理解及应用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若小红在匀速行驶的车厢里竖直向上抛出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一个小球，小球将落在起抛点的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正下方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正前方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正后方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5825" y="2545080"/>
            <a:ext cx="1057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8747760" y="2545080"/>
            <a:ext cx="2235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小明（或座椅）</a:t>
            </a:r>
            <a:endParaRPr lang="en-US" altLang="zh-CN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0315" y="4749800"/>
            <a:ext cx="139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正下方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-2147482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635" y="3211830"/>
            <a:ext cx="3173095" cy="1759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7875905" y="5382895"/>
            <a:ext cx="26111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600075" y="5751195"/>
            <a:ext cx="10342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若列车突然启动前行，小明的身体会向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_____(</a:t>
            </a:r>
            <a:r>
              <a:rPr lang="zh-CN" sz="2400"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倾斜．</a:t>
            </a:r>
            <a:endParaRPr lang="zh-CN" altLang="en-US" sz="24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6350" y="575119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24535" y="1721485"/>
            <a:ext cx="109677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考向：平衡力与相互作用力的判断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列车受到的重力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忽略人的重力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和铁轨对列车的支持力是一对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力．</a:t>
            </a:r>
            <a:r>
              <a:rPr lang="zh-CN" sz="2400">
                <a:ea typeface="黑体" panose="02010609060101010101" pitchFamily="49" charset="-122"/>
              </a:rPr>
              <a:t>考向：受力分析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列车加速前进时，所受牵引力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阻力．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614535" y="2924810"/>
            <a:ext cx="1129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平衡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4165" y="4063365"/>
            <a:ext cx="1086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96645" y="2242185"/>
            <a:ext cx="98151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考向：流体压强与流速的关系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列车进站时，候车的乘客要站在安全黄线以外，这是由于流速越大，压强越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012190" y="3923665"/>
            <a:ext cx="10607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列车在高速行驶的过程中，列车对铁轨的压力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自身的重力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385060" y="3463290"/>
            <a:ext cx="692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0495" y="4034790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37731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7235" y="2165350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92785" y="286385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长度与时间的测量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93725" y="3393440"/>
            <a:ext cx="106826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长度的测量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长度单位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．国际单位：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855595" y="4610100"/>
            <a:ext cx="565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米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1950" y="4610100"/>
            <a:ext cx="382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4" action="ppaction://hlinksldjump"/>
          </p:cNvPr>
          <p:cNvSpPr/>
          <p:nvPr/>
        </p:nvSpPr>
        <p:spPr>
          <a:xfrm>
            <a:off x="9072245" y="49949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31659" y="170053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8350" y="264223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长度、时间、速度、频率的估测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737870" y="3233420"/>
            <a:ext cx="111702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zh-CN" sz="2400">
                <a:cs typeface="楷体_GB2312" charset="0"/>
              </a:rPr>
              <a:t>福建真题组合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判断下列估测是否符合实际．正确的打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sz="2400">
                <a:ea typeface="宋体" panose="02010600030101010101" pitchFamily="2" charset="-122"/>
              </a:rPr>
              <a:t>，错误的打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×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人的正常步行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速度约为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m/s.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9B)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一层普通教室的高度约为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6968490" y="4495800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9970" y="502793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423035" y="183197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279525" y="2551430"/>
            <a:ext cx="99752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呼和浩特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下列数据较符合实际的是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</a:t>
            </a:r>
            <a:r>
              <a:rPr lang="zh-CN" sz="2400">
                <a:ea typeface="宋体" panose="02010600030101010101" pitchFamily="2" charset="-122"/>
              </a:rPr>
              <a:t>．一张中考物理试卷的面积约为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正常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人听觉频率范围是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Hz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2 000 HzC. </a:t>
            </a:r>
            <a:r>
              <a:rPr lang="zh-CN" sz="2400">
                <a:ea typeface="宋体" panose="02010600030101010101" pitchFamily="2" charset="-122"/>
              </a:rPr>
              <a:t>一支新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2B</a:t>
            </a:r>
            <a:r>
              <a:rPr lang="zh-CN" sz="2400">
                <a:ea typeface="宋体" panose="02010600030101010101" pitchFamily="2" charset="-122"/>
              </a:rPr>
              <a:t>铅笔的长度约为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dmD. </a:t>
            </a:r>
            <a:r>
              <a:rPr lang="zh-CN" sz="2400">
                <a:ea typeface="宋体" panose="02010600030101010101" pitchFamily="2" charset="-122"/>
              </a:rPr>
              <a:t>初中男生百米跑的时间约为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 s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319010" y="2691130"/>
            <a:ext cx="67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40105" y="113347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刻度尺的使用和读数(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2017.11B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40105" y="201231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751205" y="2465705"/>
            <a:ext cx="106648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宜宾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如图所示，用刻度尺测量物体的长度，读数时视线正确的是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，该物体的长度是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________cm.</a:t>
            </a:r>
            <a:endParaRPr lang="zh-CN" altLang="en-US" sz="2400"/>
          </a:p>
        </p:txBody>
      </p:sp>
      <p:pic>
        <p:nvPicPr>
          <p:cNvPr id="2" name="图片 -21474822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710" y="3587115"/>
            <a:ext cx="4132580" cy="220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20970" y="5937250"/>
            <a:ext cx="1355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0639425" y="2576195"/>
            <a:ext cx="621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8630" y="3132455"/>
            <a:ext cx="987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2.75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64870" y="1343025"/>
            <a:ext cx="10210800" cy="952989"/>
            <a:chOff x="894" y="3246"/>
            <a:chExt cx="16080" cy="1501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参照物的选取及运动状态的判断(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2019.17</a:t>
              </a:r>
              <a:r>
                <a:rPr lang="en-US" altLang="zh-CN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第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空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，2018.5，2017.17</a:t>
              </a:r>
              <a:r>
                <a:rPr lang="en-US" altLang="zh-CN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空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5" name="文本框 104"/>
          <p:cNvSpPr txBox="1"/>
          <p:nvPr/>
        </p:nvSpPr>
        <p:spPr>
          <a:xfrm>
            <a:off x="732790" y="2224405"/>
            <a:ext cx="107099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2019</a:t>
            </a:r>
            <a:r>
              <a:rPr lang="zh-CN" sz="2400">
                <a:ea typeface="宋体" panose="02010600030101010101" pitchFamily="2" charset="-122"/>
              </a:rPr>
              <a:t>年北京世界园艺博览会，百花绽放，鸟语花香．远处就能闻到花香是由于分子在不停地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； 游客坐在游览车上游览，以游览车为参照物，游客是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如图所示是穿行在餐厅的机器人端着托盘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送餐的情景．若认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为机器人是静止的，则选择的参照物是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655" y="5093335"/>
            <a:ext cx="7929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地面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托盘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餐桌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墙壁</a:t>
            </a:r>
            <a:endParaRPr lang="zh-CN" altLang="en-US" sz="2400"/>
          </a:p>
        </p:txBody>
      </p:sp>
      <p:pic>
        <p:nvPicPr>
          <p:cNvPr id="3" name="图片 -21474822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30" y="3424555"/>
            <a:ext cx="1682115" cy="2232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873490" y="5810250"/>
            <a:ext cx="26327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5603875" y="2896235"/>
            <a:ext cx="224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做无规则运动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56785" y="3458210"/>
            <a:ext cx="1185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81060" y="4561205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08025" y="165290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85165" y="2221865"/>
            <a:ext cx="10960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益阳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两列火车并排停在站台上，你坐在车厢中向另一列车厢观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望．</a:t>
            </a:r>
            <a:r>
              <a:rPr lang="zh-CN" sz="2400">
                <a:ea typeface="宋体" panose="02010600030101010101" pitchFamily="2" charset="-122"/>
              </a:rPr>
              <a:t>突然，你觉得自己的列车缓慢向东运动．则下列运动情况不可能发生的是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自己的车向东运动，另一列车没有运动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自己的车没有运动，另一列车向西运动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两列车都向东运动，但自己车的速度较快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两列车都向西运动，但另一列车的速度较慢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9693910" y="2945130"/>
            <a:ext cx="84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67410" y="1471930"/>
            <a:ext cx="10210800" cy="891403"/>
            <a:chOff x="894" y="3246"/>
            <a:chExt cx="16080" cy="140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1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速度的理解及相关计算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2019.33(3)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涉及，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2018A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卷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31(1)</a:t>
              </a:r>
              <a:r>
                <a:rPr lang="zh-CN" altLang="en-US" sz="2400" dirty="0">
                  <a:latin typeface="宋体" panose="02010600030101010101" pitchFamily="2" charset="-122"/>
                  <a:cs typeface="宋体" panose="02010600030101010101" pitchFamily="2" charset="-122"/>
                </a:rPr>
                <a:t>，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2017.32(1)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61695" y="247396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795020" y="3183890"/>
            <a:ext cx="10845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株洲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图为某高速公路上区间测速的警示牌．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根据这块警示牌，小汽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车通过这个区间的时间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不应超过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min       B. </a:t>
            </a:r>
            <a:r>
              <a:rPr lang="zh-CN" sz="2400">
                <a:ea typeface="宋体" panose="02010600030101010101" pitchFamily="2" charset="-122"/>
              </a:rPr>
              <a:t>不应超过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minC. </a:t>
            </a:r>
            <a:r>
              <a:rPr lang="zh-CN" sz="2400">
                <a:ea typeface="宋体" panose="02010600030101010101" pitchFamily="2" charset="-122"/>
              </a:rPr>
              <a:t>不应短于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min        D. </a:t>
            </a:r>
            <a:r>
              <a:rPr lang="zh-CN" sz="2400">
                <a:ea typeface="宋体" panose="02010600030101010101" pitchFamily="2" charset="-122"/>
              </a:rPr>
              <a:t>不应短于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min</a:t>
            </a:r>
            <a:endParaRPr lang="zh-CN" altLang="en-US" sz="2400"/>
          </a:p>
        </p:txBody>
      </p:sp>
      <p:pic>
        <p:nvPicPr>
          <p:cNvPr id="2" name="图片 -21474822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150" y="2927350"/>
            <a:ext cx="2736850" cy="2277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82150" y="5490845"/>
            <a:ext cx="1960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141845" y="3907790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572135" y="1391285"/>
            <a:ext cx="11047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济宁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如图所示的图像是某物体在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s</a:t>
            </a:r>
            <a:r>
              <a:rPr lang="zh-CN" sz="2400">
                <a:ea typeface="宋体" panose="02010600030101010101" pitchFamily="2" charset="-122"/>
              </a:rPr>
              <a:t>内沿直线运动的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图像．分析图像信息，前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s</a:t>
            </a:r>
            <a:r>
              <a:rPr lang="zh-CN" sz="2400">
                <a:ea typeface="宋体" panose="02010600030101010101" pitchFamily="2" charset="-122"/>
              </a:rPr>
              <a:t>内物体通过路程为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；在这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s</a:t>
            </a:r>
            <a:r>
              <a:rPr lang="zh-CN" sz="2400">
                <a:ea typeface="宋体" panose="02010600030101010101" pitchFamily="2" charset="-122"/>
              </a:rPr>
              <a:t>内，该物体的平均速度为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____m/s.</a:t>
            </a:r>
            <a:endParaRPr lang="zh-CN" altLang="en-US" sz="2400"/>
          </a:p>
        </p:txBody>
      </p:sp>
      <p:pic>
        <p:nvPicPr>
          <p:cNvPr id="2" name="图片 -2147482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020" y="3089910"/>
            <a:ext cx="3278505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3545" y="5634355"/>
            <a:ext cx="1778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4780915" y="2058035"/>
            <a:ext cx="794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150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14025" y="2129790"/>
            <a:ext cx="635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66445" y="1087755"/>
            <a:ext cx="109073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吉林省卷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长吉高速公路全长约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110 km</a:t>
            </a:r>
            <a:r>
              <a:rPr lang="zh-CN" sz="2400">
                <a:ea typeface="宋体" panose="02010600030101010101" pitchFamily="2" charset="-122"/>
              </a:rPr>
              <a:t>，一辆轿车以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km/h</a:t>
            </a:r>
            <a:r>
              <a:rPr lang="zh-CN" sz="2400">
                <a:ea typeface="宋体" panose="02010600030101010101" pitchFamily="2" charset="-122"/>
              </a:rPr>
              <a:t>的速度匀速行驶，通过长吉高速公路约需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________h</a:t>
            </a:r>
            <a:r>
              <a:rPr lang="zh-CN" sz="2400">
                <a:ea typeface="宋体" panose="02010600030101010101" pitchFamily="2" charset="-122"/>
              </a:rPr>
              <a:t>；以正在行驶的轿车为参照物，路旁的护栏是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连云港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下图是某个实验小组利用频闪照相机每隔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s</a:t>
            </a:r>
            <a:r>
              <a:rPr lang="zh-CN" sz="2400">
                <a:ea typeface="宋体" panose="02010600030101010101" pitchFamily="2" charset="-122"/>
              </a:rPr>
              <a:t>拍摄一次所得到的物体和刻度尺的频闪照片，黑点表示物体的像．由图可知，物体在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段路程为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________cm</a:t>
            </a:r>
            <a:r>
              <a:rPr lang="zh-CN" sz="2400">
                <a:ea typeface="宋体" panose="02010600030101010101" pitchFamily="2" charset="-122"/>
              </a:rPr>
              <a:t>，平均速度为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</a:t>
            </a:r>
            <a:endParaRPr lang="zh-CN" altLang="en-US" sz="2400"/>
          </a:p>
        </p:txBody>
      </p:sp>
      <p:pic>
        <p:nvPicPr>
          <p:cNvPr id="2" name="图片 -21474822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4502785"/>
            <a:ext cx="7198360" cy="985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11470" y="5753100"/>
            <a:ext cx="1369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122545" y="1795145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4215" y="232727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8910" y="4011930"/>
            <a:ext cx="1057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7.50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0430" y="3997960"/>
            <a:ext cx="96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2234" y="94424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0910" y="158940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测量物体运动的平均速度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59155" y="2283460"/>
            <a:ext cx="107810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(________)2. </a:t>
            </a:r>
            <a:r>
              <a:rPr lang="zh-CN" sz="2400">
                <a:ea typeface="宋体" panose="02010600030101010101" pitchFamily="2" charset="-122"/>
              </a:rPr>
              <a:t>实验器材的选取及作用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刻度尺、秒表的使用和读数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金属片的作用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便于测量时间和使小车停止运动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斜面的作用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使小车获得动力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330690" y="343471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77503" y="3209925"/>
          <a:ext cx="63817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55600" imgH="393700" progId="Equation.KSEE3">
                  <p:embed/>
                </p:oleObj>
              </mc:Choice>
              <mc:Fallback>
                <p:oleObj name="" r:id="rId3" imgW="3556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7503" y="3209925"/>
                        <a:ext cx="638175" cy="70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05485" y="1070610"/>
            <a:ext cx="107810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实验中斜面倾角不宜过大也不宜过小的原因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倾角过大会使小车运动太快，不易测量时间；过小会造成各阶段测出的平均速度太接近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小车运动距离和时间的测量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头对头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尾对尾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测量，记录时间也应与距离测量保持同时性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平均速度的计算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比较不同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阶段平均速度的大小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多次测量求平均值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目的：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；操作：每次测量时必须使小车从斜面的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位置由静止释放，且金属片位置不变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671695" y="5011420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减小误差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7815" y="5615940"/>
            <a:ext cx="1283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24180" y="3708400"/>
            <a:ext cx="113442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．光年：长度单位，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光年指光在真空中传播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年的距离．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常考长度估测值</a:t>
            </a:r>
            <a:r>
              <a:rPr lang="zh-CN" sz="2400">
                <a:ea typeface="宋体" panose="02010600030101010101" pitchFamily="2" charset="-122"/>
              </a:rPr>
              <a:t>：中学生的身高约为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160 cm</a:t>
            </a:r>
            <a:r>
              <a:rPr lang="zh-CN" sz="2400">
                <a:ea typeface="宋体" panose="02010600030101010101" pitchFamily="2" charset="-122"/>
              </a:rPr>
              <a:t>；课桌高度约为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 cm</a:t>
            </a:r>
            <a:r>
              <a:rPr lang="zh-CN" sz="2400">
                <a:ea typeface="宋体" panose="02010600030101010101" pitchFamily="2" charset="-122"/>
              </a:rPr>
              <a:t>；初中物理课本的长度约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26 cm</a:t>
            </a:r>
            <a:r>
              <a:rPr lang="zh-CN" sz="2400">
                <a:ea typeface="宋体" panose="02010600030101010101" pitchFamily="2" charset="-122"/>
              </a:rPr>
              <a:t>，宽约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cm</a:t>
            </a:r>
            <a:r>
              <a:rPr lang="zh-CN" sz="2400">
                <a:ea typeface="宋体" panose="02010600030101010101" pitchFamily="2" charset="-122"/>
              </a:rPr>
              <a:t>；一元硬币的直径约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cm.(3)</a:t>
            </a:r>
            <a:r>
              <a:rPr lang="zh-CN" sz="2400">
                <a:ea typeface="黑体" panose="02010609060101010101" pitchFamily="49" charset="-122"/>
              </a:rPr>
              <a:t>测量工具</a:t>
            </a:r>
            <a:r>
              <a:rPr lang="zh-CN" sz="2400">
                <a:ea typeface="宋体" panose="02010600030101010101" pitchFamily="2" charset="-122"/>
              </a:rPr>
              <a:t>：刻度尺、三角尺、卷尺、游标卡尺等．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72135" y="1718945"/>
          <a:ext cx="10864850" cy="2054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5565"/>
                <a:gridCol w="1523365"/>
                <a:gridCol w="1621155"/>
                <a:gridCol w="1494790"/>
                <a:gridCol w="1875790"/>
                <a:gridCol w="1439545"/>
                <a:gridCol w="1564640"/>
              </a:tblGrid>
              <a:tr h="511810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千米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毫米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微米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纳米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11810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μm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240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换算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km＝________m；1 dm＝________m；1 cm＝________m；1 mm＝________m；1 μm＝10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－6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m；1 nm＝10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－9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007100" y="2839085"/>
            <a:ext cx="9912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0.1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8515" y="2839085"/>
            <a:ext cx="621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6000" y="2839085"/>
            <a:ext cx="814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0180" y="3344545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900" y="1073785"/>
            <a:ext cx="3383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sym typeface="+mn-ea"/>
              </a:rPr>
              <a:t>．</a:t>
            </a:r>
            <a:r>
              <a:rPr lang="zh-CN" sz="2400">
                <a:ea typeface="黑体" panose="02010609060101010101" pitchFamily="49" charset="-122"/>
                <a:sym typeface="+mn-ea"/>
              </a:rPr>
              <a:t>其他单位及单位换算</a:t>
            </a:r>
            <a:endParaRPr lang="zh-CN" altLang="en-US" sz="2400"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流程图: 终止 4">
            <a:hlinkClick r:id="rId2" action="ppaction://hlinksldjump"/>
          </p:cNvPr>
          <p:cNvSpPr/>
          <p:nvPr/>
        </p:nvSpPr>
        <p:spPr>
          <a:xfrm>
            <a:off x="9402445" y="55956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7" grpId="0"/>
      <p:bldP spid="7" grpId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690880" y="1087120"/>
            <a:ext cx="110915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小车过了起始点后才开始计时，导致时间测量偏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，平均速度测量偏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(2)</a:t>
            </a:r>
            <a:r>
              <a:rPr lang="zh-CN" sz="2400">
                <a:ea typeface="宋体" panose="02010600030101010101" pitchFamily="2" charset="-122"/>
              </a:rPr>
              <a:t>小车经过终点后才停止计时，导致时间测量偏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，平均速度测量偏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(3)</a:t>
            </a:r>
            <a:r>
              <a:rPr lang="zh-CN" sz="2400">
                <a:ea typeface="宋体" panose="02010600030101010101" pitchFamily="2" charset="-122"/>
              </a:rPr>
              <a:t>小车未到达终点停止计时，导致时间测量偏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，平均速度偏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9. </a:t>
            </a:r>
            <a:r>
              <a:rPr lang="zh-CN" sz="2400">
                <a:ea typeface="宋体" panose="02010600030101010101" pitchFamily="2" charset="-122"/>
              </a:rPr>
              <a:t>小车运动状态的判断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从斜面顶端运动到底端的过程中是变速直线运动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</a:t>
            </a:r>
            <a:r>
              <a:rPr lang="zh-CN" sz="2400">
                <a:ea typeface="宋体" panose="02010600030101010101" pitchFamily="2" charset="-122"/>
              </a:rPr>
              <a:t>增大小车平均速度的方法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增大斜面的倾斜程度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判断小车在运动过程中机械能的变化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小车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能减小，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能增大；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</a:t>
            </a:r>
            <a:r>
              <a:rPr lang="zh-CN" sz="2400">
                <a:ea typeface="宋体" panose="02010600030101010101" pitchFamily="2" charset="-122"/>
              </a:rPr>
              <a:t>测量小车后半程的平均速度方法的评估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659370" y="1737995"/>
            <a:ext cx="720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06125" y="166687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5370" y="2270125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39095" y="2270125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2640" y="2851150"/>
            <a:ext cx="776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9640" y="2851150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3410" y="4472940"/>
            <a:ext cx="1298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0395" y="4472940"/>
            <a:ext cx="847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880" y="5076825"/>
            <a:ext cx="1411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3090" y="5076825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316990" y="141541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76665" y="5296535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例题图甲</a:t>
            </a:r>
            <a:endParaRPr lang="en-US" altLang="zh-CN" sz="1800">
              <a:cs typeface="楷体_GB2312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80415" y="2287905"/>
            <a:ext cx="109067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北部湾经济区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测量物体运动的平均速度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处沿斜面由静止开始滚下，频闪照相机记录了小球在相同时间内通过的路程，如图甲所示，小球在做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匀速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运动，小球受力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990" y="3930650"/>
            <a:ext cx="3771900" cy="143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58765" y="3488690"/>
            <a:ext cx="117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加速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2170" y="4592955"/>
            <a:ext cx="1496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不平衡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21055" y="1377315"/>
            <a:ext cx="109067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实验数据如表所示，小球在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段的平均速度为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段的路程为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</a:t>
            </a:r>
            <a:r>
              <a:rPr lang="zh-CN" sz="2400">
                <a:ea typeface="宋体" panose="02010600030101010101" pitchFamily="2" charset="-122"/>
              </a:rPr>
              <a:t>，比较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段的平均速度得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41500" y="3288665"/>
          <a:ext cx="8719820" cy="2555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7485"/>
                <a:gridCol w="1821815"/>
                <a:gridCol w="2275205"/>
                <a:gridCol w="3155315"/>
              </a:tblGrid>
              <a:tr h="8864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路程(m)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运动时间(s)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平均速度(m/s)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经过某点时的速度(m/s)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562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＝0.3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＝0.6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＝1.2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＝0.9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endParaRPr lang="en-US" altLang="en-US" sz="2400" b="0" i="1" u="sng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＝2.4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＝0.5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＝3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＝3.6</a:t>
                      </a:r>
                      <a:endParaRPr lang="en-US" altLang="en-US" sz="2400" b="0" i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Book Antiqua" panose="020406020503050303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700645" y="1491615"/>
            <a:ext cx="916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320" y="2095500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5135" y="2095500"/>
            <a:ext cx="551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659765" y="1551305"/>
            <a:ext cx="108927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为进一步探究小球在斜面上运动的速度与时间的关系，根据表中数据做出了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图像，如图乙所示，假设斜面足够长，小球从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处滚下，经过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图甲中未画出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，则该小球经过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点时的速度为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________m/s.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小球在运动过程中，经过路程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中点时的速度为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中点时的速度为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2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7725" y="2936240"/>
            <a:ext cx="2614295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27490" y="5617845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例题图乙</a:t>
            </a:r>
            <a:endParaRPr lang="en-US" altLang="zh-CN" sz="1800">
              <a:cs typeface="楷体_GB2312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87795" y="2773045"/>
            <a:ext cx="773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4075" y="3920490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28980" y="16243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42620" y="2162175"/>
            <a:ext cx="109067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若要探究物体从斜面顶端滑到底端时的速度是否相同，应该让质量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相同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的小球，从同一斜面的同一高度由静止滑下．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实验时，若发现小球的速度很快，不便于测量时间，则应采取的操作是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如果小球过了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点才开始计时，则测得的平均速度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会偏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18725" y="2327910"/>
            <a:ext cx="1153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885" y="3932555"/>
            <a:ext cx="2927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减小斜面的倾斜度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16035" y="447802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05180" y="996315"/>
            <a:ext cx="105816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为了测量小球运动过程中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段的速度，小明让小球从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点由静止释放，测出小球到达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ea typeface="宋体" panose="02010600030101010101" pitchFamily="2" charset="-122"/>
              </a:rPr>
              <a:t>点的时间，从而计算出小球运动过程中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sz="2400">
                <a:ea typeface="宋体" panose="02010600030101010101" pitchFamily="2" charset="-122"/>
              </a:rPr>
              <a:t>段的平均速度，他的做法正确吗？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，理由是：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同组的小丽实验时，测出从斜面顶端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点到斜面底端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点的距离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和滑块通过的时间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，如图丙所示，利用测量的数据计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算出的平均速度比滑块的实际速度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2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5340" y="3963670"/>
            <a:ext cx="3572510" cy="1710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58455" y="5705475"/>
            <a:ext cx="2202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补充设问题图丙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20950" y="2214880"/>
            <a:ext cx="1597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不正确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180" y="2056765"/>
            <a:ext cx="101790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小球从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点到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点的过程中，通过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点时的速度不为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，小明所测时间不正确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8170" y="4387215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180" y="4775835"/>
            <a:ext cx="5729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测量的距离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比真实值偏大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354648" y="1746250"/>
          <a:ext cx="11394440" cy="4438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4565"/>
                <a:gridCol w="10429875"/>
              </a:tblGrid>
              <a:tr h="5981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3840480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观察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认清刻度尺上零刻度线的位置及单位、量程和分度值．图中刻度尺的单位是cm、量程为________、分度值为________mm.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2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795" y="3966210"/>
            <a:ext cx="5295900" cy="1921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61005" y="3037205"/>
            <a:ext cx="139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 cm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33465" y="3037205"/>
            <a:ext cx="5930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sz="2400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125" y="952500"/>
            <a:ext cx="490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刻度尺的使用和读数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(2017.11B)</a:t>
            </a:r>
            <a:endParaRPr lang="en-US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流程图: 终止 7">
            <a:hlinkClick r:id="rId3" action="ppaction://hlinksldjump"/>
          </p:cNvPr>
          <p:cNvSpPr/>
          <p:nvPr/>
        </p:nvSpPr>
        <p:spPr>
          <a:xfrm>
            <a:off x="9714865" y="9525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554355" y="810260"/>
          <a:ext cx="11094085" cy="55492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365"/>
                <a:gridCol w="9824720"/>
              </a:tblGrid>
              <a:tr h="7524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47967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有刻度的一边要________被测物体；零刻度线对准被测物体的一端，若零刻度线磨损，取其他整数值刻度线；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如图所示，其中刻度尺放置正确的是图________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585" y="3500120"/>
            <a:ext cx="3884295" cy="2574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9180830" y="309562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249420" y="1634490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紧靠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8860" y="275272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3" action="ppaction://hlinksldjump"/>
          </p:cNvPr>
          <p:cNvSpPr/>
          <p:nvPr/>
        </p:nvSpPr>
        <p:spPr>
          <a:xfrm>
            <a:off x="9271635" y="56121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552768" y="986155"/>
          <a:ext cx="11112500" cy="5132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9360"/>
                <a:gridCol w="9883140"/>
              </a:tblGrid>
              <a:tr h="3676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38493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(1)视线要正对刻度线，如图丁中________所示；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(2)读数应估读到分度值的________；估读位的数字为0时，不能省略；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(3)物体长度＝末端所对刻度值－初始端所对刻度值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注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：初中阶段仅刻度尺读数时需要估读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469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记录的数据要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包括数字和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________；图戊所示的读数为________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410" y="3235325"/>
            <a:ext cx="3599180" cy="1593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449060" y="160655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1455" y="2185035"/>
            <a:ext cx="1425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下一位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34965" y="5528945"/>
            <a:ext cx="1226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28455" y="5528945"/>
            <a:ext cx="1440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2.80 cm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3" action="ppaction://hlinksldjump"/>
          </p:cNvPr>
          <p:cNvSpPr/>
          <p:nvPr/>
        </p:nvSpPr>
        <p:spPr>
          <a:xfrm>
            <a:off x="9487535" y="47599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9920" y="1539240"/>
            <a:ext cx="11076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黑体" panose="02010609060101010101" pitchFamily="49" charset="-122"/>
              </a:rPr>
              <a:t>长度测量特殊方法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累积法</a:t>
            </a:r>
            <a:r>
              <a:rPr lang="zh-CN" sz="2400">
                <a:ea typeface="宋体" panose="02010600030101010101" pitchFamily="2" charset="-122"/>
              </a:rPr>
              <a:t>：若干个微小量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累积起来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测量，然后除以累积的个数．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如图，测量细铜丝的直径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9325" y="3278505"/>
            <a:ext cx="4561205" cy="1948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273540" y="52273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4840" y="1084580"/>
            <a:ext cx="11161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以直代曲法</a:t>
            </a:r>
            <a:r>
              <a:rPr lang="zh-CN" sz="2400">
                <a:ea typeface="宋体" panose="02010600030101010101" pitchFamily="2" charset="-122"/>
              </a:rPr>
              <a:t>：借助辅助器材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如细线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把不能直接测量的曲线，化为直线测量．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如图，测量圆柱的周长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2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810" y="2628265"/>
            <a:ext cx="6899275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8921750" y="55308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8f77e0b0-5d27-411b-8680-4ea3977893a8}"/>
</p:tagLst>
</file>

<file path=ppt/tags/tag11.xml><?xml version="1.0" encoding="utf-8"?>
<p:tagLst xmlns:p="http://schemas.openxmlformats.org/presentationml/2006/main">
  <p:tag name="KSO_WM_UNIT_TABLE_BEAUTIFY" val="smartTable{b508684d-2791-41c8-b5bf-2dc4c9b9b7e5}"/>
</p:tagLst>
</file>

<file path=ppt/tags/tag12.xml><?xml version="1.0" encoding="utf-8"?>
<p:tagLst xmlns:p="http://schemas.openxmlformats.org/presentationml/2006/main">
  <p:tag name="KSO_WM_UNIT_TABLE_BEAUTIFY" val="smartTable{b508684d-2791-41c8-b5bf-2dc4c9b9b7e5}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UNIT_TABLE_BEAUTIFY" val="smartTable{54bb331e-33b2-4a2e-8e22-b5719ea0ce3b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bf601d88-4da7-49fe-98ff-76252889d3c0}"/>
</p:tagLst>
</file>

<file path=ppt/tags/tag7.xml><?xml version="1.0" encoding="utf-8"?>
<p:tagLst xmlns:p="http://schemas.openxmlformats.org/presentationml/2006/main">
  <p:tag name="KSO_WM_UNIT_TABLE_BEAUTIFY" val="smartTable{3333b081-ef9c-491d-ba4c-41aa95e830fb}"/>
</p:tagLst>
</file>

<file path=ppt/tags/tag8.xml><?xml version="1.0" encoding="utf-8"?>
<p:tagLst xmlns:p="http://schemas.openxmlformats.org/presentationml/2006/main">
  <p:tag name="KSO_WM_UNIT_TABLE_BEAUTIFY" val="smartTable{3333b081-ef9c-491d-ba4c-41aa95e830fb}"/>
</p:tagLst>
</file>

<file path=ppt/tags/tag9.xml><?xml version="1.0" encoding="utf-8"?>
<p:tagLst xmlns:p="http://schemas.openxmlformats.org/presentationml/2006/main">
  <p:tag name="KSO_WM_UNIT_TABLE_BEAUTIFY" val="smartTable{3333b081-ef9c-491d-ba4c-41aa95e830fb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8270</Words>
  <Application>WPS 演示</Application>
  <PresentationFormat>宽屏</PresentationFormat>
  <Paragraphs>857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Book Antiqua</vt:lpstr>
      <vt:lpstr>楷体</vt:lpstr>
      <vt:lpstr>楷体_GB2312</vt:lpstr>
      <vt:lpstr>新宋体</vt:lpstr>
      <vt:lpstr>Calibri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