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32"/>
  </p:handoutMasterIdLst>
  <p:sldIdLst>
    <p:sldId id="280" r:id="rId3"/>
    <p:sldId id="281" r:id="rId5"/>
    <p:sldId id="282" r:id="rId6"/>
    <p:sldId id="284" r:id="rId7"/>
    <p:sldId id="285" r:id="rId8"/>
    <p:sldId id="286" r:id="rId9"/>
    <p:sldId id="287" r:id="rId10"/>
    <p:sldId id="288" r:id="rId11"/>
    <p:sldId id="289" r:id="rId12"/>
    <p:sldId id="290" r:id="rId13"/>
    <p:sldId id="291" r:id="rId14"/>
    <p:sldId id="292" r:id="rId15"/>
    <p:sldId id="293" r:id="rId16"/>
    <p:sldId id="294" r:id="rId17"/>
    <p:sldId id="295" r:id="rId18"/>
    <p:sldId id="296" r:id="rId19"/>
    <p:sldId id="297" r:id="rId20"/>
    <p:sldId id="298" r:id="rId21"/>
    <p:sldId id="299" r:id="rId22"/>
    <p:sldId id="300" r:id="rId23"/>
    <p:sldId id="301" r:id="rId24"/>
    <p:sldId id="302" r:id="rId25"/>
    <p:sldId id="303" r:id="rId26"/>
    <p:sldId id="304" r:id="rId27"/>
    <p:sldId id="306" r:id="rId28"/>
    <p:sldId id="307" r:id="rId29"/>
    <p:sldId id="305" r:id="rId30"/>
    <p:sldId id="268" r:id="rId31"/>
  </p:sldIdLst>
  <p:sldSz cx="12192000" cy="6858000"/>
  <p:notesSz cx="6858000" cy="9144000"/>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微软雅黑" panose="020B0503020204020204" pitchFamily="34"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微软雅黑" panose="020B0503020204020204" pitchFamily="34"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微软雅黑" panose="020B0503020204020204" pitchFamily="34"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微软雅黑" panose="020B0503020204020204" pitchFamily="34"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微软雅黑" panose="020B0503020204020204" pitchFamily="34" charset="-122"/>
        <a:cs typeface="+mn-cs"/>
      </a:defRPr>
    </a:lvl5pPr>
    <a:lvl6pPr marL="2286000" algn="l" defTabSz="914400" rtl="0" eaLnBrk="1" latinLnBrk="0" hangingPunct="1">
      <a:defRPr kern="1200">
        <a:solidFill>
          <a:schemeClr val="tx1"/>
        </a:solidFill>
        <a:latin typeface="Arial" panose="020B0604020202020204" pitchFamily="34" charset="0"/>
        <a:ea typeface="微软雅黑" panose="020B0503020204020204" pitchFamily="34" charset="-122"/>
        <a:cs typeface="+mn-cs"/>
      </a:defRPr>
    </a:lvl6pPr>
    <a:lvl7pPr marL="2743200" algn="l" defTabSz="914400" rtl="0" eaLnBrk="1" latinLnBrk="0" hangingPunct="1">
      <a:defRPr kern="1200">
        <a:solidFill>
          <a:schemeClr val="tx1"/>
        </a:solidFill>
        <a:latin typeface="Arial" panose="020B0604020202020204" pitchFamily="34" charset="0"/>
        <a:ea typeface="微软雅黑" panose="020B0503020204020204" pitchFamily="34" charset="-122"/>
        <a:cs typeface="+mn-cs"/>
      </a:defRPr>
    </a:lvl7pPr>
    <a:lvl8pPr marL="3200400" algn="l" defTabSz="914400" rtl="0" eaLnBrk="1" latinLnBrk="0" hangingPunct="1">
      <a:defRPr kern="1200">
        <a:solidFill>
          <a:schemeClr val="tx1"/>
        </a:solidFill>
        <a:latin typeface="Arial" panose="020B0604020202020204" pitchFamily="34" charset="0"/>
        <a:ea typeface="微软雅黑" panose="020B0503020204020204" pitchFamily="34" charset="-122"/>
        <a:cs typeface="+mn-cs"/>
      </a:defRPr>
    </a:lvl8pPr>
    <a:lvl9pPr marL="3657600" algn="l" defTabSz="914400" rtl="0" eaLnBrk="1" latinLnBrk="0" hangingPunct="1">
      <a:defRPr kern="1200">
        <a:solidFill>
          <a:schemeClr val="tx1"/>
        </a:solidFill>
        <a:latin typeface="Arial" panose="020B0604020202020204" pitchFamily="34" charset="0"/>
        <a:ea typeface="微软雅黑" panose="020B0503020204020204" pitchFamily="34"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2FDB2607-1784-4EEB-B798-7EB5836EED8A}">
        <p14:showMediaCtrls xmlns:p14="http://schemas.microsoft.com/office/powerpoint/2010/main" val="1"/>
      </p:ext>
    </p:extLst>
  </p:showPr>
  <p:clrMru>
    <a:srgbClr val="E6FBFE"/>
    <a:srgbClr val="57D2E3"/>
    <a:srgbClr val="21B1C5"/>
    <a:srgbClr val="B2F3FC"/>
    <a:srgbClr val="4BCFE1"/>
    <a:srgbClr val="5BADF7"/>
    <a:srgbClr val="6A56AD"/>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autoAdjust="0"/>
    <p:restoredTop sz="94660" autoAdjust="0"/>
  </p:normalViewPr>
  <p:slideViewPr>
    <p:cSldViewPr snapToGrid="0">
      <p:cViewPr varScale="1">
        <p:scale>
          <a:sx n="67" d="100"/>
          <a:sy n="67" d="100"/>
        </p:scale>
        <p:origin x="-828" y="-108"/>
      </p:cViewPr>
      <p:guideLst>
        <p:guide orient="horz" pos="2160"/>
        <p:guide pos="3840"/>
      </p:guideLst>
    </p:cSldViewPr>
  </p:slideViewPr>
  <p:notesTextViewPr>
    <p:cViewPr>
      <p:scale>
        <a:sx n="1" d="1"/>
        <a:sy n="1" d="1"/>
      </p:scale>
      <p:origin x="0" y="0"/>
    </p:cViewPr>
  </p:notesTextViewPr>
  <p:gridSpacing cx="72004" cy="72004"/>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handoutMaster" Target="handoutMasters/handoutMaster1.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lstStyle>
            <a:lvl1pPr eaLnBrk="0" hangingPunct="0">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lstStyle>
            <a:lvl1pPr algn="r" eaLnBrk="0" hangingPunct="0">
              <a:defRPr sz="1200"/>
            </a:lvl1pPr>
          </a:lstStyle>
          <a:p>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lstStyle>
            <a:lvl1pPr eaLnBrk="0" hangingPunct="0">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lstStyle>
            <a:lvl1pPr algn="r" eaLnBrk="0" hangingPunct="0">
              <a:defRPr sz="1200"/>
            </a:lvl1pPr>
          </a:lstStyle>
          <a:p>
            <a:fld id="{484F3AD7-224C-42E1-8A97-27532FEB1E73}" type="slidenum">
              <a:rPr lang="zh-CN" altLang="en-US"/>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lstStyle>
            <a:lvl1pPr eaLnBrk="0" hangingPunct="0">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lstStyle>
            <a:lvl1pPr algn="r" eaLnBrk="0" hangingPunct="0">
              <a:defRPr sz="1200"/>
            </a:lvl1pPr>
          </a:lstStyle>
          <a:p>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6" name="页脚占位符 5"/>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lstStyle>
            <a:lvl1pPr eaLnBrk="0" hangingPunct="0">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eaLnBrk="0" hangingPunct="0">
              <a:defRPr sz="1200"/>
            </a:lvl1pPr>
          </a:lstStyle>
          <a:p>
            <a:fld id="{28CC7972-7D78-45EE-A1A4-975C7EA75D19}" type="slidenum">
              <a:rPr lang="zh-CN" altLang="en-US"/>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微软雅黑" panose="020B0503020204020204" pitchFamily="34" charset="-122"/>
        <a:cs typeface="+mn-cs"/>
      </a:defRPr>
    </a:lvl1pPr>
    <a:lvl2pPr marL="457200" algn="l" rtl="0" eaLnBrk="0" fontAlgn="base" hangingPunct="0">
      <a:spcBef>
        <a:spcPct val="30000"/>
      </a:spcBef>
      <a:spcAft>
        <a:spcPct val="0"/>
      </a:spcAft>
      <a:defRPr sz="1200" kern="1200">
        <a:solidFill>
          <a:schemeClr val="tx1"/>
        </a:solidFill>
        <a:latin typeface="+mn-lt"/>
        <a:ea typeface="微软雅黑" panose="020B0503020204020204" pitchFamily="34" charset="-122"/>
        <a:cs typeface="+mn-cs"/>
      </a:defRPr>
    </a:lvl2pPr>
    <a:lvl3pPr marL="914400" algn="l" rtl="0" eaLnBrk="0" fontAlgn="base" hangingPunct="0">
      <a:spcBef>
        <a:spcPct val="30000"/>
      </a:spcBef>
      <a:spcAft>
        <a:spcPct val="0"/>
      </a:spcAft>
      <a:defRPr sz="1200" kern="1200">
        <a:solidFill>
          <a:schemeClr val="tx1"/>
        </a:solidFill>
        <a:latin typeface="+mn-lt"/>
        <a:ea typeface="微软雅黑" panose="020B0503020204020204" pitchFamily="34" charset="-122"/>
        <a:cs typeface="+mn-cs"/>
      </a:defRPr>
    </a:lvl3pPr>
    <a:lvl4pPr marL="1371600" algn="l" rtl="0" eaLnBrk="0" fontAlgn="base" hangingPunct="0">
      <a:spcBef>
        <a:spcPct val="30000"/>
      </a:spcBef>
      <a:spcAft>
        <a:spcPct val="0"/>
      </a:spcAft>
      <a:defRPr sz="1200" kern="1200">
        <a:solidFill>
          <a:schemeClr val="tx1"/>
        </a:solidFill>
        <a:latin typeface="+mn-lt"/>
        <a:ea typeface="微软雅黑" panose="020B0503020204020204" pitchFamily="34" charset="-122"/>
        <a:cs typeface="+mn-cs"/>
      </a:defRPr>
    </a:lvl4pPr>
    <a:lvl5pPr marL="1828800" algn="l" rtl="0" eaLnBrk="0" fontAlgn="base" hangingPunct="0">
      <a:spcBef>
        <a:spcPct val="30000"/>
      </a:spcBef>
      <a:spcAft>
        <a:spcPct val="0"/>
      </a:spcAft>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8194" name="备注占位符 2"/>
          <p:cNvSpPr>
            <a:spLocks noGrp="1" noChangeArrowheads="1"/>
          </p:cNvSpPr>
          <p:nvPr>
            <p:ph type="body" idx="4294967295"/>
          </p:nvPr>
        </p:nvSpPr>
        <p:spPr bwMode="auto">
          <a:noFill/>
        </p:spPr>
        <p:txBody>
          <a:bodyPr/>
          <a:lstStyle/>
          <a:p>
            <a:endParaRPr lang="zh-CN" altLang="en-US" smtClean="0"/>
          </a:p>
        </p:txBody>
      </p:sp>
      <p:sp>
        <p:nvSpPr>
          <p:cNvPr id="8195" name="灯片编号占位符 3"/>
          <p:cNvSpPr>
            <a:spLocks noGrp="1" noChangeArrowheads="1"/>
          </p:cNvSpPr>
          <p:nvPr>
            <p:ph type="sldNum" sz="quarter" idx="5"/>
          </p:nvPr>
        </p:nvSpPr>
        <p:spPr bwMode="auto">
          <a:noFill/>
          <a:ln>
            <a:miter lim="800000"/>
          </a:ln>
        </p:spPr>
        <p:txBody>
          <a:bodyPr/>
          <a:lstStyle/>
          <a:p>
            <a:pPr eaLnBrk="1" hangingPunct="1"/>
            <a:fld id="{BD4C831E-9566-48E2-BBC9-427D2C62BE27}" type="slidenum">
              <a:rPr lang="zh-CN" altLang="en-US"/>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11266" name="备注占位符 2"/>
          <p:cNvSpPr>
            <a:spLocks noGrp="1" noChangeArrowheads="1"/>
          </p:cNvSpPr>
          <p:nvPr>
            <p:ph type="body" idx="4294967295"/>
          </p:nvPr>
        </p:nvSpPr>
        <p:spPr bwMode="auto">
          <a:noFill/>
        </p:spPr>
        <p:txBody>
          <a:bodyPr/>
          <a:lstStyle/>
          <a:p>
            <a:pPr eaLnBrk="1" hangingPunct="1">
              <a:spcBef>
                <a:spcPct val="0"/>
              </a:spcBef>
            </a:pPr>
            <a:endParaRPr lang="zh-CN" altLang="en-US" smtClean="0"/>
          </a:p>
        </p:txBody>
      </p:sp>
      <p:sp>
        <p:nvSpPr>
          <p:cNvPr id="11267" name="灯片编号占位符 3"/>
          <p:cNvSpPr>
            <a:spLocks noGrp="1" noChangeArrowheads="1"/>
          </p:cNvSpPr>
          <p:nvPr>
            <p:ph type="sldNum" sz="quarter" idx="5"/>
          </p:nvPr>
        </p:nvSpPr>
        <p:spPr bwMode="auto">
          <a:noFill/>
          <a:ln>
            <a:miter lim="800000"/>
          </a:ln>
        </p:spPr>
        <p:txBody>
          <a:bodyPr/>
          <a:lstStyle/>
          <a:p>
            <a:pPr eaLnBrk="1" hangingPunct="1"/>
            <a:fld id="{605961E9-3589-4681-AA01-FB65DC218DD3}" type="slidenum">
              <a:rPr lang="zh-CN" altLang="en-US"/>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grpSp>
        <p:nvGrpSpPr>
          <p:cNvPr id="7" name="组合 1"/>
          <p:cNvGrpSpPr/>
          <p:nvPr userDrawn="1"/>
        </p:nvGrpSpPr>
        <p:grpSpPr bwMode="auto">
          <a:xfrm>
            <a:off x="0" y="876300"/>
            <a:ext cx="8143875" cy="3740150"/>
            <a:chOff x="-1" y="869694"/>
            <a:chExt cx="8144452" cy="3740406"/>
          </a:xfrm>
        </p:grpSpPr>
        <p:sp>
          <p:nvSpPr>
            <p:cNvPr id="8" name="矩形 14"/>
            <p:cNvSpPr>
              <a:spLocks noChangeArrowheads="1"/>
            </p:cNvSpPr>
            <p:nvPr/>
          </p:nvSpPr>
          <p:spPr bwMode="auto">
            <a:xfrm rot="10800000">
              <a:off x="-1" y="869694"/>
              <a:ext cx="8144452" cy="3740406"/>
            </a:xfrm>
            <a:prstGeom prst="rect">
              <a:avLst/>
            </a:prstGeom>
            <a:gradFill flip="none" rotWithShape="1">
              <a:gsLst>
                <a:gs pos="917">
                  <a:schemeClr val="bg1"/>
                </a:gs>
                <a:gs pos="37000">
                  <a:srgbClr val="E6FBFE">
                    <a:alpha val="80000"/>
                  </a:srgbClr>
                </a:gs>
                <a:gs pos="100000">
                  <a:srgbClr val="57D2E3"/>
                </a:gs>
              </a:gsLst>
              <a:lin ang="0" scaled="1"/>
              <a:tileRect/>
            </a:gradFill>
            <a:ln>
              <a:noFill/>
            </a:ln>
            <a:effectLst>
              <a:reflection blurRad="6350" stA="50000" endA="300" endPos="55000" dir="5400000" sy="-100000" algn="bl" rotWithShape="0"/>
            </a:effec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defRPr/>
              </a:pPr>
              <a:endParaRPr lang="zh-CN" altLang="en-US" dirty="0" smtClean="0"/>
            </a:p>
          </p:txBody>
        </p:sp>
        <p:pic>
          <p:nvPicPr>
            <p:cNvPr id="9" name="图片 28"/>
            <p:cNvPicPr>
              <a:picLocks noChangeAspect="1" noChangeArrowheads="1"/>
            </p:cNvPicPr>
            <p:nvPr/>
          </p:nvPicPr>
          <p:blipFill>
            <a:blip r:embed="rId2"/>
            <a:srcRect l="368" t="9363" r="29749" b="-82"/>
            <a:stretch>
              <a:fillRect/>
            </a:stretch>
          </p:blipFill>
          <p:spPr bwMode="auto">
            <a:xfrm>
              <a:off x="0" y="869694"/>
              <a:ext cx="8144450" cy="3336546"/>
            </a:xfrm>
            <a:prstGeom prst="rect">
              <a:avLst/>
            </a:prstGeom>
            <a:noFill/>
            <a:ln w="9525">
              <a:noFill/>
              <a:miter lim="800000"/>
              <a:headEnd/>
              <a:tailEnd/>
            </a:ln>
          </p:spPr>
        </p:pic>
      </p:grpSp>
      <p:sp>
        <p:nvSpPr>
          <p:cNvPr id="10" name="矩形 14"/>
          <p:cNvSpPr>
            <a:spLocks noChangeArrowheads="1"/>
          </p:cNvSpPr>
          <p:nvPr/>
        </p:nvSpPr>
        <p:spPr bwMode="auto">
          <a:xfrm>
            <a:off x="6531" y="1536700"/>
            <a:ext cx="8144451" cy="2298699"/>
          </a:xfrm>
          <a:prstGeom prst="rect">
            <a:avLst/>
          </a:prstGeom>
          <a:gradFill>
            <a:gsLst>
              <a:gs pos="917">
                <a:schemeClr val="bg1">
                  <a:alpha val="28000"/>
                </a:schemeClr>
              </a:gs>
              <a:gs pos="31000">
                <a:srgbClr val="E6FBFE">
                  <a:alpha val="80000"/>
                </a:srgbClr>
              </a:gs>
              <a:gs pos="79000">
                <a:srgbClr val="57D2E3"/>
              </a:gs>
            </a:gsLst>
            <a:lin ang="0" scaled="1"/>
          </a:gradFill>
          <a:ln>
            <a:noFill/>
          </a:ln>
          <a:effectLst>
            <a:reflection blurRad="6350" stA="50000" endA="300" endPos="55000" dir="5400000" sy="-100000" algn="bl" rotWithShape="0"/>
          </a:effec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defRPr/>
            </a:pPr>
            <a:endParaRPr lang="zh-CN" altLang="en-US"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矩形 14"/>
          <p:cNvSpPr>
            <a:spLocks noChangeArrowheads="1"/>
          </p:cNvSpPr>
          <p:nvPr/>
        </p:nvSpPr>
        <p:spPr bwMode="auto">
          <a:xfrm>
            <a:off x="-2" y="171611"/>
            <a:ext cx="12192001" cy="521785"/>
          </a:xfrm>
          <a:prstGeom prst="rect">
            <a:avLst/>
          </a:prstGeom>
          <a:gradFill flip="none" rotWithShape="1">
            <a:gsLst>
              <a:gs pos="917">
                <a:schemeClr val="bg1"/>
              </a:gs>
              <a:gs pos="37000">
                <a:srgbClr val="E6FBFE">
                  <a:alpha val="80000"/>
                </a:srgbClr>
              </a:gs>
              <a:gs pos="100000">
                <a:srgbClr val="57D2E3"/>
              </a:gs>
            </a:gsLst>
            <a:lin ang="10800000" scaled="1"/>
            <a:tileRect/>
          </a:gradFill>
          <a:ln>
            <a:noFill/>
          </a:ln>
          <a:effectLst>
            <a:reflection blurRad="6350" stA="50000" endA="300" endPos="55000" dir="5400000" sy="-100000" algn="bl" rotWithShape="0"/>
          </a:effec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defRPr/>
            </a:pPr>
            <a:endParaRPr lang="zh-CN" altLang="en-US" smtClean="0"/>
          </a:p>
        </p:txBody>
      </p:sp>
      <p:pic>
        <p:nvPicPr>
          <p:cNvPr id="3" name="图片 21"/>
          <p:cNvPicPr>
            <a:picLocks noChangeAspect="1" noChangeArrowheads="1"/>
          </p:cNvPicPr>
          <p:nvPr userDrawn="1"/>
        </p:nvPicPr>
        <p:blipFill>
          <a:blip r:embed="rId2"/>
          <a:srcRect l="-2669" t="12558" r="-10663" b="70840"/>
          <a:stretch>
            <a:fillRect/>
          </a:stretch>
        </p:blipFill>
        <p:spPr bwMode="auto">
          <a:xfrm>
            <a:off x="2233613" y="182563"/>
            <a:ext cx="9958387" cy="509587"/>
          </a:xfrm>
          <a:prstGeom prst="rect">
            <a:avLst/>
          </a:prstGeom>
          <a:noFill/>
          <a:ln w="9525">
            <a:noFill/>
            <a:miter lim="800000"/>
            <a:headEnd/>
            <a:tailEnd/>
          </a:ln>
        </p:spPr>
      </p:pic>
      <p:pic>
        <p:nvPicPr>
          <p:cNvPr id="7" name="图片 28"/>
          <p:cNvPicPr>
            <a:picLocks noChangeAspect="1" noChangeArrowheads="1"/>
          </p:cNvPicPr>
          <p:nvPr userDrawn="1"/>
        </p:nvPicPr>
        <p:blipFill>
          <a:blip r:embed="rId3" cstate="print"/>
          <a:srcRect/>
          <a:stretch>
            <a:fillRect/>
          </a:stretch>
        </p:blipFill>
        <p:spPr bwMode="auto">
          <a:xfrm>
            <a:off x="11339513" y="252413"/>
            <a:ext cx="523875" cy="363537"/>
          </a:xfrm>
          <a:prstGeom prst="rect">
            <a:avLst/>
          </a:prstGeom>
          <a:noFill/>
          <a:ln w="9525">
            <a:noFill/>
            <a:miter lim="800000"/>
            <a:headEnd/>
            <a:tailEnd/>
          </a:ln>
        </p:spPr>
      </p:pic>
      <p:sp>
        <p:nvSpPr>
          <p:cNvPr id="8" name="矩形 8"/>
          <p:cNvSpPr>
            <a:spLocks noChangeArrowheads="1"/>
          </p:cNvSpPr>
          <p:nvPr/>
        </p:nvSpPr>
        <p:spPr bwMode="auto">
          <a:xfrm>
            <a:off x="7618413" y="280988"/>
            <a:ext cx="3708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buFont typeface="Arial" panose="020B0604020202020204" pitchFamily="34" charset="0"/>
              <a:buNone/>
              <a:defRPr/>
            </a:pPr>
            <a:r>
              <a:rPr lang="zh-CN" altLang="en-US"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北京师范大学</a:t>
            </a:r>
            <a:r>
              <a:rPr lang="zh-CN"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出版社 </a:t>
            </a:r>
            <a:r>
              <a:rPr lang="zh-CN" altLang="en-US"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九</a:t>
            </a:r>
            <a:r>
              <a:rPr lang="zh-CN"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年级</a:t>
            </a:r>
            <a:r>
              <a:rPr lang="en-US"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 </a:t>
            </a:r>
            <a:r>
              <a:rPr lang="en-US"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a:t>
            </a:r>
            <a:r>
              <a:rPr lang="en-US"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 </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全一</a:t>
            </a:r>
            <a:r>
              <a:rPr lang="zh-CN"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册</a:t>
            </a:r>
            <a:r>
              <a:rPr lang="en-US"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    </a:t>
            </a:r>
            <a:endParaRPr lang="zh-CN" altLang="en-US"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grpSp>
        <p:nvGrpSpPr>
          <p:cNvPr id="2" name="组合 2"/>
          <p:cNvGrpSpPr/>
          <p:nvPr userDrawn="1"/>
        </p:nvGrpSpPr>
        <p:grpSpPr bwMode="auto">
          <a:xfrm>
            <a:off x="0" y="839788"/>
            <a:ext cx="12192000" cy="3122612"/>
            <a:chOff x="0" y="839788"/>
            <a:chExt cx="12192000" cy="3122612"/>
          </a:xfrm>
        </p:grpSpPr>
        <p:sp>
          <p:nvSpPr>
            <p:cNvPr id="3" name="矩形 14"/>
            <p:cNvSpPr>
              <a:spLocks noChangeArrowheads="1"/>
            </p:cNvSpPr>
            <p:nvPr/>
          </p:nvSpPr>
          <p:spPr bwMode="auto">
            <a:xfrm>
              <a:off x="0" y="840303"/>
              <a:ext cx="12192000" cy="3120789"/>
            </a:xfrm>
            <a:prstGeom prst="rect">
              <a:avLst/>
            </a:prstGeom>
            <a:solidFill>
              <a:srgbClr val="57D2E3"/>
            </a:solidFill>
            <a:ln>
              <a:noFill/>
            </a:ln>
            <a:effectLst>
              <a:reflection blurRad="6350" stA="50000" endA="300" endPos="5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defRPr/>
              </a:pPr>
              <a:endParaRPr lang="zh-CN" altLang="en-US" smtClean="0"/>
            </a:p>
          </p:txBody>
        </p:sp>
        <p:pic>
          <p:nvPicPr>
            <p:cNvPr id="4" name="图片 28"/>
            <p:cNvPicPr>
              <a:picLocks noChangeAspect="1" noChangeArrowheads="1"/>
            </p:cNvPicPr>
            <p:nvPr/>
          </p:nvPicPr>
          <p:blipFill>
            <a:blip r:embed="rId2"/>
            <a:srcRect t="9363" b="14136"/>
            <a:stretch>
              <a:fillRect/>
            </a:stretch>
          </p:blipFill>
          <p:spPr bwMode="auto">
            <a:xfrm>
              <a:off x="280416" y="839788"/>
              <a:ext cx="11640122" cy="3122612"/>
            </a:xfrm>
            <a:prstGeom prst="rect">
              <a:avLst/>
            </a:prstGeom>
            <a:noFill/>
            <a:ln w="9525">
              <a:noFill/>
              <a:miter lim="800000"/>
              <a:headEnd/>
              <a:tailEnd/>
            </a:ln>
          </p:spPr>
        </p:pic>
      </p:grpSp>
      <p:sp>
        <p:nvSpPr>
          <p:cNvPr id="5" name="矩形 14"/>
          <p:cNvSpPr>
            <a:spLocks noChangeArrowheads="1"/>
          </p:cNvSpPr>
          <p:nvPr/>
        </p:nvSpPr>
        <p:spPr bwMode="auto">
          <a:xfrm>
            <a:off x="-2" y="2127509"/>
            <a:ext cx="12192001" cy="1356797"/>
          </a:xfrm>
          <a:prstGeom prst="rect">
            <a:avLst/>
          </a:prstGeom>
          <a:gradFill>
            <a:gsLst>
              <a:gs pos="917">
                <a:schemeClr val="bg1"/>
              </a:gs>
              <a:gs pos="37000">
                <a:srgbClr val="E6FBFE">
                  <a:alpha val="80000"/>
                </a:srgbClr>
              </a:gs>
              <a:gs pos="100000">
                <a:srgbClr val="57D2E3"/>
              </a:gs>
            </a:gsLst>
            <a:lin ang="10800000" scaled="1"/>
          </a:gradFill>
          <a:ln>
            <a:noFill/>
          </a:ln>
          <a:effectLst>
            <a:reflection blurRad="6350" stA="50000" endA="300" endPos="55000" dir="5400000" sy="-100000" algn="bl" rotWithShape="0"/>
          </a:effec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defRPr/>
            </a:pPr>
            <a:endParaRPr lang="zh-CN" altLang="en-US" smtClean="0"/>
          </a:p>
        </p:txBody>
      </p:sp>
      <p:sp>
        <p:nvSpPr>
          <p:cNvPr id="7" name="矩形 8"/>
          <p:cNvSpPr>
            <a:spLocks noChangeArrowheads="1"/>
          </p:cNvSpPr>
          <p:nvPr/>
        </p:nvSpPr>
        <p:spPr bwMode="auto">
          <a:xfrm>
            <a:off x="2646680" y="2373630"/>
            <a:ext cx="777049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Tx/>
              <a:buNone/>
              <a:defRPr/>
            </a:pPr>
            <a:r>
              <a:rPr lang="zh-CN" altLang="en-US" sz="5400" b="1" spc="600" dirty="0" smtClean="0">
                <a:solidFill>
                  <a:schemeClr val="tx1">
                    <a:lumMod val="75000"/>
                    <a:lumOff val="25000"/>
                  </a:schemeClr>
                </a:solidFill>
                <a:latin typeface="微软雅黑" panose="020B0503020204020204" pitchFamily="34" charset="-122"/>
                <a:ea typeface="微软雅黑" panose="020B0503020204020204" pitchFamily="34" charset="-122"/>
                <a:sym typeface="+mn-ea"/>
              </a:rPr>
              <a:t>谢谢观看！</a:t>
            </a:r>
            <a:endParaRPr lang="zh-CN" altLang="en-US" sz="5400" b="1" spc="600" dirty="0" smtClean="0">
              <a:solidFill>
                <a:schemeClr val="tx1">
                  <a:lumMod val="75000"/>
                  <a:lumOff val="25000"/>
                </a:schemeClr>
              </a:solidFill>
              <a:latin typeface="微软雅黑" panose="020B0503020204020204" pitchFamily="34" charset="-122"/>
              <a:ea typeface="微软雅黑" panose="020B0503020204020204" pitchFamily="34" charset="-122"/>
              <a:sym typeface="+mn-ea"/>
            </a:endParaRPr>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marL="914400" indent="-914400" algn="l" rtl="0" eaLnBrk="0" fontAlgn="base" hangingPunct="0">
        <a:lnSpc>
          <a:spcPct val="90000"/>
        </a:lnSpc>
        <a:spcBef>
          <a:spcPct val="0"/>
        </a:spcBef>
        <a:spcAft>
          <a:spcPct val="0"/>
        </a:spcAft>
        <a:defRPr sz="4400">
          <a:solidFill>
            <a:schemeClr val="tx1"/>
          </a:solidFill>
          <a:latin typeface="+mj-lt"/>
          <a:ea typeface="微软雅黑" panose="020B0503020204020204" pitchFamily="34" charset="-122"/>
          <a:cs typeface="+mj-cs"/>
          <a:sym typeface="Calibri Light"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itchFamily="34" charset="0"/>
          <a:ea typeface="微软雅黑" panose="020B0503020204020204" pitchFamily="34" charset="-122"/>
          <a:sym typeface="Calibri Light"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itchFamily="34" charset="0"/>
          <a:ea typeface="微软雅黑" panose="020B0503020204020204" pitchFamily="34" charset="-122"/>
          <a:sym typeface="Calibri Light"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itchFamily="34" charset="0"/>
          <a:ea typeface="微软雅黑" panose="020B0503020204020204" pitchFamily="34" charset="-122"/>
          <a:sym typeface="Calibri Light"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itchFamily="34" charset="0"/>
          <a:ea typeface="微软雅黑" panose="020B0503020204020204" pitchFamily="34" charset="-122"/>
          <a:sym typeface="Calibri Light" pitchFamily="34" charset="0"/>
        </a:defRPr>
      </a:lvl5pPr>
      <a:lvl6pPr marL="1371600" indent="-914400" algn="l" rtl="0" fontAlgn="base">
        <a:lnSpc>
          <a:spcPct val="90000"/>
        </a:lnSpc>
        <a:spcBef>
          <a:spcPct val="0"/>
        </a:spcBef>
        <a:spcAft>
          <a:spcPct val="0"/>
        </a:spcAft>
        <a:defRPr sz="4400">
          <a:solidFill>
            <a:schemeClr val="tx1"/>
          </a:solidFill>
          <a:latin typeface="Calibri Light" pitchFamily="34" charset="0"/>
          <a:ea typeface="宋体" panose="02010600030101010101" pitchFamily="2" charset="-122"/>
          <a:sym typeface="Calibri Light" pitchFamily="34" charset="0"/>
        </a:defRPr>
      </a:lvl6pPr>
      <a:lvl7pPr marL="1828800" indent="-914400" algn="l" rtl="0" fontAlgn="base">
        <a:lnSpc>
          <a:spcPct val="90000"/>
        </a:lnSpc>
        <a:spcBef>
          <a:spcPct val="0"/>
        </a:spcBef>
        <a:spcAft>
          <a:spcPct val="0"/>
        </a:spcAft>
        <a:defRPr sz="4400">
          <a:solidFill>
            <a:schemeClr val="tx1"/>
          </a:solidFill>
          <a:latin typeface="Calibri Light" pitchFamily="34" charset="0"/>
          <a:ea typeface="宋体" panose="02010600030101010101" pitchFamily="2" charset="-122"/>
          <a:sym typeface="Calibri Light" pitchFamily="34" charset="0"/>
        </a:defRPr>
      </a:lvl7pPr>
      <a:lvl8pPr marL="2286000" indent="-914400" algn="l" rtl="0" fontAlgn="base">
        <a:lnSpc>
          <a:spcPct val="90000"/>
        </a:lnSpc>
        <a:spcBef>
          <a:spcPct val="0"/>
        </a:spcBef>
        <a:spcAft>
          <a:spcPct val="0"/>
        </a:spcAft>
        <a:defRPr sz="4400">
          <a:solidFill>
            <a:schemeClr val="tx1"/>
          </a:solidFill>
          <a:latin typeface="Calibri Light" pitchFamily="34" charset="0"/>
          <a:ea typeface="宋体" panose="02010600030101010101" pitchFamily="2" charset="-122"/>
          <a:sym typeface="Calibri Light" pitchFamily="34" charset="0"/>
        </a:defRPr>
      </a:lvl8pPr>
      <a:lvl9pPr marL="2743200" indent="-914400" algn="l" rtl="0" fontAlgn="base">
        <a:lnSpc>
          <a:spcPct val="90000"/>
        </a:lnSpc>
        <a:spcBef>
          <a:spcPct val="0"/>
        </a:spcBef>
        <a:spcAft>
          <a:spcPct val="0"/>
        </a:spcAft>
        <a:defRPr sz="4400">
          <a:solidFill>
            <a:schemeClr val="tx1"/>
          </a:solidFill>
          <a:latin typeface="Calibri Light" pitchFamily="34" charset="0"/>
          <a:ea typeface="宋体" panose="02010600030101010101" pitchFamily="2" charset="-122"/>
          <a:sym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微软雅黑" panose="020B0503020204020204" pitchFamily="34" charset="-122"/>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微软雅黑" panose="020B0503020204020204" pitchFamily="34" charset="-122"/>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微软雅黑" panose="020B0503020204020204" pitchFamily="34" charset="-122"/>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微软雅黑" panose="020B0503020204020204" pitchFamily="34" charset="-122"/>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微软雅黑" panose="020B0503020204020204" pitchFamily="34" charset="-122"/>
          <a:sym typeface="Calibri" panose="020F0502020204030204" pitchFamily="34" charset="0"/>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hyperlink" Target="&#36816;&#34892;flash.swf"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http:/www.calt.com/science/Dragon.gif" TargetMode="External"/><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image" Target="../media/image18.jpeg"/></Relationships>
</file>

<file path=ppt/slides/_rels/slide23.xml.rels><?xml version="1.0" encoding="UTF-8" standalone="yes"?>
<Relationships xmlns="http://schemas.openxmlformats.org/package/2006/relationships"><Relationship Id="rId9" Type="http://schemas.openxmlformats.org/officeDocument/2006/relationships/hyperlink" Target="http://www.cosmoscape.com/gallery/spacecraft/chinese/lm3c.jpg" TargetMode="External"/><Relationship Id="rId8" Type="http://schemas.openxmlformats.org/officeDocument/2006/relationships/image" Target="http:/www.gymzzx.com/xiaogindex/&#33322;&#31354;&#33322;&#22825;/&#38271;&#24449;&#36816;&#36733;&#28779;&#31661;&#31995;&#21015;.files/lm3b.gif" TargetMode="External"/><Relationship Id="rId7" Type="http://schemas.openxmlformats.org/officeDocument/2006/relationships/image" Target="../media/image24.png"/><Relationship Id="rId6" Type="http://schemas.openxmlformats.org/officeDocument/2006/relationships/hyperlink" Target="http://www.cosmoscape.com/gallery/spacecraft/chinese/lm3b.jpg" TargetMode="External"/><Relationship Id="rId5" Type="http://schemas.openxmlformats.org/officeDocument/2006/relationships/image" Target="../media/image23.png"/><Relationship Id="rId4" Type="http://schemas.openxmlformats.org/officeDocument/2006/relationships/image" Target="http:/www.gymzzx.com/xiaogindex/&#33322;&#31354;&#33322;&#22825;/&#38271;&#24449;&#36816;&#36733;&#28779;&#31661;&#31995;&#21015;.files/lm2c-2.gif" TargetMode="External"/><Relationship Id="rId3" Type="http://schemas.openxmlformats.org/officeDocument/2006/relationships/image" Target="../media/image22.png"/><Relationship Id="rId2" Type="http://schemas.openxmlformats.org/officeDocument/2006/relationships/hyperlink" Target="http://www.cosmoscape.com/gallery/spacecraft/chinese/lm2c-2.jpg" TargetMode="External"/><Relationship Id="rId15" Type="http://schemas.openxmlformats.org/officeDocument/2006/relationships/slideLayout" Target="../slideLayouts/slideLayout2.xml"/><Relationship Id="rId14" Type="http://schemas.openxmlformats.org/officeDocument/2006/relationships/image" Target="http:/www.gymzzx.com/xiaogindex/&#33322;&#31354;&#33322;&#22825;/&#38271;&#24449;&#36816;&#36733;&#28779;&#31661;&#31995;&#21015;.files/051111.gif" TargetMode="External"/><Relationship Id="rId13" Type="http://schemas.openxmlformats.org/officeDocument/2006/relationships/image" Target="../media/image26.png"/><Relationship Id="rId12" Type="http://schemas.openxmlformats.org/officeDocument/2006/relationships/hyperlink" Target="http://www.cosmoscape.com/gallery/spacecraft/chinese/051111.jpg" TargetMode="External"/><Relationship Id="rId11" Type="http://schemas.openxmlformats.org/officeDocument/2006/relationships/image" Target="http:/www.gymzzx.com/xiaogindex/&#33322;&#31354;&#33322;&#22825;/&#38271;&#24449;&#36816;&#36733;&#28779;&#31661;&#31995;&#21015;.files/lm3c.gif" TargetMode="External"/><Relationship Id="rId10" Type="http://schemas.openxmlformats.org/officeDocument/2006/relationships/image" Target="../media/image25.png"/><Relationship Id="rId1" Type="http://schemas.openxmlformats.org/officeDocument/2006/relationships/image" Target="../media/image21.jpe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image" Target="../media/image27.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14"/>
          <p:cNvSpPr>
            <a:spLocks noChangeArrowheads="1"/>
          </p:cNvSpPr>
          <p:nvPr/>
        </p:nvSpPr>
        <p:spPr bwMode="auto">
          <a:xfrm>
            <a:off x="4942" y="837127"/>
            <a:ext cx="12192000" cy="6017698"/>
          </a:xfrm>
          <a:prstGeom prst="rect">
            <a:avLst/>
          </a:prstGeom>
          <a:noFill/>
          <a:ln>
            <a:noFill/>
          </a:ln>
          <a:effectLst>
            <a:reflection blurRad="6350" stA="50000" endA="300" endPos="55000" dir="5400000" sy="-100000" algn="bl" rotWithShape="0"/>
          </a:effec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defRPr/>
            </a:pPr>
            <a:endParaRPr lang="zh-CN" altLang="en-US" dirty="0" smtClean="0"/>
          </a:p>
        </p:txBody>
      </p:sp>
      <p:sp>
        <p:nvSpPr>
          <p:cNvPr id="30" name="TextBox 4"/>
          <p:cNvSpPr txBox="1">
            <a:spLocks noChangeArrowheads="1"/>
          </p:cNvSpPr>
          <p:nvPr/>
        </p:nvSpPr>
        <p:spPr bwMode="auto">
          <a:xfrm>
            <a:off x="574675" y="6103938"/>
            <a:ext cx="68405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ltLang="zh-CN" sz="2000">
              <a:solidFill>
                <a:srgbClr val="262626"/>
              </a:solidFill>
              <a:latin typeface="微软雅黑" panose="020B0503020204020204" pitchFamily="34" charset="-122"/>
              <a:sym typeface="微软雅黑" panose="020B0503020204020204" pitchFamily="34" charset="-122"/>
            </a:endParaRPr>
          </a:p>
        </p:txBody>
      </p:sp>
      <p:grpSp>
        <p:nvGrpSpPr>
          <p:cNvPr id="7171" name="组合 8"/>
          <p:cNvGrpSpPr/>
          <p:nvPr/>
        </p:nvGrpSpPr>
        <p:grpSpPr bwMode="auto">
          <a:xfrm>
            <a:off x="1063625" y="1987550"/>
            <a:ext cx="6075363" cy="1343025"/>
            <a:chOff x="1178398" y="2105678"/>
            <a:chExt cx="3548062" cy="1343576"/>
          </a:xfrm>
        </p:grpSpPr>
        <p:sp>
          <p:nvSpPr>
            <p:cNvPr id="25" name="矩形 24"/>
            <p:cNvSpPr>
              <a:spLocks noChangeArrowheads="1"/>
            </p:cNvSpPr>
            <p:nvPr/>
          </p:nvSpPr>
          <p:spPr bwMode="auto">
            <a:xfrm>
              <a:off x="1704071" y="2105678"/>
              <a:ext cx="2496715" cy="5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pPr>
              <a:r>
                <a:rPr lang="zh-CN" altLang="en-US" sz="2000" b="1">
                  <a:solidFill>
                    <a:srgbClr val="262626"/>
                  </a:solidFill>
                  <a:latin typeface="微软雅黑" panose="020B0503020204020204" pitchFamily="34" charset="-122"/>
                  <a:sym typeface="微软雅黑" panose="020B0503020204020204" pitchFamily="34" charset="-122"/>
                </a:rPr>
                <a:t>第十章 </a:t>
              </a:r>
              <a:r>
                <a:rPr lang="en-US" altLang="zh-CN" sz="2000" b="1">
                  <a:solidFill>
                    <a:srgbClr val="262626"/>
                  </a:solidFill>
                  <a:latin typeface="微软雅黑" panose="020B0503020204020204" pitchFamily="34" charset="-122"/>
                  <a:sym typeface="微软雅黑" panose="020B0503020204020204" pitchFamily="34" charset="-122"/>
                </a:rPr>
                <a:t>·</a:t>
              </a:r>
              <a:r>
                <a:rPr lang="zh-CN" altLang="en-US" sz="2000" b="1">
                  <a:solidFill>
                    <a:srgbClr val="262626"/>
                  </a:solidFill>
                  <a:latin typeface="微软雅黑" panose="020B0503020204020204" pitchFamily="34" charset="-122"/>
                  <a:sym typeface="微软雅黑" panose="020B0503020204020204" pitchFamily="34" charset="-122"/>
                </a:rPr>
                <a:t>机械能、内能及其转化  </a:t>
              </a:r>
              <a:endParaRPr lang="zh-CN" altLang="en-US" sz="2000" b="1">
                <a:solidFill>
                  <a:srgbClr val="262626"/>
                </a:solidFill>
                <a:latin typeface="微软雅黑" panose="020B0503020204020204" pitchFamily="34" charset="-122"/>
                <a:sym typeface="微软雅黑" panose="020B0503020204020204" pitchFamily="34" charset="-122"/>
              </a:endParaRPr>
            </a:p>
          </p:txBody>
        </p:sp>
        <p:sp>
          <p:nvSpPr>
            <p:cNvPr id="7173" name="TextBox 2"/>
            <p:cNvSpPr txBox="1">
              <a:spLocks noChangeArrowheads="1"/>
            </p:cNvSpPr>
            <p:nvPr/>
          </p:nvSpPr>
          <p:spPr bwMode="auto">
            <a:xfrm>
              <a:off x="1178398" y="2625004"/>
              <a:ext cx="3548062" cy="824250"/>
            </a:xfrm>
            <a:prstGeom prst="rect">
              <a:avLst/>
            </a:prstGeom>
            <a:noFill/>
            <a:ln w="9525">
              <a:noFill/>
              <a:miter lim="800000"/>
            </a:ln>
          </p:spPr>
          <p:txBody>
            <a:bodyPr>
              <a:spAutoFit/>
            </a:bodyPr>
            <a:lstStyle/>
            <a:p>
              <a:pPr algn="ctr"/>
              <a:r>
                <a:rPr lang="zh-CN" altLang="en-US" sz="4800" b="1">
                  <a:solidFill>
                    <a:srgbClr val="262626"/>
                  </a:solidFill>
                  <a:latin typeface="微软雅黑" panose="020B0503020204020204" pitchFamily="34" charset="-122"/>
                  <a:sym typeface="微软雅黑" panose="020B0503020204020204" pitchFamily="34" charset="-122"/>
                </a:rPr>
                <a:t>第五节 火箭</a:t>
              </a:r>
              <a:endParaRPr lang="zh-CN" altLang="en-US" sz="4800" b="1">
                <a:solidFill>
                  <a:srgbClr val="262626"/>
                </a:solidFill>
                <a:latin typeface="微软雅黑" panose="020B0503020204020204" pitchFamily="34" charset="-122"/>
                <a:sym typeface="微软雅黑" panose="020B0503020204020204" pitchFamily="34" charset="-122"/>
              </a:endParaRPr>
            </a:p>
          </p:txBody>
        </p:sp>
      </p:grpSp>
      <p:sp>
        <p:nvSpPr>
          <p:cNvPr id="20" name="矩形 8"/>
          <p:cNvSpPr>
            <a:spLocks noChangeArrowheads="1"/>
          </p:cNvSpPr>
          <p:nvPr/>
        </p:nvSpPr>
        <p:spPr bwMode="auto">
          <a:xfrm>
            <a:off x="7618413" y="280988"/>
            <a:ext cx="3708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a:buFont typeface="Arial" panose="020B0604020202020204" pitchFamily="34" charset="0"/>
              <a:buNone/>
              <a:defRPr/>
            </a:pPr>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sym typeface="+mn-ea"/>
              </a:rPr>
              <a:t>北京师范大学</a:t>
            </a:r>
            <a:r>
              <a:rPr lang="zh-CN"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出版社 </a:t>
            </a:r>
            <a:r>
              <a:rPr lang="zh-CN" altLang="en-US" sz="1600" b="1" dirty="0">
                <a:solidFill>
                  <a:schemeClr val="tx1">
                    <a:lumMod val="85000"/>
                    <a:lumOff val="15000"/>
                  </a:schemeClr>
                </a:solidFill>
                <a:latin typeface="微软雅黑" panose="020B0503020204020204" pitchFamily="34" charset="-122"/>
                <a:ea typeface="微软雅黑" panose="020B0503020204020204" pitchFamily="34" charset="-122"/>
                <a:sym typeface="+mn-ea"/>
              </a:rPr>
              <a:t>九</a:t>
            </a:r>
            <a:r>
              <a:rPr lang="zh-CN"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年级</a:t>
            </a:r>
            <a:r>
              <a:rPr lang="en-US"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 </a:t>
            </a:r>
            <a:r>
              <a:rPr lang="en-US"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a:t>
            </a:r>
            <a:r>
              <a:rPr lang="en-US"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 </a:t>
            </a:r>
            <a:r>
              <a:rPr lang="zh-CN" altLang="en-US" sz="1600"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全一</a:t>
            </a:r>
            <a:r>
              <a:rPr lang="zh-CN" altLang="zh-CN" sz="1600"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册</a:t>
            </a:r>
            <a:r>
              <a:rPr lang="en-US" altLang="zh-CN"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rPr>
              <a:t>    </a:t>
            </a:r>
            <a:endParaRPr lang="zh-CN" altLang="en-US" sz="1600" b="1" dirty="0" smtClean="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pic>
        <p:nvPicPr>
          <p:cNvPr id="7175" name="图片 1"/>
          <p:cNvPicPr>
            <a:picLocks noChangeAspect="1" noChangeArrowheads="1"/>
          </p:cNvPicPr>
          <p:nvPr/>
        </p:nvPicPr>
        <p:blipFill>
          <a:blip r:embed="rId1"/>
          <a:srcRect/>
          <a:stretch>
            <a:fillRect/>
          </a:stretch>
        </p:blipFill>
        <p:spPr bwMode="auto">
          <a:xfrm>
            <a:off x="8035925" y="971550"/>
            <a:ext cx="4162425" cy="5886450"/>
          </a:xfrm>
          <a:prstGeom prst="rect">
            <a:avLst/>
          </a:prstGeom>
          <a:noFill/>
          <a:ln w="9525">
            <a:noFill/>
            <a:miter lim="800000"/>
            <a:headEnd/>
            <a:tailEnd/>
          </a:ln>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bwMode="auto">
          <a:xfrm>
            <a:off x="2241550" y="1049338"/>
            <a:ext cx="6684963" cy="1143000"/>
          </a:xfrm>
          <a:prstGeom prst="rect">
            <a:avLst/>
          </a:prstGeom>
          <a:noFill/>
          <a:ln>
            <a:miter lim="800000"/>
          </a:ln>
        </p:spPr>
        <p:txBody>
          <a:bodyPr anchor="ctr"/>
          <a:lstStyle/>
          <a:p>
            <a:r>
              <a:rPr lang="zh-CN" altLang="en-US" sz="2800" b="1" smtClean="0">
                <a:solidFill>
                  <a:srgbClr val="FF0000"/>
                </a:solidFill>
              </a:rPr>
              <a:t>液体火箭是如何推进的？</a:t>
            </a:r>
            <a:endParaRPr lang="zh-CN" altLang="en-US" sz="2800" b="1" smtClean="0">
              <a:solidFill>
                <a:srgbClr val="FF0000"/>
              </a:solidFill>
            </a:endParaRPr>
          </a:p>
        </p:txBody>
      </p:sp>
      <p:sp>
        <p:nvSpPr>
          <p:cNvPr id="51203" name="Rectangle 3"/>
          <p:cNvSpPr>
            <a:spLocks noGrp="1" noChangeArrowheads="1"/>
          </p:cNvSpPr>
          <p:nvPr>
            <p:ph type="body" idx="4294967295"/>
          </p:nvPr>
        </p:nvSpPr>
        <p:spPr bwMode="auto">
          <a:xfrm>
            <a:off x="1493838" y="2097088"/>
            <a:ext cx="9391650" cy="3829050"/>
          </a:xfrm>
          <a:prstGeom prst="rect">
            <a:avLst/>
          </a:prstGeom>
          <a:noFill/>
          <a:ln>
            <a:miter lim="800000"/>
          </a:ln>
        </p:spPr>
        <p:txBody>
          <a:bodyPr/>
          <a:lstStyle/>
          <a:p>
            <a:pPr>
              <a:lnSpc>
                <a:spcPct val="140000"/>
              </a:lnSpc>
              <a:spcBef>
                <a:spcPct val="0"/>
              </a:spcBef>
              <a:buFont typeface="Arial" panose="020B0604020202020204" pitchFamily="34" charset="0"/>
              <a:buNone/>
            </a:pPr>
            <a:r>
              <a:rPr lang="en-US" altLang="zh-CN" smtClean="0"/>
              <a:t>           </a:t>
            </a:r>
            <a:r>
              <a:rPr lang="zh-CN" altLang="en-US" smtClean="0"/>
              <a:t>液体火箭的推进剂为液体，燃料和氧化剂的组合情况很多，如酒精和液态氧、煤油和液态氧、液态氢和液态氧等。液体火箭燃烧时间长，便于控制，控制推进剂的输送，可以使火箭停火、重新点燃，从而控制火箭的飞行速度，操纵很方便。液体火箭的燃料不易储藏，成本很高。它是进行宇宙航行的主要交通工具。</a:t>
            </a:r>
            <a:endParaRPr lang="zh-CN" altLang="en-US" smtClean="0"/>
          </a:p>
          <a:p>
            <a:pPr>
              <a:lnSpc>
                <a:spcPct val="140000"/>
              </a:lnSpc>
            </a:pPr>
            <a:endParaRPr lang="en-US"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 calcmode="lin" valueType="num">
                                      <p:cBhvr additive="base">
                                        <p:cTn id="7" dur="500" fill="hold"/>
                                        <p:tgtEl>
                                          <p:spTgt spid="512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0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ext Box 3"/>
          <p:cNvSpPr txBox="1">
            <a:spLocks noChangeArrowheads="1"/>
          </p:cNvSpPr>
          <p:nvPr/>
        </p:nvSpPr>
        <p:spPr bwMode="auto">
          <a:xfrm>
            <a:off x="442913" y="1852613"/>
            <a:ext cx="5951537" cy="3763962"/>
          </a:xfrm>
          <a:prstGeom prst="rect">
            <a:avLst/>
          </a:prstGeom>
          <a:noFill/>
          <a:ln w="9525">
            <a:noFill/>
            <a:miter lim="800000"/>
          </a:ln>
        </p:spPr>
        <p:txBody>
          <a:bodyPr>
            <a:spAutoFit/>
          </a:bodyPr>
          <a:lstStyle/>
          <a:p>
            <a:pPr>
              <a:lnSpc>
                <a:spcPct val="135000"/>
              </a:lnSpc>
              <a:spcBef>
                <a:spcPct val="50000"/>
              </a:spcBef>
            </a:pPr>
            <a:r>
              <a:rPr lang="zh-CN" altLang="en-US" sz="2800">
                <a:solidFill>
                  <a:srgbClr val="FF3300"/>
                </a:solidFill>
                <a:latin typeface="微软雅黑" panose="020B0503020204020204" pitchFamily="34" charset="-122"/>
              </a:rPr>
              <a:t>    </a:t>
            </a:r>
            <a:r>
              <a:rPr lang="zh-CN" altLang="en-US" sz="2800">
                <a:solidFill>
                  <a:srgbClr val="000000"/>
                </a:solidFill>
                <a:latin typeface="微软雅黑" panose="020B0503020204020204" pitchFamily="34" charset="-122"/>
              </a:rPr>
              <a:t>三级火箭的每一级都像一支独立的火箭。先点燃第一级火箭，引燃第二级火箭(脱落)，第三级火箭开始工作.    </a:t>
            </a:r>
            <a:endParaRPr lang="zh-CN" altLang="en-US" sz="2800">
              <a:solidFill>
                <a:srgbClr val="000000"/>
              </a:solidFill>
              <a:latin typeface="微软雅黑" panose="020B0503020204020204" pitchFamily="34" charset="-122"/>
            </a:endParaRPr>
          </a:p>
          <a:p>
            <a:pPr>
              <a:lnSpc>
                <a:spcPct val="135000"/>
              </a:lnSpc>
              <a:spcBef>
                <a:spcPct val="50000"/>
              </a:spcBef>
            </a:pPr>
            <a:r>
              <a:rPr lang="zh-CN" altLang="en-US" sz="2800">
                <a:solidFill>
                  <a:srgbClr val="000000"/>
                </a:solidFill>
                <a:latin typeface="微软雅黑" panose="020B0503020204020204" pitchFamily="34" charset="-122"/>
              </a:rPr>
              <a:t>三级火箭像接力赛一样，都是在前一级的速度基础上再加速。比单级火箭优越得多。 </a:t>
            </a:r>
            <a:endParaRPr lang="zh-CN" altLang="en-US" sz="2800">
              <a:solidFill>
                <a:srgbClr val="000000"/>
              </a:solidFill>
              <a:latin typeface="微软雅黑" panose="020B0503020204020204" pitchFamily="34" charset="-122"/>
            </a:endParaRPr>
          </a:p>
        </p:txBody>
      </p:sp>
      <p:pic>
        <p:nvPicPr>
          <p:cNvPr id="52228" name="Picture 4" descr="fch14">
            <a:hlinkClick r:id="rId1" action="ppaction://hlinkfile"/>
          </p:cNvPr>
          <p:cNvPicPr>
            <a:picLocks noChangeAspect="1" noChangeArrowheads="1"/>
          </p:cNvPicPr>
          <p:nvPr/>
        </p:nvPicPr>
        <p:blipFill>
          <a:blip r:embed="rId2">
            <a:clrChange>
              <a:clrFrom>
                <a:srgbClr val="FFFFFF"/>
              </a:clrFrom>
              <a:clrTo>
                <a:srgbClr val="FFFFFF">
                  <a:alpha val="0"/>
                </a:srgbClr>
              </a:clrTo>
            </a:clrChange>
            <a:lum bright="-24000" contrast="60000"/>
          </a:blip>
          <a:srcRect/>
          <a:stretch>
            <a:fillRect/>
          </a:stretch>
        </p:blipFill>
        <p:spPr bwMode="auto">
          <a:xfrm>
            <a:off x="6864350" y="998538"/>
            <a:ext cx="4992688" cy="5634037"/>
          </a:xfrm>
          <a:prstGeom prst="rect">
            <a:avLst/>
          </a:prstGeom>
          <a:solidFill>
            <a:schemeClr val="tx2"/>
          </a:solidFill>
          <a:ln w="9525">
            <a:noFill/>
            <a:miter lim="800000"/>
            <a:headEnd/>
            <a:tailEnd/>
          </a:ln>
        </p:spPr>
      </p:pic>
      <p:sp>
        <p:nvSpPr>
          <p:cNvPr id="52229" name="Text Box 5"/>
          <p:cNvSpPr txBox="1">
            <a:spLocks noChangeArrowheads="1"/>
          </p:cNvSpPr>
          <p:nvPr/>
        </p:nvSpPr>
        <p:spPr bwMode="auto">
          <a:xfrm>
            <a:off x="6864350" y="966788"/>
            <a:ext cx="2620963" cy="396875"/>
          </a:xfrm>
          <a:prstGeom prst="rect">
            <a:avLst/>
          </a:prstGeom>
          <a:solidFill>
            <a:schemeClr val="tx1"/>
          </a:solidFill>
          <a:ln w="9525">
            <a:noFill/>
            <a:miter lim="800000"/>
          </a:ln>
        </p:spPr>
        <p:txBody>
          <a:bodyPr>
            <a:spAutoFit/>
          </a:bodyPr>
          <a:lstStyle/>
          <a:p>
            <a:r>
              <a:rPr lang="zh-CN" altLang="en-US" sz="2000">
                <a:solidFill>
                  <a:srgbClr val="FFFF00"/>
                </a:solidFill>
                <a:latin typeface="微软雅黑" panose="020B0503020204020204" pitchFamily="34" charset="-122"/>
              </a:rPr>
              <a:t>制导与控制系统</a:t>
            </a:r>
            <a:endParaRPr lang="zh-CN" altLang="en-US" sz="2000">
              <a:solidFill>
                <a:srgbClr val="FFFF00"/>
              </a:solidFill>
              <a:latin typeface="微软雅黑" panose="020B0503020204020204" pitchFamily="34" charset="-122"/>
            </a:endParaRPr>
          </a:p>
        </p:txBody>
      </p:sp>
      <p:sp>
        <p:nvSpPr>
          <p:cNvPr id="52230" name="Text Box 6"/>
          <p:cNvSpPr txBox="1">
            <a:spLocks noChangeArrowheads="1"/>
          </p:cNvSpPr>
          <p:nvPr/>
        </p:nvSpPr>
        <p:spPr bwMode="auto">
          <a:xfrm>
            <a:off x="6872288" y="2887663"/>
            <a:ext cx="1528762" cy="396875"/>
          </a:xfrm>
          <a:prstGeom prst="rect">
            <a:avLst/>
          </a:prstGeom>
          <a:solidFill>
            <a:schemeClr val="tx1"/>
          </a:solidFill>
          <a:ln w="9525">
            <a:noFill/>
            <a:miter lim="800000"/>
          </a:ln>
        </p:spPr>
        <p:txBody>
          <a:bodyPr>
            <a:spAutoFit/>
          </a:bodyPr>
          <a:lstStyle/>
          <a:p>
            <a:r>
              <a:rPr lang="zh-CN" altLang="en-US" sz="2000">
                <a:solidFill>
                  <a:srgbClr val="FFFF00"/>
                </a:solidFill>
                <a:latin typeface="微软雅黑" panose="020B0503020204020204" pitchFamily="34" charset="-122"/>
              </a:rPr>
              <a:t>动力系统</a:t>
            </a:r>
            <a:endParaRPr lang="zh-CN" altLang="en-US" sz="2000">
              <a:solidFill>
                <a:srgbClr val="FFFF00"/>
              </a:solidFill>
              <a:latin typeface="微软雅黑" panose="020B0503020204020204" pitchFamily="34" charset="-122"/>
            </a:endParaRPr>
          </a:p>
        </p:txBody>
      </p:sp>
      <p:sp>
        <p:nvSpPr>
          <p:cNvPr id="52231" name="Text Box 7"/>
          <p:cNvSpPr txBox="1">
            <a:spLocks noChangeArrowheads="1"/>
          </p:cNvSpPr>
          <p:nvPr/>
        </p:nvSpPr>
        <p:spPr bwMode="auto">
          <a:xfrm>
            <a:off x="10152063" y="4446588"/>
            <a:ext cx="1716087" cy="396875"/>
          </a:xfrm>
          <a:prstGeom prst="rect">
            <a:avLst/>
          </a:prstGeom>
          <a:solidFill>
            <a:schemeClr val="tx1"/>
          </a:solidFill>
          <a:ln w="9525">
            <a:noFill/>
            <a:miter lim="800000"/>
          </a:ln>
        </p:spPr>
        <p:txBody>
          <a:bodyPr>
            <a:spAutoFit/>
          </a:bodyPr>
          <a:lstStyle/>
          <a:p>
            <a:r>
              <a:rPr lang="zh-CN" altLang="en-US" sz="2000">
                <a:solidFill>
                  <a:srgbClr val="FFFF00"/>
                </a:solidFill>
                <a:latin typeface="微软雅黑" panose="020B0503020204020204" pitchFamily="34" charset="-122"/>
              </a:rPr>
              <a:t>第3级火箭</a:t>
            </a:r>
            <a:endParaRPr lang="zh-CN" altLang="en-US" sz="2000">
              <a:solidFill>
                <a:srgbClr val="FFFF00"/>
              </a:solidFill>
              <a:latin typeface="微软雅黑" panose="020B0503020204020204" pitchFamily="34" charset="-122"/>
            </a:endParaRPr>
          </a:p>
        </p:txBody>
      </p:sp>
      <p:sp>
        <p:nvSpPr>
          <p:cNvPr id="52232" name="Text Box 8"/>
          <p:cNvSpPr txBox="1">
            <a:spLocks noChangeArrowheads="1"/>
          </p:cNvSpPr>
          <p:nvPr/>
        </p:nvSpPr>
        <p:spPr bwMode="auto">
          <a:xfrm>
            <a:off x="10245725" y="3462338"/>
            <a:ext cx="1603375" cy="396875"/>
          </a:xfrm>
          <a:prstGeom prst="rect">
            <a:avLst/>
          </a:prstGeom>
          <a:solidFill>
            <a:schemeClr val="tx1"/>
          </a:solidFill>
          <a:ln w="9525">
            <a:noFill/>
            <a:miter lim="800000"/>
          </a:ln>
        </p:spPr>
        <p:txBody>
          <a:bodyPr>
            <a:spAutoFit/>
          </a:bodyPr>
          <a:lstStyle/>
          <a:p>
            <a:r>
              <a:rPr lang="zh-CN" altLang="en-US" sz="2000">
                <a:solidFill>
                  <a:srgbClr val="FFFF00"/>
                </a:solidFill>
                <a:latin typeface="微软雅黑" panose="020B0503020204020204" pitchFamily="34" charset="-122"/>
              </a:rPr>
              <a:t>第2级火箭</a:t>
            </a:r>
            <a:endParaRPr lang="zh-CN" altLang="en-US" sz="2000">
              <a:solidFill>
                <a:srgbClr val="FFFF00"/>
              </a:solidFill>
              <a:latin typeface="微软雅黑" panose="020B0503020204020204" pitchFamily="34" charset="-122"/>
            </a:endParaRPr>
          </a:p>
        </p:txBody>
      </p:sp>
      <p:sp>
        <p:nvSpPr>
          <p:cNvPr id="52233" name="Text Box 9"/>
          <p:cNvSpPr txBox="1">
            <a:spLocks noChangeArrowheads="1"/>
          </p:cNvSpPr>
          <p:nvPr/>
        </p:nvSpPr>
        <p:spPr bwMode="auto">
          <a:xfrm>
            <a:off x="10261600" y="2540000"/>
            <a:ext cx="1573213" cy="396875"/>
          </a:xfrm>
          <a:prstGeom prst="rect">
            <a:avLst/>
          </a:prstGeom>
          <a:solidFill>
            <a:schemeClr val="tx1"/>
          </a:solidFill>
          <a:ln w="9525">
            <a:noFill/>
            <a:miter lim="800000"/>
          </a:ln>
        </p:spPr>
        <p:txBody>
          <a:bodyPr>
            <a:spAutoFit/>
          </a:bodyPr>
          <a:lstStyle/>
          <a:p>
            <a:r>
              <a:rPr lang="zh-CN" altLang="en-US" sz="2000">
                <a:solidFill>
                  <a:srgbClr val="FFFF00"/>
                </a:solidFill>
                <a:latin typeface="微软雅黑" panose="020B0503020204020204" pitchFamily="34" charset="-122"/>
              </a:rPr>
              <a:t>第1级火箭</a:t>
            </a:r>
            <a:endParaRPr lang="zh-CN" altLang="en-US" sz="2000">
              <a:solidFill>
                <a:srgbClr val="FFFF00"/>
              </a:solidFill>
              <a:latin typeface="微软雅黑" panose="020B0503020204020204" pitchFamily="34" charset="-122"/>
            </a:endParaRPr>
          </a:p>
        </p:txBody>
      </p:sp>
      <p:sp>
        <p:nvSpPr>
          <p:cNvPr id="52234" name="Text Box 10"/>
          <p:cNvSpPr txBox="1">
            <a:spLocks noChangeArrowheads="1"/>
          </p:cNvSpPr>
          <p:nvPr/>
        </p:nvSpPr>
        <p:spPr bwMode="auto">
          <a:xfrm>
            <a:off x="10152063" y="1612900"/>
            <a:ext cx="1654175" cy="396875"/>
          </a:xfrm>
          <a:prstGeom prst="rect">
            <a:avLst/>
          </a:prstGeom>
          <a:solidFill>
            <a:schemeClr val="tx1"/>
          </a:solidFill>
          <a:ln w="9525">
            <a:noFill/>
            <a:miter lim="800000"/>
          </a:ln>
        </p:spPr>
        <p:txBody>
          <a:bodyPr>
            <a:spAutoFit/>
          </a:bodyPr>
          <a:lstStyle/>
          <a:p>
            <a:r>
              <a:rPr lang="zh-CN" altLang="en-US" sz="2000">
                <a:solidFill>
                  <a:srgbClr val="FFFF00"/>
                </a:solidFill>
                <a:latin typeface="微软雅黑" panose="020B0503020204020204" pitchFamily="34" charset="-122"/>
              </a:rPr>
              <a:t>有效负荷</a:t>
            </a:r>
            <a:endParaRPr lang="zh-CN" altLang="en-US" sz="2000">
              <a:solidFill>
                <a:srgbClr val="FFFF00"/>
              </a:solidFill>
              <a:latin typeface="微软雅黑" panose="020B0503020204020204" pitchFamily="34" charset="-122"/>
            </a:endParaRPr>
          </a:p>
        </p:txBody>
      </p:sp>
      <p:sp>
        <p:nvSpPr>
          <p:cNvPr id="52235" name="Text Box 11"/>
          <p:cNvSpPr txBox="1">
            <a:spLocks noChangeArrowheads="1"/>
          </p:cNvSpPr>
          <p:nvPr/>
        </p:nvSpPr>
        <p:spPr bwMode="auto">
          <a:xfrm>
            <a:off x="862013" y="1081088"/>
            <a:ext cx="4127500" cy="579437"/>
          </a:xfrm>
          <a:prstGeom prst="rect">
            <a:avLst/>
          </a:prstGeom>
          <a:noFill/>
          <a:ln w="9525">
            <a:noFill/>
            <a:miter lim="800000"/>
          </a:ln>
        </p:spPr>
        <p:txBody>
          <a:bodyPr>
            <a:spAutoFit/>
          </a:bodyPr>
          <a:lstStyle/>
          <a:p>
            <a:pPr>
              <a:spcBef>
                <a:spcPct val="50000"/>
              </a:spcBef>
            </a:pPr>
            <a:r>
              <a:rPr lang="zh-CN" altLang="en-US" sz="3200" b="1">
                <a:solidFill>
                  <a:srgbClr val="FF0000"/>
                </a:solidFill>
              </a:rPr>
              <a:t>三、多级火箭：</a:t>
            </a:r>
            <a:endParaRPr lang="zh-CN" altLang="en-US" sz="3200" b="1">
              <a:solidFill>
                <a:srgbClr val="FF0000"/>
              </a:solidFill>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idx="4294967295"/>
          </p:nvPr>
        </p:nvSpPr>
        <p:spPr bwMode="auto">
          <a:xfrm>
            <a:off x="1585913" y="941388"/>
            <a:ext cx="8632825" cy="1716087"/>
          </a:xfrm>
          <a:prstGeom prst="rect">
            <a:avLst/>
          </a:prstGeom>
          <a:noFill/>
          <a:ln>
            <a:miter lim="800000"/>
          </a:ln>
        </p:spPr>
        <p:txBody>
          <a:bodyPr anchor="ctr"/>
          <a:lstStyle/>
          <a:p>
            <a:pPr>
              <a:lnSpc>
                <a:spcPct val="130000"/>
              </a:lnSpc>
            </a:pPr>
            <a:r>
              <a:rPr lang="zh-CN" altLang="en-US" sz="2800" smtClean="0">
                <a:solidFill>
                  <a:srgbClr val="FF0000"/>
                </a:solidFill>
                <a:latin typeface="微软雅黑" panose="020B0503020204020204" pitchFamily="34" charset="-122"/>
              </a:rPr>
              <a:t>多级火箭是星际航行的运载工具发射过程演示讲解</a:t>
            </a:r>
            <a:br>
              <a:rPr lang="zh-CN" altLang="en-US" sz="2800" smtClean="0">
                <a:solidFill>
                  <a:srgbClr val="FF0000"/>
                </a:solidFill>
                <a:latin typeface="微软雅黑" panose="020B0503020204020204" pitchFamily="34" charset="-122"/>
              </a:rPr>
            </a:br>
            <a:endParaRPr lang="zh-CN" altLang="en-US" sz="2800" smtClean="0">
              <a:solidFill>
                <a:srgbClr val="FF0000"/>
              </a:solidFill>
              <a:latin typeface="微软雅黑" panose="020B0503020204020204" pitchFamily="34" charset="-122"/>
            </a:endParaRPr>
          </a:p>
        </p:txBody>
      </p:sp>
      <p:sp>
        <p:nvSpPr>
          <p:cNvPr id="53252" name="Rectangle 4"/>
          <p:cNvSpPr>
            <a:spLocks noChangeArrowheads="1"/>
          </p:cNvSpPr>
          <p:nvPr/>
        </p:nvSpPr>
        <p:spPr bwMode="auto">
          <a:xfrm>
            <a:off x="1100138" y="2363788"/>
            <a:ext cx="9698037" cy="1887537"/>
          </a:xfrm>
          <a:prstGeom prst="rect">
            <a:avLst/>
          </a:prstGeom>
          <a:noFill/>
          <a:ln w="9525">
            <a:noFill/>
            <a:miter lim="800000"/>
          </a:ln>
        </p:spPr>
        <p:txBody>
          <a:bodyPr>
            <a:spAutoFit/>
          </a:bodyPr>
          <a:lstStyle/>
          <a:p>
            <a:pPr>
              <a:lnSpc>
                <a:spcPct val="140000"/>
              </a:lnSpc>
            </a:pPr>
            <a:r>
              <a:rPr lang="en-US" altLang="zh-CN" sz="2800">
                <a:latin typeface="微软雅黑" panose="020B0503020204020204" pitchFamily="34" charset="-122"/>
              </a:rPr>
              <a:t>       1</a:t>
            </a:r>
            <a:r>
              <a:rPr lang="zh-CN" altLang="en-US" sz="2800">
                <a:latin typeface="微软雅黑" panose="020B0503020204020204" pitchFamily="34" charset="-122"/>
              </a:rPr>
              <a:t>、飞船和运载火箭在技术厂房按垂直组装 和垂直测试的一系列程序完成技术准备工作后，整体垂直运输到脐带塔，并进行最后的功能检查。 </a:t>
            </a:r>
            <a:endParaRPr lang="zh-CN" altLang="en-US" sz="2800">
              <a:latin typeface="微软雅黑" panose="020B0503020204020204" pitchFamily="34" charset="-122"/>
            </a:endParaRPr>
          </a:p>
        </p:txBody>
      </p:sp>
      <p:sp>
        <p:nvSpPr>
          <p:cNvPr id="53253" name="Rectangle 5"/>
          <p:cNvSpPr>
            <a:spLocks noChangeArrowheads="1"/>
          </p:cNvSpPr>
          <p:nvPr/>
        </p:nvSpPr>
        <p:spPr bwMode="auto">
          <a:xfrm>
            <a:off x="1758950" y="4603750"/>
            <a:ext cx="9680575" cy="647700"/>
          </a:xfrm>
          <a:prstGeom prst="rect">
            <a:avLst/>
          </a:prstGeom>
          <a:noFill/>
          <a:ln w="9525">
            <a:noFill/>
            <a:miter lim="800000"/>
          </a:ln>
        </p:spPr>
        <p:txBody>
          <a:bodyPr>
            <a:spAutoFit/>
          </a:bodyPr>
          <a:lstStyle/>
          <a:p>
            <a:pPr>
              <a:lnSpc>
                <a:spcPct val="130000"/>
              </a:lnSpc>
            </a:pPr>
            <a:r>
              <a:rPr lang="en-US" altLang="zh-CN" sz="2800">
                <a:latin typeface="微软雅黑" panose="020B0503020204020204" pitchFamily="34" charset="-122"/>
              </a:rPr>
              <a:t>2</a:t>
            </a:r>
            <a:r>
              <a:rPr lang="zh-CN" altLang="en-US" sz="2800">
                <a:latin typeface="微软雅黑" panose="020B0503020204020204" pitchFamily="34" charset="-122"/>
              </a:rPr>
              <a:t>、一切准备就绪后，火箭一级发动机及</a:t>
            </a:r>
            <a:r>
              <a:rPr lang="en-US" sz="2800">
                <a:latin typeface="微软雅黑" panose="020B0503020204020204" pitchFamily="34" charset="-122"/>
              </a:rPr>
              <a:t>4</a:t>
            </a:r>
            <a:r>
              <a:rPr lang="zh-CN" altLang="en-US" sz="2800">
                <a:latin typeface="微软雅黑" panose="020B0503020204020204" pitchFamily="34" charset="-122"/>
              </a:rPr>
              <a:t>个助推器同时点火。</a:t>
            </a:r>
            <a:endParaRPr lang="zh-CN" altLang="en-US" sz="2800">
              <a:latin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3252"/>
                                        </p:tgtEl>
                                        <p:attrNameLst>
                                          <p:attrName>style.visibility</p:attrName>
                                        </p:attrNameLst>
                                      </p:cBhvr>
                                      <p:to>
                                        <p:strVal val="visible"/>
                                      </p:to>
                                    </p:set>
                                    <p:animEffect transition="in" filter="blinds(horizontal)">
                                      <p:cBhvr>
                                        <p:cTn id="7" dur="500"/>
                                        <p:tgtEl>
                                          <p:spTgt spid="5325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3253"/>
                                        </p:tgtEl>
                                        <p:attrNameLst>
                                          <p:attrName>style.visibility</p:attrName>
                                        </p:attrNameLst>
                                      </p:cBhvr>
                                      <p:to>
                                        <p:strVal val="visible"/>
                                      </p:to>
                                    </p:set>
                                    <p:animEffect transition="in" filter="blinds(horizontal)">
                                      <p:cBhvr>
                                        <p:cTn id="12" dur="500"/>
                                        <p:tgtEl>
                                          <p:spTgt spid="53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5325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bwMode="auto">
          <a:xfrm>
            <a:off x="671513" y="1200150"/>
            <a:ext cx="6926262" cy="1139825"/>
          </a:xfrm>
          <a:prstGeom prst="rect">
            <a:avLst/>
          </a:prstGeom>
          <a:noFill/>
          <a:ln>
            <a:miter lim="800000"/>
          </a:ln>
        </p:spPr>
        <p:txBody>
          <a:bodyPr anchor="ctr"/>
          <a:lstStyle/>
          <a:p>
            <a:r>
              <a:rPr lang="en-US" altLang="zh-CN" sz="2800" smtClean="0">
                <a:latin typeface="微软雅黑" panose="020B0503020204020204" pitchFamily="34" charset="-122"/>
              </a:rPr>
              <a:t>3</a:t>
            </a:r>
            <a:r>
              <a:rPr lang="zh-CN" altLang="en-US" sz="2800" smtClean="0">
                <a:latin typeface="微软雅黑" panose="020B0503020204020204" pitchFamily="34" charset="-122"/>
              </a:rPr>
              <a:t>、火箭升空，开始程序转弯。 </a:t>
            </a:r>
            <a:br>
              <a:rPr lang="zh-CN" altLang="en-US" sz="2800" smtClean="0">
                <a:latin typeface="微软雅黑" panose="020B0503020204020204" pitchFamily="34" charset="-122"/>
              </a:rPr>
            </a:br>
            <a:endParaRPr lang="zh-CN" altLang="en-US" sz="2800" smtClean="0">
              <a:latin typeface="微软雅黑" panose="020B0503020204020204" pitchFamily="34" charset="-122"/>
            </a:endParaRPr>
          </a:p>
        </p:txBody>
      </p:sp>
      <p:sp>
        <p:nvSpPr>
          <p:cNvPr id="54275" name="Rectangle 3"/>
          <p:cNvSpPr>
            <a:spLocks noGrp="1" noChangeArrowheads="1"/>
          </p:cNvSpPr>
          <p:nvPr>
            <p:ph type="body" idx="4294967295"/>
          </p:nvPr>
        </p:nvSpPr>
        <p:spPr bwMode="auto">
          <a:xfrm>
            <a:off x="673100" y="2020888"/>
            <a:ext cx="5734050" cy="577850"/>
          </a:xfrm>
          <a:prstGeom prst="rect">
            <a:avLst/>
          </a:prstGeom>
          <a:noFill/>
          <a:ln>
            <a:miter lim="800000"/>
          </a:ln>
        </p:spPr>
        <p:txBody>
          <a:bodyPr/>
          <a:lstStyle/>
          <a:p>
            <a:pPr>
              <a:spcBef>
                <a:spcPct val="0"/>
              </a:spcBef>
              <a:buFont typeface="Arial" panose="020B0604020202020204" pitchFamily="34" charset="0"/>
              <a:buNone/>
            </a:pPr>
            <a:r>
              <a:rPr lang="en-US" altLang="zh-CN" smtClean="0">
                <a:latin typeface="微软雅黑" panose="020B0503020204020204" pitchFamily="34" charset="-122"/>
              </a:rPr>
              <a:t>4</a:t>
            </a:r>
            <a:r>
              <a:rPr lang="zh-CN" altLang="en-US" smtClean="0">
                <a:latin typeface="微软雅黑" panose="020B0503020204020204" pitchFamily="34" charset="-122"/>
              </a:rPr>
              <a:t>、火箭继续飞行，抛掉逃逸塔。  </a:t>
            </a:r>
            <a:endParaRPr lang="zh-CN" altLang="en-US" smtClean="0">
              <a:latin typeface="微软雅黑" panose="020B0503020204020204" pitchFamily="34" charset="-122"/>
            </a:endParaRPr>
          </a:p>
          <a:p>
            <a:endParaRPr lang="en-US" smtClean="0">
              <a:latin typeface="微软雅黑" panose="020B0503020204020204" pitchFamily="34" charset="-122"/>
            </a:endParaRPr>
          </a:p>
        </p:txBody>
      </p:sp>
      <p:sp>
        <p:nvSpPr>
          <p:cNvPr id="54277" name="Rectangle 6"/>
          <p:cNvSpPr>
            <a:spLocks noChangeArrowheads="1"/>
          </p:cNvSpPr>
          <p:nvPr/>
        </p:nvSpPr>
        <p:spPr bwMode="auto">
          <a:xfrm>
            <a:off x="669925" y="2559050"/>
            <a:ext cx="2881313" cy="668338"/>
          </a:xfrm>
          <a:prstGeom prst="rect">
            <a:avLst/>
          </a:prstGeom>
          <a:noFill/>
          <a:ln w="9525">
            <a:noFill/>
            <a:miter lim="800000"/>
          </a:ln>
        </p:spPr>
        <p:txBody>
          <a:bodyPr wrap="none">
            <a:spAutoFit/>
          </a:bodyPr>
          <a:lstStyle/>
          <a:p>
            <a:pPr>
              <a:lnSpc>
                <a:spcPct val="135000"/>
              </a:lnSpc>
            </a:pPr>
            <a:r>
              <a:rPr lang="en-US" altLang="zh-CN" sz="2800">
                <a:latin typeface="微软雅黑" panose="020B0503020204020204" pitchFamily="34" charset="-122"/>
              </a:rPr>
              <a:t>5</a:t>
            </a:r>
            <a:r>
              <a:rPr lang="zh-CN" altLang="en-US" sz="2800">
                <a:latin typeface="微软雅黑" panose="020B0503020204020204" pitchFamily="34" charset="-122"/>
              </a:rPr>
              <a:t>、助推器分离。</a:t>
            </a:r>
            <a:endParaRPr lang="zh-CN" altLang="en-US" sz="2800">
              <a:latin typeface="微软雅黑" panose="020B0503020204020204" pitchFamily="34" charset="-122"/>
            </a:endParaRPr>
          </a:p>
        </p:txBody>
      </p:sp>
      <p:sp>
        <p:nvSpPr>
          <p:cNvPr id="54278" name="Rectangle 7"/>
          <p:cNvSpPr>
            <a:spLocks noChangeArrowheads="1"/>
          </p:cNvSpPr>
          <p:nvPr/>
        </p:nvSpPr>
        <p:spPr bwMode="auto">
          <a:xfrm>
            <a:off x="681038" y="3206750"/>
            <a:ext cx="3948112" cy="1244600"/>
          </a:xfrm>
          <a:prstGeom prst="rect">
            <a:avLst/>
          </a:prstGeom>
          <a:noFill/>
          <a:ln w="9525">
            <a:noFill/>
            <a:miter lim="800000"/>
          </a:ln>
        </p:spPr>
        <p:txBody>
          <a:bodyPr wrap="none">
            <a:spAutoFit/>
          </a:bodyPr>
          <a:lstStyle/>
          <a:p>
            <a:pPr>
              <a:lnSpc>
                <a:spcPct val="135000"/>
              </a:lnSpc>
            </a:pPr>
            <a:r>
              <a:rPr lang="en-US" altLang="zh-CN" sz="2800">
                <a:latin typeface="微软雅黑" panose="020B0503020204020204" pitchFamily="34" charset="-122"/>
              </a:rPr>
              <a:t>6</a:t>
            </a:r>
            <a:r>
              <a:rPr lang="zh-CN" altLang="en-US" sz="2800">
                <a:latin typeface="微软雅黑" panose="020B0503020204020204" pitchFamily="34" charset="-122"/>
              </a:rPr>
              <a:t>、火箭一级二级分离，</a:t>
            </a:r>
            <a:endParaRPr lang="zh-CN" altLang="en-US" sz="2800">
              <a:latin typeface="微软雅黑" panose="020B0503020204020204" pitchFamily="34" charset="-122"/>
            </a:endParaRPr>
          </a:p>
          <a:p>
            <a:pPr>
              <a:lnSpc>
                <a:spcPct val="135000"/>
              </a:lnSpc>
            </a:pPr>
            <a:r>
              <a:rPr lang="zh-CN" altLang="en-US" sz="2800">
                <a:latin typeface="微软雅黑" panose="020B0503020204020204" pitchFamily="34" charset="-122"/>
              </a:rPr>
              <a:t>整流罩分离。</a:t>
            </a:r>
            <a:endParaRPr lang="zh-CN" altLang="en-US" sz="2800">
              <a:latin typeface="微软雅黑" panose="020B0503020204020204" pitchFamily="34" charset="-122"/>
            </a:endParaRPr>
          </a:p>
        </p:txBody>
      </p:sp>
      <p:sp>
        <p:nvSpPr>
          <p:cNvPr id="54279" name="Rectangle 8"/>
          <p:cNvSpPr>
            <a:spLocks noChangeArrowheads="1"/>
          </p:cNvSpPr>
          <p:nvPr/>
        </p:nvSpPr>
        <p:spPr bwMode="auto">
          <a:xfrm>
            <a:off x="587375" y="4581525"/>
            <a:ext cx="3836988" cy="1244600"/>
          </a:xfrm>
          <a:prstGeom prst="rect">
            <a:avLst/>
          </a:prstGeom>
          <a:noFill/>
          <a:ln w="9525">
            <a:noFill/>
            <a:miter lim="800000"/>
          </a:ln>
        </p:spPr>
        <p:txBody>
          <a:bodyPr>
            <a:spAutoFit/>
          </a:bodyPr>
          <a:lstStyle/>
          <a:p>
            <a:pPr>
              <a:lnSpc>
                <a:spcPct val="135000"/>
              </a:lnSpc>
            </a:pPr>
            <a:r>
              <a:rPr lang="en-US" altLang="zh-CN" sz="2800">
                <a:latin typeface="微软雅黑" panose="020B0503020204020204" pitchFamily="34" charset="-122"/>
              </a:rPr>
              <a:t>7</a:t>
            </a:r>
            <a:r>
              <a:rPr lang="zh-CN" altLang="en-US" sz="2800">
                <a:latin typeface="微软雅黑" panose="020B0503020204020204" pitchFamily="34" charset="-122"/>
              </a:rPr>
              <a:t>、二级发动机关机，随后船箭分离。</a:t>
            </a:r>
            <a:endParaRPr lang="zh-CN" altLang="en-US" sz="2800">
              <a:latin typeface="微软雅黑" panose="020B0503020204020204" pitchFamily="34" charset="-122"/>
            </a:endParaRPr>
          </a:p>
        </p:txBody>
      </p:sp>
      <p:pic>
        <p:nvPicPr>
          <p:cNvPr id="54280" name="Picture 3" descr="7"/>
          <p:cNvPicPr>
            <a:picLocks noChangeAspect="1" noChangeArrowheads="1"/>
          </p:cNvPicPr>
          <p:nvPr/>
        </p:nvPicPr>
        <p:blipFill>
          <a:blip r:embed="rId1"/>
          <a:srcRect/>
          <a:stretch>
            <a:fillRect/>
          </a:stretch>
        </p:blipFill>
        <p:spPr bwMode="auto">
          <a:xfrm>
            <a:off x="5395913" y="2781300"/>
            <a:ext cx="6364287" cy="3667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blinds(horizontal)">
                                      <p:cBhvr>
                                        <p:cTn id="7" dur="500"/>
                                        <p:tgtEl>
                                          <p:spTgt spid="5427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4275">
                                            <p:txEl>
                                              <p:pRg st="0" end="0"/>
                                            </p:txEl>
                                          </p:spTgt>
                                        </p:tgtEl>
                                        <p:attrNameLst>
                                          <p:attrName>style.visibility</p:attrName>
                                        </p:attrNameLst>
                                      </p:cBhvr>
                                      <p:to>
                                        <p:strVal val="visible"/>
                                      </p:to>
                                    </p:set>
                                    <p:animEffect transition="in" filter="blinds(horizontal)">
                                      <p:cBhvr>
                                        <p:cTn id="12" dur="500"/>
                                        <p:tgtEl>
                                          <p:spTgt spid="5427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4277"/>
                                        </p:tgtEl>
                                        <p:attrNameLst>
                                          <p:attrName>style.visibility</p:attrName>
                                        </p:attrNameLst>
                                      </p:cBhvr>
                                      <p:to>
                                        <p:strVal val="visible"/>
                                      </p:to>
                                    </p:set>
                                    <p:animEffect transition="in" filter="blinds(horizontal)">
                                      <p:cBhvr>
                                        <p:cTn id="17" dur="500"/>
                                        <p:tgtEl>
                                          <p:spTgt spid="5427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4278"/>
                                        </p:tgtEl>
                                        <p:attrNameLst>
                                          <p:attrName>style.visibility</p:attrName>
                                        </p:attrNameLst>
                                      </p:cBhvr>
                                      <p:to>
                                        <p:strVal val="visible"/>
                                      </p:to>
                                    </p:set>
                                    <p:animEffect transition="in" filter="blinds(horizontal)">
                                      <p:cBhvr>
                                        <p:cTn id="22" dur="500"/>
                                        <p:tgtEl>
                                          <p:spTgt spid="5427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4279"/>
                                        </p:tgtEl>
                                        <p:attrNameLst>
                                          <p:attrName>style.visibility</p:attrName>
                                        </p:attrNameLst>
                                      </p:cBhvr>
                                      <p:to>
                                        <p:strVal val="visible"/>
                                      </p:to>
                                    </p:set>
                                    <p:animEffect transition="in" filter="blinds(horizontal)">
                                      <p:cBhvr>
                                        <p:cTn id="27" dur="500"/>
                                        <p:tgtEl>
                                          <p:spTgt spid="542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p:bldP spid="54275" grpId="0" build="p"/>
      <p:bldP spid="54277" grpId="0"/>
      <p:bldP spid="54278" grpId="0"/>
      <p:bldP spid="5427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bwMode="auto">
          <a:xfrm>
            <a:off x="781050" y="952500"/>
            <a:ext cx="8816975" cy="2017713"/>
          </a:xfrm>
          <a:prstGeom prst="rect">
            <a:avLst/>
          </a:prstGeom>
          <a:noFill/>
          <a:ln>
            <a:miter lim="800000"/>
          </a:ln>
        </p:spPr>
        <p:txBody>
          <a:bodyPr anchor="ctr"/>
          <a:lstStyle/>
          <a:p>
            <a:pPr>
              <a:lnSpc>
                <a:spcPct val="135000"/>
              </a:lnSpc>
            </a:pPr>
            <a:r>
              <a:rPr lang="zh-CN" altLang="en-US" sz="2800" smtClean="0">
                <a:latin typeface="微软雅黑" panose="020B0503020204020204" pitchFamily="34" charset="-122"/>
              </a:rPr>
              <a:t>         </a:t>
            </a:r>
            <a:r>
              <a:rPr lang="en-US" altLang="zh-CN" sz="2800" smtClean="0">
                <a:latin typeface="微软雅黑" panose="020B0503020204020204" pitchFamily="34" charset="-122"/>
              </a:rPr>
              <a:t>8</a:t>
            </a:r>
            <a:r>
              <a:rPr lang="zh-CN" altLang="en-US" sz="2800" smtClean="0">
                <a:latin typeface="微软雅黑" panose="020B0503020204020204" pitchFamily="34" charset="-122"/>
              </a:rPr>
              <a:t>、飞船入轨。入轨后，飞船捕获地球，建立轨道运行姿态，展开太阳电池帆板并对太阳定向。 </a:t>
            </a:r>
            <a:br>
              <a:rPr lang="zh-CN" altLang="en-US" sz="2800" smtClean="0">
                <a:latin typeface="微软雅黑" panose="020B0503020204020204" pitchFamily="34" charset="-122"/>
              </a:rPr>
            </a:br>
            <a:endParaRPr lang="zh-CN" altLang="en-US" sz="2800" smtClean="0">
              <a:latin typeface="微软雅黑" panose="020B0503020204020204" pitchFamily="34" charset="-122"/>
            </a:endParaRPr>
          </a:p>
        </p:txBody>
      </p:sp>
      <p:pic>
        <p:nvPicPr>
          <p:cNvPr id="55301" name="Picture 3" descr="8"/>
          <p:cNvPicPr preferRelativeResize="0">
            <a:picLocks noChangeAspect="1" noChangeArrowheads="1"/>
          </p:cNvPicPr>
          <p:nvPr/>
        </p:nvPicPr>
        <p:blipFill>
          <a:blip r:embed="rId1"/>
          <a:srcRect/>
          <a:stretch>
            <a:fillRect/>
          </a:stretch>
        </p:blipFill>
        <p:spPr bwMode="auto">
          <a:xfrm>
            <a:off x="1806575" y="2593975"/>
            <a:ext cx="8543925" cy="38052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5298"/>
                                        </p:tgtEl>
                                        <p:attrNameLst>
                                          <p:attrName>style.visibility</p:attrName>
                                        </p:attrNameLst>
                                      </p:cBhvr>
                                      <p:to>
                                        <p:strVal val="visible"/>
                                      </p:to>
                                    </p:set>
                                    <p:animEffect transition="in" filter="blinds(horizontal)">
                                      <p:cBhvr>
                                        <p:cTn id="7" dur="500"/>
                                        <p:tgtEl>
                                          <p:spTgt spid="55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bwMode="auto">
          <a:xfrm>
            <a:off x="1150938" y="1158875"/>
            <a:ext cx="6700837" cy="1143000"/>
          </a:xfrm>
          <a:prstGeom prst="rect">
            <a:avLst/>
          </a:prstGeom>
          <a:noFill/>
          <a:ln>
            <a:miter lim="800000"/>
          </a:ln>
        </p:spPr>
        <p:txBody>
          <a:bodyPr anchor="ctr"/>
          <a:lstStyle/>
          <a:p>
            <a:r>
              <a:rPr lang="en-US" altLang="zh-CN" sz="2800" smtClean="0">
                <a:latin typeface="微软雅黑" panose="020B0503020204020204" pitchFamily="34" charset="-122"/>
              </a:rPr>
              <a:t>9</a:t>
            </a:r>
            <a:r>
              <a:rPr lang="zh-CN" altLang="en-US" sz="2800" smtClean="0">
                <a:latin typeface="微软雅黑" panose="020B0503020204020204" pitchFamily="34" charset="-122"/>
              </a:rPr>
              <a:t>、飞船按预定轨道环绕地球飞行。 </a:t>
            </a:r>
            <a:br>
              <a:rPr lang="zh-CN" altLang="en-US" sz="2800" smtClean="0">
                <a:latin typeface="微软雅黑" panose="020B0503020204020204" pitchFamily="34" charset="-122"/>
              </a:rPr>
            </a:br>
            <a:endParaRPr lang="zh-CN" altLang="en-US" sz="2800" smtClean="0">
              <a:latin typeface="微软雅黑" panose="020B0503020204020204" pitchFamily="34" charset="-122"/>
            </a:endParaRPr>
          </a:p>
        </p:txBody>
      </p:sp>
      <p:sp>
        <p:nvSpPr>
          <p:cNvPr id="56323" name="Rectangle 3"/>
          <p:cNvSpPr>
            <a:spLocks noGrp="1" noChangeArrowheads="1"/>
          </p:cNvSpPr>
          <p:nvPr>
            <p:ph type="body" idx="4294967295"/>
          </p:nvPr>
        </p:nvSpPr>
        <p:spPr bwMode="auto">
          <a:xfrm>
            <a:off x="609600" y="1600200"/>
            <a:ext cx="10972800" cy="4525963"/>
          </a:xfrm>
          <a:prstGeom prst="rect">
            <a:avLst/>
          </a:prstGeom>
          <a:noFill/>
          <a:ln>
            <a:miter lim="800000"/>
          </a:ln>
        </p:spPr>
        <p:txBody>
          <a:bodyPr/>
          <a:lstStyle/>
          <a:p>
            <a:pPr algn="ctr">
              <a:spcBef>
                <a:spcPct val="0"/>
              </a:spcBef>
              <a:buFont typeface="Arial" panose="020B0604020202020204" pitchFamily="34" charset="0"/>
              <a:buNone/>
            </a:pPr>
            <a:r>
              <a:rPr lang="en-US" smtClean="0">
                <a:solidFill>
                  <a:srgbClr val="FFFF00"/>
                </a:solidFill>
              </a:rPr>
              <a:t> </a:t>
            </a:r>
            <a:endParaRPr lang="en-US" smtClean="0">
              <a:solidFill>
                <a:srgbClr val="FFFF00"/>
              </a:solidFill>
            </a:endParaRPr>
          </a:p>
          <a:p>
            <a:endParaRPr lang="en-US" smtClean="0"/>
          </a:p>
        </p:txBody>
      </p:sp>
      <p:sp>
        <p:nvSpPr>
          <p:cNvPr id="56324" name="Rectangle 4"/>
          <p:cNvSpPr>
            <a:spLocks noChangeArrowheads="1"/>
          </p:cNvSpPr>
          <p:nvPr/>
        </p:nvSpPr>
        <p:spPr bwMode="auto">
          <a:xfrm>
            <a:off x="527050" y="1289050"/>
            <a:ext cx="11233150" cy="701675"/>
          </a:xfrm>
          <a:prstGeom prst="rect">
            <a:avLst/>
          </a:prstGeom>
          <a:noFill/>
          <a:ln w="9525">
            <a:noFill/>
            <a:miter lim="800000"/>
          </a:ln>
        </p:spPr>
        <p:txBody>
          <a:bodyPr>
            <a:spAutoFit/>
          </a:bodyPr>
          <a:lstStyle/>
          <a:p>
            <a:r>
              <a:rPr lang="en-US" sz="4000"/>
              <a:t> </a:t>
            </a:r>
            <a:endParaRPr lang="en-US" sz="4000"/>
          </a:p>
        </p:txBody>
      </p:sp>
      <p:pic>
        <p:nvPicPr>
          <p:cNvPr id="56325" name="Picture 3" descr="10"/>
          <p:cNvPicPr preferRelativeResize="0">
            <a:picLocks noChangeAspect="1" noChangeArrowheads="1"/>
          </p:cNvPicPr>
          <p:nvPr/>
        </p:nvPicPr>
        <p:blipFill>
          <a:blip r:embed="rId1"/>
          <a:srcRect/>
          <a:stretch>
            <a:fillRect/>
          </a:stretch>
        </p:blipFill>
        <p:spPr bwMode="auto">
          <a:xfrm>
            <a:off x="1295400" y="2081213"/>
            <a:ext cx="9218613" cy="41719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6324"/>
                                        </p:tgtEl>
                                        <p:attrNameLst>
                                          <p:attrName>style.visibility</p:attrName>
                                        </p:attrNameLst>
                                      </p:cBhvr>
                                      <p:to>
                                        <p:strVal val="visible"/>
                                      </p:to>
                                    </p:set>
                                    <p:animEffect transition="in" filter="blinds(horizontal)">
                                      <p:cBhvr>
                                        <p:cTn id="7" dur="500"/>
                                        <p:tgtEl>
                                          <p:spTgt spid="56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bwMode="auto">
          <a:xfrm>
            <a:off x="1416050" y="785813"/>
            <a:ext cx="5160963" cy="1143000"/>
          </a:xfrm>
          <a:prstGeom prst="rect">
            <a:avLst/>
          </a:prstGeom>
          <a:noFill/>
          <a:ln>
            <a:miter lim="800000"/>
          </a:ln>
        </p:spPr>
        <p:txBody>
          <a:bodyPr anchor="ctr"/>
          <a:lstStyle/>
          <a:p>
            <a:r>
              <a:rPr lang="en-US" altLang="zh-CN" sz="2800" smtClean="0">
                <a:latin typeface="微软雅黑" panose="020B0503020204020204" pitchFamily="34" charset="-122"/>
              </a:rPr>
              <a:t>10</a:t>
            </a:r>
            <a:r>
              <a:rPr lang="zh-CN" altLang="en-US" sz="2800" smtClean="0">
                <a:latin typeface="微软雅黑" panose="020B0503020204020204" pitchFamily="34" charset="-122"/>
              </a:rPr>
              <a:t>、轨道舱与返回舱分离。 </a:t>
            </a:r>
            <a:endParaRPr lang="zh-CN" altLang="en-US" sz="2800" smtClean="0">
              <a:latin typeface="微软雅黑" panose="020B0503020204020204" pitchFamily="34" charset="-122"/>
            </a:endParaRPr>
          </a:p>
        </p:txBody>
      </p:sp>
      <p:sp>
        <p:nvSpPr>
          <p:cNvPr id="57347" name="Rectangle 3"/>
          <p:cNvSpPr>
            <a:spLocks noGrp="1" noChangeArrowheads="1"/>
          </p:cNvSpPr>
          <p:nvPr>
            <p:ph type="body" idx="4294967295"/>
          </p:nvPr>
        </p:nvSpPr>
        <p:spPr bwMode="auto">
          <a:xfrm>
            <a:off x="609600" y="1600200"/>
            <a:ext cx="10972800" cy="4525963"/>
          </a:xfrm>
          <a:prstGeom prst="rect">
            <a:avLst/>
          </a:prstGeom>
          <a:noFill/>
          <a:ln>
            <a:miter lim="800000"/>
          </a:ln>
        </p:spPr>
        <p:txBody>
          <a:bodyPr/>
          <a:lstStyle/>
          <a:p>
            <a:pPr algn="ctr">
              <a:spcBef>
                <a:spcPct val="0"/>
              </a:spcBef>
              <a:buFont typeface="Arial" panose="020B0604020202020204" pitchFamily="34" charset="0"/>
              <a:buNone/>
            </a:pPr>
            <a:r>
              <a:rPr lang="en-US" smtClean="0">
                <a:solidFill>
                  <a:srgbClr val="FFFF00"/>
                </a:solidFill>
              </a:rPr>
              <a:t> </a:t>
            </a:r>
            <a:endParaRPr lang="en-US" smtClean="0">
              <a:solidFill>
                <a:srgbClr val="FFFF00"/>
              </a:solidFill>
            </a:endParaRPr>
          </a:p>
          <a:p>
            <a:endParaRPr lang="en-US" smtClean="0"/>
          </a:p>
        </p:txBody>
      </p:sp>
      <p:sp>
        <p:nvSpPr>
          <p:cNvPr id="57348" name="Rectangle 4"/>
          <p:cNvSpPr>
            <a:spLocks noChangeArrowheads="1"/>
          </p:cNvSpPr>
          <p:nvPr/>
        </p:nvSpPr>
        <p:spPr bwMode="auto">
          <a:xfrm>
            <a:off x="527050" y="1289050"/>
            <a:ext cx="11233150" cy="701675"/>
          </a:xfrm>
          <a:prstGeom prst="rect">
            <a:avLst/>
          </a:prstGeom>
          <a:noFill/>
          <a:ln w="9525">
            <a:noFill/>
            <a:miter lim="800000"/>
          </a:ln>
        </p:spPr>
        <p:txBody>
          <a:bodyPr>
            <a:spAutoFit/>
          </a:bodyPr>
          <a:lstStyle/>
          <a:p>
            <a:r>
              <a:rPr lang="en-US" sz="4000"/>
              <a:t> </a:t>
            </a:r>
            <a:endParaRPr lang="en-US" sz="4000"/>
          </a:p>
        </p:txBody>
      </p:sp>
      <p:pic>
        <p:nvPicPr>
          <p:cNvPr id="57349" name="Picture 3" descr="14"/>
          <p:cNvPicPr preferRelativeResize="0">
            <a:picLocks noChangeAspect="1" noChangeArrowheads="1"/>
          </p:cNvPicPr>
          <p:nvPr/>
        </p:nvPicPr>
        <p:blipFill>
          <a:blip r:embed="rId1"/>
          <a:srcRect/>
          <a:stretch>
            <a:fillRect/>
          </a:stretch>
        </p:blipFill>
        <p:spPr bwMode="auto">
          <a:xfrm>
            <a:off x="1319213" y="1871663"/>
            <a:ext cx="8931275" cy="44148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7346"/>
                                        </p:tgtEl>
                                        <p:attrNameLst>
                                          <p:attrName>style.visibility</p:attrName>
                                        </p:attrNameLst>
                                      </p:cBhvr>
                                      <p:to>
                                        <p:strVal val="visible"/>
                                      </p:to>
                                    </p:set>
                                    <p:animEffect transition="in" filter="blinds(horizontal)">
                                      <p:cBhvr>
                                        <p:cTn id="7" dur="500"/>
                                        <p:tgtEl>
                                          <p:spTgt spid="57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bwMode="auto">
          <a:xfrm>
            <a:off x="1847850" y="1001713"/>
            <a:ext cx="7219950" cy="4718050"/>
          </a:xfrm>
          <a:prstGeom prst="rect">
            <a:avLst/>
          </a:prstGeom>
          <a:noFill/>
          <a:ln>
            <a:miter lim="800000"/>
          </a:ln>
        </p:spPr>
        <p:txBody>
          <a:bodyPr anchor="ctr"/>
          <a:lstStyle/>
          <a:p>
            <a:pPr>
              <a:lnSpc>
                <a:spcPct val="145000"/>
              </a:lnSpc>
            </a:pPr>
            <a:r>
              <a:rPr lang="en-US" altLang="zh-CN" sz="2800" smtClean="0">
                <a:latin typeface="微软雅黑" panose="020B0503020204020204" pitchFamily="34" charset="-122"/>
              </a:rPr>
              <a:t>            11</a:t>
            </a:r>
            <a:r>
              <a:rPr lang="zh-CN" altLang="en-US" sz="2800" smtClean="0">
                <a:latin typeface="微软雅黑" panose="020B0503020204020204" pitchFamily="34" charset="-122"/>
              </a:rPr>
              <a:t>、建立返回制动姿态。</a:t>
            </a:r>
            <a:br>
              <a:rPr lang="zh-CN" altLang="en-US" sz="2800" smtClean="0">
                <a:latin typeface="微软雅黑" panose="020B0503020204020204" pitchFamily="34" charset="-122"/>
              </a:rPr>
            </a:br>
            <a:r>
              <a:rPr lang="en-US" altLang="zh-CN" sz="2800" smtClean="0">
                <a:latin typeface="微软雅黑" panose="020B0503020204020204" pitchFamily="34" charset="-122"/>
              </a:rPr>
              <a:t>     </a:t>
            </a:r>
            <a:r>
              <a:rPr lang="zh-CN" altLang="en-US" sz="2800" smtClean="0">
                <a:latin typeface="微软雅黑" panose="020B0503020204020204" pitchFamily="34" charset="-122"/>
              </a:rPr>
              <a:t>飞船制动进入返回轨道返回舱降低至</a:t>
            </a:r>
            <a:r>
              <a:rPr lang="en-US" sz="2800" smtClean="0">
                <a:latin typeface="微软雅黑" panose="020B0503020204020204" pitchFamily="34" charset="-122"/>
              </a:rPr>
              <a:t>140 km</a:t>
            </a:r>
            <a:r>
              <a:rPr lang="zh-CN" altLang="en-US" sz="2800" smtClean="0">
                <a:latin typeface="微软雅黑" panose="020B0503020204020204" pitchFamily="34" charset="-122"/>
              </a:rPr>
              <a:t>的高度时，推进舱与返回舱分离。 </a:t>
            </a:r>
            <a:br>
              <a:rPr lang="zh-CN" altLang="en-US" sz="2800" smtClean="0">
                <a:latin typeface="微软雅黑" panose="020B0503020204020204" pitchFamily="34" charset="-122"/>
              </a:rPr>
            </a:br>
            <a:endParaRPr lang="zh-CN" altLang="en-US" sz="2800" smtClean="0">
              <a:latin typeface="微软雅黑" panose="020B0503020204020204" pitchFamily="34" charset="-122"/>
            </a:endParaRPr>
          </a:p>
        </p:txBody>
      </p:sp>
      <p:sp>
        <p:nvSpPr>
          <p:cNvPr id="58372" name="Rectangle 4"/>
          <p:cNvSpPr>
            <a:spLocks noChangeArrowheads="1"/>
          </p:cNvSpPr>
          <p:nvPr/>
        </p:nvSpPr>
        <p:spPr bwMode="auto">
          <a:xfrm>
            <a:off x="604838" y="3101975"/>
            <a:ext cx="11233150" cy="701675"/>
          </a:xfrm>
          <a:prstGeom prst="rect">
            <a:avLst/>
          </a:prstGeom>
          <a:noFill/>
          <a:ln w="9525">
            <a:noFill/>
            <a:miter lim="800000"/>
          </a:ln>
        </p:spPr>
        <p:txBody>
          <a:bodyPr>
            <a:spAutoFit/>
          </a:bodyPr>
          <a:lstStyle/>
          <a:p>
            <a:r>
              <a:rPr lang="en-US" sz="4000"/>
              <a:t> </a:t>
            </a:r>
            <a:endParaRPr lang="en-US" sz="4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8370"/>
                                        </p:tgtEl>
                                        <p:attrNameLst>
                                          <p:attrName>style.visibility</p:attrName>
                                        </p:attrNameLst>
                                      </p:cBhvr>
                                      <p:to>
                                        <p:strVal val="visible"/>
                                      </p:to>
                                    </p:set>
                                    <p:animEffect transition="in" filter="blinds(horizontal)">
                                      <p:cBhvr>
                                        <p:cTn id="7" dur="500"/>
                                        <p:tgtEl>
                                          <p:spTgt spid="58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p:cNvSpPr>
            <a:spLocks noGrp="1" noChangeArrowheads="1"/>
          </p:cNvSpPr>
          <p:nvPr>
            <p:ph type="body" idx="4294967295"/>
          </p:nvPr>
        </p:nvSpPr>
        <p:spPr bwMode="auto">
          <a:xfrm>
            <a:off x="609600" y="1600200"/>
            <a:ext cx="10972800" cy="4525963"/>
          </a:xfrm>
          <a:prstGeom prst="rect">
            <a:avLst/>
          </a:prstGeom>
          <a:noFill/>
          <a:ln>
            <a:miter lim="800000"/>
          </a:ln>
        </p:spPr>
        <p:txBody>
          <a:bodyPr/>
          <a:lstStyle/>
          <a:p>
            <a:pPr algn="ctr">
              <a:spcBef>
                <a:spcPct val="0"/>
              </a:spcBef>
              <a:buFont typeface="Arial" panose="020B0604020202020204" pitchFamily="34" charset="0"/>
              <a:buNone/>
            </a:pPr>
            <a:r>
              <a:rPr lang="en-US" smtClean="0">
                <a:solidFill>
                  <a:srgbClr val="FFFF00"/>
                </a:solidFill>
              </a:rPr>
              <a:t> </a:t>
            </a:r>
            <a:endParaRPr lang="en-US" smtClean="0">
              <a:solidFill>
                <a:srgbClr val="FFFF00"/>
              </a:solidFill>
            </a:endParaRPr>
          </a:p>
          <a:p>
            <a:endParaRPr lang="en-US" smtClean="0"/>
          </a:p>
        </p:txBody>
      </p:sp>
      <p:sp>
        <p:nvSpPr>
          <p:cNvPr id="59396" name="Rectangle 5"/>
          <p:cNvSpPr>
            <a:spLocks noChangeArrowheads="1"/>
          </p:cNvSpPr>
          <p:nvPr/>
        </p:nvSpPr>
        <p:spPr bwMode="auto">
          <a:xfrm>
            <a:off x="1322388" y="736600"/>
            <a:ext cx="8262937" cy="1374775"/>
          </a:xfrm>
          <a:prstGeom prst="rect">
            <a:avLst/>
          </a:prstGeom>
          <a:noFill/>
          <a:ln w="9525">
            <a:noFill/>
            <a:miter lim="800000"/>
          </a:ln>
        </p:spPr>
        <p:txBody>
          <a:bodyPr>
            <a:spAutoFit/>
          </a:bodyPr>
          <a:lstStyle/>
          <a:p>
            <a:pPr>
              <a:lnSpc>
                <a:spcPct val="150000"/>
              </a:lnSpc>
            </a:pPr>
            <a:r>
              <a:rPr lang="en-US" altLang="zh-CN" sz="2800">
                <a:latin typeface="微软雅黑" panose="020B0503020204020204" pitchFamily="34" charset="-122"/>
              </a:rPr>
              <a:t>       12</a:t>
            </a:r>
            <a:r>
              <a:rPr lang="zh-CN" altLang="en-US" sz="2800">
                <a:latin typeface="微软雅黑" panose="020B0503020204020204" pitchFamily="34" charset="-122"/>
              </a:rPr>
              <a:t>、在降至</a:t>
            </a:r>
            <a:r>
              <a:rPr lang="en-US" sz="2800">
                <a:latin typeface="微软雅黑" panose="020B0503020204020204" pitchFamily="34" charset="-122"/>
              </a:rPr>
              <a:t>100 km</a:t>
            </a:r>
            <a:r>
              <a:rPr lang="zh-CN" altLang="en-US" sz="2800">
                <a:latin typeface="微软雅黑" panose="020B0503020204020204" pitchFamily="34" charset="-122"/>
              </a:rPr>
              <a:t>时，返回舱进入再入姿态调整，约</a:t>
            </a:r>
            <a:r>
              <a:rPr lang="en-US" sz="2800">
                <a:latin typeface="微软雅黑" panose="020B0503020204020204" pitchFamily="34" charset="-122"/>
              </a:rPr>
              <a:t>80 km</a:t>
            </a:r>
            <a:r>
              <a:rPr lang="zh-CN" altLang="en-US" sz="2800">
                <a:latin typeface="微软雅黑" panose="020B0503020204020204" pitchFamily="34" charset="-122"/>
              </a:rPr>
              <a:t>时，返回舱再入稠密大气层。</a:t>
            </a:r>
            <a:endParaRPr lang="zh-CN" altLang="en-US" sz="2800">
              <a:latin typeface="微软雅黑" panose="020B0503020204020204" pitchFamily="34" charset="-122"/>
            </a:endParaRPr>
          </a:p>
        </p:txBody>
      </p:sp>
      <p:pic>
        <p:nvPicPr>
          <p:cNvPr id="59397" name="Picture 3" descr="16"/>
          <p:cNvPicPr preferRelativeResize="0">
            <a:picLocks noChangeAspect="1" noChangeArrowheads="1"/>
          </p:cNvPicPr>
          <p:nvPr/>
        </p:nvPicPr>
        <p:blipFill>
          <a:blip r:embed="rId1"/>
          <a:srcRect/>
          <a:stretch>
            <a:fillRect/>
          </a:stretch>
        </p:blipFill>
        <p:spPr bwMode="auto">
          <a:xfrm>
            <a:off x="1589088" y="2159000"/>
            <a:ext cx="8005762" cy="4413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9396"/>
                                        </p:tgtEl>
                                        <p:attrNameLst>
                                          <p:attrName>style.visibility</p:attrName>
                                        </p:attrNameLst>
                                      </p:cBhvr>
                                      <p:to>
                                        <p:strVal val="visible"/>
                                      </p:to>
                                    </p:set>
                                    <p:animEffect transition="in" filter="blinds(horizontal)">
                                      <p:cBhvr>
                                        <p:cTn id="7" dur="500"/>
                                        <p:tgtEl>
                                          <p:spTgt spid="59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idx="4294967295"/>
          </p:nvPr>
        </p:nvSpPr>
        <p:spPr bwMode="auto">
          <a:xfrm>
            <a:off x="0" y="998538"/>
            <a:ext cx="11098213" cy="2017712"/>
          </a:xfrm>
          <a:prstGeom prst="rect">
            <a:avLst/>
          </a:prstGeom>
          <a:noFill/>
          <a:ln>
            <a:miter lim="800000"/>
          </a:ln>
        </p:spPr>
        <p:txBody>
          <a:bodyPr anchor="ctr"/>
          <a:lstStyle/>
          <a:p>
            <a:pPr>
              <a:lnSpc>
                <a:spcPct val="135000"/>
              </a:lnSpc>
            </a:pPr>
            <a:r>
              <a:rPr lang="en-US" altLang="zh-CN" sz="2800" smtClean="0">
                <a:latin typeface="微软雅黑" panose="020B0503020204020204" pitchFamily="34" charset="-122"/>
              </a:rPr>
              <a:t>               13</a:t>
            </a:r>
            <a:r>
              <a:rPr lang="zh-CN" altLang="en-US" sz="2800" smtClean="0">
                <a:latin typeface="微软雅黑" panose="020B0503020204020204" pitchFamily="34" charset="-122"/>
              </a:rPr>
              <a:t>、进入黑障区后，通信中断，约</a:t>
            </a:r>
            <a:r>
              <a:rPr lang="en-US" sz="2800" smtClean="0">
                <a:latin typeface="微软雅黑" panose="020B0503020204020204" pitchFamily="34" charset="-122"/>
              </a:rPr>
              <a:t>40 km</a:t>
            </a:r>
            <a:r>
              <a:rPr lang="zh-CN" altLang="en-US" sz="2800" smtClean="0">
                <a:latin typeface="微软雅黑" panose="020B0503020204020204" pitchFamily="34" charset="-122"/>
              </a:rPr>
              <a:t>高度时，离开黑障区，通信恢复。 </a:t>
            </a:r>
            <a:br>
              <a:rPr lang="zh-CN" altLang="en-US" sz="2800" smtClean="0">
                <a:latin typeface="微软雅黑" panose="020B0503020204020204" pitchFamily="34" charset="-122"/>
              </a:rPr>
            </a:br>
            <a:endParaRPr lang="zh-CN" altLang="en-US" sz="2800" smtClean="0">
              <a:latin typeface="微软雅黑" panose="020B0503020204020204" pitchFamily="34" charset="-122"/>
            </a:endParaRPr>
          </a:p>
        </p:txBody>
      </p:sp>
      <p:sp>
        <p:nvSpPr>
          <p:cNvPr id="60419" name="Rectangle 3"/>
          <p:cNvSpPr>
            <a:spLocks noGrp="1" noChangeArrowheads="1"/>
          </p:cNvSpPr>
          <p:nvPr>
            <p:ph type="body" idx="4294967295"/>
          </p:nvPr>
        </p:nvSpPr>
        <p:spPr bwMode="auto">
          <a:xfrm>
            <a:off x="912813" y="1628775"/>
            <a:ext cx="10972800" cy="4530725"/>
          </a:xfrm>
          <a:prstGeom prst="rect">
            <a:avLst/>
          </a:prstGeom>
          <a:noFill/>
          <a:ln>
            <a:miter lim="800000"/>
          </a:ln>
        </p:spPr>
        <p:txBody>
          <a:bodyPr/>
          <a:lstStyle/>
          <a:p>
            <a:pPr algn="ctr">
              <a:spcBef>
                <a:spcPct val="0"/>
              </a:spcBef>
              <a:buFont typeface="Arial" panose="020B0604020202020204" pitchFamily="34" charset="0"/>
              <a:buNone/>
            </a:pPr>
            <a:r>
              <a:rPr lang="en-US" smtClean="0">
                <a:solidFill>
                  <a:srgbClr val="FFFF00"/>
                </a:solidFill>
              </a:rPr>
              <a:t> </a:t>
            </a:r>
            <a:endParaRPr lang="en-US" smtClean="0">
              <a:solidFill>
                <a:srgbClr val="FFFF00"/>
              </a:solidFill>
            </a:endParaRPr>
          </a:p>
          <a:p>
            <a:endParaRPr lang="en-US" smtClean="0"/>
          </a:p>
        </p:txBody>
      </p:sp>
      <p:sp>
        <p:nvSpPr>
          <p:cNvPr id="60421" name="Rectangle 5"/>
          <p:cNvSpPr>
            <a:spLocks noChangeArrowheads="1"/>
          </p:cNvSpPr>
          <p:nvPr/>
        </p:nvSpPr>
        <p:spPr bwMode="auto">
          <a:xfrm>
            <a:off x="974725" y="2833688"/>
            <a:ext cx="10274300" cy="2127250"/>
          </a:xfrm>
          <a:prstGeom prst="rect">
            <a:avLst/>
          </a:prstGeom>
          <a:noFill/>
          <a:ln w="9525">
            <a:noFill/>
            <a:miter lim="800000"/>
          </a:ln>
        </p:spPr>
        <p:txBody>
          <a:bodyPr>
            <a:spAutoFit/>
          </a:bodyPr>
          <a:lstStyle/>
          <a:p>
            <a:pPr>
              <a:lnSpc>
                <a:spcPct val="145000"/>
              </a:lnSpc>
            </a:pPr>
            <a:r>
              <a:rPr lang="en-US" altLang="zh-CN" sz="2800">
                <a:latin typeface="微软雅黑" panose="020B0503020204020204" pitchFamily="34" charset="-122"/>
              </a:rPr>
              <a:t>      14</a:t>
            </a:r>
            <a:r>
              <a:rPr lang="zh-CN" altLang="en-US" sz="2800">
                <a:latin typeface="微软雅黑" panose="020B0503020204020204" pitchFamily="34" charset="-122"/>
              </a:rPr>
              <a:t>、在返回舱再入大气后着陆场地面雷达站和测量站跟踪捕获目标，测量返回轨道，预报返回舱着陆点。在约</a:t>
            </a:r>
            <a:r>
              <a:rPr lang="en-US" sz="2800">
                <a:latin typeface="微软雅黑" panose="020B0503020204020204" pitchFamily="34" charset="-122"/>
              </a:rPr>
              <a:t>10 km</a:t>
            </a:r>
            <a:r>
              <a:rPr lang="zh-CN" altLang="en-US" sz="2800">
                <a:latin typeface="微软雅黑" panose="020B0503020204020204" pitchFamily="34" charset="-122"/>
              </a:rPr>
              <a:t>高度时，返回舱抛撒舱盖，拉出引导伞和辅助引导伞。</a:t>
            </a:r>
            <a:r>
              <a:rPr lang="zh-CN" altLang="en-US" sz="3600">
                <a:latin typeface="微软雅黑" panose="020B0503020204020204" pitchFamily="34" charset="-122"/>
              </a:rPr>
              <a:t> </a:t>
            </a:r>
            <a:endParaRPr lang="zh-CN" altLang="en-US" sz="3600">
              <a:latin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0418"/>
                                        </p:tgtEl>
                                        <p:attrNameLst>
                                          <p:attrName>style.visibility</p:attrName>
                                        </p:attrNameLst>
                                      </p:cBhvr>
                                      <p:to>
                                        <p:strVal val="visible"/>
                                      </p:to>
                                    </p:set>
                                    <p:animEffect transition="in" filter="blinds(horizontal)">
                                      <p:cBhvr>
                                        <p:cTn id="7" dur="500"/>
                                        <p:tgtEl>
                                          <p:spTgt spid="6041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0421"/>
                                        </p:tgtEl>
                                        <p:attrNameLst>
                                          <p:attrName>style.visibility</p:attrName>
                                        </p:attrNameLst>
                                      </p:cBhvr>
                                      <p:to>
                                        <p:strVal val="visible"/>
                                      </p:to>
                                    </p:set>
                                    <p:animEffect transition="in" filter="blinds(horizontal)">
                                      <p:cBhvr>
                                        <p:cTn id="12" dur="500"/>
                                        <p:tgtEl>
                                          <p:spTgt spid="604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p:bldP spid="604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5"/>
          <p:cNvSpPr>
            <a:spLocks noChangeArrowheads="1"/>
          </p:cNvSpPr>
          <p:nvPr/>
        </p:nvSpPr>
        <p:spPr bwMode="auto">
          <a:xfrm>
            <a:off x="2125663" y="2678113"/>
            <a:ext cx="7945437" cy="1501775"/>
          </a:xfrm>
          <a:prstGeom prst="rect">
            <a:avLst/>
          </a:prstGeom>
          <a:noFill/>
          <a:ln w="9525">
            <a:noFill/>
            <a:miter lim="800000"/>
          </a:ln>
          <a:effectLst/>
        </p:spPr>
        <p:txBody>
          <a:bodyPr wrap="none" anchor="ctr">
            <a:spAutoFit/>
          </a:bodyPr>
          <a:lstStyle/>
          <a:p>
            <a:pPr indent="266700">
              <a:lnSpc>
                <a:spcPct val="165000"/>
              </a:lnSpc>
            </a:pPr>
            <a:r>
              <a:rPr lang="en-US" altLang="zh-CN" sz="2800">
                <a:latin typeface="微软雅黑" panose="020B0503020204020204" pitchFamily="34" charset="-122"/>
              </a:rPr>
              <a:t>1.</a:t>
            </a:r>
            <a:r>
              <a:rPr lang="zh-CN" altLang="en-US" sz="2800">
                <a:latin typeface="微软雅黑" panose="020B0503020204020204" pitchFamily="34" charset="-122"/>
              </a:rPr>
              <a:t>什么是热机？</a:t>
            </a:r>
            <a:endParaRPr lang="zh-CN" altLang="en-US" sz="2800">
              <a:latin typeface="微软雅黑" panose="020B0503020204020204" pitchFamily="34" charset="-122"/>
            </a:endParaRPr>
          </a:p>
          <a:p>
            <a:pPr indent="266700">
              <a:lnSpc>
                <a:spcPct val="165000"/>
              </a:lnSpc>
            </a:pPr>
            <a:r>
              <a:rPr lang="en-US" altLang="zh-CN" sz="2800">
                <a:latin typeface="微软雅黑" panose="020B0503020204020204" pitchFamily="34" charset="-122"/>
              </a:rPr>
              <a:t>2.</a:t>
            </a:r>
            <a:r>
              <a:rPr lang="zh-CN" altLang="en-US" sz="2800">
                <a:latin typeface="微软雅黑" panose="020B0503020204020204" pitchFamily="34" charset="-122"/>
              </a:rPr>
              <a:t>汽油机的四个冲程是什么？各自的特点是什么？</a:t>
            </a:r>
            <a:endParaRPr lang="zh-CN" altLang="en-US" sz="2800">
              <a:latin typeface="微软雅黑" panose="020B0503020204020204" pitchFamily="34" charset="-122"/>
            </a:endParaRPr>
          </a:p>
        </p:txBody>
      </p:sp>
      <p:sp>
        <p:nvSpPr>
          <p:cNvPr id="9222" name="Rectangle 6"/>
          <p:cNvSpPr>
            <a:spLocks noChangeArrowheads="1"/>
          </p:cNvSpPr>
          <p:nvPr/>
        </p:nvSpPr>
        <p:spPr bwMode="auto">
          <a:xfrm>
            <a:off x="1208088" y="1489075"/>
            <a:ext cx="2622550" cy="579438"/>
          </a:xfrm>
          <a:prstGeom prst="rect">
            <a:avLst/>
          </a:prstGeom>
          <a:noFill/>
          <a:ln w="9525">
            <a:noFill/>
            <a:miter lim="800000"/>
          </a:ln>
          <a:effectLst/>
        </p:spPr>
        <p:txBody>
          <a:bodyPr wrap="none">
            <a:spAutoFit/>
          </a:bodyPr>
          <a:lstStyle/>
          <a:p>
            <a:r>
              <a:rPr lang="zh-CN" altLang="en-US" sz="3200" b="1">
                <a:solidFill>
                  <a:srgbClr val="FF0000"/>
                </a:solidFill>
                <a:latin typeface="微软雅黑" panose="020B0503020204020204" pitchFamily="34" charset="-122"/>
              </a:rPr>
              <a:t>一、温故知新</a:t>
            </a:r>
            <a:endParaRPr lang="zh-CN" altLang="en-US" sz="3200" b="1">
              <a:solidFill>
                <a:srgbClr val="FF0000"/>
              </a:solidFill>
              <a:latin typeface="微软雅黑" panose="020B0503020204020204" pitchFamily="34" charset="-122"/>
            </a:endParaRPr>
          </a:p>
        </p:txBody>
      </p:sp>
      <p:sp>
        <p:nvSpPr>
          <p:cNvPr id="9223" name="矩形 4"/>
          <p:cNvSpPr>
            <a:spLocks noChangeArrowheads="1"/>
          </p:cNvSpPr>
          <p:nvPr/>
        </p:nvSpPr>
        <p:spPr bwMode="auto">
          <a:xfrm>
            <a:off x="4575175" y="201613"/>
            <a:ext cx="1674813" cy="550862"/>
          </a:xfrm>
          <a:prstGeom prst="rect">
            <a:avLst/>
          </a:prstGeom>
          <a:noFill/>
          <a:ln w="9525">
            <a:noFill/>
            <a:miter lim="800000"/>
          </a:ln>
        </p:spPr>
        <p:txBody>
          <a:bodyPr anchor="ctr"/>
          <a:lstStyle/>
          <a:p>
            <a:pPr algn="ctr" eaLnBrk="0" hangingPunct="0"/>
            <a:r>
              <a:rPr lang="zh-CN" altLang="en-US" b="1">
                <a:solidFill>
                  <a:srgbClr val="C00000"/>
                </a:solidFill>
                <a:latin typeface="微软雅黑" panose="020B0503020204020204" pitchFamily="34" charset="-122"/>
                <a:sym typeface="宋体" panose="02010600030101010101" pitchFamily="2" charset="-122"/>
              </a:rPr>
              <a:t>复习旧课</a:t>
            </a:r>
            <a:endParaRPr lang="zh-CN" altLang="en-US" b="1">
              <a:solidFill>
                <a:srgbClr val="C00000"/>
              </a:solidFill>
              <a:latin typeface="微软雅黑" panose="020B0503020204020204" pitchFamily="34" charset="-122"/>
              <a:sym typeface="宋体" panose="02010600030101010101" pitchFamily="2"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ctrTitle" idx="4294967295"/>
          </p:nvPr>
        </p:nvSpPr>
        <p:spPr bwMode="auto">
          <a:xfrm>
            <a:off x="790575" y="604838"/>
            <a:ext cx="10164763" cy="1066800"/>
          </a:xfrm>
          <a:prstGeom prst="rect">
            <a:avLst/>
          </a:prstGeom>
          <a:noFill/>
          <a:ln>
            <a:miter lim="800000"/>
          </a:ln>
        </p:spPr>
        <p:txBody>
          <a:bodyPr anchor="ctr"/>
          <a:lstStyle/>
          <a:p>
            <a:pPr marL="0" indent="0"/>
            <a:r>
              <a:rPr lang="en-US" sz="3200" b="1" smtClean="0">
                <a:solidFill>
                  <a:srgbClr val="FF0000"/>
                </a:solidFill>
                <a:latin typeface="微软雅黑" panose="020B0503020204020204" pitchFamily="34" charset="-122"/>
              </a:rPr>
              <a:t>   </a:t>
            </a:r>
            <a:r>
              <a:rPr lang="zh-CN" altLang="en-US" sz="3200" b="1" smtClean="0">
                <a:solidFill>
                  <a:srgbClr val="FF0000"/>
                </a:solidFill>
                <a:latin typeface="微软雅黑" panose="020B0503020204020204" pitchFamily="34" charset="-122"/>
              </a:rPr>
              <a:t>四、</a:t>
            </a:r>
            <a:r>
              <a:rPr lang="en-US" sz="3200" b="1" smtClean="0">
                <a:solidFill>
                  <a:srgbClr val="FF0000"/>
                </a:solidFill>
                <a:latin typeface="微软雅黑" panose="020B0503020204020204" pitchFamily="34" charset="-122"/>
              </a:rPr>
              <a:t>火箭发展史</a:t>
            </a:r>
            <a:endParaRPr lang="en-US" sz="3200" b="1" smtClean="0">
              <a:solidFill>
                <a:srgbClr val="FF0000"/>
              </a:solidFill>
              <a:latin typeface="微软雅黑" panose="020B0503020204020204" pitchFamily="34" charset="-122"/>
            </a:endParaRPr>
          </a:p>
        </p:txBody>
      </p:sp>
      <p:sp>
        <p:nvSpPr>
          <p:cNvPr id="61443" name="Rectangle 4"/>
          <p:cNvSpPr>
            <a:spLocks noChangeArrowheads="1"/>
          </p:cNvSpPr>
          <p:nvPr/>
        </p:nvSpPr>
        <p:spPr bwMode="auto">
          <a:xfrm>
            <a:off x="955675" y="1516063"/>
            <a:ext cx="3592513" cy="519112"/>
          </a:xfrm>
          <a:prstGeom prst="rect">
            <a:avLst/>
          </a:prstGeom>
          <a:noFill/>
          <a:ln w="9525">
            <a:noFill/>
            <a:miter lim="800000"/>
          </a:ln>
        </p:spPr>
        <p:txBody>
          <a:bodyPr wrap="none">
            <a:spAutoFit/>
          </a:bodyPr>
          <a:lstStyle/>
          <a:p>
            <a:r>
              <a:rPr lang="zh-CN" altLang="en-US" sz="2800">
                <a:latin typeface="微软雅黑" panose="020B0503020204020204" pitchFamily="34" charset="-122"/>
              </a:rPr>
              <a:t>（</a:t>
            </a:r>
            <a:r>
              <a:rPr lang="en-US" sz="2800">
                <a:latin typeface="微软雅黑" panose="020B0503020204020204" pitchFamily="34" charset="-122"/>
              </a:rPr>
              <a:t>1</a:t>
            </a:r>
            <a:r>
              <a:rPr lang="zh-CN" altLang="en-US" sz="2800">
                <a:latin typeface="微软雅黑" panose="020B0503020204020204" pitchFamily="34" charset="-122"/>
              </a:rPr>
              <a:t>）火箭起源于中国</a:t>
            </a:r>
            <a:endParaRPr lang="zh-CN" altLang="en-US" sz="2800">
              <a:latin typeface="微软雅黑" panose="020B0503020204020204" pitchFamily="34" charset="-122"/>
            </a:endParaRPr>
          </a:p>
        </p:txBody>
      </p:sp>
      <p:pic>
        <p:nvPicPr>
          <p:cNvPr id="61444" name="Picture 4" descr="Arrow"/>
          <p:cNvPicPr>
            <a:picLocks noChangeAspect="1" noChangeArrowheads="1"/>
          </p:cNvPicPr>
          <p:nvPr/>
        </p:nvPicPr>
        <p:blipFill>
          <a:blip r:embed="rId1"/>
          <a:srcRect/>
          <a:stretch>
            <a:fillRect/>
          </a:stretch>
        </p:blipFill>
        <p:spPr bwMode="auto">
          <a:xfrm>
            <a:off x="1614488" y="2238375"/>
            <a:ext cx="3554412" cy="425450"/>
          </a:xfrm>
          <a:prstGeom prst="rect">
            <a:avLst/>
          </a:prstGeom>
          <a:noFill/>
          <a:ln w="9525">
            <a:noFill/>
            <a:miter lim="800000"/>
            <a:headEnd/>
            <a:tailEnd/>
          </a:ln>
        </p:spPr>
      </p:pic>
      <p:sp>
        <p:nvSpPr>
          <p:cNvPr id="61445" name="Rectangle 6"/>
          <p:cNvSpPr>
            <a:spLocks noChangeArrowheads="1"/>
          </p:cNvSpPr>
          <p:nvPr/>
        </p:nvSpPr>
        <p:spPr bwMode="auto">
          <a:xfrm>
            <a:off x="5495925" y="2149475"/>
            <a:ext cx="4513263" cy="519113"/>
          </a:xfrm>
          <a:prstGeom prst="rect">
            <a:avLst/>
          </a:prstGeom>
          <a:noFill/>
          <a:ln w="9525">
            <a:noFill/>
            <a:miter lim="800000"/>
          </a:ln>
        </p:spPr>
        <p:txBody>
          <a:bodyPr>
            <a:spAutoFit/>
          </a:bodyPr>
          <a:lstStyle/>
          <a:p>
            <a:r>
              <a:rPr lang="zh-CN" altLang="en-US" sz="2800"/>
              <a:t>三国时代的“燃烧箭”</a:t>
            </a:r>
            <a:endParaRPr lang="zh-CN" altLang="en-US" sz="2800"/>
          </a:p>
        </p:txBody>
      </p:sp>
      <p:sp>
        <p:nvSpPr>
          <p:cNvPr id="61446" name="Rectangle 7"/>
          <p:cNvSpPr>
            <a:spLocks noChangeArrowheads="1"/>
          </p:cNvSpPr>
          <p:nvPr/>
        </p:nvSpPr>
        <p:spPr bwMode="auto">
          <a:xfrm>
            <a:off x="1328738" y="2906713"/>
            <a:ext cx="8780462" cy="1203325"/>
          </a:xfrm>
          <a:prstGeom prst="rect">
            <a:avLst/>
          </a:prstGeom>
          <a:noFill/>
          <a:ln w="9525">
            <a:noFill/>
            <a:miter lim="800000"/>
          </a:ln>
        </p:spPr>
        <p:txBody>
          <a:bodyPr>
            <a:spAutoFit/>
          </a:bodyPr>
          <a:lstStyle/>
          <a:p>
            <a:pPr>
              <a:lnSpc>
                <a:spcPct val="130000"/>
              </a:lnSpc>
            </a:pPr>
            <a:r>
              <a:rPr lang="en-US" sz="2800">
                <a:latin typeface="微软雅黑" panose="020B0503020204020204" pitchFamily="34" charset="-122"/>
              </a:rPr>
              <a:t>2</a:t>
            </a:r>
            <a:r>
              <a:rPr lang="zh-CN" altLang="en-US" sz="2800">
                <a:latin typeface="微软雅黑" panose="020B0503020204020204" pitchFamily="34" charset="-122"/>
              </a:rPr>
              <a:t>）中华民族不但发明了火箭，而且还最早应用了串联（多级）和并联（捆绑）技术以提高火箭的运载能力 </a:t>
            </a:r>
            <a:endParaRPr lang="zh-CN" altLang="en-US" sz="2800">
              <a:latin typeface="微软雅黑" panose="020B0503020204020204" pitchFamily="34" charset="-122"/>
            </a:endParaRPr>
          </a:p>
        </p:txBody>
      </p:sp>
      <p:pic>
        <p:nvPicPr>
          <p:cNvPr id="61447" name="Picture 5" descr="feiya"/>
          <p:cNvPicPr>
            <a:picLocks noChangeAspect="1" noChangeArrowheads="1"/>
          </p:cNvPicPr>
          <p:nvPr>
            <p:ph type="subTitle" idx="4294967295"/>
          </p:nvPr>
        </p:nvPicPr>
        <p:blipFill>
          <a:blip r:embed="rId2"/>
          <a:srcRect/>
          <a:stretch>
            <a:fillRect/>
          </a:stretch>
        </p:blipFill>
        <p:spPr bwMode="auto">
          <a:xfrm>
            <a:off x="1295400" y="4437063"/>
            <a:ext cx="2462213" cy="1739900"/>
          </a:xfrm>
          <a:prstGeom prst="rect">
            <a:avLst/>
          </a:prstGeom>
          <a:noFill/>
          <a:ln>
            <a:miter lim="800000"/>
            <a:headEnd/>
            <a:tailEnd/>
          </a:ln>
        </p:spPr>
      </p:pic>
      <p:sp>
        <p:nvSpPr>
          <p:cNvPr id="61448" name="Rectangle 9"/>
          <p:cNvSpPr>
            <a:spLocks noChangeArrowheads="1"/>
          </p:cNvSpPr>
          <p:nvPr/>
        </p:nvSpPr>
        <p:spPr bwMode="auto">
          <a:xfrm>
            <a:off x="3992563" y="4437063"/>
            <a:ext cx="1844675" cy="1758950"/>
          </a:xfrm>
          <a:prstGeom prst="rect">
            <a:avLst/>
          </a:prstGeom>
          <a:noFill/>
          <a:ln w="9525">
            <a:noFill/>
            <a:miter lim="800000"/>
          </a:ln>
        </p:spPr>
        <p:txBody>
          <a:bodyPr wrap="none">
            <a:spAutoFit/>
          </a:bodyPr>
          <a:lstStyle/>
          <a:p>
            <a:pPr>
              <a:lnSpc>
                <a:spcPct val="130000"/>
              </a:lnSpc>
            </a:pPr>
            <a:r>
              <a:rPr lang="zh-CN" altLang="en-US" sz="2800"/>
              <a:t>明代史记</a:t>
            </a:r>
            <a:endParaRPr lang="zh-CN" altLang="en-US" sz="2800"/>
          </a:p>
          <a:p>
            <a:pPr>
              <a:lnSpc>
                <a:spcPct val="130000"/>
              </a:lnSpc>
            </a:pPr>
            <a:r>
              <a:rPr lang="zh-CN" altLang="en-US" sz="2800"/>
              <a:t>中记载的</a:t>
            </a:r>
            <a:endParaRPr lang="zh-CN" altLang="en-US" sz="2800"/>
          </a:p>
          <a:p>
            <a:pPr>
              <a:lnSpc>
                <a:spcPct val="130000"/>
              </a:lnSpc>
            </a:pPr>
            <a:r>
              <a:rPr lang="zh-CN" altLang="en-US" sz="2800"/>
              <a:t>“神火飞鸦”</a:t>
            </a:r>
            <a:endParaRPr lang="zh-CN" altLang="en-US" sz="2800"/>
          </a:p>
        </p:txBody>
      </p:sp>
      <p:pic>
        <p:nvPicPr>
          <p:cNvPr id="61449" name="Picture 7" descr="http://www.calt.com/science/Dragon.gif"/>
          <p:cNvPicPr>
            <a:picLocks noChangeAspect="1" noChangeArrowheads="1"/>
          </p:cNvPicPr>
          <p:nvPr/>
        </p:nvPicPr>
        <p:blipFill>
          <a:blip r:embed="rId3" r:link="rId4"/>
          <a:srcRect/>
          <a:stretch>
            <a:fillRect/>
          </a:stretch>
        </p:blipFill>
        <p:spPr bwMode="auto">
          <a:xfrm>
            <a:off x="6383338" y="4365625"/>
            <a:ext cx="4165600" cy="1041400"/>
          </a:xfrm>
          <a:prstGeom prst="rect">
            <a:avLst/>
          </a:prstGeom>
          <a:noFill/>
          <a:ln w="9525">
            <a:noFill/>
            <a:miter lim="800000"/>
            <a:headEnd/>
            <a:tailEnd/>
          </a:ln>
        </p:spPr>
      </p:pic>
      <p:sp>
        <p:nvSpPr>
          <p:cNvPr id="61450" name="Rectangle 11"/>
          <p:cNvSpPr>
            <a:spLocks noChangeArrowheads="1"/>
          </p:cNvSpPr>
          <p:nvPr/>
        </p:nvSpPr>
        <p:spPr bwMode="auto">
          <a:xfrm>
            <a:off x="7727950" y="5516563"/>
            <a:ext cx="2317750" cy="519112"/>
          </a:xfrm>
          <a:prstGeom prst="rect">
            <a:avLst/>
          </a:prstGeom>
          <a:noFill/>
          <a:ln w="9525">
            <a:noFill/>
            <a:miter lim="800000"/>
          </a:ln>
        </p:spPr>
        <p:txBody>
          <a:bodyPr wrap="none">
            <a:spAutoFit/>
          </a:bodyPr>
          <a:lstStyle/>
          <a:p>
            <a:r>
              <a:rPr lang="en-US" sz="2800">
                <a:latin typeface="微软雅黑" panose="020B0503020204020204" pitchFamily="34" charset="-122"/>
              </a:rPr>
              <a:t>“</a:t>
            </a:r>
            <a:r>
              <a:rPr lang="zh-CN" altLang="en-US" sz="2800"/>
              <a:t>火龙出水</a:t>
            </a:r>
            <a:r>
              <a:rPr lang="zh-CN" altLang="en-US" sz="2800">
                <a:latin typeface="微软雅黑" panose="020B0503020204020204" pitchFamily="34" charset="-122"/>
              </a:rPr>
              <a:t>”</a:t>
            </a:r>
            <a:endParaRPr lang="zh-CN" altLang="en-US" sz="28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443"/>
                                        </p:tgtEl>
                                        <p:attrNameLst>
                                          <p:attrName>style.visibility</p:attrName>
                                        </p:attrNameLst>
                                      </p:cBhvr>
                                      <p:to>
                                        <p:strVal val="visible"/>
                                      </p:to>
                                    </p:set>
                                    <p:animEffect transition="in" filter="blinds(horizontal)">
                                      <p:cBhvr>
                                        <p:cTn id="7" dur="500"/>
                                        <p:tgtEl>
                                          <p:spTgt spid="61443"/>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61444"/>
                                        </p:tgtEl>
                                        <p:attrNameLst>
                                          <p:attrName>style.visibility</p:attrName>
                                        </p:attrNameLst>
                                      </p:cBhvr>
                                      <p:to>
                                        <p:strVal val="visible"/>
                                      </p:to>
                                    </p:set>
                                    <p:animEffect transition="in" filter="blinds(horizontal)">
                                      <p:cBhvr>
                                        <p:cTn id="11" dur="500"/>
                                        <p:tgtEl>
                                          <p:spTgt spid="61444"/>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61445"/>
                                        </p:tgtEl>
                                        <p:attrNameLst>
                                          <p:attrName>style.visibility</p:attrName>
                                        </p:attrNameLst>
                                      </p:cBhvr>
                                      <p:to>
                                        <p:strVal val="visible"/>
                                      </p:to>
                                    </p:set>
                                    <p:animEffect transition="in" filter="blinds(horizontal)">
                                      <p:cBhvr>
                                        <p:cTn id="15" dur="500"/>
                                        <p:tgtEl>
                                          <p:spTgt spid="61445"/>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61446"/>
                                        </p:tgtEl>
                                        <p:attrNameLst>
                                          <p:attrName>style.visibility</p:attrName>
                                        </p:attrNameLst>
                                      </p:cBhvr>
                                      <p:to>
                                        <p:strVal val="visible"/>
                                      </p:to>
                                    </p:set>
                                    <p:animEffect transition="in" filter="blinds(horizontal)">
                                      <p:cBhvr>
                                        <p:cTn id="20" dur="500"/>
                                        <p:tgtEl>
                                          <p:spTgt spid="61446"/>
                                        </p:tgtEl>
                                      </p:cBhvr>
                                    </p:animEffect>
                                  </p:childTnLst>
                                </p:cTn>
                              </p:par>
                            </p:childTnLst>
                          </p:cTn>
                        </p:par>
                        <p:par>
                          <p:cTn id="21" fill="hold">
                            <p:stCondLst>
                              <p:cond delay="500"/>
                            </p:stCondLst>
                            <p:childTnLst>
                              <p:par>
                                <p:cTn id="22" presetID="3" presetClass="entr" presetSubtype="10" fill="hold" nodeType="afterEffect">
                                  <p:stCondLst>
                                    <p:cond delay="0"/>
                                  </p:stCondLst>
                                  <p:childTnLst>
                                    <p:set>
                                      <p:cBhvr>
                                        <p:cTn id="23" dur="1" fill="hold">
                                          <p:stCondLst>
                                            <p:cond delay="0"/>
                                          </p:stCondLst>
                                        </p:cTn>
                                        <p:tgtEl>
                                          <p:spTgt spid="61447"/>
                                        </p:tgtEl>
                                        <p:attrNameLst>
                                          <p:attrName>style.visibility</p:attrName>
                                        </p:attrNameLst>
                                      </p:cBhvr>
                                      <p:to>
                                        <p:strVal val="visible"/>
                                      </p:to>
                                    </p:set>
                                    <p:animEffect transition="in" filter="blinds(horizontal)">
                                      <p:cBhvr>
                                        <p:cTn id="24" dur="500"/>
                                        <p:tgtEl>
                                          <p:spTgt spid="61447"/>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61448"/>
                                        </p:tgtEl>
                                        <p:attrNameLst>
                                          <p:attrName>style.visibility</p:attrName>
                                        </p:attrNameLst>
                                      </p:cBhvr>
                                      <p:to>
                                        <p:strVal val="visible"/>
                                      </p:to>
                                    </p:set>
                                    <p:animEffect transition="in" filter="blinds(horizontal)">
                                      <p:cBhvr>
                                        <p:cTn id="27" dur="500"/>
                                        <p:tgtEl>
                                          <p:spTgt spid="61448"/>
                                        </p:tgtEl>
                                      </p:cBhvr>
                                    </p:animEffect>
                                  </p:childTnLst>
                                </p:cTn>
                              </p:par>
                              <p:par>
                                <p:cTn id="28" presetID="3" presetClass="entr" presetSubtype="10" fill="hold" nodeType="withEffect">
                                  <p:stCondLst>
                                    <p:cond delay="0"/>
                                  </p:stCondLst>
                                  <p:childTnLst>
                                    <p:set>
                                      <p:cBhvr>
                                        <p:cTn id="29" dur="1" fill="hold">
                                          <p:stCondLst>
                                            <p:cond delay="0"/>
                                          </p:stCondLst>
                                        </p:cTn>
                                        <p:tgtEl>
                                          <p:spTgt spid="61449"/>
                                        </p:tgtEl>
                                        <p:attrNameLst>
                                          <p:attrName>style.visibility</p:attrName>
                                        </p:attrNameLst>
                                      </p:cBhvr>
                                      <p:to>
                                        <p:strVal val="visible"/>
                                      </p:to>
                                    </p:set>
                                    <p:animEffect transition="in" filter="blinds(horizontal)">
                                      <p:cBhvr>
                                        <p:cTn id="30" dur="500"/>
                                        <p:tgtEl>
                                          <p:spTgt spid="61449"/>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61450"/>
                                        </p:tgtEl>
                                        <p:attrNameLst>
                                          <p:attrName>style.visibility</p:attrName>
                                        </p:attrNameLst>
                                      </p:cBhvr>
                                      <p:to>
                                        <p:strVal val="visible"/>
                                      </p:to>
                                    </p:set>
                                    <p:animEffect transition="in" filter="blinds(horizontal)">
                                      <p:cBhvr>
                                        <p:cTn id="33" dur="500"/>
                                        <p:tgtEl>
                                          <p:spTgt spid="614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p:bldP spid="61445" grpId="0"/>
      <p:bldP spid="61446" grpId="0"/>
      <p:bldP spid="61448" grpId="0"/>
      <p:bldP spid="6145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ctrTitle" idx="4294967295"/>
          </p:nvPr>
        </p:nvSpPr>
        <p:spPr bwMode="auto">
          <a:xfrm>
            <a:off x="685800" y="909638"/>
            <a:ext cx="9599613" cy="792162"/>
          </a:xfrm>
          <a:prstGeom prst="rect">
            <a:avLst/>
          </a:prstGeom>
          <a:noFill/>
          <a:ln>
            <a:miter lim="800000"/>
          </a:ln>
        </p:spPr>
        <p:txBody>
          <a:bodyPr anchor="ctr"/>
          <a:lstStyle/>
          <a:p>
            <a:pPr marL="0" indent="0"/>
            <a:r>
              <a:rPr lang="en-US" sz="4600" smtClean="0"/>
              <a:t>   </a:t>
            </a:r>
            <a:r>
              <a:rPr lang="en-US" sz="2800" smtClean="0"/>
              <a:t>“</a:t>
            </a:r>
            <a:r>
              <a:rPr lang="zh-CN" altLang="en-US" sz="2800" smtClean="0"/>
              <a:t>万户飞天”</a:t>
            </a:r>
            <a:br>
              <a:rPr lang="zh-CN" altLang="en-US" sz="2800" smtClean="0"/>
            </a:br>
            <a:endParaRPr lang="zh-CN" altLang="en-US" sz="2800" smtClean="0"/>
          </a:p>
        </p:txBody>
      </p:sp>
      <p:pic>
        <p:nvPicPr>
          <p:cNvPr id="62467" name="Picture 4" descr="wanhu"/>
          <p:cNvPicPr>
            <a:picLocks noChangeAspect="1" noChangeArrowheads="1"/>
          </p:cNvPicPr>
          <p:nvPr>
            <p:ph type="subTitle" idx="4294967295"/>
          </p:nvPr>
        </p:nvPicPr>
        <p:blipFill>
          <a:blip r:embed="rId1"/>
          <a:srcRect/>
          <a:stretch>
            <a:fillRect/>
          </a:stretch>
        </p:blipFill>
        <p:spPr bwMode="auto">
          <a:xfrm>
            <a:off x="341313" y="1990725"/>
            <a:ext cx="3930650" cy="4032250"/>
          </a:xfrm>
          <a:prstGeom prst="rect">
            <a:avLst/>
          </a:prstGeom>
          <a:noFill/>
          <a:ln>
            <a:miter lim="800000"/>
            <a:headEnd/>
            <a:tailEnd/>
          </a:ln>
        </p:spPr>
      </p:pic>
      <p:sp>
        <p:nvSpPr>
          <p:cNvPr id="62468" name="Rectangle 5"/>
          <p:cNvSpPr>
            <a:spLocks noChangeArrowheads="1"/>
          </p:cNvSpPr>
          <p:nvPr/>
        </p:nvSpPr>
        <p:spPr bwMode="auto">
          <a:xfrm>
            <a:off x="4464050" y="1484313"/>
            <a:ext cx="7488238" cy="5219700"/>
          </a:xfrm>
          <a:prstGeom prst="rect">
            <a:avLst/>
          </a:prstGeom>
          <a:noFill/>
          <a:ln w="9525">
            <a:noFill/>
            <a:miter lim="800000"/>
          </a:ln>
        </p:spPr>
        <p:txBody>
          <a:bodyPr>
            <a:spAutoFit/>
          </a:bodyPr>
          <a:lstStyle/>
          <a:p>
            <a:pPr>
              <a:lnSpc>
                <a:spcPct val="120000"/>
              </a:lnSpc>
              <a:spcBef>
                <a:spcPct val="50000"/>
              </a:spcBef>
            </a:pPr>
            <a:r>
              <a:rPr lang="zh-CN" altLang="en-US" sz="2800">
                <a:latin typeface="微软雅黑" panose="020B0503020204020204" pitchFamily="34" charset="-122"/>
              </a:rPr>
              <a:t>      相传在</a:t>
            </a:r>
            <a:r>
              <a:rPr lang="en-US" sz="2800">
                <a:latin typeface="微软雅黑" panose="020B0503020204020204" pitchFamily="34" charset="-122"/>
              </a:rPr>
              <a:t>14</a:t>
            </a:r>
            <a:r>
              <a:rPr lang="zh-CN" altLang="en-US" sz="2800">
                <a:latin typeface="微软雅黑" panose="020B0503020204020204" pitchFamily="34" charset="-122"/>
              </a:rPr>
              <a:t>世纪末期，中国有位名叫万户的人。他曾经两手各持一个大风筝，请别人把自己绑在一把特制的座椅上，座椅背后装有</a:t>
            </a:r>
            <a:r>
              <a:rPr lang="en-US" sz="2800">
                <a:latin typeface="微软雅黑" panose="020B0503020204020204" pitchFamily="34" charset="-122"/>
              </a:rPr>
              <a:t>47</a:t>
            </a:r>
            <a:r>
              <a:rPr lang="zh-CN" altLang="en-US" sz="2800">
                <a:latin typeface="微软雅黑" panose="020B0503020204020204" pitchFamily="34" charset="-122"/>
              </a:rPr>
              <a:t>支当时最大的火箭（又称“起火”）。他试图借助火箭的推力和风筝的气动升力来实现“升空”的理想。万户的勇敢尝试虽遭失败并献出了生命，但他仍是世界上第一个试图利用火箭的力量进行飞行的人。为了纪念这位传奇式的人物，国际上将月球表面的一个环形山以“万户”命名。</a:t>
            </a:r>
            <a:endParaRPr lang="zh-CN" altLang="en-US" sz="2800">
              <a:latin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2468"/>
                                        </p:tgtEl>
                                        <p:attrNameLst>
                                          <p:attrName>style.visibility</p:attrName>
                                        </p:attrNameLst>
                                      </p:cBhvr>
                                      <p:to>
                                        <p:strVal val="visible"/>
                                      </p:to>
                                    </p:set>
                                    <p:animEffect transition="in" filter="blinds(horizontal)">
                                      <p:cBhvr>
                                        <p:cTn id="7" dur="500"/>
                                        <p:tgtEl>
                                          <p:spTgt spid="62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noChangeArrowheads="1"/>
          </p:cNvSpPr>
          <p:nvPr>
            <p:ph type="subTitle" idx="4294967295"/>
          </p:nvPr>
        </p:nvSpPr>
        <p:spPr bwMode="auto">
          <a:xfrm>
            <a:off x="4989513" y="2973388"/>
            <a:ext cx="6372225" cy="1752600"/>
          </a:xfrm>
          <a:prstGeom prst="rect">
            <a:avLst/>
          </a:prstGeom>
          <a:noFill/>
          <a:ln>
            <a:miter lim="800000"/>
          </a:ln>
        </p:spPr>
        <p:txBody>
          <a:bodyPr/>
          <a:lstStyle/>
          <a:p>
            <a:pPr marL="0" indent="0">
              <a:lnSpc>
                <a:spcPct val="130000"/>
              </a:lnSpc>
              <a:spcBef>
                <a:spcPct val="50000"/>
              </a:spcBef>
              <a:buFont typeface="Arial" panose="020B0604020202020204" pitchFamily="34" charset="0"/>
              <a:buNone/>
            </a:pPr>
            <a:r>
              <a:rPr lang="en-US" smtClean="0">
                <a:latin typeface="微软雅黑" panose="020B0503020204020204" pitchFamily="34" charset="-122"/>
              </a:rPr>
              <a:t>1942</a:t>
            </a:r>
            <a:r>
              <a:rPr lang="zh-CN" altLang="en-US" smtClean="0">
                <a:latin typeface="微软雅黑" panose="020B0503020204020204" pitchFamily="34" charset="-122"/>
              </a:rPr>
              <a:t>年</a:t>
            </a:r>
            <a:r>
              <a:rPr lang="en-US" smtClean="0">
                <a:latin typeface="微软雅黑" panose="020B0503020204020204" pitchFamily="34" charset="-122"/>
              </a:rPr>
              <a:t>10</a:t>
            </a:r>
            <a:r>
              <a:rPr lang="zh-CN" altLang="en-US" smtClean="0">
                <a:latin typeface="微软雅黑" panose="020B0503020204020204" pitchFamily="34" charset="-122"/>
              </a:rPr>
              <a:t>月</a:t>
            </a:r>
            <a:r>
              <a:rPr lang="en-US" smtClean="0">
                <a:latin typeface="微软雅黑" panose="020B0503020204020204" pitchFamily="34" charset="-122"/>
              </a:rPr>
              <a:t>3</a:t>
            </a:r>
            <a:r>
              <a:rPr lang="zh-CN" altLang="en-US" smtClean="0">
                <a:latin typeface="微软雅黑" panose="020B0503020204020204" pitchFamily="34" charset="-122"/>
              </a:rPr>
              <a:t>日，德国首次成功地发射了人类历史上第一枚弹道导弹 </a:t>
            </a:r>
            <a:r>
              <a:rPr lang="en-US" smtClean="0">
                <a:latin typeface="微软雅黑" panose="020B0503020204020204" pitchFamily="34" charset="-122"/>
              </a:rPr>
              <a:t>V-2 </a:t>
            </a:r>
            <a:r>
              <a:rPr lang="zh-CN" altLang="en-US" smtClean="0">
                <a:latin typeface="微软雅黑" panose="020B0503020204020204" pitchFamily="34" charset="-122"/>
              </a:rPr>
              <a:t>。</a:t>
            </a:r>
            <a:endParaRPr lang="zh-CN" altLang="en-US" smtClean="0">
              <a:latin typeface="微软雅黑" panose="020B0503020204020204" pitchFamily="34" charset="-122"/>
            </a:endParaRPr>
          </a:p>
          <a:p>
            <a:pPr marL="0" indent="0">
              <a:lnSpc>
                <a:spcPct val="130000"/>
              </a:lnSpc>
              <a:buFont typeface="Wingdings" panose="05000000000000000000" pitchFamily="2" charset="2"/>
              <a:buChar char="•"/>
            </a:pPr>
            <a:endParaRPr lang="en-US" smtClean="0">
              <a:latin typeface="微软雅黑" panose="020B0503020204020204" pitchFamily="34" charset="-122"/>
            </a:endParaRPr>
          </a:p>
        </p:txBody>
      </p:sp>
      <p:pic>
        <p:nvPicPr>
          <p:cNvPr id="63491" name="Picture 5" descr="1_1-1-21_20030923202042"/>
          <p:cNvPicPr>
            <a:picLocks noChangeAspect="1" noChangeArrowheads="1"/>
          </p:cNvPicPr>
          <p:nvPr>
            <p:ph type="ctrTitle" idx="4294967295"/>
          </p:nvPr>
        </p:nvPicPr>
        <p:blipFill>
          <a:blip r:embed="rId1"/>
          <a:srcRect/>
          <a:stretch>
            <a:fillRect/>
          </a:stretch>
        </p:blipFill>
        <p:spPr bwMode="auto">
          <a:xfrm>
            <a:off x="990600" y="901700"/>
            <a:ext cx="2073275" cy="2011363"/>
          </a:xfrm>
          <a:prstGeom prst="rect">
            <a:avLst/>
          </a:prstGeom>
          <a:noFill/>
          <a:ln>
            <a:miter lim="800000"/>
            <a:headEnd/>
            <a:tailEnd/>
          </a:ln>
        </p:spPr>
      </p:pic>
      <p:sp>
        <p:nvSpPr>
          <p:cNvPr id="63492" name="Rectangle 5"/>
          <p:cNvSpPr>
            <a:spLocks noChangeArrowheads="1"/>
          </p:cNvSpPr>
          <p:nvPr/>
        </p:nvSpPr>
        <p:spPr bwMode="auto">
          <a:xfrm>
            <a:off x="3441700" y="908050"/>
            <a:ext cx="8750300" cy="1758950"/>
          </a:xfrm>
          <a:prstGeom prst="rect">
            <a:avLst/>
          </a:prstGeom>
          <a:noFill/>
          <a:ln w="9525">
            <a:noFill/>
            <a:miter lim="800000"/>
          </a:ln>
        </p:spPr>
        <p:txBody>
          <a:bodyPr>
            <a:spAutoFit/>
          </a:bodyPr>
          <a:lstStyle/>
          <a:p>
            <a:pPr>
              <a:lnSpc>
                <a:spcPct val="130000"/>
              </a:lnSpc>
              <a:spcBef>
                <a:spcPct val="50000"/>
              </a:spcBef>
            </a:pPr>
            <a:r>
              <a:rPr lang="en-US" sz="2800">
                <a:latin typeface="微软雅黑" panose="020B0503020204020204" pitchFamily="34" charset="-122"/>
              </a:rPr>
              <a:t> </a:t>
            </a:r>
            <a:r>
              <a:rPr lang="zh-CN" altLang="en-US" sz="2800">
                <a:latin typeface="微软雅黑" panose="020B0503020204020204" pitchFamily="34" charset="-122"/>
              </a:rPr>
              <a:t>（</a:t>
            </a:r>
            <a:r>
              <a:rPr lang="en-US" sz="2800">
                <a:latin typeface="微软雅黑" panose="020B0503020204020204" pitchFamily="34" charset="-122"/>
              </a:rPr>
              <a:t>3</a:t>
            </a:r>
            <a:r>
              <a:rPr lang="zh-CN" altLang="en-US" sz="2800">
                <a:latin typeface="微软雅黑" panose="020B0503020204020204" pitchFamily="34" charset="-122"/>
              </a:rPr>
              <a:t>）</a:t>
            </a:r>
            <a:r>
              <a:rPr lang="en-US" sz="2800">
                <a:latin typeface="微软雅黑" panose="020B0503020204020204" pitchFamily="34" charset="-122"/>
              </a:rPr>
              <a:t>20</a:t>
            </a:r>
            <a:r>
              <a:rPr lang="zh-CN" altLang="en-US" sz="2800">
                <a:latin typeface="微软雅黑" panose="020B0503020204020204" pitchFamily="34" charset="-122"/>
              </a:rPr>
              <a:t>世纪初，著名科学家齐奥尔科夫斯基从理论上证明了多级火箭可以克服地球引力而进入太空，并建立了火箭运动的基本数学方程，奠定了航天学的基础。 </a:t>
            </a:r>
            <a:endParaRPr lang="zh-CN" altLang="en-US" sz="2800">
              <a:latin typeface="微软雅黑" panose="020B0503020204020204" pitchFamily="34" charset="-122"/>
            </a:endParaRPr>
          </a:p>
        </p:txBody>
      </p:sp>
      <p:pic>
        <p:nvPicPr>
          <p:cNvPr id="63493" name="Picture 7" descr="V2big"/>
          <p:cNvPicPr>
            <a:picLocks noChangeAspect="1" noChangeArrowheads="1"/>
          </p:cNvPicPr>
          <p:nvPr/>
        </p:nvPicPr>
        <p:blipFill>
          <a:blip r:embed="rId2"/>
          <a:srcRect/>
          <a:stretch>
            <a:fillRect/>
          </a:stretch>
        </p:blipFill>
        <p:spPr bwMode="auto">
          <a:xfrm>
            <a:off x="563563" y="2936875"/>
            <a:ext cx="4256087" cy="1893888"/>
          </a:xfrm>
          <a:prstGeom prst="rect">
            <a:avLst/>
          </a:prstGeom>
          <a:noFill/>
          <a:ln w="9525">
            <a:noFill/>
            <a:miter lim="800000"/>
            <a:headEnd/>
            <a:tailEnd/>
          </a:ln>
        </p:spPr>
      </p:pic>
      <p:pic>
        <p:nvPicPr>
          <p:cNvPr id="63494" name="Picture 9" descr="lv"/>
          <p:cNvPicPr>
            <a:picLocks noChangeAspect="1" noChangeArrowheads="1"/>
          </p:cNvPicPr>
          <p:nvPr/>
        </p:nvPicPr>
        <p:blipFill>
          <a:blip r:embed="rId3">
            <a:lum bright="6000"/>
          </a:blip>
          <a:srcRect/>
          <a:stretch>
            <a:fillRect/>
          </a:stretch>
        </p:blipFill>
        <p:spPr bwMode="auto">
          <a:xfrm>
            <a:off x="287338" y="4895850"/>
            <a:ext cx="5080000" cy="1676400"/>
          </a:xfrm>
          <a:prstGeom prst="rect">
            <a:avLst/>
          </a:prstGeom>
          <a:noFill/>
          <a:ln w="9525">
            <a:noFill/>
            <a:miter lim="800000"/>
            <a:headEnd/>
            <a:tailEnd/>
          </a:ln>
        </p:spPr>
      </p:pic>
      <p:sp>
        <p:nvSpPr>
          <p:cNvPr id="63495" name="Rectangle 8"/>
          <p:cNvSpPr>
            <a:spLocks noChangeArrowheads="1"/>
          </p:cNvSpPr>
          <p:nvPr/>
        </p:nvSpPr>
        <p:spPr bwMode="auto">
          <a:xfrm>
            <a:off x="5749925" y="5127625"/>
            <a:ext cx="5492750" cy="1203325"/>
          </a:xfrm>
          <a:prstGeom prst="rect">
            <a:avLst/>
          </a:prstGeom>
          <a:noFill/>
          <a:ln w="9525">
            <a:noFill/>
            <a:miter lim="800000"/>
          </a:ln>
        </p:spPr>
        <p:txBody>
          <a:bodyPr>
            <a:spAutoFit/>
          </a:bodyPr>
          <a:lstStyle/>
          <a:p>
            <a:pPr>
              <a:lnSpc>
                <a:spcPct val="130000"/>
              </a:lnSpc>
              <a:spcBef>
                <a:spcPct val="50000"/>
              </a:spcBef>
            </a:pPr>
            <a:r>
              <a:rPr lang="zh-CN" altLang="en-US" sz="2800">
                <a:latin typeface="微软雅黑" panose="020B0503020204020204" pitchFamily="34" charset="-122"/>
              </a:rPr>
              <a:t>（</a:t>
            </a:r>
            <a:r>
              <a:rPr lang="en-US" sz="2800">
                <a:latin typeface="微软雅黑" panose="020B0503020204020204" pitchFamily="34" charset="-122"/>
              </a:rPr>
              <a:t>4</a:t>
            </a:r>
            <a:r>
              <a:rPr lang="zh-CN" altLang="en-US" sz="2800">
                <a:latin typeface="微软雅黑" panose="020B0503020204020204" pitchFamily="34" charset="-122"/>
              </a:rPr>
              <a:t>）第二次世界大战后，各国开始在导弹的基础上研制运载火箭。 </a:t>
            </a:r>
            <a:endParaRPr lang="zh-CN" altLang="en-US" sz="2800">
              <a:latin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3492"/>
                                        </p:tgtEl>
                                        <p:attrNameLst>
                                          <p:attrName>style.visibility</p:attrName>
                                        </p:attrNameLst>
                                      </p:cBhvr>
                                      <p:to>
                                        <p:strVal val="visible"/>
                                      </p:to>
                                    </p:set>
                                    <p:animEffect transition="in" filter="blinds(horizontal)">
                                      <p:cBhvr>
                                        <p:cTn id="7" dur="500"/>
                                        <p:tgtEl>
                                          <p:spTgt spid="6349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3490">
                                            <p:txEl>
                                              <p:pRg st="0" end="0"/>
                                            </p:txEl>
                                          </p:spTgt>
                                        </p:tgtEl>
                                        <p:attrNameLst>
                                          <p:attrName>style.visibility</p:attrName>
                                        </p:attrNameLst>
                                      </p:cBhvr>
                                      <p:to>
                                        <p:strVal val="visible"/>
                                      </p:to>
                                    </p:set>
                                    <p:anim calcmode="lin" valueType="num">
                                      <p:cBhvr additive="base">
                                        <p:cTn id="12" dur="500" fill="hold"/>
                                        <p:tgtEl>
                                          <p:spTgt spid="63490">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3490">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63493"/>
                                        </p:tgtEl>
                                        <p:attrNameLst>
                                          <p:attrName>style.visibility</p:attrName>
                                        </p:attrNameLst>
                                      </p:cBhvr>
                                      <p:to>
                                        <p:strVal val="visible"/>
                                      </p:to>
                                    </p:set>
                                    <p:anim calcmode="lin" valueType="num">
                                      <p:cBhvr additive="base">
                                        <p:cTn id="16" dur="500" fill="hold"/>
                                        <p:tgtEl>
                                          <p:spTgt spid="63493"/>
                                        </p:tgtEl>
                                        <p:attrNameLst>
                                          <p:attrName>ppt_x</p:attrName>
                                        </p:attrNameLst>
                                      </p:cBhvr>
                                      <p:tavLst>
                                        <p:tav tm="0">
                                          <p:val>
                                            <p:strVal val="#ppt_x"/>
                                          </p:val>
                                        </p:tav>
                                        <p:tav tm="100000">
                                          <p:val>
                                            <p:strVal val="#ppt_x"/>
                                          </p:val>
                                        </p:tav>
                                      </p:tavLst>
                                    </p:anim>
                                    <p:anim calcmode="lin" valueType="num">
                                      <p:cBhvr additive="base">
                                        <p:cTn id="17" dur="500" fill="hold"/>
                                        <p:tgtEl>
                                          <p:spTgt spid="6349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63494"/>
                                        </p:tgtEl>
                                        <p:attrNameLst>
                                          <p:attrName>style.visibility</p:attrName>
                                        </p:attrNameLst>
                                      </p:cBhvr>
                                      <p:to>
                                        <p:strVal val="visible"/>
                                      </p:to>
                                    </p:set>
                                    <p:animEffect transition="in" filter="box(in)">
                                      <p:cBhvr>
                                        <p:cTn id="22" dur="500"/>
                                        <p:tgtEl>
                                          <p:spTgt spid="63494"/>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63495"/>
                                        </p:tgtEl>
                                        <p:attrNameLst>
                                          <p:attrName>style.visibility</p:attrName>
                                        </p:attrNameLst>
                                      </p:cBhvr>
                                      <p:to>
                                        <p:strVal val="visible"/>
                                      </p:to>
                                    </p:set>
                                    <p:animEffect transition="in" filter="box(in)">
                                      <p:cBhvr>
                                        <p:cTn id="25" dur="500"/>
                                        <p:tgtEl>
                                          <p:spTgt spid="634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build="p"/>
      <p:bldP spid="63492" grpId="0"/>
      <p:bldP spid="6349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ctrTitle" idx="4294967295"/>
          </p:nvPr>
        </p:nvSpPr>
        <p:spPr bwMode="auto">
          <a:xfrm>
            <a:off x="0" y="668338"/>
            <a:ext cx="758825" cy="5970587"/>
          </a:xfrm>
          <a:prstGeom prst="rect">
            <a:avLst/>
          </a:prstGeom>
          <a:noFill/>
          <a:ln>
            <a:miter lim="800000"/>
          </a:ln>
        </p:spPr>
        <p:txBody>
          <a:bodyPr anchor="ctr"/>
          <a:lstStyle/>
          <a:p>
            <a:pPr marL="0" indent="0"/>
            <a:r>
              <a:rPr lang="en-US" sz="3200" b="1" smtClean="0">
                <a:solidFill>
                  <a:srgbClr val="FF0000"/>
                </a:solidFill>
                <a:latin typeface="微软雅黑" panose="020B0503020204020204" pitchFamily="34" charset="-122"/>
              </a:rPr>
              <a:t>   </a:t>
            </a:r>
            <a:r>
              <a:rPr lang="zh-CN" altLang="en-US" sz="3200" b="1" smtClean="0">
                <a:solidFill>
                  <a:srgbClr val="FF0000"/>
                </a:solidFill>
                <a:latin typeface="微软雅黑" panose="020B0503020204020204" pitchFamily="34" charset="-122"/>
              </a:rPr>
              <a:t>中</a:t>
            </a:r>
            <a:br>
              <a:rPr lang="en-US" altLang="zh-CN" sz="3200" b="1" smtClean="0">
                <a:solidFill>
                  <a:srgbClr val="FF0000"/>
                </a:solidFill>
                <a:latin typeface="微软雅黑" panose="020B0503020204020204" pitchFamily="34" charset="-122"/>
              </a:rPr>
            </a:br>
            <a:r>
              <a:rPr lang="zh-CN" altLang="en-US" sz="3200" b="1" smtClean="0">
                <a:solidFill>
                  <a:srgbClr val="FF0000"/>
                </a:solidFill>
                <a:latin typeface="微软雅黑" panose="020B0503020204020204" pitchFamily="34" charset="-122"/>
              </a:rPr>
              <a:t>国</a:t>
            </a:r>
            <a:br>
              <a:rPr lang="en-US" altLang="zh-CN" sz="3200" b="1" smtClean="0">
                <a:solidFill>
                  <a:srgbClr val="FF0000"/>
                </a:solidFill>
                <a:latin typeface="微软雅黑" panose="020B0503020204020204" pitchFamily="34" charset="-122"/>
              </a:rPr>
            </a:br>
            <a:r>
              <a:rPr lang="zh-CN" altLang="en-US" sz="3200" b="1" smtClean="0">
                <a:solidFill>
                  <a:srgbClr val="FF0000"/>
                </a:solidFill>
                <a:latin typeface="微软雅黑" panose="020B0503020204020204" pitchFamily="34" charset="-122"/>
              </a:rPr>
              <a:t>火</a:t>
            </a:r>
            <a:br>
              <a:rPr lang="en-US" altLang="zh-CN" sz="3200" b="1" smtClean="0">
                <a:solidFill>
                  <a:srgbClr val="FF0000"/>
                </a:solidFill>
                <a:latin typeface="微软雅黑" panose="020B0503020204020204" pitchFamily="34" charset="-122"/>
              </a:rPr>
            </a:br>
            <a:r>
              <a:rPr lang="zh-CN" altLang="en-US" sz="3200" b="1" smtClean="0">
                <a:solidFill>
                  <a:srgbClr val="FF0000"/>
                </a:solidFill>
                <a:latin typeface="微软雅黑" panose="020B0503020204020204" pitchFamily="34" charset="-122"/>
              </a:rPr>
              <a:t>箭</a:t>
            </a:r>
            <a:br>
              <a:rPr lang="en-US" altLang="zh-CN" sz="3200" b="1" smtClean="0">
                <a:solidFill>
                  <a:srgbClr val="FF0000"/>
                </a:solidFill>
                <a:latin typeface="微软雅黑" panose="020B0503020204020204" pitchFamily="34" charset="-122"/>
              </a:rPr>
            </a:br>
            <a:r>
              <a:rPr lang="zh-CN" altLang="en-US" sz="3200" b="1" smtClean="0">
                <a:solidFill>
                  <a:srgbClr val="FF0000"/>
                </a:solidFill>
                <a:latin typeface="微软雅黑" panose="020B0503020204020204" pitchFamily="34" charset="-122"/>
              </a:rPr>
              <a:t>发</a:t>
            </a:r>
            <a:br>
              <a:rPr lang="en-US" altLang="zh-CN" sz="3200" b="1" smtClean="0">
                <a:solidFill>
                  <a:srgbClr val="FF0000"/>
                </a:solidFill>
                <a:latin typeface="微软雅黑" panose="020B0503020204020204" pitchFamily="34" charset="-122"/>
              </a:rPr>
            </a:br>
            <a:r>
              <a:rPr lang="zh-CN" altLang="en-US" sz="3200" b="1" smtClean="0">
                <a:solidFill>
                  <a:srgbClr val="FF0000"/>
                </a:solidFill>
                <a:latin typeface="微软雅黑" panose="020B0503020204020204" pitchFamily="34" charset="-122"/>
              </a:rPr>
              <a:t>展</a:t>
            </a:r>
            <a:br>
              <a:rPr lang="en-US" altLang="zh-CN" sz="3200" b="1" smtClean="0">
                <a:solidFill>
                  <a:srgbClr val="FF0000"/>
                </a:solidFill>
                <a:latin typeface="微软雅黑" panose="020B0503020204020204" pitchFamily="34" charset="-122"/>
              </a:rPr>
            </a:br>
            <a:r>
              <a:rPr lang="zh-CN" altLang="en-US" sz="3200" b="1" smtClean="0">
                <a:solidFill>
                  <a:srgbClr val="FF0000"/>
                </a:solidFill>
                <a:latin typeface="微软雅黑" panose="020B0503020204020204" pitchFamily="34" charset="-122"/>
              </a:rPr>
              <a:t>状</a:t>
            </a:r>
            <a:br>
              <a:rPr lang="en-US" altLang="zh-CN" sz="3200" b="1" smtClean="0">
                <a:solidFill>
                  <a:srgbClr val="FF0000"/>
                </a:solidFill>
                <a:latin typeface="微软雅黑" panose="020B0503020204020204" pitchFamily="34" charset="-122"/>
              </a:rPr>
            </a:br>
            <a:r>
              <a:rPr lang="zh-CN" altLang="en-US" sz="3200" b="1" smtClean="0">
                <a:solidFill>
                  <a:srgbClr val="FF0000"/>
                </a:solidFill>
                <a:latin typeface="微软雅黑" panose="020B0503020204020204" pitchFamily="34" charset="-122"/>
              </a:rPr>
              <a:t>况</a:t>
            </a:r>
            <a:endParaRPr lang="zh-CN" altLang="en-US" sz="3200" b="1" smtClean="0">
              <a:solidFill>
                <a:srgbClr val="FF0000"/>
              </a:solidFill>
              <a:latin typeface="微软雅黑" panose="020B0503020204020204" pitchFamily="34" charset="-122"/>
            </a:endParaRPr>
          </a:p>
        </p:txBody>
      </p:sp>
      <p:sp>
        <p:nvSpPr>
          <p:cNvPr id="64515" name="Rectangle 3"/>
          <p:cNvSpPr>
            <a:spLocks noGrp="1" noChangeArrowheads="1"/>
          </p:cNvSpPr>
          <p:nvPr>
            <p:ph type="subTitle" idx="4294967295"/>
          </p:nvPr>
        </p:nvSpPr>
        <p:spPr bwMode="auto">
          <a:xfrm>
            <a:off x="0" y="855663"/>
            <a:ext cx="10877550" cy="1620837"/>
          </a:xfrm>
          <a:prstGeom prst="rect">
            <a:avLst/>
          </a:prstGeom>
          <a:noFill/>
          <a:ln>
            <a:miter lim="800000"/>
          </a:ln>
        </p:spPr>
        <p:txBody>
          <a:bodyPr/>
          <a:lstStyle/>
          <a:p>
            <a:pPr marL="742950" lvl="1" indent="-285750">
              <a:lnSpc>
                <a:spcPct val="130000"/>
              </a:lnSpc>
              <a:buFont typeface="Wingdings" panose="05000000000000000000" pitchFamily="2" charset="2"/>
              <a:buNone/>
            </a:pPr>
            <a:r>
              <a:rPr lang="en-US" altLang="zh-CN" smtClean="0">
                <a:latin typeface="微软雅黑" panose="020B0503020204020204" pitchFamily="34" charset="-122"/>
              </a:rPr>
              <a:t>        </a:t>
            </a:r>
            <a:r>
              <a:rPr lang="zh-CN" altLang="en-US" smtClean="0">
                <a:latin typeface="微软雅黑" panose="020B0503020204020204" pitchFamily="34" charset="-122"/>
              </a:rPr>
              <a:t>中国自</a:t>
            </a:r>
            <a:r>
              <a:rPr lang="en-US" smtClean="0">
                <a:latin typeface="微软雅黑" panose="020B0503020204020204" pitchFamily="34" charset="-122"/>
              </a:rPr>
              <a:t>1956</a:t>
            </a:r>
            <a:r>
              <a:rPr lang="zh-CN" altLang="en-US" smtClean="0">
                <a:latin typeface="微软雅黑" panose="020B0503020204020204" pitchFamily="34" charset="-122"/>
              </a:rPr>
              <a:t>年开始，开始了现代火箭的研制工作。</a:t>
            </a:r>
            <a:r>
              <a:rPr lang="en-US" smtClean="0">
                <a:latin typeface="微软雅黑" panose="020B0503020204020204" pitchFamily="34" charset="-122"/>
              </a:rPr>
              <a:t>1970</a:t>
            </a:r>
            <a:r>
              <a:rPr lang="zh-CN" altLang="en-US" smtClean="0">
                <a:latin typeface="微软雅黑" panose="020B0503020204020204" pitchFamily="34" charset="-122"/>
              </a:rPr>
              <a:t>年</a:t>
            </a:r>
            <a:r>
              <a:rPr lang="en-US" smtClean="0">
                <a:latin typeface="微软雅黑" panose="020B0503020204020204" pitchFamily="34" charset="-122"/>
              </a:rPr>
              <a:t>4</a:t>
            </a:r>
            <a:r>
              <a:rPr lang="zh-CN" altLang="en-US" smtClean="0">
                <a:latin typeface="微软雅黑" panose="020B0503020204020204" pitchFamily="34" charset="-122"/>
              </a:rPr>
              <a:t>月</a:t>
            </a:r>
            <a:r>
              <a:rPr lang="en-US" smtClean="0">
                <a:latin typeface="微软雅黑" panose="020B0503020204020204" pitchFamily="34" charset="-122"/>
              </a:rPr>
              <a:t>24</a:t>
            </a:r>
            <a:r>
              <a:rPr lang="zh-CN" altLang="en-US" smtClean="0">
                <a:latin typeface="微软雅黑" panose="020B0503020204020204" pitchFamily="34" charset="-122"/>
              </a:rPr>
              <a:t>日长征</a:t>
            </a:r>
            <a:r>
              <a:rPr lang="en-US" smtClean="0">
                <a:latin typeface="微软雅黑" panose="020B0503020204020204" pitchFamily="34" charset="-122"/>
              </a:rPr>
              <a:t>1</a:t>
            </a:r>
            <a:r>
              <a:rPr lang="zh-CN" altLang="en-US" smtClean="0">
                <a:latin typeface="微软雅黑" panose="020B0503020204020204" pitchFamily="34" charset="-122"/>
              </a:rPr>
              <a:t>号运载火箭诞生，首次发射东方红</a:t>
            </a:r>
            <a:r>
              <a:rPr lang="en-US" smtClean="0">
                <a:latin typeface="微软雅黑" panose="020B0503020204020204" pitchFamily="34" charset="-122"/>
              </a:rPr>
              <a:t>1</a:t>
            </a:r>
            <a:r>
              <a:rPr lang="zh-CN" altLang="en-US" smtClean="0">
                <a:latin typeface="微软雅黑" panose="020B0503020204020204" pitchFamily="34" charset="-122"/>
              </a:rPr>
              <a:t>号卫星成功 。目前，中国长征系列运载火箭已成功研制</a:t>
            </a:r>
            <a:r>
              <a:rPr lang="en-US" smtClean="0">
                <a:latin typeface="微软雅黑" panose="020B0503020204020204" pitchFamily="34" charset="-122"/>
              </a:rPr>
              <a:t>7</a:t>
            </a:r>
            <a:r>
              <a:rPr lang="zh-CN" altLang="en-US" smtClean="0">
                <a:latin typeface="微软雅黑" panose="020B0503020204020204" pitchFamily="34" charset="-122"/>
              </a:rPr>
              <a:t>个型号。</a:t>
            </a:r>
            <a:endParaRPr lang="zh-CN" altLang="en-US" smtClean="0">
              <a:latin typeface="微软雅黑" panose="020B0503020204020204" pitchFamily="34" charset="-122"/>
            </a:endParaRPr>
          </a:p>
        </p:txBody>
      </p:sp>
      <p:pic>
        <p:nvPicPr>
          <p:cNvPr id="64516" name="Picture 16" descr="zg1"/>
          <p:cNvPicPr>
            <a:picLocks noChangeAspect="1" noChangeArrowheads="1"/>
          </p:cNvPicPr>
          <p:nvPr/>
        </p:nvPicPr>
        <p:blipFill>
          <a:blip r:embed="rId1"/>
          <a:srcRect/>
          <a:stretch>
            <a:fillRect/>
          </a:stretch>
        </p:blipFill>
        <p:spPr bwMode="auto">
          <a:xfrm>
            <a:off x="1295400" y="2420938"/>
            <a:ext cx="2881313" cy="1439862"/>
          </a:xfrm>
          <a:prstGeom prst="rect">
            <a:avLst/>
          </a:prstGeom>
          <a:noFill/>
          <a:ln w="9525">
            <a:noFill/>
            <a:miter lim="800000"/>
            <a:headEnd/>
            <a:tailEnd/>
          </a:ln>
        </p:spPr>
      </p:pic>
      <p:sp>
        <p:nvSpPr>
          <p:cNvPr id="64517" name="Rectangle 5"/>
          <p:cNvSpPr>
            <a:spLocks noChangeArrowheads="1"/>
          </p:cNvSpPr>
          <p:nvPr/>
        </p:nvSpPr>
        <p:spPr bwMode="auto">
          <a:xfrm>
            <a:off x="1776413" y="3933825"/>
            <a:ext cx="1458912" cy="519113"/>
          </a:xfrm>
          <a:prstGeom prst="rect">
            <a:avLst/>
          </a:prstGeom>
          <a:noFill/>
          <a:ln w="9525">
            <a:noFill/>
            <a:miter lim="800000"/>
          </a:ln>
        </p:spPr>
        <p:txBody>
          <a:bodyPr wrap="none">
            <a:spAutoFit/>
          </a:bodyPr>
          <a:lstStyle/>
          <a:p>
            <a:r>
              <a:rPr lang="zh-CN" altLang="en-US" sz="2800">
                <a:latin typeface="微软雅黑" panose="020B0503020204020204" pitchFamily="34" charset="-122"/>
              </a:rPr>
              <a:t>长征</a:t>
            </a:r>
            <a:r>
              <a:rPr lang="en-US" sz="2800">
                <a:latin typeface="微软雅黑" panose="020B0503020204020204" pitchFamily="34" charset="-122"/>
              </a:rPr>
              <a:t>1</a:t>
            </a:r>
            <a:r>
              <a:rPr lang="zh-CN" altLang="en-US" sz="2800">
                <a:latin typeface="微软雅黑" panose="020B0503020204020204" pitchFamily="34" charset="-122"/>
              </a:rPr>
              <a:t>号</a:t>
            </a:r>
            <a:endParaRPr lang="zh-CN" altLang="en-US" sz="2800">
              <a:latin typeface="微软雅黑" panose="020B0503020204020204" pitchFamily="34" charset="-122"/>
            </a:endParaRPr>
          </a:p>
        </p:txBody>
      </p:sp>
      <p:pic>
        <p:nvPicPr>
          <p:cNvPr id="64518" name="Picture 9" descr="http://www.gymzzx.com/xiaogindex/航空航天/长征运载火箭系列.files/lm2c-2.gif">
            <a:hlinkClick r:id="rId2"/>
          </p:cNvPr>
          <p:cNvPicPr>
            <a:picLocks noChangeAspect="1" noChangeArrowheads="1"/>
          </p:cNvPicPr>
          <p:nvPr/>
        </p:nvPicPr>
        <p:blipFill>
          <a:blip r:embed="rId3" r:link="rId4"/>
          <a:srcRect/>
          <a:stretch>
            <a:fillRect/>
          </a:stretch>
        </p:blipFill>
        <p:spPr bwMode="auto">
          <a:xfrm>
            <a:off x="4846638" y="2420938"/>
            <a:ext cx="2689225" cy="1558925"/>
          </a:xfrm>
          <a:prstGeom prst="rect">
            <a:avLst/>
          </a:prstGeom>
          <a:noFill/>
          <a:ln w="9525">
            <a:noFill/>
            <a:miter lim="800000"/>
            <a:headEnd/>
            <a:tailEnd/>
          </a:ln>
        </p:spPr>
      </p:pic>
      <p:sp>
        <p:nvSpPr>
          <p:cNvPr id="64519" name="Rectangle 8"/>
          <p:cNvSpPr>
            <a:spLocks noChangeArrowheads="1"/>
          </p:cNvSpPr>
          <p:nvPr/>
        </p:nvSpPr>
        <p:spPr bwMode="auto">
          <a:xfrm>
            <a:off x="4846638" y="4005263"/>
            <a:ext cx="2200275" cy="519112"/>
          </a:xfrm>
          <a:prstGeom prst="rect">
            <a:avLst/>
          </a:prstGeom>
          <a:noFill/>
          <a:ln w="9525">
            <a:noFill/>
            <a:miter lim="800000"/>
          </a:ln>
        </p:spPr>
        <p:txBody>
          <a:bodyPr wrap="none">
            <a:spAutoFit/>
          </a:bodyPr>
          <a:lstStyle/>
          <a:p>
            <a:r>
              <a:rPr lang="zh-CN" altLang="en-US" sz="2800">
                <a:latin typeface="微软雅黑" panose="020B0503020204020204" pitchFamily="34" charset="-122"/>
              </a:rPr>
              <a:t>长征二号</a:t>
            </a:r>
            <a:r>
              <a:rPr lang="en-US" sz="2800">
                <a:latin typeface="微软雅黑" panose="020B0503020204020204" pitchFamily="34" charset="-122"/>
              </a:rPr>
              <a:t>C</a:t>
            </a:r>
            <a:r>
              <a:rPr lang="zh-CN" altLang="en-US" sz="2800">
                <a:latin typeface="微软雅黑" panose="020B0503020204020204" pitchFamily="34" charset="-122"/>
              </a:rPr>
              <a:t>型</a:t>
            </a:r>
            <a:endParaRPr lang="zh-CN" altLang="en-US" sz="2800">
              <a:latin typeface="微软雅黑" panose="020B0503020204020204" pitchFamily="34" charset="-122"/>
            </a:endParaRPr>
          </a:p>
        </p:txBody>
      </p:sp>
      <p:pic>
        <p:nvPicPr>
          <p:cNvPr id="64520" name="Picture 19" descr="lm-3a"/>
          <p:cNvPicPr>
            <a:picLocks noChangeAspect="1" noChangeArrowheads="1"/>
          </p:cNvPicPr>
          <p:nvPr/>
        </p:nvPicPr>
        <p:blipFill>
          <a:blip r:embed="rId5"/>
          <a:srcRect/>
          <a:stretch>
            <a:fillRect/>
          </a:stretch>
        </p:blipFill>
        <p:spPr bwMode="auto">
          <a:xfrm>
            <a:off x="8208963" y="2492375"/>
            <a:ext cx="2400300" cy="1439863"/>
          </a:xfrm>
          <a:prstGeom prst="rect">
            <a:avLst/>
          </a:prstGeom>
          <a:noFill/>
          <a:ln w="9525">
            <a:noFill/>
            <a:miter lim="800000"/>
            <a:headEnd/>
            <a:tailEnd/>
          </a:ln>
        </p:spPr>
      </p:pic>
      <p:sp>
        <p:nvSpPr>
          <p:cNvPr id="64521" name="Rectangle 10"/>
          <p:cNvSpPr>
            <a:spLocks noChangeArrowheads="1"/>
          </p:cNvSpPr>
          <p:nvPr/>
        </p:nvSpPr>
        <p:spPr bwMode="auto">
          <a:xfrm>
            <a:off x="8208963" y="3933825"/>
            <a:ext cx="2212975" cy="519113"/>
          </a:xfrm>
          <a:prstGeom prst="rect">
            <a:avLst/>
          </a:prstGeom>
          <a:noFill/>
          <a:ln w="9525">
            <a:noFill/>
            <a:miter lim="800000"/>
          </a:ln>
        </p:spPr>
        <p:txBody>
          <a:bodyPr wrap="none">
            <a:spAutoFit/>
          </a:bodyPr>
          <a:lstStyle/>
          <a:p>
            <a:r>
              <a:rPr lang="zh-CN" altLang="en-US" sz="2800">
                <a:latin typeface="微软雅黑" panose="020B0503020204020204" pitchFamily="34" charset="-122"/>
              </a:rPr>
              <a:t>长征三号</a:t>
            </a:r>
            <a:r>
              <a:rPr lang="en-US" sz="2800">
                <a:latin typeface="微软雅黑" panose="020B0503020204020204" pitchFamily="34" charset="-122"/>
              </a:rPr>
              <a:t>A</a:t>
            </a:r>
            <a:r>
              <a:rPr lang="zh-CN" altLang="en-US" sz="2800">
                <a:latin typeface="微软雅黑" panose="020B0503020204020204" pitchFamily="34" charset="-122"/>
              </a:rPr>
              <a:t>型</a:t>
            </a:r>
            <a:endParaRPr lang="zh-CN" altLang="en-US" sz="2800">
              <a:latin typeface="微软雅黑" panose="020B0503020204020204" pitchFamily="34" charset="-122"/>
            </a:endParaRPr>
          </a:p>
        </p:txBody>
      </p:sp>
      <p:pic>
        <p:nvPicPr>
          <p:cNvPr id="64522" name="Picture 23" descr="http://www.gymzzx.com/xiaogindex/航空航天/长征运载火箭系列.files/lm3b.gif">
            <a:hlinkClick r:id="rId6"/>
          </p:cNvPr>
          <p:cNvPicPr>
            <a:picLocks noChangeAspect="1" noChangeArrowheads="1"/>
          </p:cNvPicPr>
          <p:nvPr/>
        </p:nvPicPr>
        <p:blipFill>
          <a:blip r:embed="rId7" r:link="rId8"/>
          <a:srcRect/>
          <a:stretch>
            <a:fillRect/>
          </a:stretch>
        </p:blipFill>
        <p:spPr bwMode="auto">
          <a:xfrm>
            <a:off x="1200150" y="4508500"/>
            <a:ext cx="2782888" cy="1614488"/>
          </a:xfrm>
          <a:prstGeom prst="rect">
            <a:avLst/>
          </a:prstGeom>
          <a:noFill/>
          <a:ln w="9525">
            <a:noFill/>
            <a:miter lim="800000"/>
            <a:headEnd/>
            <a:tailEnd/>
          </a:ln>
        </p:spPr>
      </p:pic>
      <p:sp>
        <p:nvSpPr>
          <p:cNvPr id="64523" name="Rectangle 12"/>
          <p:cNvSpPr>
            <a:spLocks noChangeArrowheads="1"/>
          </p:cNvSpPr>
          <p:nvPr/>
        </p:nvSpPr>
        <p:spPr bwMode="auto">
          <a:xfrm>
            <a:off x="1200150" y="6237288"/>
            <a:ext cx="2260600" cy="519112"/>
          </a:xfrm>
          <a:prstGeom prst="rect">
            <a:avLst/>
          </a:prstGeom>
          <a:noFill/>
          <a:ln w="9525">
            <a:noFill/>
            <a:miter lim="800000"/>
          </a:ln>
        </p:spPr>
        <p:txBody>
          <a:bodyPr wrap="none">
            <a:spAutoFit/>
          </a:bodyPr>
          <a:lstStyle/>
          <a:p>
            <a:r>
              <a:rPr lang="zh-CN" altLang="en-US" sz="2800">
                <a:latin typeface="微软雅黑" panose="020B0503020204020204" pitchFamily="34" charset="-122"/>
              </a:rPr>
              <a:t>长征三号</a:t>
            </a:r>
            <a:r>
              <a:rPr lang="en-US" sz="2800">
                <a:latin typeface="微软雅黑" panose="020B0503020204020204" pitchFamily="34" charset="-122"/>
              </a:rPr>
              <a:t>B</a:t>
            </a:r>
            <a:r>
              <a:rPr lang="zh-CN" altLang="en-US" sz="2800">
                <a:latin typeface="微软雅黑" panose="020B0503020204020204" pitchFamily="34" charset="-122"/>
              </a:rPr>
              <a:t>型</a:t>
            </a:r>
            <a:r>
              <a:rPr lang="zh-CN" altLang="en-US" sz="2000">
                <a:latin typeface="微软雅黑" panose="020B0503020204020204" pitchFamily="34" charset="-122"/>
              </a:rPr>
              <a:t> </a:t>
            </a:r>
            <a:endParaRPr lang="zh-CN" altLang="en-US" sz="2000">
              <a:latin typeface="微软雅黑" panose="020B0503020204020204" pitchFamily="34" charset="-122"/>
            </a:endParaRPr>
          </a:p>
        </p:txBody>
      </p:sp>
      <p:pic>
        <p:nvPicPr>
          <p:cNvPr id="64524" name="Picture 12" descr="http://www.gymzzx.com/xiaogindex/航空航天/长征运载火箭系列.files/lm3c.gif">
            <a:hlinkClick r:id="rId9"/>
          </p:cNvPr>
          <p:cNvPicPr>
            <a:picLocks noChangeAspect="1" noChangeArrowheads="1"/>
          </p:cNvPicPr>
          <p:nvPr/>
        </p:nvPicPr>
        <p:blipFill>
          <a:blip r:embed="rId10" r:link="rId11"/>
          <a:srcRect/>
          <a:stretch>
            <a:fillRect/>
          </a:stretch>
        </p:blipFill>
        <p:spPr bwMode="auto">
          <a:xfrm>
            <a:off x="4464050" y="4581525"/>
            <a:ext cx="2497138" cy="1516063"/>
          </a:xfrm>
          <a:prstGeom prst="rect">
            <a:avLst/>
          </a:prstGeom>
          <a:noFill/>
          <a:ln w="9525">
            <a:noFill/>
            <a:miter lim="800000"/>
            <a:headEnd/>
            <a:tailEnd/>
          </a:ln>
        </p:spPr>
      </p:pic>
      <p:sp>
        <p:nvSpPr>
          <p:cNvPr id="64525" name="Rectangle 14"/>
          <p:cNvSpPr>
            <a:spLocks noChangeArrowheads="1"/>
          </p:cNvSpPr>
          <p:nvPr/>
        </p:nvSpPr>
        <p:spPr bwMode="auto">
          <a:xfrm>
            <a:off x="4368800" y="6237288"/>
            <a:ext cx="2200275" cy="519112"/>
          </a:xfrm>
          <a:prstGeom prst="rect">
            <a:avLst/>
          </a:prstGeom>
          <a:noFill/>
          <a:ln w="9525">
            <a:noFill/>
            <a:miter lim="800000"/>
          </a:ln>
        </p:spPr>
        <p:txBody>
          <a:bodyPr wrap="none">
            <a:spAutoFit/>
          </a:bodyPr>
          <a:lstStyle/>
          <a:p>
            <a:r>
              <a:rPr lang="zh-CN" altLang="en-US" sz="2800">
                <a:latin typeface="微软雅黑" panose="020B0503020204020204" pitchFamily="34" charset="-122"/>
              </a:rPr>
              <a:t>长征三号</a:t>
            </a:r>
            <a:r>
              <a:rPr lang="en-US" sz="2800">
                <a:latin typeface="微软雅黑" panose="020B0503020204020204" pitchFamily="34" charset="-122"/>
              </a:rPr>
              <a:t>C</a:t>
            </a:r>
            <a:r>
              <a:rPr lang="zh-CN" altLang="en-US" sz="2800">
                <a:latin typeface="微软雅黑" panose="020B0503020204020204" pitchFamily="34" charset="-122"/>
              </a:rPr>
              <a:t>型</a:t>
            </a:r>
            <a:endParaRPr lang="zh-CN" altLang="en-US" sz="2800">
              <a:latin typeface="微软雅黑" panose="020B0503020204020204" pitchFamily="34" charset="-122"/>
            </a:endParaRPr>
          </a:p>
        </p:txBody>
      </p:sp>
      <p:pic>
        <p:nvPicPr>
          <p:cNvPr id="64526" name="Picture 27" descr="http://www.gymzzx.com/xiaogindex/航空航天/长征运载火箭系列.files/051111.gif">
            <a:hlinkClick r:id="rId12"/>
          </p:cNvPr>
          <p:cNvPicPr>
            <a:picLocks noChangeAspect="1" noChangeArrowheads="1"/>
          </p:cNvPicPr>
          <p:nvPr/>
        </p:nvPicPr>
        <p:blipFill>
          <a:blip r:embed="rId13" r:link="rId14"/>
          <a:srcRect/>
          <a:stretch>
            <a:fillRect/>
          </a:stretch>
        </p:blipFill>
        <p:spPr bwMode="auto">
          <a:xfrm>
            <a:off x="7440613" y="4508500"/>
            <a:ext cx="2879725" cy="1681163"/>
          </a:xfrm>
          <a:prstGeom prst="rect">
            <a:avLst/>
          </a:prstGeom>
          <a:noFill/>
          <a:ln w="9525">
            <a:noFill/>
            <a:miter lim="800000"/>
            <a:headEnd/>
            <a:tailEnd/>
          </a:ln>
        </p:spPr>
      </p:pic>
      <p:sp>
        <p:nvSpPr>
          <p:cNvPr id="64527" name="Rectangle 16"/>
          <p:cNvSpPr>
            <a:spLocks noChangeArrowheads="1"/>
          </p:cNvSpPr>
          <p:nvPr/>
        </p:nvSpPr>
        <p:spPr bwMode="auto">
          <a:xfrm>
            <a:off x="7727950" y="6237288"/>
            <a:ext cx="2185988" cy="519112"/>
          </a:xfrm>
          <a:prstGeom prst="rect">
            <a:avLst/>
          </a:prstGeom>
          <a:noFill/>
          <a:ln w="9525">
            <a:noFill/>
            <a:miter lim="800000"/>
          </a:ln>
        </p:spPr>
        <p:txBody>
          <a:bodyPr wrap="none">
            <a:spAutoFit/>
          </a:bodyPr>
          <a:lstStyle/>
          <a:p>
            <a:r>
              <a:rPr lang="zh-CN" altLang="en-US" sz="2800">
                <a:latin typeface="微软雅黑" panose="020B0503020204020204" pitchFamily="34" charset="-122"/>
              </a:rPr>
              <a:t>长征四号</a:t>
            </a:r>
            <a:r>
              <a:rPr lang="en-US" sz="2800">
                <a:latin typeface="微软雅黑" panose="020B0503020204020204" pitchFamily="34" charset="-122"/>
              </a:rPr>
              <a:t>B</a:t>
            </a:r>
            <a:r>
              <a:rPr lang="zh-CN" altLang="en-US" sz="2800">
                <a:latin typeface="微软雅黑" panose="020B0503020204020204" pitchFamily="34" charset="-122"/>
              </a:rPr>
              <a:t>型</a:t>
            </a:r>
            <a:endParaRPr lang="zh-CN" altLang="en-US" sz="2800">
              <a:latin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 calcmode="lin" valueType="num">
                                      <p:cBhvr additive="base">
                                        <p:cTn id="7" dur="500" fill="hold"/>
                                        <p:tgtEl>
                                          <p:spTgt spid="645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45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64516"/>
                                        </p:tgtEl>
                                        <p:attrNameLst>
                                          <p:attrName>style.visibility</p:attrName>
                                        </p:attrNameLst>
                                      </p:cBhvr>
                                      <p:to>
                                        <p:strVal val="visible"/>
                                      </p:to>
                                    </p:set>
                                    <p:animEffect transition="in" filter="box(in)">
                                      <p:cBhvr>
                                        <p:cTn id="13" dur="500"/>
                                        <p:tgtEl>
                                          <p:spTgt spid="64516"/>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64517"/>
                                        </p:tgtEl>
                                        <p:attrNameLst>
                                          <p:attrName>style.visibility</p:attrName>
                                        </p:attrNameLst>
                                      </p:cBhvr>
                                      <p:to>
                                        <p:strVal val="visible"/>
                                      </p:to>
                                    </p:set>
                                    <p:animEffect transition="in" filter="box(in)">
                                      <p:cBhvr>
                                        <p:cTn id="16" dur="500"/>
                                        <p:tgtEl>
                                          <p:spTgt spid="64517"/>
                                        </p:tgtEl>
                                      </p:cBhvr>
                                    </p:animEffect>
                                  </p:childTnLst>
                                </p:cTn>
                              </p:par>
                              <p:par>
                                <p:cTn id="17" presetID="4" presetClass="entr" presetSubtype="16" fill="hold" nodeType="withEffect">
                                  <p:stCondLst>
                                    <p:cond delay="0"/>
                                  </p:stCondLst>
                                  <p:childTnLst>
                                    <p:set>
                                      <p:cBhvr>
                                        <p:cTn id="18" dur="1" fill="hold">
                                          <p:stCondLst>
                                            <p:cond delay="0"/>
                                          </p:stCondLst>
                                        </p:cTn>
                                        <p:tgtEl>
                                          <p:spTgt spid="64518"/>
                                        </p:tgtEl>
                                        <p:attrNameLst>
                                          <p:attrName>style.visibility</p:attrName>
                                        </p:attrNameLst>
                                      </p:cBhvr>
                                      <p:to>
                                        <p:strVal val="visible"/>
                                      </p:to>
                                    </p:set>
                                    <p:animEffect transition="in" filter="box(in)">
                                      <p:cBhvr>
                                        <p:cTn id="19" dur="500"/>
                                        <p:tgtEl>
                                          <p:spTgt spid="64518"/>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64519"/>
                                        </p:tgtEl>
                                        <p:attrNameLst>
                                          <p:attrName>style.visibility</p:attrName>
                                        </p:attrNameLst>
                                      </p:cBhvr>
                                      <p:to>
                                        <p:strVal val="visible"/>
                                      </p:to>
                                    </p:set>
                                    <p:animEffect transition="in" filter="box(in)">
                                      <p:cBhvr>
                                        <p:cTn id="22" dur="500"/>
                                        <p:tgtEl>
                                          <p:spTgt spid="64519"/>
                                        </p:tgtEl>
                                      </p:cBhvr>
                                    </p:animEffect>
                                  </p:childTnLst>
                                </p:cTn>
                              </p:par>
                              <p:par>
                                <p:cTn id="23" presetID="4" presetClass="entr" presetSubtype="16" fill="hold" nodeType="withEffect">
                                  <p:stCondLst>
                                    <p:cond delay="0"/>
                                  </p:stCondLst>
                                  <p:childTnLst>
                                    <p:set>
                                      <p:cBhvr>
                                        <p:cTn id="24" dur="1" fill="hold">
                                          <p:stCondLst>
                                            <p:cond delay="0"/>
                                          </p:stCondLst>
                                        </p:cTn>
                                        <p:tgtEl>
                                          <p:spTgt spid="64520"/>
                                        </p:tgtEl>
                                        <p:attrNameLst>
                                          <p:attrName>style.visibility</p:attrName>
                                        </p:attrNameLst>
                                      </p:cBhvr>
                                      <p:to>
                                        <p:strVal val="visible"/>
                                      </p:to>
                                    </p:set>
                                    <p:animEffect transition="in" filter="box(in)">
                                      <p:cBhvr>
                                        <p:cTn id="25" dur="500"/>
                                        <p:tgtEl>
                                          <p:spTgt spid="64520"/>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64521"/>
                                        </p:tgtEl>
                                        <p:attrNameLst>
                                          <p:attrName>style.visibility</p:attrName>
                                        </p:attrNameLst>
                                      </p:cBhvr>
                                      <p:to>
                                        <p:strVal val="visible"/>
                                      </p:to>
                                    </p:set>
                                    <p:animEffect transition="in" filter="box(in)">
                                      <p:cBhvr>
                                        <p:cTn id="28" dur="500"/>
                                        <p:tgtEl>
                                          <p:spTgt spid="64521"/>
                                        </p:tgtEl>
                                      </p:cBhvr>
                                    </p:animEffect>
                                  </p:childTnLst>
                                </p:cTn>
                              </p:par>
                              <p:par>
                                <p:cTn id="29" presetID="4" presetClass="entr" presetSubtype="16" fill="hold" nodeType="withEffect">
                                  <p:stCondLst>
                                    <p:cond delay="0"/>
                                  </p:stCondLst>
                                  <p:childTnLst>
                                    <p:set>
                                      <p:cBhvr>
                                        <p:cTn id="30" dur="1" fill="hold">
                                          <p:stCondLst>
                                            <p:cond delay="0"/>
                                          </p:stCondLst>
                                        </p:cTn>
                                        <p:tgtEl>
                                          <p:spTgt spid="64522"/>
                                        </p:tgtEl>
                                        <p:attrNameLst>
                                          <p:attrName>style.visibility</p:attrName>
                                        </p:attrNameLst>
                                      </p:cBhvr>
                                      <p:to>
                                        <p:strVal val="visible"/>
                                      </p:to>
                                    </p:set>
                                    <p:animEffect transition="in" filter="box(in)">
                                      <p:cBhvr>
                                        <p:cTn id="31" dur="500"/>
                                        <p:tgtEl>
                                          <p:spTgt spid="64522"/>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64523"/>
                                        </p:tgtEl>
                                        <p:attrNameLst>
                                          <p:attrName>style.visibility</p:attrName>
                                        </p:attrNameLst>
                                      </p:cBhvr>
                                      <p:to>
                                        <p:strVal val="visible"/>
                                      </p:to>
                                    </p:set>
                                    <p:animEffect transition="in" filter="box(in)">
                                      <p:cBhvr>
                                        <p:cTn id="34" dur="500"/>
                                        <p:tgtEl>
                                          <p:spTgt spid="64523"/>
                                        </p:tgtEl>
                                      </p:cBhvr>
                                    </p:animEffect>
                                  </p:childTnLst>
                                </p:cTn>
                              </p:par>
                              <p:par>
                                <p:cTn id="35" presetID="4" presetClass="entr" presetSubtype="16" fill="hold" nodeType="withEffect">
                                  <p:stCondLst>
                                    <p:cond delay="0"/>
                                  </p:stCondLst>
                                  <p:childTnLst>
                                    <p:set>
                                      <p:cBhvr>
                                        <p:cTn id="36" dur="1" fill="hold">
                                          <p:stCondLst>
                                            <p:cond delay="0"/>
                                          </p:stCondLst>
                                        </p:cTn>
                                        <p:tgtEl>
                                          <p:spTgt spid="64524"/>
                                        </p:tgtEl>
                                        <p:attrNameLst>
                                          <p:attrName>style.visibility</p:attrName>
                                        </p:attrNameLst>
                                      </p:cBhvr>
                                      <p:to>
                                        <p:strVal val="visible"/>
                                      </p:to>
                                    </p:set>
                                    <p:animEffect transition="in" filter="box(in)">
                                      <p:cBhvr>
                                        <p:cTn id="37" dur="500"/>
                                        <p:tgtEl>
                                          <p:spTgt spid="64524"/>
                                        </p:tgtEl>
                                      </p:cBhvr>
                                    </p:animEffect>
                                  </p:childTnLst>
                                </p:cTn>
                              </p:par>
                              <p:par>
                                <p:cTn id="38" presetID="4" presetClass="entr" presetSubtype="16" fill="hold" grpId="0" nodeType="withEffect">
                                  <p:stCondLst>
                                    <p:cond delay="0"/>
                                  </p:stCondLst>
                                  <p:childTnLst>
                                    <p:set>
                                      <p:cBhvr>
                                        <p:cTn id="39" dur="1" fill="hold">
                                          <p:stCondLst>
                                            <p:cond delay="0"/>
                                          </p:stCondLst>
                                        </p:cTn>
                                        <p:tgtEl>
                                          <p:spTgt spid="64525"/>
                                        </p:tgtEl>
                                        <p:attrNameLst>
                                          <p:attrName>style.visibility</p:attrName>
                                        </p:attrNameLst>
                                      </p:cBhvr>
                                      <p:to>
                                        <p:strVal val="visible"/>
                                      </p:to>
                                    </p:set>
                                    <p:animEffect transition="in" filter="box(in)">
                                      <p:cBhvr>
                                        <p:cTn id="40" dur="500"/>
                                        <p:tgtEl>
                                          <p:spTgt spid="64525"/>
                                        </p:tgtEl>
                                      </p:cBhvr>
                                    </p:animEffect>
                                  </p:childTnLst>
                                </p:cTn>
                              </p:par>
                              <p:par>
                                <p:cTn id="41" presetID="4" presetClass="entr" presetSubtype="16" fill="hold" nodeType="withEffect">
                                  <p:stCondLst>
                                    <p:cond delay="0"/>
                                  </p:stCondLst>
                                  <p:childTnLst>
                                    <p:set>
                                      <p:cBhvr>
                                        <p:cTn id="42" dur="1" fill="hold">
                                          <p:stCondLst>
                                            <p:cond delay="0"/>
                                          </p:stCondLst>
                                        </p:cTn>
                                        <p:tgtEl>
                                          <p:spTgt spid="64526"/>
                                        </p:tgtEl>
                                        <p:attrNameLst>
                                          <p:attrName>style.visibility</p:attrName>
                                        </p:attrNameLst>
                                      </p:cBhvr>
                                      <p:to>
                                        <p:strVal val="visible"/>
                                      </p:to>
                                    </p:set>
                                    <p:animEffect transition="in" filter="box(in)">
                                      <p:cBhvr>
                                        <p:cTn id="43" dur="500"/>
                                        <p:tgtEl>
                                          <p:spTgt spid="64526"/>
                                        </p:tgtEl>
                                      </p:cBhvr>
                                    </p:animEffect>
                                  </p:childTnLst>
                                </p:cTn>
                              </p:par>
                              <p:par>
                                <p:cTn id="44" presetID="4" presetClass="entr" presetSubtype="16" fill="hold" grpId="0" nodeType="withEffect">
                                  <p:stCondLst>
                                    <p:cond delay="0"/>
                                  </p:stCondLst>
                                  <p:childTnLst>
                                    <p:set>
                                      <p:cBhvr>
                                        <p:cTn id="45" dur="1" fill="hold">
                                          <p:stCondLst>
                                            <p:cond delay="0"/>
                                          </p:stCondLst>
                                        </p:cTn>
                                        <p:tgtEl>
                                          <p:spTgt spid="64527"/>
                                        </p:tgtEl>
                                        <p:attrNameLst>
                                          <p:attrName>style.visibility</p:attrName>
                                        </p:attrNameLst>
                                      </p:cBhvr>
                                      <p:to>
                                        <p:strVal val="visible"/>
                                      </p:to>
                                    </p:set>
                                    <p:animEffect transition="in" filter="box(in)">
                                      <p:cBhvr>
                                        <p:cTn id="46" dur="500"/>
                                        <p:tgtEl>
                                          <p:spTgt spid="645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p:bldP spid="64517" grpId="0"/>
      <p:bldP spid="64519" grpId="0"/>
      <p:bldP spid="64521" grpId="0"/>
      <p:bldP spid="64523" grpId="0"/>
      <p:bldP spid="64525" grpId="0"/>
      <p:bldP spid="6452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idx="4294967295"/>
          </p:nvPr>
        </p:nvSpPr>
        <p:spPr bwMode="auto">
          <a:xfrm>
            <a:off x="795338" y="1009650"/>
            <a:ext cx="5511800" cy="1139825"/>
          </a:xfrm>
          <a:prstGeom prst="rect">
            <a:avLst/>
          </a:prstGeom>
          <a:noFill/>
          <a:ln>
            <a:miter lim="800000"/>
          </a:ln>
        </p:spPr>
        <p:txBody>
          <a:bodyPr anchor="ctr"/>
          <a:lstStyle/>
          <a:p>
            <a:r>
              <a:rPr lang="zh-CN" altLang="en-US" sz="3200" b="1" smtClean="0">
                <a:solidFill>
                  <a:srgbClr val="FF0000"/>
                </a:solidFill>
                <a:latin typeface="微软雅黑" panose="020B0503020204020204" pitchFamily="34" charset="-122"/>
              </a:rPr>
              <a:t>五、现代火箭的特点及用途</a:t>
            </a:r>
            <a:endParaRPr lang="zh-CN" altLang="en-US" sz="3200" b="1" smtClean="0">
              <a:solidFill>
                <a:srgbClr val="FF0000"/>
              </a:solidFill>
              <a:latin typeface="微软雅黑" panose="020B0503020204020204" pitchFamily="34" charset="-122"/>
            </a:endParaRPr>
          </a:p>
        </p:txBody>
      </p:sp>
      <p:sp>
        <p:nvSpPr>
          <p:cNvPr id="65539" name="Rectangle 3"/>
          <p:cNvSpPr>
            <a:spLocks noGrp="1" noChangeArrowheads="1"/>
          </p:cNvSpPr>
          <p:nvPr>
            <p:ph type="body" idx="4294967295"/>
          </p:nvPr>
        </p:nvSpPr>
        <p:spPr bwMode="auto">
          <a:xfrm>
            <a:off x="882650" y="2454275"/>
            <a:ext cx="4913313" cy="1306513"/>
          </a:xfrm>
          <a:prstGeom prst="rect">
            <a:avLst/>
          </a:prstGeom>
          <a:solidFill>
            <a:srgbClr val="FFFFFF"/>
          </a:solidFill>
          <a:ln>
            <a:miter lim="800000"/>
          </a:ln>
        </p:spPr>
        <p:txBody>
          <a:bodyPr/>
          <a:lstStyle/>
          <a:p>
            <a:pPr>
              <a:lnSpc>
                <a:spcPct val="125000"/>
              </a:lnSpc>
            </a:pPr>
            <a:r>
              <a:rPr lang="zh-CN" altLang="en-US" smtClean="0"/>
              <a:t>早期的火箭</a:t>
            </a:r>
            <a:endParaRPr lang="zh-CN" altLang="en-US" smtClean="0"/>
          </a:p>
          <a:p>
            <a:pPr>
              <a:lnSpc>
                <a:spcPct val="125000"/>
              </a:lnSpc>
            </a:pPr>
            <a:r>
              <a:rPr lang="zh-CN" altLang="en-US" smtClean="0"/>
              <a:t>主要用于战争</a:t>
            </a:r>
            <a:endParaRPr lang="zh-CN" altLang="en-US" smtClean="0"/>
          </a:p>
        </p:txBody>
      </p:sp>
      <p:grpSp>
        <p:nvGrpSpPr>
          <p:cNvPr id="65540" name="Group 5"/>
          <p:cNvGrpSpPr>
            <a:grpSpLocks noChangeAspect="1"/>
          </p:cNvGrpSpPr>
          <p:nvPr/>
        </p:nvGrpSpPr>
        <p:grpSpPr bwMode="auto">
          <a:xfrm>
            <a:off x="5999163" y="1433513"/>
            <a:ext cx="5511800" cy="2673350"/>
            <a:chOff x="0" y="0"/>
            <a:chExt cx="4176" cy="3368"/>
          </a:xfrm>
        </p:grpSpPr>
        <p:pic>
          <p:nvPicPr>
            <p:cNvPr id="65541" name="Picture 6" descr="fch06"/>
            <p:cNvPicPr>
              <a:picLocks noChangeAspect="1" noChangeArrowheads="1"/>
            </p:cNvPicPr>
            <p:nvPr/>
          </p:nvPicPr>
          <p:blipFill>
            <a:blip r:embed="rId1"/>
            <a:srcRect/>
            <a:stretch>
              <a:fillRect/>
            </a:stretch>
          </p:blipFill>
          <p:spPr bwMode="auto">
            <a:xfrm>
              <a:off x="624" y="1152"/>
              <a:ext cx="2880" cy="2216"/>
            </a:xfrm>
            <a:prstGeom prst="rect">
              <a:avLst/>
            </a:prstGeom>
            <a:noFill/>
            <a:ln w="9525">
              <a:noFill/>
              <a:miter lim="800000"/>
              <a:headEnd/>
              <a:tailEnd/>
            </a:ln>
          </p:spPr>
        </p:pic>
        <p:pic>
          <p:nvPicPr>
            <p:cNvPr id="65542" name="Picture 7" descr="fch09"/>
            <p:cNvPicPr>
              <a:picLocks noChangeAspect="1" noChangeArrowheads="1"/>
            </p:cNvPicPr>
            <p:nvPr/>
          </p:nvPicPr>
          <p:blipFill>
            <a:blip r:embed="rId2"/>
            <a:srcRect/>
            <a:stretch>
              <a:fillRect/>
            </a:stretch>
          </p:blipFill>
          <p:spPr bwMode="auto">
            <a:xfrm>
              <a:off x="0" y="0"/>
              <a:ext cx="4176" cy="849"/>
            </a:xfrm>
            <a:prstGeom prst="rect">
              <a:avLst/>
            </a:prstGeom>
            <a:noFill/>
            <a:ln w="9525">
              <a:noFill/>
              <a:miter lim="800000"/>
              <a:headEnd/>
              <a:tailEnd/>
            </a:ln>
          </p:spPr>
        </p:pic>
      </p:grpSp>
      <p:pic>
        <p:nvPicPr>
          <p:cNvPr id="65543" name="Picture 9" descr="卫星"/>
          <p:cNvPicPr>
            <a:picLocks noChangeAspect="1" noChangeArrowheads="1"/>
          </p:cNvPicPr>
          <p:nvPr/>
        </p:nvPicPr>
        <p:blipFill>
          <a:blip r:embed="rId3"/>
          <a:srcRect/>
          <a:stretch>
            <a:fillRect/>
          </a:stretch>
        </p:blipFill>
        <p:spPr bwMode="auto">
          <a:xfrm>
            <a:off x="992188" y="4229100"/>
            <a:ext cx="4319587" cy="2247900"/>
          </a:xfrm>
          <a:prstGeom prst="rect">
            <a:avLst/>
          </a:prstGeom>
          <a:noFill/>
          <a:ln w="9525">
            <a:noFill/>
            <a:miter lim="800000"/>
            <a:headEnd/>
            <a:tailEnd/>
          </a:ln>
        </p:spPr>
      </p:pic>
      <p:sp>
        <p:nvSpPr>
          <p:cNvPr id="65544" name="Rectangle 8"/>
          <p:cNvSpPr>
            <a:spLocks noChangeArrowheads="1"/>
          </p:cNvSpPr>
          <p:nvPr/>
        </p:nvSpPr>
        <p:spPr bwMode="auto">
          <a:xfrm>
            <a:off x="6086475" y="4552950"/>
            <a:ext cx="3859213" cy="1692275"/>
          </a:xfrm>
          <a:prstGeom prst="rect">
            <a:avLst/>
          </a:prstGeom>
          <a:noFill/>
          <a:ln w="9525">
            <a:noFill/>
            <a:miter lim="800000"/>
          </a:ln>
        </p:spPr>
        <p:txBody>
          <a:bodyPr>
            <a:spAutoFit/>
          </a:bodyPr>
          <a:lstStyle/>
          <a:p>
            <a:pPr>
              <a:lnSpc>
                <a:spcPct val="125000"/>
              </a:lnSpc>
            </a:pPr>
            <a:r>
              <a:rPr lang="zh-CN" altLang="en-US" sz="2800"/>
              <a:t>如今，人们更注重火箭的和平利用。例如，发射卫星、运送空间站等。</a:t>
            </a:r>
            <a:endParaRPr lang="zh-CN" alt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5539">
                                            <p:bg/>
                                          </p:spTgt>
                                        </p:tgtEl>
                                        <p:attrNameLst>
                                          <p:attrName>style.visibility</p:attrName>
                                        </p:attrNameLst>
                                      </p:cBhvr>
                                      <p:to>
                                        <p:strVal val="visible"/>
                                      </p:to>
                                    </p:set>
                                    <p:animEffect transition="in" filter="blinds(horizontal)">
                                      <p:cBhvr>
                                        <p:cTn id="7" dur="500"/>
                                        <p:tgtEl>
                                          <p:spTgt spid="65539">
                                            <p:bg/>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5539">
                                            <p:txEl>
                                              <p:pRg st="0" end="0"/>
                                            </p:txEl>
                                          </p:spTgt>
                                        </p:tgtEl>
                                        <p:attrNameLst>
                                          <p:attrName>style.visibility</p:attrName>
                                        </p:attrNameLst>
                                      </p:cBhvr>
                                      <p:to>
                                        <p:strVal val="visible"/>
                                      </p:to>
                                    </p:set>
                                    <p:animEffect transition="in" filter="blinds(horizontal)">
                                      <p:cBhvr>
                                        <p:cTn id="12" dur="500"/>
                                        <p:tgtEl>
                                          <p:spTgt spid="65539">
                                            <p:txEl>
                                              <p:pRg st="0" end="0"/>
                                            </p:txEl>
                                          </p:spTgt>
                                        </p:tgtEl>
                                      </p:cBhvr>
                                    </p:animEffec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65539">
                                            <p:txEl>
                                              <p:pRg st="1" end="1"/>
                                            </p:txEl>
                                          </p:spTgt>
                                        </p:tgtEl>
                                        <p:attrNameLst>
                                          <p:attrName>style.visibility</p:attrName>
                                        </p:attrNameLst>
                                      </p:cBhvr>
                                      <p:to>
                                        <p:strVal val="visible"/>
                                      </p:to>
                                    </p:set>
                                    <p:animEffect transition="in" filter="blinds(horizontal)">
                                      <p:cBhvr>
                                        <p:cTn id="16" dur="500"/>
                                        <p:tgtEl>
                                          <p:spTgt spid="65539">
                                            <p:txEl>
                                              <p:pRg st="1" end="1"/>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65543"/>
                                        </p:tgtEl>
                                        <p:attrNameLst>
                                          <p:attrName>style.visibility</p:attrName>
                                        </p:attrNameLst>
                                      </p:cBhvr>
                                      <p:to>
                                        <p:strVal val="visible"/>
                                      </p:to>
                                    </p:set>
                                    <p:animEffect transition="in" filter="blinds(horizontal)">
                                      <p:cBhvr>
                                        <p:cTn id="19" dur="500"/>
                                        <p:tgtEl>
                                          <p:spTgt spid="65543"/>
                                        </p:tgtEl>
                                      </p:cBhvr>
                                    </p:animEffect>
                                  </p:childTnLst>
                                </p:cTn>
                              </p:par>
                            </p:childTnLst>
                          </p:cTn>
                        </p:par>
                        <p:par>
                          <p:cTn id="20" fill="hold">
                            <p:stCondLst>
                              <p:cond delay="1000"/>
                            </p:stCondLst>
                            <p:childTnLst>
                              <p:par>
                                <p:cTn id="21" presetID="2" presetClass="entr" presetSubtype="4" fill="hold" nodeType="afterEffect">
                                  <p:stCondLst>
                                    <p:cond delay="0"/>
                                  </p:stCondLst>
                                  <p:childTnLst>
                                    <p:set>
                                      <p:cBhvr>
                                        <p:cTn id="22" dur="1" fill="hold">
                                          <p:stCondLst>
                                            <p:cond delay="0"/>
                                          </p:stCondLst>
                                        </p:cTn>
                                        <p:tgtEl>
                                          <p:spTgt spid="65540"/>
                                        </p:tgtEl>
                                        <p:attrNameLst>
                                          <p:attrName>style.visibility</p:attrName>
                                        </p:attrNameLst>
                                      </p:cBhvr>
                                      <p:to>
                                        <p:strVal val="visible"/>
                                      </p:to>
                                    </p:set>
                                    <p:anim calcmode="lin" valueType="num">
                                      <p:cBhvr additive="base">
                                        <p:cTn id="23" dur="500" fill="hold"/>
                                        <p:tgtEl>
                                          <p:spTgt spid="65540"/>
                                        </p:tgtEl>
                                        <p:attrNameLst>
                                          <p:attrName>ppt_x</p:attrName>
                                        </p:attrNameLst>
                                      </p:cBhvr>
                                      <p:tavLst>
                                        <p:tav tm="0">
                                          <p:val>
                                            <p:strVal val="#ppt_x"/>
                                          </p:val>
                                        </p:tav>
                                        <p:tav tm="100000">
                                          <p:val>
                                            <p:strVal val="#ppt_x"/>
                                          </p:val>
                                        </p:tav>
                                      </p:tavLst>
                                    </p:anim>
                                    <p:anim calcmode="lin" valueType="num">
                                      <p:cBhvr additive="base">
                                        <p:cTn id="24" dur="500" fill="hold"/>
                                        <p:tgtEl>
                                          <p:spTgt spid="6554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5544"/>
                                        </p:tgtEl>
                                        <p:attrNameLst>
                                          <p:attrName>style.visibility</p:attrName>
                                        </p:attrNameLst>
                                      </p:cBhvr>
                                      <p:to>
                                        <p:strVal val="visible"/>
                                      </p:to>
                                    </p:set>
                                    <p:anim calcmode="lin" valueType="num">
                                      <p:cBhvr additive="base">
                                        <p:cTn id="27" dur="500" fill="hold"/>
                                        <p:tgtEl>
                                          <p:spTgt spid="65544"/>
                                        </p:tgtEl>
                                        <p:attrNameLst>
                                          <p:attrName>ppt_x</p:attrName>
                                        </p:attrNameLst>
                                      </p:cBhvr>
                                      <p:tavLst>
                                        <p:tav tm="0">
                                          <p:val>
                                            <p:strVal val="#ppt_x"/>
                                          </p:val>
                                        </p:tav>
                                        <p:tav tm="100000">
                                          <p:val>
                                            <p:strVal val="#ppt_x"/>
                                          </p:val>
                                        </p:tav>
                                      </p:tavLst>
                                    </p:anim>
                                    <p:anim calcmode="lin" valueType="num">
                                      <p:cBhvr additive="base">
                                        <p:cTn id="28" dur="500" fill="hold"/>
                                        <p:tgtEl>
                                          <p:spTgt spid="655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animBg="1" uiExpand="1" build="p"/>
      <p:bldP spid="6554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3" name="Rectangle 5"/>
          <p:cNvSpPr>
            <a:spLocks noChangeArrowheads="1"/>
          </p:cNvSpPr>
          <p:nvPr/>
        </p:nvSpPr>
        <p:spPr bwMode="auto">
          <a:xfrm>
            <a:off x="-1965325" y="2924175"/>
            <a:ext cx="12192000" cy="0"/>
          </a:xfrm>
          <a:prstGeom prst="rect">
            <a:avLst/>
          </a:prstGeom>
          <a:noFill/>
          <a:ln w="9525">
            <a:noFill/>
            <a:miter lim="800000"/>
          </a:ln>
          <a:effectLst/>
        </p:spPr>
        <p:txBody>
          <a:bodyPr wrap="none" anchor="ctr">
            <a:spAutoFit/>
          </a:bodyPr>
          <a:lstStyle/>
          <a:p>
            <a:pPr fontAlgn="ctr"/>
            <a:endParaRPr lang="zh-CN" altLang="en-US"/>
          </a:p>
        </p:txBody>
      </p:sp>
      <p:pic>
        <p:nvPicPr>
          <p:cNvPr id="68612" name="Picture 4"/>
          <p:cNvPicPr>
            <a:picLocks noChangeAspect="1" noChangeArrowheads="1"/>
          </p:cNvPicPr>
          <p:nvPr/>
        </p:nvPicPr>
        <p:blipFill>
          <a:blip r:embed="rId1"/>
          <a:srcRect/>
          <a:stretch>
            <a:fillRect/>
          </a:stretch>
        </p:blipFill>
        <p:spPr bwMode="auto">
          <a:xfrm>
            <a:off x="8208963" y="2157413"/>
            <a:ext cx="3251200" cy="3770312"/>
          </a:xfrm>
          <a:prstGeom prst="rect">
            <a:avLst/>
          </a:prstGeom>
          <a:noFill/>
        </p:spPr>
      </p:pic>
      <p:sp>
        <p:nvSpPr>
          <p:cNvPr id="68614" name="Rectangle 6"/>
          <p:cNvSpPr>
            <a:spLocks noChangeArrowheads="1"/>
          </p:cNvSpPr>
          <p:nvPr/>
        </p:nvSpPr>
        <p:spPr bwMode="auto">
          <a:xfrm>
            <a:off x="481013" y="1717675"/>
            <a:ext cx="7375525" cy="4725988"/>
          </a:xfrm>
          <a:prstGeom prst="rect">
            <a:avLst/>
          </a:prstGeom>
          <a:noFill/>
          <a:ln w="9525">
            <a:noFill/>
            <a:miter lim="800000"/>
          </a:ln>
          <a:effectLst/>
        </p:spPr>
        <p:txBody>
          <a:bodyPr anchor="ctr">
            <a:spAutoFit/>
          </a:bodyPr>
          <a:lstStyle/>
          <a:p>
            <a:pPr fontAlgn="ctr">
              <a:lnSpc>
                <a:spcPct val="155000"/>
              </a:lnSpc>
            </a:pPr>
            <a:r>
              <a:rPr lang="en-US" altLang="zh-CN" sz="2800">
                <a:latin typeface="微软雅黑" panose="020B0503020204020204" pitchFamily="34" charset="-122"/>
              </a:rPr>
              <a:t>1</a:t>
            </a:r>
            <a:r>
              <a:rPr lang="zh-CN" altLang="en-US" sz="2800">
                <a:latin typeface="微软雅黑" panose="020B0503020204020204" pitchFamily="34" charset="-122"/>
              </a:rPr>
              <a:t>、如图，“长征五号”系列运载火箭又称“大火箭”，是我国运载能力最大、尺寸最大的火箭，火箭的燃料采用液态氢是由于其</a:t>
            </a:r>
            <a:r>
              <a:rPr lang="en-US" altLang="zh-CN" sz="2800">
                <a:latin typeface="微软雅黑" panose="020B0503020204020204" pitchFamily="34" charset="-122"/>
                <a:cs typeface="Times New Roman" panose="02020603050405020304" pitchFamily="18" charset="0"/>
              </a:rPr>
              <a:t>______ </a:t>
            </a:r>
            <a:r>
              <a:rPr lang="zh-CN" altLang="en-US" sz="2800">
                <a:latin typeface="微软雅黑" panose="020B0503020204020204" pitchFamily="34" charset="-122"/>
              </a:rPr>
              <a:t>大，为了使氢气和氧气液化，采用了先</a:t>
            </a:r>
            <a:r>
              <a:rPr lang="en-US" altLang="zh-CN" sz="2800">
                <a:latin typeface="微软雅黑" panose="020B0503020204020204" pitchFamily="34" charset="-122"/>
                <a:cs typeface="Times New Roman" panose="02020603050405020304" pitchFamily="18" charset="0"/>
              </a:rPr>
              <a:t>______</a:t>
            </a:r>
            <a:r>
              <a:rPr lang="en-US" altLang="zh-CN" sz="2800" u="sng">
                <a:latin typeface="微软雅黑" panose="020B0503020204020204" pitchFamily="34" charset="-122"/>
                <a:cs typeface="Times New Roman" panose="02020603050405020304" pitchFamily="18" charset="0"/>
              </a:rPr>
              <a:t>       </a:t>
            </a:r>
            <a:r>
              <a:rPr lang="en-US" altLang="zh-CN" sz="2800">
                <a:latin typeface="微软雅黑" panose="020B0503020204020204" pitchFamily="34" charset="-122"/>
                <a:cs typeface="Times New Roman" panose="02020603050405020304" pitchFamily="18" charset="0"/>
              </a:rPr>
              <a:t> </a:t>
            </a:r>
            <a:r>
              <a:rPr lang="zh-CN" altLang="en-US" sz="2800">
                <a:latin typeface="微软雅黑" panose="020B0503020204020204" pitchFamily="34" charset="-122"/>
              </a:rPr>
              <a:t>再进行压缩体积的方式，所以俗称“冰箭”；近地轨道最大运载质量达</a:t>
            </a:r>
            <a:r>
              <a:rPr lang="en-US" altLang="zh-CN" sz="2800">
                <a:latin typeface="微软雅黑" panose="020B0503020204020204" pitchFamily="34" charset="-122"/>
                <a:cs typeface="Times New Roman" panose="02020603050405020304" pitchFamily="18" charset="0"/>
              </a:rPr>
              <a:t>25 ______  </a:t>
            </a:r>
            <a:r>
              <a:rPr lang="zh-CN" altLang="en-US" sz="2800">
                <a:latin typeface="微软雅黑" panose="020B0503020204020204" pitchFamily="34" charset="-122"/>
              </a:rPr>
              <a:t>（填上合适的单位）．</a:t>
            </a:r>
            <a:endParaRPr lang="zh-CN" altLang="en-US" sz="2800">
              <a:latin typeface="微软雅黑" panose="020B0503020204020204" pitchFamily="34" charset="-122"/>
            </a:endParaRPr>
          </a:p>
        </p:txBody>
      </p:sp>
      <p:sp>
        <p:nvSpPr>
          <p:cNvPr id="68615" name="Rectangle 7"/>
          <p:cNvSpPr>
            <a:spLocks noChangeArrowheads="1"/>
          </p:cNvSpPr>
          <p:nvPr/>
        </p:nvSpPr>
        <p:spPr bwMode="auto">
          <a:xfrm>
            <a:off x="798513" y="5757863"/>
            <a:ext cx="468312" cy="519112"/>
          </a:xfrm>
          <a:prstGeom prst="rect">
            <a:avLst/>
          </a:prstGeom>
          <a:noFill/>
          <a:ln w="9525">
            <a:noFill/>
            <a:miter lim="800000"/>
          </a:ln>
          <a:effectLst/>
        </p:spPr>
        <p:txBody>
          <a:bodyPr anchor="ctr">
            <a:spAutoFit/>
          </a:bodyPr>
          <a:lstStyle/>
          <a:p>
            <a:r>
              <a:rPr lang="en-US" altLang="zh-CN" sz="2800" i="1">
                <a:solidFill>
                  <a:srgbClr val="FF0000"/>
                </a:solidFill>
                <a:latin typeface="微软雅黑" panose="020B0503020204020204" pitchFamily="34" charset="-122"/>
              </a:rPr>
              <a:t>t</a:t>
            </a:r>
            <a:r>
              <a:rPr lang="en-US" altLang="zh-CN" sz="2800">
                <a:solidFill>
                  <a:srgbClr val="FF0000"/>
                </a:solidFill>
                <a:latin typeface="微软雅黑" panose="020B0503020204020204" pitchFamily="34" charset="-122"/>
              </a:rPr>
              <a:t> </a:t>
            </a:r>
            <a:endParaRPr lang="en-US" altLang="zh-CN" sz="2800">
              <a:solidFill>
                <a:srgbClr val="FF0000"/>
              </a:solidFill>
              <a:latin typeface="微软雅黑" panose="020B0503020204020204" pitchFamily="34" charset="-122"/>
            </a:endParaRPr>
          </a:p>
        </p:txBody>
      </p:sp>
      <p:sp>
        <p:nvSpPr>
          <p:cNvPr id="68616" name="Rectangle 8"/>
          <p:cNvSpPr>
            <a:spLocks noChangeArrowheads="1"/>
          </p:cNvSpPr>
          <p:nvPr/>
        </p:nvSpPr>
        <p:spPr bwMode="auto">
          <a:xfrm>
            <a:off x="654050" y="3779838"/>
            <a:ext cx="995363" cy="519112"/>
          </a:xfrm>
          <a:prstGeom prst="rect">
            <a:avLst/>
          </a:prstGeom>
          <a:noFill/>
          <a:ln w="9525">
            <a:noFill/>
            <a:miter lim="800000"/>
          </a:ln>
          <a:effectLst/>
        </p:spPr>
        <p:txBody>
          <a:bodyPr>
            <a:spAutoFit/>
          </a:bodyPr>
          <a:lstStyle/>
          <a:p>
            <a:r>
              <a:rPr lang="zh-CN" altLang="en-US" sz="2800">
                <a:solidFill>
                  <a:srgbClr val="FF0000"/>
                </a:solidFill>
                <a:latin typeface="微软雅黑" panose="020B0503020204020204" pitchFamily="34" charset="-122"/>
              </a:rPr>
              <a:t>热值</a:t>
            </a:r>
            <a:endParaRPr lang="zh-CN" altLang="en-US" sz="2800">
              <a:solidFill>
                <a:srgbClr val="FF0000"/>
              </a:solidFill>
              <a:latin typeface="微软雅黑" panose="020B0503020204020204" pitchFamily="34" charset="-122"/>
            </a:endParaRPr>
          </a:p>
        </p:txBody>
      </p:sp>
      <p:sp>
        <p:nvSpPr>
          <p:cNvPr id="68617" name="Rectangle 9"/>
          <p:cNvSpPr>
            <a:spLocks noChangeArrowheads="1"/>
          </p:cNvSpPr>
          <p:nvPr/>
        </p:nvSpPr>
        <p:spPr bwMode="auto">
          <a:xfrm>
            <a:off x="617538" y="4476750"/>
            <a:ext cx="1789112" cy="519113"/>
          </a:xfrm>
          <a:prstGeom prst="rect">
            <a:avLst/>
          </a:prstGeom>
          <a:noFill/>
          <a:ln w="9525">
            <a:noFill/>
            <a:miter lim="800000"/>
          </a:ln>
          <a:effectLst/>
        </p:spPr>
        <p:txBody>
          <a:bodyPr>
            <a:spAutoFit/>
          </a:bodyPr>
          <a:lstStyle/>
          <a:p>
            <a:r>
              <a:rPr lang="zh-CN" altLang="en-US" sz="2800">
                <a:solidFill>
                  <a:srgbClr val="FF0000"/>
                </a:solidFill>
                <a:latin typeface="微软雅黑" panose="020B0503020204020204" pitchFamily="34" charset="-122"/>
              </a:rPr>
              <a:t>降低温度</a:t>
            </a:r>
            <a:endParaRPr lang="zh-CN" altLang="en-US" sz="2800">
              <a:solidFill>
                <a:srgbClr val="FF0000"/>
              </a:solidFill>
              <a:latin typeface="微软雅黑" panose="020B0503020204020204" pitchFamily="34" charset="-122"/>
            </a:endParaRPr>
          </a:p>
        </p:txBody>
      </p:sp>
      <p:sp>
        <p:nvSpPr>
          <p:cNvPr id="68618" name="Rectangle 10"/>
          <p:cNvSpPr>
            <a:spLocks noChangeArrowheads="1"/>
          </p:cNvSpPr>
          <p:nvPr/>
        </p:nvSpPr>
        <p:spPr bwMode="auto">
          <a:xfrm>
            <a:off x="968375" y="1014413"/>
            <a:ext cx="1809750" cy="579437"/>
          </a:xfrm>
          <a:prstGeom prst="rect">
            <a:avLst/>
          </a:prstGeom>
          <a:noFill/>
          <a:ln w="9525">
            <a:noFill/>
            <a:miter lim="800000"/>
          </a:ln>
          <a:effectLst/>
        </p:spPr>
        <p:txBody>
          <a:bodyPr wrap="none" anchor="ctr">
            <a:spAutoFit/>
          </a:bodyPr>
          <a:lstStyle/>
          <a:p>
            <a:r>
              <a:rPr lang="zh-CN" altLang="en-US" sz="3200" b="1">
                <a:solidFill>
                  <a:srgbClr val="FF0000"/>
                </a:solidFill>
              </a:rPr>
              <a:t>课堂练习</a:t>
            </a:r>
            <a:endParaRPr lang="en-US" altLang="zh-CN" sz="3200"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8616"/>
                                        </p:tgtEl>
                                        <p:attrNameLst>
                                          <p:attrName>style.visibility</p:attrName>
                                        </p:attrNameLst>
                                      </p:cBhvr>
                                      <p:to>
                                        <p:strVal val="visible"/>
                                      </p:to>
                                    </p:set>
                                    <p:animEffect transition="in" filter="blinds(horizontal)">
                                      <p:cBhvr>
                                        <p:cTn id="7" dur="500"/>
                                        <p:tgtEl>
                                          <p:spTgt spid="686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8617"/>
                                        </p:tgtEl>
                                        <p:attrNameLst>
                                          <p:attrName>style.visibility</p:attrName>
                                        </p:attrNameLst>
                                      </p:cBhvr>
                                      <p:to>
                                        <p:strVal val="visible"/>
                                      </p:to>
                                    </p:set>
                                    <p:anim calcmode="lin" valueType="num">
                                      <p:cBhvr additive="base">
                                        <p:cTn id="12" dur="500" fill="hold"/>
                                        <p:tgtEl>
                                          <p:spTgt spid="68617"/>
                                        </p:tgtEl>
                                        <p:attrNameLst>
                                          <p:attrName>ppt_x</p:attrName>
                                        </p:attrNameLst>
                                      </p:cBhvr>
                                      <p:tavLst>
                                        <p:tav tm="0">
                                          <p:val>
                                            <p:strVal val="#ppt_x"/>
                                          </p:val>
                                        </p:tav>
                                        <p:tav tm="100000">
                                          <p:val>
                                            <p:strVal val="#ppt_x"/>
                                          </p:val>
                                        </p:tav>
                                      </p:tavLst>
                                    </p:anim>
                                    <p:anim calcmode="lin" valueType="num">
                                      <p:cBhvr additive="base">
                                        <p:cTn id="13" dur="500" fill="hold"/>
                                        <p:tgtEl>
                                          <p:spTgt spid="6861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8615"/>
                                        </p:tgtEl>
                                        <p:attrNameLst>
                                          <p:attrName>style.visibility</p:attrName>
                                        </p:attrNameLst>
                                      </p:cBhvr>
                                      <p:to>
                                        <p:strVal val="visible"/>
                                      </p:to>
                                    </p:set>
                                    <p:anim calcmode="lin" valueType="num">
                                      <p:cBhvr additive="base">
                                        <p:cTn id="18" dur="500" fill="hold"/>
                                        <p:tgtEl>
                                          <p:spTgt spid="68615"/>
                                        </p:tgtEl>
                                        <p:attrNameLst>
                                          <p:attrName>ppt_x</p:attrName>
                                        </p:attrNameLst>
                                      </p:cBhvr>
                                      <p:tavLst>
                                        <p:tav tm="0">
                                          <p:val>
                                            <p:strVal val="#ppt_x"/>
                                          </p:val>
                                        </p:tav>
                                        <p:tav tm="100000">
                                          <p:val>
                                            <p:strVal val="#ppt_x"/>
                                          </p:val>
                                        </p:tav>
                                      </p:tavLst>
                                    </p:anim>
                                    <p:anim calcmode="lin" valueType="num">
                                      <p:cBhvr additive="base">
                                        <p:cTn id="19" dur="500" fill="hold"/>
                                        <p:tgtEl>
                                          <p:spTgt spid="686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5" grpId="0"/>
      <p:bldP spid="68616" grpId="0"/>
      <p:bldP spid="686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Rectangle 4"/>
          <p:cNvSpPr>
            <a:spLocks noChangeArrowheads="1"/>
          </p:cNvSpPr>
          <p:nvPr/>
        </p:nvSpPr>
        <p:spPr bwMode="auto">
          <a:xfrm>
            <a:off x="1189038" y="1903413"/>
            <a:ext cx="9613900" cy="2740025"/>
          </a:xfrm>
          <a:prstGeom prst="rect">
            <a:avLst/>
          </a:prstGeom>
          <a:noFill/>
          <a:ln w="9525">
            <a:noFill/>
            <a:miter lim="800000"/>
          </a:ln>
          <a:effectLst/>
        </p:spPr>
        <p:txBody>
          <a:bodyPr>
            <a:spAutoFit/>
          </a:bodyPr>
          <a:lstStyle/>
          <a:p>
            <a:pPr marL="342900" indent="-342900">
              <a:lnSpc>
                <a:spcPct val="155000"/>
              </a:lnSpc>
            </a:pPr>
            <a:r>
              <a:rPr lang="en-US" altLang="zh-CN" sz="2800">
                <a:latin typeface="微软雅黑" panose="020B0503020204020204" pitchFamily="34" charset="-122"/>
              </a:rPr>
              <a:t>2</a:t>
            </a:r>
            <a:r>
              <a:rPr lang="zh-CN" altLang="en-US" sz="2800">
                <a:latin typeface="微软雅黑" panose="020B0503020204020204" pitchFamily="34" charset="-122"/>
              </a:rPr>
              <a:t>、火箭用液态氢作燃料，是因为它的</a:t>
            </a:r>
            <a:r>
              <a:rPr lang="en-US" altLang="zh-CN" sz="2800">
                <a:latin typeface="微软雅黑" panose="020B0503020204020204" pitchFamily="34" charset="-122"/>
              </a:rPr>
              <a:t>______ </a:t>
            </a:r>
            <a:r>
              <a:rPr lang="zh-CN" altLang="en-US" sz="2800">
                <a:latin typeface="微软雅黑" panose="020B0503020204020204" pitchFamily="34" charset="-122"/>
              </a:rPr>
              <a:t>大，且体积</a:t>
            </a:r>
            <a:r>
              <a:rPr lang="en-US" altLang="zh-CN" sz="2800">
                <a:latin typeface="微软雅黑" panose="020B0503020204020204" pitchFamily="34" charset="-122"/>
              </a:rPr>
              <a:t>______ </a:t>
            </a:r>
            <a:r>
              <a:rPr lang="zh-CN" altLang="en-US" sz="2800">
                <a:latin typeface="微软雅黑" panose="020B0503020204020204" pitchFamily="34" charset="-122"/>
              </a:rPr>
              <a:t>便于运输。</a:t>
            </a:r>
            <a:endParaRPr lang="zh-CN" altLang="en-US" sz="2800">
              <a:latin typeface="微软雅黑" panose="020B0503020204020204" pitchFamily="34" charset="-122"/>
            </a:endParaRPr>
          </a:p>
          <a:p>
            <a:pPr marL="342900" indent="-342900">
              <a:lnSpc>
                <a:spcPct val="155000"/>
              </a:lnSpc>
            </a:pPr>
            <a:r>
              <a:rPr lang="en-US" altLang="zh-CN" sz="2800">
                <a:latin typeface="微软雅黑" panose="020B0503020204020204" pitchFamily="34" charset="-122"/>
              </a:rPr>
              <a:t>3</a:t>
            </a:r>
            <a:r>
              <a:rPr lang="zh-CN" altLang="en-US" sz="2800">
                <a:latin typeface="微软雅黑" panose="020B0503020204020204" pitchFamily="34" charset="-122"/>
              </a:rPr>
              <a:t>、现代火箭选用液态氢作燃料，这是因为氢</a:t>
            </a:r>
            <a:r>
              <a:rPr lang="en-US" altLang="zh-CN" sz="2800">
                <a:latin typeface="微软雅黑" panose="020B0503020204020204" pitchFamily="34" charset="-122"/>
              </a:rPr>
              <a:t>_____</a:t>
            </a:r>
            <a:r>
              <a:rPr lang="en-US" altLang="zh-CN" sz="2800" u="sng">
                <a:latin typeface="微软雅黑" panose="020B0503020204020204" pitchFamily="34" charset="-122"/>
              </a:rPr>
              <a:t>    </a:t>
            </a:r>
            <a:r>
              <a:rPr lang="en-US" altLang="zh-CN" sz="2800">
                <a:latin typeface="微软雅黑" panose="020B0503020204020204" pitchFamily="34" charset="-122"/>
              </a:rPr>
              <a:t>_ </a:t>
            </a:r>
            <a:r>
              <a:rPr lang="zh-CN" altLang="en-US" sz="2800">
                <a:latin typeface="微软雅黑" panose="020B0503020204020204" pitchFamily="34" charset="-122"/>
              </a:rPr>
              <a:t>。燃料燃烧时</a:t>
            </a:r>
            <a:r>
              <a:rPr lang="en-US" altLang="zh-CN" sz="2800">
                <a:latin typeface="微软雅黑" panose="020B0503020204020204" pitchFamily="34" charset="-122"/>
              </a:rPr>
              <a:t>______ </a:t>
            </a:r>
            <a:r>
              <a:rPr lang="zh-CN" altLang="en-US" sz="2800">
                <a:latin typeface="微软雅黑" panose="020B0503020204020204" pitchFamily="34" charset="-122"/>
              </a:rPr>
              <a:t>能转化为</a:t>
            </a:r>
            <a:r>
              <a:rPr lang="en-US" altLang="zh-CN" sz="2800">
                <a:latin typeface="微软雅黑" panose="020B0503020204020204" pitchFamily="34" charset="-122"/>
              </a:rPr>
              <a:t>______ </a:t>
            </a:r>
            <a:r>
              <a:rPr lang="zh-CN" altLang="en-US" sz="2800">
                <a:latin typeface="微软雅黑" panose="020B0503020204020204" pitchFamily="34" charset="-122"/>
              </a:rPr>
              <a:t>能。 </a:t>
            </a:r>
            <a:endParaRPr lang="zh-CN" altLang="en-US" sz="2800">
              <a:latin typeface="微软雅黑" panose="020B0503020204020204" pitchFamily="34" charset="-122"/>
            </a:endParaRPr>
          </a:p>
        </p:txBody>
      </p:sp>
      <p:sp>
        <p:nvSpPr>
          <p:cNvPr id="69638" name="Rectangle 6"/>
          <p:cNvSpPr>
            <a:spLocks noChangeArrowheads="1"/>
          </p:cNvSpPr>
          <p:nvPr/>
        </p:nvSpPr>
        <p:spPr bwMode="auto">
          <a:xfrm>
            <a:off x="7283450" y="2093913"/>
            <a:ext cx="895350" cy="519112"/>
          </a:xfrm>
          <a:prstGeom prst="rect">
            <a:avLst/>
          </a:prstGeom>
          <a:noFill/>
          <a:ln w="9525">
            <a:noFill/>
            <a:miter lim="800000"/>
          </a:ln>
          <a:effectLst/>
        </p:spPr>
        <p:txBody>
          <a:bodyPr wrap="none">
            <a:spAutoFit/>
          </a:bodyPr>
          <a:lstStyle/>
          <a:p>
            <a:r>
              <a:rPr lang="zh-CN" altLang="en-US" sz="2800">
                <a:solidFill>
                  <a:srgbClr val="FF0000"/>
                </a:solidFill>
              </a:rPr>
              <a:t>热值</a:t>
            </a:r>
            <a:endParaRPr lang="zh-CN" altLang="en-US" sz="2800">
              <a:solidFill>
                <a:srgbClr val="FF0000"/>
              </a:solidFill>
            </a:endParaRPr>
          </a:p>
        </p:txBody>
      </p:sp>
      <p:sp>
        <p:nvSpPr>
          <p:cNvPr id="69639" name="Rectangle 7"/>
          <p:cNvSpPr>
            <a:spLocks noChangeArrowheads="1"/>
          </p:cNvSpPr>
          <p:nvPr/>
        </p:nvSpPr>
        <p:spPr bwMode="auto">
          <a:xfrm>
            <a:off x="1897063" y="2663825"/>
            <a:ext cx="644525" cy="519113"/>
          </a:xfrm>
          <a:prstGeom prst="rect">
            <a:avLst/>
          </a:prstGeom>
          <a:noFill/>
          <a:ln w="9525">
            <a:noFill/>
            <a:miter lim="800000"/>
          </a:ln>
          <a:effectLst/>
        </p:spPr>
        <p:txBody>
          <a:bodyPr wrap="none">
            <a:spAutoFit/>
          </a:bodyPr>
          <a:lstStyle/>
          <a:p>
            <a:r>
              <a:rPr lang="zh-CN" altLang="en-US" sz="2800">
                <a:solidFill>
                  <a:srgbClr val="FF0000"/>
                </a:solidFill>
              </a:rPr>
              <a:t>小</a:t>
            </a:r>
            <a:r>
              <a:rPr lang="zh-CN" altLang="en-US" sz="2800">
                <a:solidFill>
                  <a:srgbClr val="FF0000"/>
                </a:solidFill>
                <a:latin typeface="微软雅黑" panose="020B0503020204020204" pitchFamily="34" charset="-122"/>
              </a:rPr>
              <a:t> </a:t>
            </a:r>
            <a:endParaRPr lang="zh-CN" altLang="en-US" sz="2800">
              <a:solidFill>
                <a:srgbClr val="FF0000"/>
              </a:solidFill>
            </a:endParaRPr>
          </a:p>
        </p:txBody>
      </p:sp>
      <p:sp>
        <p:nvSpPr>
          <p:cNvPr id="69640" name="Rectangle 8"/>
          <p:cNvSpPr>
            <a:spLocks noChangeArrowheads="1"/>
          </p:cNvSpPr>
          <p:nvPr/>
        </p:nvSpPr>
        <p:spPr bwMode="auto">
          <a:xfrm>
            <a:off x="8382000" y="3357563"/>
            <a:ext cx="1250950" cy="519112"/>
          </a:xfrm>
          <a:prstGeom prst="rect">
            <a:avLst/>
          </a:prstGeom>
          <a:noFill/>
          <a:ln w="9525">
            <a:noFill/>
            <a:miter lim="800000"/>
          </a:ln>
          <a:effectLst/>
        </p:spPr>
        <p:txBody>
          <a:bodyPr wrap="none">
            <a:spAutoFit/>
          </a:bodyPr>
          <a:lstStyle/>
          <a:p>
            <a:r>
              <a:rPr lang="zh-CN" altLang="en-US" sz="2800">
                <a:solidFill>
                  <a:srgbClr val="FF0000"/>
                </a:solidFill>
              </a:rPr>
              <a:t>热值大</a:t>
            </a:r>
            <a:endParaRPr lang="zh-CN" altLang="en-US" sz="2800">
              <a:solidFill>
                <a:srgbClr val="FF0000"/>
              </a:solidFill>
            </a:endParaRPr>
          </a:p>
        </p:txBody>
      </p:sp>
      <p:sp>
        <p:nvSpPr>
          <p:cNvPr id="69641" name="Rectangle 9"/>
          <p:cNvSpPr>
            <a:spLocks noChangeArrowheads="1"/>
          </p:cNvSpPr>
          <p:nvPr/>
        </p:nvSpPr>
        <p:spPr bwMode="auto">
          <a:xfrm>
            <a:off x="3109913" y="4006850"/>
            <a:ext cx="895350" cy="519113"/>
          </a:xfrm>
          <a:prstGeom prst="rect">
            <a:avLst/>
          </a:prstGeom>
          <a:noFill/>
          <a:ln w="9525">
            <a:noFill/>
            <a:miter lim="800000"/>
          </a:ln>
          <a:effectLst/>
        </p:spPr>
        <p:txBody>
          <a:bodyPr wrap="none">
            <a:spAutoFit/>
          </a:bodyPr>
          <a:lstStyle/>
          <a:p>
            <a:r>
              <a:rPr lang="zh-CN" altLang="en-US" sz="2800">
                <a:solidFill>
                  <a:srgbClr val="FF0000"/>
                </a:solidFill>
              </a:rPr>
              <a:t>化学</a:t>
            </a:r>
            <a:endParaRPr lang="zh-CN" altLang="en-US" sz="2800">
              <a:solidFill>
                <a:srgbClr val="FF0000"/>
              </a:solidFill>
            </a:endParaRPr>
          </a:p>
        </p:txBody>
      </p:sp>
      <p:sp>
        <p:nvSpPr>
          <p:cNvPr id="69642" name="Rectangle 10"/>
          <p:cNvSpPr>
            <a:spLocks noChangeArrowheads="1"/>
          </p:cNvSpPr>
          <p:nvPr/>
        </p:nvSpPr>
        <p:spPr bwMode="auto">
          <a:xfrm>
            <a:off x="5700713" y="4016375"/>
            <a:ext cx="749300" cy="519113"/>
          </a:xfrm>
          <a:prstGeom prst="rect">
            <a:avLst/>
          </a:prstGeom>
          <a:noFill/>
          <a:ln w="9525">
            <a:noFill/>
            <a:miter lim="800000"/>
          </a:ln>
          <a:effectLst/>
        </p:spPr>
        <p:txBody>
          <a:bodyPr wrap="none">
            <a:spAutoFit/>
          </a:bodyPr>
          <a:lstStyle/>
          <a:p>
            <a:r>
              <a:rPr lang="zh-CN" altLang="en-US" sz="2800">
                <a:solidFill>
                  <a:srgbClr val="FF0000"/>
                </a:solidFill>
              </a:rPr>
              <a:t>内</a:t>
            </a:r>
            <a:r>
              <a:rPr lang="zh-CN" altLang="en-US" sz="2800">
                <a:solidFill>
                  <a:srgbClr val="FF0000"/>
                </a:solidFill>
                <a:latin typeface="微软雅黑" panose="020B0503020204020204" pitchFamily="34" charset="-122"/>
              </a:rPr>
              <a:t>  </a:t>
            </a:r>
            <a:endParaRPr lang="zh-CN" altLang="en-US" sz="2800">
              <a:solidFill>
                <a:srgbClr val="FF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9" name="Rectangle 5"/>
          <p:cNvSpPr>
            <a:spLocks noChangeArrowheads="1"/>
          </p:cNvSpPr>
          <p:nvPr/>
        </p:nvSpPr>
        <p:spPr bwMode="auto">
          <a:xfrm>
            <a:off x="1366838" y="958850"/>
            <a:ext cx="1809750" cy="579438"/>
          </a:xfrm>
          <a:prstGeom prst="rect">
            <a:avLst/>
          </a:prstGeom>
          <a:noFill/>
          <a:ln w="9525">
            <a:noFill/>
            <a:miter lim="800000"/>
          </a:ln>
          <a:effectLst/>
        </p:spPr>
        <p:txBody>
          <a:bodyPr wrap="none">
            <a:spAutoFit/>
          </a:bodyPr>
          <a:lstStyle/>
          <a:p>
            <a:r>
              <a:rPr lang="zh-CN" altLang="en-US" sz="3200" b="1">
                <a:solidFill>
                  <a:srgbClr val="FF0000"/>
                </a:solidFill>
              </a:rPr>
              <a:t>课堂小结</a:t>
            </a:r>
            <a:endParaRPr lang="zh-CN" altLang="en-US" sz="3200" b="1">
              <a:solidFill>
                <a:srgbClr val="FF0000"/>
              </a:solidFill>
            </a:endParaRPr>
          </a:p>
        </p:txBody>
      </p:sp>
      <p:sp>
        <p:nvSpPr>
          <p:cNvPr id="67590" name="Rectangle 6"/>
          <p:cNvSpPr>
            <a:spLocks noChangeArrowheads="1"/>
          </p:cNvSpPr>
          <p:nvPr/>
        </p:nvSpPr>
        <p:spPr bwMode="auto">
          <a:xfrm>
            <a:off x="671513" y="1600200"/>
            <a:ext cx="10890250" cy="4838700"/>
          </a:xfrm>
          <a:prstGeom prst="rect">
            <a:avLst/>
          </a:prstGeom>
          <a:noFill/>
          <a:ln w="9525">
            <a:noFill/>
            <a:miter lim="800000"/>
          </a:ln>
          <a:effectLst/>
        </p:spPr>
        <p:txBody>
          <a:bodyPr anchor="ctr">
            <a:spAutoFit/>
          </a:bodyPr>
          <a:lstStyle/>
          <a:p>
            <a:pPr indent="266700">
              <a:lnSpc>
                <a:spcPct val="130000"/>
              </a:lnSpc>
            </a:pPr>
            <a:r>
              <a:rPr lang="en-US" altLang="zh-CN" sz="2400">
                <a:latin typeface="微软雅黑" panose="020B0503020204020204" pitchFamily="34" charset="-122"/>
              </a:rPr>
              <a:t>1</a:t>
            </a:r>
            <a:r>
              <a:rPr lang="zh-CN" altLang="en-US" sz="2400">
                <a:latin typeface="微软雅黑" panose="020B0503020204020204" pitchFamily="34" charset="-122"/>
              </a:rPr>
              <a:t>、喷气式发动机的原理</a:t>
            </a:r>
            <a:r>
              <a:rPr lang="en-US" altLang="zh-CN" sz="2400">
                <a:latin typeface="微软雅黑" panose="020B0503020204020204" pitchFamily="34" charset="-122"/>
              </a:rPr>
              <a:t>:</a:t>
            </a:r>
            <a:endParaRPr lang="en-US" altLang="zh-CN" sz="2400">
              <a:latin typeface="微软雅黑" panose="020B0503020204020204" pitchFamily="34" charset="-122"/>
            </a:endParaRPr>
          </a:p>
          <a:p>
            <a:pPr indent="266700">
              <a:lnSpc>
                <a:spcPct val="130000"/>
              </a:lnSpc>
            </a:pPr>
            <a:r>
              <a:rPr lang="zh-CN" altLang="en-US" sz="2400">
                <a:latin typeface="微软雅黑" panose="020B0503020204020204" pitchFamily="34" charset="-122"/>
              </a:rPr>
              <a:t>燃料在燃烧室内燃烧</a:t>
            </a:r>
            <a:r>
              <a:rPr lang="en-US" altLang="zh-CN" sz="2400">
                <a:latin typeface="微软雅黑" panose="020B0503020204020204" pitchFamily="34" charset="-122"/>
              </a:rPr>
              <a:t>,</a:t>
            </a:r>
            <a:r>
              <a:rPr lang="zh-CN" altLang="en-US" sz="2400">
                <a:latin typeface="微软雅黑" panose="020B0503020204020204" pitchFamily="34" charset="-122"/>
              </a:rPr>
              <a:t>产生高温高压的燃气</a:t>
            </a:r>
            <a:r>
              <a:rPr lang="en-US" altLang="zh-CN" sz="2400">
                <a:latin typeface="微软雅黑" panose="020B0503020204020204" pitchFamily="34" charset="-122"/>
              </a:rPr>
              <a:t>,</a:t>
            </a:r>
            <a:r>
              <a:rPr lang="zh-CN" altLang="en-US" sz="2400">
                <a:latin typeface="微软雅黑" panose="020B0503020204020204" pitchFamily="34" charset="-122"/>
              </a:rPr>
              <a:t>从尾部喷口高速喷出</a:t>
            </a:r>
            <a:r>
              <a:rPr lang="en-US" altLang="zh-CN" sz="2400">
                <a:latin typeface="微软雅黑" panose="020B0503020204020204" pitchFamily="34" charset="-122"/>
              </a:rPr>
              <a:t>,</a:t>
            </a:r>
            <a:r>
              <a:rPr lang="zh-CN" altLang="en-US" sz="2400">
                <a:latin typeface="微软雅黑" panose="020B0503020204020204" pitchFamily="34" charset="-122"/>
              </a:rPr>
              <a:t>产生很大的反作用力</a:t>
            </a:r>
            <a:r>
              <a:rPr lang="en-US" altLang="zh-CN" sz="2400">
                <a:latin typeface="微软雅黑" panose="020B0503020204020204" pitchFamily="34" charset="-122"/>
              </a:rPr>
              <a:t>,</a:t>
            </a:r>
            <a:r>
              <a:rPr lang="zh-CN" altLang="en-US" sz="2400">
                <a:latin typeface="微软雅黑" panose="020B0503020204020204" pitchFamily="34" charset="-122"/>
              </a:rPr>
              <a:t>推动机身向前运动。</a:t>
            </a:r>
            <a:endParaRPr lang="zh-CN" altLang="en-US" sz="2400">
              <a:latin typeface="微软雅黑" panose="020B0503020204020204" pitchFamily="34" charset="-122"/>
            </a:endParaRPr>
          </a:p>
          <a:p>
            <a:pPr indent="266700">
              <a:lnSpc>
                <a:spcPct val="130000"/>
              </a:lnSpc>
            </a:pPr>
            <a:r>
              <a:rPr lang="en-US" altLang="zh-CN" sz="2400">
                <a:latin typeface="微软雅黑" panose="020B0503020204020204" pitchFamily="34" charset="-122"/>
              </a:rPr>
              <a:t>2</a:t>
            </a:r>
            <a:r>
              <a:rPr lang="zh-CN" altLang="en-US" sz="2400">
                <a:latin typeface="微软雅黑" panose="020B0503020204020204" pitchFamily="34" charset="-122"/>
              </a:rPr>
              <a:t>、喷气式发动机分类</a:t>
            </a:r>
            <a:r>
              <a:rPr lang="en-US" altLang="zh-CN" sz="2400">
                <a:latin typeface="微软雅黑" panose="020B0503020204020204" pitchFamily="34" charset="-122"/>
              </a:rPr>
              <a:t>:</a:t>
            </a:r>
            <a:endParaRPr lang="en-US" altLang="zh-CN" sz="2400">
              <a:latin typeface="微软雅黑" panose="020B0503020204020204" pitchFamily="34" charset="-122"/>
            </a:endParaRPr>
          </a:p>
          <a:p>
            <a:pPr indent="266700">
              <a:lnSpc>
                <a:spcPct val="130000"/>
              </a:lnSpc>
            </a:pPr>
            <a:r>
              <a:rPr lang="zh-CN" altLang="en-US" sz="2400">
                <a:latin typeface="微软雅黑" panose="020B0503020204020204" pitchFamily="34" charset="-122"/>
              </a:rPr>
              <a:t>（</a:t>
            </a:r>
            <a:r>
              <a:rPr lang="en-US" altLang="zh-CN" sz="2400">
                <a:latin typeface="微软雅黑" panose="020B0503020204020204" pitchFamily="34" charset="-122"/>
              </a:rPr>
              <a:t>1</a:t>
            </a:r>
            <a:r>
              <a:rPr lang="zh-CN" altLang="en-US" sz="2400">
                <a:latin typeface="微软雅黑" panose="020B0503020204020204" pitchFamily="34" charset="-122"/>
              </a:rPr>
              <a:t>）空气喷气发动机     （</a:t>
            </a:r>
            <a:r>
              <a:rPr lang="en-US" altLang="zh-CN" sz="2400">
                <a:latin typeface="微软雅黑" panose="020B0503020204020204" pitchFamily="34" charset="-122"/>
              </a:rPr>
              <a:t>2</a:t>
            </a:r>
            <a:r>
              <a:rPr lang="zh-CN" altLang="en-US" sz="2400">
                <a:latin typeface="微软雅黑" panose="020B0503020204020204" pitchFamily="34" charset="-122"/>
              </a:rPr>
              <a:t>）火箭喷气发动机</a:t>
            </a:r>
            <a:r>
              <a:rPr lang="en-US" altLang="zh-CN" sz="2400">
                <a:latin typeface="微软雅黑" panose="020B0503020204020204" pitchFamily="34" charset="-122"/>
              </a:rPr>
              <a:t>:</a:t>
            </a:r>
            <a:endParaRPr lang="en-US" altLang="zh-CN" sz="2400">
              <a:latin typeface="微软雅黑" panose="020B0503020204020204" pitchFamily="34" charset="-122"/>
            </a:endParaRPr>
          </a:p>
          <a:p>
            <a:pPr indent="266700">
              <a:lnSpc>
                <a:spcPct val="130000"/>
              </a:lnSpc>
            </a:pPr>
            <a:r>
              <a:rPr lang="en-US" altLang="zh-CN" sz="2400">
                <a:latin typeface="微软雅黑" panose="020B0503020204020204" pitchFamily="34" charset="-122"/>
              </a:rPr>
              <a:t>3</a:t>
            </a:r>
            <a:r>
              <a:rPr lang="zh-CN" altLang="en-US" sz="2400">
                <a:latin typeface="微软雅黑" panose="020B0503020204020204" pitchFamily="34" charset="-122"/>
              </a:rPr>
              <a:t>、液体火箭的主要组成</a:t>
            </a:r>
            <a:r>
              <a:rPr lang="en-US" altLang="zh-CN" sz="2400">
                <a:latin typeface="微软雅黑" panose="020B0503020204020204" pitchFamily="34" charset="-122"/>
              </a:rPr>
              <a:t>:</a:t>
            </a:r>
            <a:endParaRPr lang="en-US" altLang="zh-CN" sz="2400">
              <a:latin typeface="微软雅黑" panose="020B0503020204020204" pitchFamily="34" charset="-122"/>
            </a:endParaRPr>
          </a:p>
          <a:p>
            <a:pPr indent="266700">
              <a:lnSpc>
                <a:spcPct val="130000"/>
              </a:lnSpc>
            </a:pPr>
            <a:r>
              <a:rPr lang="zh-CN" altLang="en-US" sz="2400">
                <a:latin typeface="微软雅黑" panose="020B0503020204020204" pitchFamily="34" charset="-122"/>
              </a:rPr>
              <a:t>燃料箱 氧化剂箱 输送装置 燃烧室 尾部喷口</a:t>
            </a:r>
            <a:endParaRPr lang="zh-CN" altLang="en-US" sz="2400">
              <a:latin typeface="微软雅黑" panose="020B0503020204020204" pitchFamily="34" charset="-122"/>
            </a:endParaRPr>
          </a:p>
          <a:p>
            <a:pPr indent="266700">
              <a:lnSpc>
                <a:spcPct val="130000"/>
              </a:lnSpc>
            </a:pPr>
            <a:r>
              <a:rPr lang="en-US" altLang="zh-CN" sz="2400">
                <a:latin typeface="微软雅黑" panose="020B0503020204020204" pitchFamily="34" charset="-122"/>
              </a:rPr>
              <a:t>4</a:t>
            </a:r>
            <a:r>
              <a:rPr lang="zh-CN" altLang="en-US" sz="2400">
                <a:latin typeface="微软雅黑" panose="020B0503020204020204" pitchFamily="34" charset="-122"/>
              </a:rPr>
              <a:t>、现代火箭的特点</a:t>
            </a:r>
            <a:r>
              <a:rPr lang="en-US" altLang="zh-CN" sz="2400">
                <a:latin typeface="微软雅黑" panose="020B0503020204020204" pitchFamily="34" charset="-122"/>
              </a:rPr>
              <a:t>:</a:t>
            </a:r>
            <a:r>
              <a:rPr lang="zh-CN" altLang="en-US" sz="2400">
                <a:latin typeface="微软雅黑" panose="020B0503020204020204" pitchFamily="34" charset="-122"/>
              </a:rPr>
              <a:t>功率巨大</a:t>
            </a:r>
            <a:endParaRPr lang="zh-CN" altLang="en-US" sz="2400">
              <a:latin typeface="微软雅黑" panose="020B0503020204020204" pitchFamily="34" charset="-122"/>
            </a:endParaRPr>
          </a:p>
          <a:p>
            <a:pPr indent="266700">
              <a:lnSpc>
                <a:spcPct val="130000"/>
              </a:lnSpc>
            </a:pPr>
            <a:r>
              <a:rPr lang="zh-CN" altLang="en-US" sz="2400">
                <a:latin typeface="微软雅黑" panose="020B0503020204020204" pitchFamily="34" charset="-122"/>
              </a:rPr>
              <a:t>火箭中能量转化</a:t>
            </a:r>
            <a:r>
              <a:rPr lang="en-US" altLang="zh-CN" sz="2400">
                <a:latin typeface="微软雅黑" panose="020B0503020204020204" pitchFamily="34" charset="-122"/>
              </a:rPr>
              <a:t>:</a:t>
            </a:r>
            <a:r>
              <a:rPr lang="zh-CN" altLang="en-US" sz="2400">
                <a:latin typeface="微软雅黑" panose="020B0503020204020204" pitchFamily="34" charset="-122"/>
              </a:rPr>
              <a:t>燃料的化学能燃烧时转化为内能</a:t>
            </a:r>
            <a:r>
              <a:rPr lang="en-US" altLang="zh-CN" sz="2400">
                <a:latin typeface="微软雅黑" panose="020B0503020204020204" pitchFamily="34" charset="-122"/>
              </a:rPr>
              <a:t>,</a:t>
            </a:r>
            <a:r>
              <a:rPr lang="zh-CN" altLang="en-US" sz="2400">
                <a:latin typeface="微软雅黑" panose="020B0503020204020204" pitchFamily="34" charset="-122"/>
              </a:rPr>
              <a:t>推动火箭做功</a:t>
            </a:r>
            <a:r>
              <a:rPr lang="en-US" altLang="zh-CN" sz="2400">
                <a:latin typeface="微软雅黑" panose="020B0503020204020204" pitchFamily="34" charset="-122"/>
              </a:rPr>
              <a:t>,</a:t>
            </a:r>
            <a:r>
              <a:rPr lang="zh-CN" altLang="en-US" sz="2400">
                <a:latin typeface="微软雅黑" panose="020B0503020204020204" pitchFamily="34" charset="-122"/>
              </a:rPr>
              <a:t>把内能转化为机械能。</a:t>
            </a:r>
            <a:endParaRPr lang="zh-CN" altLang="en-US" sz="2400">
              <a:latin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7590"/>
                                        </p:tgtEl>
                                        <p:attrNameLst>
                                          <p:attrName>style.visibility</p:attrName>
                                        </p:attrNameLst>
                                      </p:cBhvr>
                                      <p:to>
                                        <p:strVal val="visible"/>
                                      </p:to>
                                    </p:set>
                                    <p:animEffect transition="in" filter="blinds(horizontal)">
                                      <p:cBhvr>
                                        <p:cTn id="7" dur="500"/>
                                        <p:tgtEl>
                                          <p:spTgt spid="675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标题 1"/>
          <p:cNvSpPr>
            <a:spLocks noGrp="1"/>
          </p:cNvSpPr>
          <p:nvPr>
            <p:ph type="title" idx="4294967295"/>
          </p:nvPr>
        </p:nvSpPr>
        <p:spPr bwMode="auto">
          <a:xfrm>
            <a:off x="796925" y="909638"/>
            <a:ext cx="10972800" cy="1143000"/>
          </a:xfrm>
          <a:prstGeom prst="rect">
            <a:avLst/>
          </a:prstGeom>
          <a:noFill/>
          <a:ln>
            <a:miter lim="800000"/>
          </a:ln>
        </p:spPr>
        <p:txBody>
          <a:bodyPr anchor="ctr"/>
          <a:lstStyle/>
          <a:p>
            <a:r>
              <a:rPr lang="zh-CN" altLang="en-US" sz="3200" b="1" smtClean="0">
                <a:solidFill>
                  <a:srgbClr val="FF0000"/>
                </a:solidFill>
              </a:rPr>
              <a:t>二、火箭升空的原理：</a:t>
            </a:r>
            <a:endParaRPr lang="zh-CN" altLang="en-US" sz="3200" b="1" smtClean="0">
              <a:solidFill>
                <a:srgbClr val="FF0000"/>
              </a:solidFill>
            </a:endParaRPr>
          </a:p>
        </p:txBody>
      </p:sp>
      <p:sp>
        <p:nvSpPr>
          <p:cNvPr id="41987" name="内容占位符 2"/>
          <p:cNvSpPr>
            <a:spLocks noGrp="1"/>
          </p:cNvSpPr>
          <p:nvPr>
            <p:ph idx="4294967295"/>
          </p:nvPr>
        </p:nvSpPr>
        <p:spPr bwMode="auto">
          <a:xfrm>
            <a:off x="1338263" y="2081213"/>
            <a:ext cx="9375775" cy="2030412"/>
          </a:xfrm>
          <a:prstGeom prst="rect">
            <a:avLst/>
          </a:prstGeom>
          <a:noFill/>
          <a:ln>
            <a:miter lim="800000"/>
          </a:ln>
        </p:spPr>
        <p:txBody>
          <a:bodyPr/>
          <a:lstStyle/>
          <a:p>
            <a:pPr>
              <a:lnSpc>
                <a:spcPct val="145000"/>
              </a:lnSpc>
              <a:buFont typeface="Arial" panose="020B0604020202020204" pitchFamily="34" charset="0"/>
              <a:buNone/>
            </a:pPr>
            <a:r>
              <a:rPr lang="en-US" altLang="zh-CN" smtClean="0"/>
              <a:t>1</a:t>
            </a:r>
            <a:r>
              <a:rPr lang="zh-CN" altLang="en-US" smtClean="0"/>
              <a:t>、</a:t>
            </a:r>
            <a:r>
              <a:rPr lang="en-US" smtClean="0"/>
              <a:t>火箭为什么能升上天呢？为了说明这个问题，我们先做个小实验。</a:t>
            </a:r>
            <a:endParaRPr lang="en-US" smtClean="0"/>
          </a:p>
          <a:p>
            <a:pPr>
              <a:lnSpc>
                <a:spcPct val="145000"/>
              </a:lnSpc>
            </a:pPr>
            <a:endParaRPr lang="en-US" smtClean="0"/>
          </a:p>
          <a:p>
            <a:pPr>
              <a:lnSpc>
                <a:spcPct val="145000"/>
              </a:lnSpc>
              <a:buFont typeface="Arial" panose="020B0604020202020204" pitchFamily="34" charset="0"/>
              <a:buNone/>
            </a:pPr>
            <a:endParaRPr lang="zh-CN" altLang="en-US" smtClean="0">
              <a:solidFill>
                <a:srgbClr val="FF0000"/>
              </a:solidFill>
            </a:endParaRPr>
          </a:p>
        </p:txBody>
      </p:sp>
      <p:sp>
        <p:nvSpPr>
          <p:cNvPr id="41988" name="Rectangle 4"/>
          <p:cNvSpPr>
            <a:spLocks noChangeArrowheads="1"/>
          </p:cNvSpPr>
          <p:nvPr/>
        </p:nvSpPr>
        <p:spPr bwMode="auto">
          <a:xfrm>
            <a:off x="1674813" y="3449638"/>
            <a:ext cx="8718550" cy="711200"/>
          </a:xfrm>
          <a:prstGeom prst="rect">
            <a:avLst/>
          </a:prstGeom>
          <a:noFill/>
          <a:ln w="9525">
            <a:noFill/>
            <a:miter lim="800000"/>
          </a:ln>
          <a:effectLst/>
        </p:spPr>
        <p:txBody>
          <a:bodyPr wrap="none">
            <a:spAutoFit/>
          </a:bodyPr>
          <a:lstStyle/>
          <a:p>
            <a:pPr eaLnBrk="0" hangingPunct="0">
              <a:lnSpc>
                <a:spcPct val="145000"/>
              </a:lnSpc>
              <a:spcBef>
                <a:spcPts val="1000"/>
              </a:spcBef>
            </a:pPr>
            <a:r>
              <a:rPr lang="zh-CN" altLang="en-US" sz="2800">
                <a:solidFill>
                  <a:srgbClr val="FF0000"/>
                </a:solidFill>
                <a:sym typeface="Calibri" panose="020F0502020204030204" pitchFamily="34" charset="0"/>
              </a:rPr>
              <a:t>注意观察实验中气球内气体运动方向、气球运动方向。</a:t>
            </a:r>
            <a:endParaRPr lang="en-US" sz="2800">
              <a:solidFill>
                <a:srgbClr val="FF0000"/>
              </a:solidFill>
              <a:sym typeface="Calibri" panose="020F0502020204030204" pitchFamily="34" charset="0"/>
            </a:endParaRPr>
          </a:p>
        </p:txBody>
      </p:sp>
      <p:sp>
        <p:nvSpPr>
          <p:cNvPr id="41989" name="Rectangle 5"/>
          <p:cNvSpPr>
            <a:spLocks noChangeArrowheads="1"/>
          </p:cNvSpPr>
          <p:nvPr/>
        </p:nvSpPr>
        <p:spPr bwMode="auto">
          <a:xfrm>
            <a:off x="903288" y="4497388"/>
            <a:ext cx="10321925" cy="1163637"/>
          </a:xfrm>
          <a:prstGeom prst="rect">
            <a:avLst/>
          </a:prstGeom>
          <a:solidFill>
            <a:srgbClr val="FFFFFF"/>
          </a:solidFill>
          <a:ln w="9525">
            <a:noFill/>
            <a:miter lim="800000"/>
          </a:ln>
        </p:spPr>
        <p:txBody>
          <a:bodyPr/>
          <a:lstStyle/>
          <a:p>
            <a:pPr marL="228600" indent="-228600" eaLnBrk="0" hangingPunct="0">
              <a:lnSpc>
                <a:spcPct val="150000"/>
              </a:lnSpc>
              <a:spcBef>
                <a:spcPts val="1000"/>
              </a:spcBef>
            </a:pPr>
            <a:r>
              <a:rPr lang="zh-CN" altLang="en-US" sz="2800">
                <a:latin typeface="Calibri" panose="020F0502020204030204" pitchFamily="34" charset="0"/>
                <a:sym typeface="Calibri" panose="020F0502020204030204" pitchFamily="34" charset="0"/>
              </a:rPr>
              <a:t>        气球内部的气体以很大的速度向外喷出时，对气球产生一个反方向的推力，使气球飞出去。</a:t>
            </a:r>
            <a:endParaRPr lang="zh-CN" altLang="en-US" sz="2800">
              <a:latin typeface="Calibri" panose="020F0502020204030204" pitchFamily="34" charset="0"/>
              <a:sym typeface="Calibri" panose="020F0502020204030204" pitchFamily="34" charset="0"/>
            </a:endParaRPr>
          </a:p>
        </p:txBody>
      </p:sp>
      <p:sp>
        <p:nvSpPr>
          <p:cNvPr id="41990" name="矩形 4"/>
          <p:cNvSpPr>
            <a:spLocks noChangeArrowheads="1"/>
          </p:cNvSpPr>
          <p:nvPr/>
        </p:nvSpPr>
        <p:spPr bwMode="auto">
          <a:xfrm>
            <a:off x="4572000" y="198438"/>
            <a:ext cx="1674813" cy="550862"/>
          </a:xfrm>
          <a:prstGeom prst="rect">
            <a:avLst/>
          </a:prstGeom>
          <a:noFill/>
          <a:ln w="9525">
            <a:noFill/>
            <a:miter lim="800000"/>
          </a:ln>
        </p:spPr>
        <p:txBody>
          <a:bodyPr anchor="ctr"/>
          <a:lstStyle/>
          <a:p>
            <a:pPr algn="ctr" eaLnBrk="0" hangingPunct="0"/>
            <a:r>
              <a:rPr lang="zh-CN" altLang="en-US" b="1">
                <a:solidFill>
                  <a:srgbClr val="C00000"/>
                </a:solidFill>
                <a:latin typeface="微软雅黑" panose="020B0503020204020204" pitchFamily="34" charset="-122"/>
                <a:sym typeface="宋体" panose="02010600030101010101" pitchFamily="2" charset="-122"/>
              </a:rPr>
              <a:t>激发学习动机</a:t>
            </a:r>
            <a:endParaRPr lang="zh-CN" altLang="en-US" b="1">
              <a:solidFill>
                <a:srgbClr val="C00000"/>
              </a:solidFill>
              <a:latin typeface="微软雅黑" panose="020B0503020204020204" pitchFamily="34" charset="-122"/>
              <a:sym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987"/>
                                        </p:tgtEl>
                                        <p:attrNameLst>
                                          <p:attrName>style.visibility</p:attrName>
                                        </p:attrNameLst>
                                      </p:cBhvr>
                                      <p:to>
                                        <p:strVal val="visible"/>
                                      </p:to>
                                    </p:set>
                                    <p:anim calcmode="lin" valueType="num">
                                      <p:cBhvr additive="base">
                                        <p:cTn id="7" dur="500" fill="hold"/>
                                        <p:tgtEl>
                                          <p:spTgt spid="41987"/>
                                        </p:tgtEl>
                                        <p:attrNameLst>
                                          <p:attrName>ppt_x</p:attrName>
                                        </p:attrNameLst>
                                      </p:cBhvr>
                                      <p:tavLst>
                                        <p:tav tm="0">
                                          <p:val>
                                            <p:strVal val="#ppt_x"/>
                                          </p:val>
                                        </p:tav>
                                        <p:tav tm="100000">
                                          <p:val>
                                            <p:strVal val="#ppt_x"/>
                                          </p:val>
                                        </p:tav>
                                      </p:tavLst>
                                    </p:anim>
                                    <p:anim calcmode="lin" valueType="num">
                                      <p:cBhvr additive="base">
                                        <p:cTn id="8" dur="500" fill="hold"/>
                                        <p:tgtEl>
                                          <p:spTgt spid="4198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1988"/>
                                        </p:tgtEl>
                                        <p:attrNameLst>
                                          <p:attrName>style.visibility</p:attrName>
                                        </p:attrNameLst>
                                      </p:cBhvr>
                                      <p:to>
                                        <p:strVal val="visible"/>
                                      </p:to>
                                    </p:set>
                                    <p:anim calcmode="lin" valueType="num">
                                      <p:cBhvr additive="base">
                                        <p:cTn id="12" dur="500" fill="hold"/>
                                        <p:tgtEl>
                                          <p:spTgt spid="41988"/>
                                        </p:tgtEl>
                                        <p:attrNameLst>
                                          <p:attrName>ppt_x</p:attrName>
                                        </p:attrNameLst>
                                      </p:cBhvr>
                                      <p:tavLst>
                                        <p:tav tm="0">
                                          <p:val>
                                            <p:strVal val="#ppt_x"/>
                                          </p:val>
                                        </p:tav>
                                        <p:tav tm="100000">
                                          <p:val>
                                            <p:strVal val="#ppt_x"/>
                                          </p:val>
                                        </p:tav>
                                      </p:tavLst>
                                    </p:anim>
                                    <p:anim calcmode="lin" valueType="num">
                                      <p:cBhvr additive="base">
                                        <p:cTn id="13" dur="500" fill="hold"/>
                                        <p:tgtEl>
                                          <p:spTgt spid="4198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41989"/>
                                        </p:tgtEl>
                                        <p:attrNameLst>
                                          <p:attrName>style.visibility</p:attrName>
                                        </p:attrNameLst>
                                      </p:cBhvr>
                                      <p:to>
                                        <p:strVal val="visible"/>
                                      </p:to>
                                    </p:set>
                                    <p:animEffect transition="in" filter="diamond(in)">
                                      <p:cBhvr>
                                        <p:cTn id="18" dur="2000"/>
                                        <p:tgtEl>
                                          <p:spTgt spid="419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p:bldP spid="41988" grpId="0"/>
      <p:bldP spid="4198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圆角矩形 34"/>
          <p:cNvSpPr>
            <a:spLocks noChangeArrowheads="1"/>
          </p:cNvSpPr>
          <p:nvPr/>
        </p:nvSpPr>
        <p:spPr bwMode="auto">
          <a:xfrm>
            <a:off x="1122363" y="885825"/>
            <a:ext cx="6042025" cy="631825"/>
          </a:xfrm>
          <a:prstGeom prst="roundRect">
            <a:avLst>
              <a:gd name="adj" fmla="val 16667"/>
            </a:avLst>
          </a:prstGeom>
          <a:noFill/>
          <a:ln w="19050">
            <a:noFill/>
            <a:round/>
          </a:ln>
        </p:spPr>
        <p:txBody>
          <a:bodyPr>
            <a:spAutoFit/>
          </a:bodyPr>
          <a:lstStyle/>
          <a:p>
            <a:r>
              <a:rPr lang="zh-CN" altLang="en-US" sz="3200" b="1">
                <a:solidFill>
                  <a:srgbClr val="FF0000"/>
                </a:solidFill>
                <a:latin typeface="Times New Roman" panose="02020603050405020304" pitchFamily="18" charset="0"/>
              </a:rPr>
              <a:t>二、火箭升空的原理</a:t>
            </a:r>
            <a:endParaRPr lang="zh-CN" altLang="en-US" sz="3200" b="1">
              <a:solidFill>
                <a:srgbClr val="FF0000"/>
              </a:solidFill>
              <a:latin typeface="Times New Roman" panose="02020603050405020304" pitchFamily="18" charset="0"/>
            </a:endParaRPr>
          </a:p>
        </p:txBody>
      </p:sp>
      <p:sp>
        <p:nvSpPr>
          <p:cNvPr id="44035" name="Rectangle 4"/>
          <p:cNvSpPr txBox="1">
            <a:spLocks noChangeArrowheads="1"/>
          </p:cNvSpPr>
          <p:nvPr/>
        </p:nvSpPr>
        <p:spPr bwMode="auto">
          <a:xfrm>
            <a:off x="600075" y="1651000"/>
            <a:ext cx="11074400" cy="2895600"/>
          </a:xfrm>
          <a:prstGeom prst="rect">
            <a:avLst/>
          </a:prstGeom>
          <a:noFill/>
          <a:ln w="9525">
            <a:noFill/>
            <a:miter lim="800000"/>
          </a:ln>
        </p:spPr>
        <p:txBody>
          <a:bodyPr/>
          <a:lstStyle/>
          <a:p>
            <a:pPr>
              <a:lnSpc>
                <a:spcPct val="120000"/>
              </a:lnSpc>
              <a:buFont typeface="Wingdings" panose="05000000000000000000" pitchFamily="2" charset="2"/>
              <a:buNone/>
            </a:pPr>
            <a:r>
              <a:rPr lang="zh-CN" altLang="en-US" sz="2800">
                <a:latin typeface="微软雅黑" panose="020B0503020204020204" pitchFamily="34" charset="-122"/>
              </a:rPr>
              <a:t>      火箭使用的是</a:t>
            </a:r>
            <a:r>
              <a:rPr lang="zh-CN" altLang="en-US" sz="2800">
                <a:solidFill>
                  <a:srgbClr val="FF0000"/>
                </a:solidFill>
                <a:latin typeface="微软雅黑" panose="020B0503020204020204" pitchFamily="34" charset="-122"/>
              </a:rPr>
              <a:t>喷气式发动机</a:t>
            </a:r>
            <a:r>
              <a:rPr lang="zh-CN" altLang="en-US" sz="2800">
                <a:latin typeface="微软雅黑" panose="020B0503020204020204" pitchFamily="34" charset="-122"/>
              </a:rPr>
              <a:t>。它的燃料在燃烧室内燃烧后产生高温、高压的气体，这种气体从尾部以极高的速度喷出，同时产生很大的反作用力推动机身向前运动。由于它不需要像活塞、曲轴那样的传动装置，从而减少了能量的损失，大大的提高了机身的飞行速度。火箭特点：功率巨大！</a:t>
            </a:r>
            <a:endParaRPr lang="zh-CN" altLang="en-US" sz="2800">
              <a:latin typeface="微软雅黑" panose="020B0503020204020204" pitchFamily="34" charset="-122"/>
            </a:endParaRPr>
          </a:p>
        </p:txBody>
      </p:sp>
      <p:pic>
        <p:nvPicPr>
          <p:cNvPr id="44036" name="Picture 2" descr="U734P2T1D429025F9DT20040921135232"/>
          <p:cNvPicPr>
            <a:picLocks noChangeAspect="1" noChangeArrowheads="1"/>
          </p:cNvPicPr>
          <p:nvPr/>
        </p:nvPicPr>
        <p:blipFill>
          <a:blip r:embed="rId1"/>
          <a:srcRect/>
          <a:stretch>
            <a:fillRect/>
          </a:stretch>
        </p:blipFill>
        <p:spPr bwMode="auto">
          <a:xfrm>
            <a:off x="4283075" y="3963988"/>
            <a:ext cx="6096000" cy="2597150"/>
          </a:xfrm>
          <a:prstGeom prst="rect">
            <a:avLst/>
          </a:prstGeom>
          <a:noFill/>
          <a:ln w="9525">
            <a:noFill/>
            <a:miter lim="800000"/>
            <a:headEnd/>
            <a:tailEnd/>
          </a:ln>
        </p:spPr>
      </p:pic>
      <p:sp>
        <p:nvSpPr>
          <p:cNvPr id="44037" name="矩形 4"/>
          <p:cNvSpPr>
            <a:spLocks noChangeArrowheads="1"/>
          </p:cNvSpPr>
          <p:nvPr/>
        </p:nvSpPr>
        <p:spPr bwMode="auto">
          <a:xfrm>
            <a:off x="4191000" y="171450"/>
            <a:ext cx="1674813" cy="550863"/>
          </a:xfrm>
          <a:prstGeom prst="rect">
            <a:avLst/>
          </a:prstGeom>
          <a:noFill/>
          <a:ln w="9525">
            <a:noFill/>
            <a:miter lim="800000"/>
          </a:ln>
        </p:spPr>
        <p:txBody>
          <a:bodyPr anchor="ctr"/>
          <a:lstStyle/>
          <a:p>
            <a:pPr algn="ctr" eaLnBrk="0" hangingPunct="0"/>
            <a:r>
              <a:rPr lang="zh-CN" altLang="en-US" b="1">
                <a:solidFill>
                  <a:srgbClr val="C00000"/>
                </a:solidFill>
                <a:latin typeface="微软雅黑" panose="020B0503020204020204" pitchFamily="34" charset="-122"/>
                <a:sym typeface="宋体" panose="02010600030101010101" pitchFamily="2" charset="-122"/>
              </a:rPr>
              <a:t>讲授新知识</a:t>
            </a:r>
            <a:endParaRPr lang="zh-CN" altLang="en-US" b="1">
              <a:solidFill>
                <a:srgbClr val="C00000"/>
              </a:solidFill>
              <a:latin typeface="微软雅黑" panose="020B0503020204020204" pitchFamily="34" charset="-122"/>
              <a:sym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 calcmode="lin" valueType="num">
                                      <p:cBhvr additive="base">
                                        <p:cTn id="7" dur="500" fill="hold"/>
                                        <p:tgtEl>
                                          <p:spTgt spid="440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403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autoUpdateAnimBg="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圆角矩形 34"/>
          <p:cNvSpPr>
            <a:spLocks noChangeArrowheads="1"/>
          </p:cNvSpPr>
          <p:nvPr/>
        </p:nvSpPr>
        <p:spPr bwMode="auto">
          <a:xfrm>
            <a:off x="1292225" y="1214438"/>
            <a:ext cx="5586413" cy="565150"/>
          </a:xfrm>
          <a:prstGeom prst="roundRect">
            <a:avLst>
              <a:gd name="adj" fmla="val 16667"/>
            </a:avLst>
          </a:prstGeom>
          <a:noFill/>
          <a:ln w="19050">
            <a:noFill/>
            <a:round/>
          </a:ln>
        </p:spPr>
        <p:txBody>
          <a:bodyPr>
            <a:spAutoFit/>
          </a:bodyPr>
          <a:lstStyle/>
          <a:p>
            <a:r>
              <a:rPr lang="zh-CN" altLang="en-US" sz="2800" b="1">
                <a:solidFill>
                  <a:srgbClr val="FF0000"/>
                </a:solidFill>
                <a:latin typeface="微软雅黑" panose="020B0503020204020204" pitchFamily="34" charset="-122"/>
              </a:rPr>
              <a:t>二、喷气式发动机的分类</a:t>
            </a:r>
            <a:endParaRPr lang="zh-CN" altLang="en-US" sz="2800" b="1">
              <a:solidFill>
                <a:srgbClr val="FF0000"/>
              </a:solidFill>
              <a:latin typeface="微软雅黑" panose="020B0503020204020204" pitchFamily="34" charset="-122"/>
            </a:endParaRPr>
          </a:p>
        </p:txBody>
      </p:sp>
      <p:sp>
        <p:nvSpPr>
          <p:cNvPr id="46083" name="Rectangle 4"/>
          <p:cNvSpPr txBox="1">
            <a:spLocks noChangeArrowheads="1"/>
          </p:cNvSpPr>
          <p:nvPr/>
        </p:nvSpPr>
        <p:spPr bwMode="auto">
          <a:xfrm>
            <a:off x="1143000" y="2422525"/>
            <a:ext cx="9144000" cy="4038600"/>
          </a:xfrm>
          <a:prstGeom prst="rect">
            <a:avLst/>
          </a:prstGeom>
          <a:noFill/>
          <a:ln w="9525">
            <a:noFill/>
            <a:miter lim="800000"/>
          </a:ln>
        </p:spPr>
        <p:txBody>
          <a:bodyPr/>
          <a:lstStyle/>
          <a:p>
            <a:pPr>
              <a:lnSpc>
                <a:spcPct val="150000"/>
              </a:lnSpc>
              <a:buFont typeface="Wingdings" panose="05000000000000000000" pitchFamily="2" charset="2"/>
              <a:buNone/>
            </a:pPr>
            <a:r>
              <a:rPr lang="zh-CN" altLang="en-US" sz="2800">
                <a:latin typeface="微软雅黑" panose="020B0503020204020204" pitchFamily="34" charset="-122"/>
              </a:rPr>
              <a:t>    喷气式发动机分为</a:t>
            </a:r>
            <a:r>
              <a:rPr lang="zh-CN" altLang="en-US" sz="2800">
                <a:solidFill>
                  <a:srgbClr val="FF0000"/>
                </a:solidFill>
                <a:latin typeface="微软雅黑" panose="020B0503020204020204" pitchFamily="34" charset="-122"/>
              </a:rPr>
              <a:t>空气喷气发动机</a:t>
            </a:r>
            <a:r>
              <a:rPr lang="zh-CN" altLang="en-US" sz="2800">
                <a:latin typeface="微软雅黑" panose="020B0503020204020204" pitchFamily="34" charset="-122"/>
              </a:rPr>
              <a:t>和</a:t>
            </a:r>
            <a:r>
              <a:rPr lang="zh-CN" altLang="en-US" sz="2800">
                <a:solidFill>
                  <a:srgbClr val="FF0000"/>
                </a:solidFill>
                <a:latin typeface="微软雅黑" panose="020B0503020204020204" pitchFamily="34" charset="-122"/>
              </a:rPr>
              <a:t>火箭喷气发动机</a:t>
            </a:r>
            <a:r>
              <a:rPr lang="zh-CN" altLang="en-US" sz="2800">
                <a:latin typeface="微软雅黑" panose="020B0503020204020204" pitchFamily="34" charset="-122"/>
              </a:rPr>
              <a:t>。前者只携带燃料，它需要利用外界空气来助燃，飞行高度受一定限制。后者本身带有燃料和氧化剂，不需要依靠外界空气来助燃，因此，飞行高度不受限制。</a:t>
            </a:r>
            <a:endParaRPr lang="zh-CN" altLang="en-US" sz="2800">
              <a:latin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 calcmode="lin" valueType="num">
                                      <p:cBhvr additive="base">
                                        <p:cTn id="7" dur="500" fill="hold"/>
                                        <p:tgtEl>
                                          <p:spTgt spid="460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608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autoUpdateAnimBg="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bwMode="auto">
          <a:xfrm>
            <a:off x="1538288" y="1728788"/>
            <a:ext cx="10972800" cy="1143000"/>
          </a:xfrm>
          <a:prstGeom prst="rect">
            <a:avLst/>
          </a:prstGeom>
          <a:noFill/>
          <a:ln>
            <a:miter lim="800000"/>
          </a:ln>
        </p:spPr>
        <p:txBody>
          <a:bodyPr anchor="ctr"/>
          <a:lstStyle/>
          <a:p>
            <a:r>
              <a:rPr lang="zh-CN" altLang="en-US" sz="2800" b="1" smtClean="0">
                <a:solidFill>
                  <a:srgbClr val="FF0000"/>
                </a:solidFill>
              </a:rPr>
              <a:t>固体火箭是如何推进的？</a:t>
            </a:r>
            <a:endParaRPr lang="zh-CN" altLang="en-US" sz="2800" b="1" smtClean="0">
              <a:solidFill>
                <a:srgbClr val="FF0000"/>
              </a:solidFill>
            </a:endParaRPr>
          </a:p>
        </p:txBody>
      </p:sp>
      <p:sp>
        <p:nvSpPr>
          <p:cNvPr id="47107" name="Rectangle 3"/>
          <p:cNvSpPr>
            <a:spLocks noGrp="1" noChangeArrowheads="1"/>
          </p:cNvSpPr>
          <p:nvPr>
            <p:ph type="body" idx="4294967295"/>
          </p:nvPr>
        </p:nvSpPr>
        <p:spPr bwMode="auto">
          <a:xfrm>
            <a:off x="641350" y="2562225"/>
            <a:ext cx="10275888" cy="2481263"/>
          </a:xfrm>
          <a:prstGeom prst="rect">
            <a:avLst/>
          </a:prstGeom>
          <a:noFill/>
          <a:ln>
            <a:miter lim="800000"/>
          </a:ln>
        </p:spPr>
        <p:txBody>
          <a:bodyPr/>
          <a:lstStyle/>
          <a:p>
            <a:pPr>
              <a:lnSpc>
                <a:spcPct val="145000"/>
              </a:lnSpc>
              <a:buFont typeface="Arial" panose="020B0604020202020204" pitchFamily="34" charset="0"/>
              <a:buNone/>
            </a:pPr>
            <a:r>
              <a:rPr lang="zh-CN" altLang="en-US" smtClean="0">
                <a:latin typeface="微软雅黑" panose="020B0503020204020204" pitchFamily="34" charset="-122"/>
              </a:rPr>
              <a:t>         固体火箭的推进剂为固体，这种推进剂又称为“火药”，火药铸成块状，排放在箭体内，占了大部分空间。固体火箭结构简单，制作方便，装入火药后可以长期存放，随时可以点火；点燃后燃烧时间短，燃烧的激烈程度无法控制，发射时震动大，因此它不适于发射载人的飞行器，多用于军事方面。</a:t>
            </a:r>
            <a:endParaRPr lang="zh-CN" altLang="en-US" smtClean="0">
              <a:latin typeface="微软雅黑" panose="020B0503020204020204" pitchFamily="34" charset="-122"/>
            </a:endParaRPr>
          </a:p>
        </p:txBody>
      </p:sp>
      <p:sp>
        <p:nvSpPr>
          <p:cNvPr id="47108" name="Rectangle 4"/>
          <p:cNvSpPr>
            <a:spLocks noChangeArrowheads="1"/>
          </p:cNvSpPr>
          <p:nvPr/>
        </p:nvSpPr>
        <p:spPr bwMode="auto">
          <a:xfrm>
            <a:off x="1387475" y="1187450"/>
            <a:ext cx="2160588" cy="519113"/>
          </a:xfrm>
          <a:prstGeom prst="rect">
            <a:avLst/>
          </a:prstGeom>
          <a:noFill/>
          <a:ln w="9525">
            <a:noFill/>
            <a:miter lim="800000"/>
          </a:ln>
          <a:effectLst/>
        </p:spPr>
        <p:txBody>
          <a:bodyPr wrap="none">
            <a:spAutoFit/>
          </a:bodyPr>
          <a:lstStyle/>
          <a:p>
            <a:r>
              <a:rPr lang="en-US" altLang="zh-CN" sz="2800" b="1">
                <a:solidFill>
                  <a:srgbClr val="FF0000"/>
                </a:solidFill>
                <a:sym typeface="Calibri Light" pitchFamily="34" charset="0"/>
              </a:rPr>
              <a:t>1</a:t>
            </a:r>
            <a:r>
              <a:rPr lang="zh-CN" altLang="en-US" sz="2800" b="1">
                <a:solidFill>
                  <a:srgbClr val="FF0000"/>
                </a:solidFill>
                <a:sym typeface="Calibri Light" pitchFamily="34" charset="0"/>
              </a:rPr>
              <a:t>、固体火箭</a:t>
            </a:r>
            <a:endParaRPr lang="zh-CN" altLang="en-US" sz="2800" b="1">
              <a:solidFill>
                <a:srgbClr val="FF0000"/>
              </a:solidFill>
              <a:sym typeface="Calibri Light"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7106"/>
                                        </p:tgtEl>
                                        <p:attrNameLst>
                                          <p:attrName>style.visibility</p:attrName>
                                        </p:attrNameLst>
                                      </p:cBhvr>
                                      <p:to>
                                        <p:strVal val="visible"/>
                                      </p:to>
                                    </p:set>
                                    <p:anim calcmode="lin" valueType="num">
                                      <p:cBhvr additive="base">
                                        <p:cTn id="7" dur="500" fill="hold"/>
                                        <p:tgtEl>
                                          <p:spTgt spid="47106"/>
                                        </p:tgtEl>
                                        <p:attrNameLst>
                                          <p:attrName>ppt_x</p:attrName>
                                        </p:attrNameLst>
                                      </p:cBhvr>
                                      <p:tavLst>
                                        <p:tav tm="0">
                                          <p:val>
                                            <p:strVal val="#ppt_x"/>
                                          </p:val>
                                        </p:tav>
                                        <p:tav tm="100000">
                                          <p:val>
                                            <p:strVal val="#ppt_x"/>
                                          </p:val>
                                        </p:tav>
                                      </p:tavLst>
                                    </p:anim>
                                    <p:anim calcmode="lin" valueType="num">
                                      <p:cBhvr additive="base">
                                        <p:cTn id="8" dur="500" fill="hold"/>
                                        <p:tgtEl>
                                          <p:spTgt spid="4710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7107">
                                            <p:txEl>
                                              <p:pRg st="0" end="0"/>
                                            </p:txEl>
                                          </p:spTgt>
                                        </p:tgtEl>
                                        <p:attrNameLst>
                                          <p:attrName>style.visibility</p:attrName>
                                        </p:attrNameLst>
                                      </p:cBhvr>
                                      <p:to>
                                        <p:strVal val="visible"/>
                                      </p:to>
                                    </p:set>
                                    <p:anim calcmode="lin" valueType="num">
                                      <p:cBhvr additive="base">
                                        <p:cTn id="13" dur="500" fill="hold"/>
                                        <p:tgtEl>
                                          <p:spTgt spid="4710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710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p:bldP spid="4710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1" name="Picture 14" descr="固体火箭示意图"/>
          <p:cNvPicPr>
            <a:picLocks noChangeAspect="1" noChangeArrowheads="1"/>
          </p:cNvPicPr>
          <p:nvPr>
            <p:ph idx="4294967295"/>
          </p:nvPr>
        </p:nvPicPr>
        <p:blipFill>
          <a:blip r:embed="rId1"/>
          <a:srcRect/>
          <a:stretch>
            <a:fillRect/>
          </a:stretch>
        </p:blipFill>
        <p:spPr bwMode="auto">
          <a:xfrm>
            <a:off x="1638300" y="1646238"/>
            <a:ext cx="8913813" cy="4784725"/>
          </a:xfrm>
          <a:prstGeom prst="rect">
            <a:avLst/>
          </a:prstGeom>
          <a:noFill/>
          <a:ln>
            <a:miter lim="800000"/>
            <a:headEnd/>
            <a:tailEnd/>
          </a:ln>
        </p:spPr>
      </p:pic>
      <p:sp>
        <p:nvSpPr>
          <p:cNvPr id="48133" name="Rectangle 5"/>
          <p:cNvSpPr>
            <a:spLocks noChangeArrowheads="1"/>
          </p:cNvSpPr>
          <p:nvPr/>
        </p:nvSpPr>
        <p:spPr bwMode="auto">
          <a:xfrm>
            <a:off x="1357313" y="1279525"/>
            <a:ext cx="4095750" cy="519113"/>
          </a:xfrm>
          <a:prstGeom prst="rect">
            <a:avLst/>
          </a:prstGeom>
          <a:noFill/>
          <a:ln w="9525">
            <a:noFill/>
            <a:miter lim="800000"/>
          </a:ln>
          <a:effectLst/>
        </p:spPr>
        <p:txBody>
          <a:bodyPr wrap="none">
            <a:spAutoFit/>
          </a:bodyPr>
          <a:lstStyle/>
          <a:p>
            <a:r>
              <a:rPr lang="zh-CN" altLang="en-US" sz="2800">
                <a:solidFill>
                  <a:srgbClr val="FF0000"/>
                </a:solidFill>
              </a:rPr>
              <a:t>固体火箭推进原理示意图</a:t>
            </a:r>
            <a:endParaRPr lang="zh-CN" altLang="en-US" sz="2800">
              <a:solidFill>
                <a:srgbClr val="FF0000"/>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圆角矩形 34"/>
          <p:cNvSpPr>
            <a:spLocks noChangeArrowheads="1"/>
          </p:cNvSpPr>
          <p:nvPr/>
        </p:nvSpPr>
        <p:spPr bwMode="auto">
          <a:xfrm>
            <a:off x="1084263" y="1385888"/>
            <a:ext cx="4164012" cy="565150"/>
          </a:xfrm>
          <a:prstGeom prst="roundRect">
            <a:avLst>
              <a:gd name="adj" fmla="val 16667"/>
            </a:avLst>
          </a:prstGeom>
          <a:noFill/>
          <a:ln w="19050">
            <a:noFill/>
            <a:round/>
          </a:ln>
        </p:spPr>
        <p:txBody>
          <a:bodyPr>
            <a:spAutoFit/>
          </a:bodyPr>
          <a:lstStyle/>
          <a:p>
            <a:r>
              <a:rPr lang="en-US" altLang="zh-CN" sz="2800" b="1">
                <a:solidFill>
                  <a:srgbClr val="FF0000"/>
                </a:solidFill>
                <a:latin typeface="微软雅黑" panose="020B0503020204020204" pitchFamily="34" charset="-122"/>
              </a:rPr>
              <a:t>2</a:t>
            </a:r>
            <a:r>
              <a:rPr lang="zh-CN" altLang="en-US" sz="2800" b="1">
                <a:solidFill>
                  <a:srgbClr val="FF0000"/>
                </a:solidFill>
                <a:latin typeface="微软雅黑" panose="020B0503020204020204" pitchFamily="34" charset="-122"/>
              </a:rPr>
              <a:t>、液体燃料火箭</a:t>
            </a:r>
            <a:endParaRPr lang="zh-CN" altLang="en-US" sz="2800" b="1">
              <a:solidFill>
                <a:srgbClr val="FF0000"/>
              </a:solidFill>
              <a:latin typeface="微软雅黑" panose="020B0503020204020204" pitchFamily="34" charset="-122"/>
            </a:endParaRPr>
          </a:p>
        </p:txBody>
      </p:sp>
      <p:sp>
        <p:nvSpPr>
          <p:cNvPr id="49155" name="矩形 5"/>
          <p:cNvSpPr>
            <a:spLocks noChangeArrowheads="1"/>
          </p:cNvSpPr>
          <p:nvPr/>
        </p:nvSpPr>
        <p:spPr bwMode="auto">
          <a:xfrm>
            <a:off x="709613" y="2679700"/>
            <a:ext cx="4935537" cy="2314575"/>
          </a:xfrm>
          <a:prstGeom prst="rect">
            <a:avLst/>
          </a:prstGeom>
          <a:noFill/>
          <a:ln w="9525">
            <a:noFill/>
            <a:miter lim="800000"/>
          </a:ln>
        </p:spPr>
        <p:txBody>
          <a:bodyPr>
            <a:spAutoFit/>
          </a:bodyPr>
          <a:lstStyle/>
          <a:p>
            <a:pPr>
              <a:lnSpc>
                <a:spcPct val="130000"/>
              </a:lnSpc>
            </a:pPr>
            <a:r>
              <a:rPr lang="zh-CN" altLang="en-US" sz="2800">
                <a:latin typeface="微软雅黑" panose="020B0503020204020204" pitchFamily="34" charset="-122"/>
              </a:rPr>
              <a:t>       现代的火箭使用的燃料多为液体燃料。液体燃料火箭主要由燃料箱、氧化剂箱、输送装置、燃烧室和尾部喷口组成。</a:t>
            </a:r>
            <a:endParaRPr lang="zh-CN" altLang="en-US" sz="2800"/>
          </a:p>
        </p:txBody>
      </p:sp>
      <p:pic>
        <p:nvPicPr>
          <p:cNvPr id="49156" name="Picture 3"/>
          <p:cNvPicPr>
            <a:picLocks noChangeAspect="1" noChangeArrowheads="1"/>
          </p:cNvPicPr>
          <p:nvPr/>
        </p:nvPicPr>
        <p:blipFill>
          <a:blip r:embed="rId1"/>
          <a:srcRect l="2505" t="12502" r="3989" b="14153"/>
          <a:stretch>
            <a:fillRect/>
          </a:stretch>
        </p:blipFill>
        <p:spPr bwMode="auto">
          <a:xfrm>
            <a:off x="6096000" y="1220788"/>
            <a:ext cx="4978400" cy="533241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9155"/>
                                        </p:tgtEl>
                                        <p:attrNameLst>
                                          <p:attrName>style.visibility</p:attrName>
                                        </p:attrNameLst>
                                      </p:cBhvr>
                                      <p:to>
                                        <p:strVal val="visible"/>
                                      </p:to>
                                    </p:set>
                                    <p:anim calcmode="lin" valueType="num">
                                      <p:cBhvr additive="base">
                                        <p:cTn id="7" dur="500" fill="hold"/>
                                        <p:tgtEl>
                                          <p:spTgt spid="49155"/>
                                        </p:tgtEl>
                                        <p:attrNameLst>
                                          <p:attrName>ppt_x</p:attrName>
                                        </p:attrNameLst>
                                      </p:cBhvr>
                                      <p:tavLst>
                                        <p:tav tm="0">
                                          <p:val>
                                            <p:strVal val="#ppt_x"/>
                                          </p:val>
                                        </p:tav>
                                        <p:tav tm="100000">
                                          <p:val>
                                            <p:strVal val="#ppt_x"/>
                                          </p:val>
                                        </p:tav>
                                      </p:tavLst>
                                    </p:anim>
                                    <p:anim calcmode="lin" valueType="num">
                                      <p:cBhvr additive="base">
                                        <p:cTn id="8" dur="500" fill="hold"/>
                                        <p:tgtEl>
                                          <p:spTgt spid="4915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9156"/>
                                        </p:tgtEl>
                                        <p:attrNameLst>
                                          <p:attrName>style.visibility</p:attrName>
                                        </p:attrNameLst>
                                      </p:cBhvr>
                                      <p:to>
                                        <p:strVal val="visible"/>
                                      </p:to>
                                    </p:set>
                                    <p:anim calcmode="lin" valueType="num">
                                      <p:cBhvr additive="base">
                                        <p:cTn id="11" dur="500" fill="hold"/>
                                        <p:tgtEl>
                                          <p:spTgt spid="49156"/>
                                        </p:tgtEl>
                                        <p:attrNameLst>
                                          <p:attrName>ppt_x</p:attrName>
                                        </p:attrNameLst>
                                      </p:cBhvr>
                                      <p:tavLst>
                                        <p:tav tm="0">
                                          <p:val>
                                            <p:strVal val="#ppt_x"/>
                                          </p:val>
                                        </p:tav>
                                        <p:tav tm="100000">
                                          <p:val>
                                            <p:strVal val="#ppt_x"/>
                                          </p:val>
                                        </p:tav>
                                      </p:tavLst>
                                    </p:anim>
                                    <p:anim calcmode="lin" valueType="num">
                                      <p:cBhvr additive="base">
                                        <p:cTn id="12" dur="500" fill="hold"/>
                                        <p:tgtEl>
                                          <p:spTgt spid="491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圆角矩形 34"/>
          <p:cNvSpPr>
            <a:spLocks noChangeArrowheads="1"/>
          </p:cNvSpPr>
          <p:nvPr/>
        </p:nvSpPr>
        <p:spPr bwMode="auto">
          <a:xfrm>
            <a:off x="1054100" y="1030288"/>
            <a:ext cx="4164013" cy="565150"/>
          </a:xfrm>
          <a:prstGeom prst="roundRect">
            <a:avLst>
              <a:gd name="adj" fmla="val 16667"/>
            </a:avLst>
          </a:prstGeom>
          <a:noFill/>
          <a:ln w="19050">
            <a:noFill/>
            <a:round/>
          </a:ln>
        </p:spPr>
        <p:txBody>
          <a:bodyPr>
            <a:spAutoFit/>
          </a:bodyPr>
          <a:lstStyle/>
          <a:p>
            <a:r>
              <a:rPr lang="en-US" altLang="zh-CN" sz="2800" b="1">
                <a:solidFill>
                  <a:srgbClr val="FF0000"/>
                </a:solidFill>
                <a:latin typeface="Times New Roman" panose="02020603050405020304" pitchFamily="18" charset="0"/>
              </a:rPr>
              <a:t>3</a:t>
            </a:r>
            <a:r>
              <a:rPr lang="zh-CN" altLang="en-US" sz="2800" b="1">
                <a:solidFill>
                  <a:srgbClr val="FF0000"/>
                </a:solidFill>
                <a:latin typeface="Times New Roman" panose="02020603050405020304" pitchFamily="18" charset="0"/>
              </a:rPr>
              <a:t>、液体燃料火箭</a:t>
            </a:r>
            <a:endParaRPr lang="zh-CN" altLang="en-US" sz="2800" b="1">
              <a:solidFill>
                <a:srgbClr val="FF0000"/>
              </a:solidFill>
              <a:latin typeface="Times New Roman" panose="02020603050405020304" pitchFamily="18" charset="0"/>
            </a:endParaRPr>
          </a:p>
        </p:txBody>
      </p:sp>
      <p:sp>
        <p:nvSpPr>
          <p:cNvPr id="50179" name="Rectangle 4"/>
          <p:cNvSpPr>
            <a:spLocks noGrp="1" noChangeArrowheads="1"/>
          </p:cNvSpPr>
          <p:nvPr>
            <p:ph sz="quarter" idx="4294967295"/>
          </p:nvPr>
        </p:nvSpPr>
        <p:spPr bwMode="auto">
          <a:xfrm>
            <a:off x="361950" y="1712913"/>
            <a:ext cx="5873750" cy="4194175"/>
          </a:xfrm>
          <a:prstGeom prst="rect">
            <a:avLst/>
          </a:prstGeom>
          <a:noFill/>
          <a:ln>
            <a:miter lim="800000"/>
          </a:ln>
        </p:spPr>
        <p:txBody>
          <a:bodyPr/>
          <a:lstStyle/>
          <a:p>
            <a:pPr marL="0" indent="0" eaLnBrk="1" hangingPunct="1">
              <a:lnSpc>
                <a:spcPct val="130000"/>
              </a:lnSpc>
              <a:spcBef>
                <a:spcPct val="0"/>
              </a:spcBef>
              <a:buFont typeface="Wingdings" panose="05000000000000000000" pitchFamily="2" charset="2"/>
              <a:buNone/>
            </a:pPr>
            <a:r>
              <a:rPr lang="zh-CN" altLang="en-US" smtClean="0">
                <a:latin typeface="微软雅黑" panose="020B0503020204020204" pitchFamily="34" charset="-122"/>
              </a:rPr>
              <a:t>       输送系统按时按量地把燃料和氧化剂输送到燃烧室中，最初用电火花点燃，产生高温、高压气体，随后进入燃烧室内的燃料和氧化剂，由于燃烧室内的温度已高，从而可以自行燃烧。燃烧产生的气体已很大的速度从喷口喷出，同时对火箭产生很大的反冲推力，使火箭前进。</a:t>
            </a:r>
            <a:endParaRPr lang="zh-CN" altLang="en-US" smtClean="0">
              <a:latin typeface="微软雅黑" panose="020B0503020204020204" pitchFamily="34" charset="-122"/>
            </a:endParaRPr>
          </a:p>
        </p:txBody>
      </p:sp>
      <p:pic>
        <p:nvPicPr>
          <p:cNvPr id="50181" name="Picture 3" descr="xinsrc_0820805261509984843353"/>
          <p:cNvPicPr>
            <a:picLocks noChangeAspect="1" noChangeArrowheads="1"/>
          </p:cNvPicPr>
          <p:nvPr/>
        </p:nvPicPr>
        <p:blipFill>
          <a:blip r:embed="rId1"/>
          <a:srcRect/>
          <a:stretch>
            <a:fillRect/>
          </a:stretch>
        </p:blipFill>
        <p:spPr bwMode="auto">
          <a:xfrm>
            <a:off x="7745413" y="1100138"/>
            <a:ext cx="1824037" cy="4933950"/>
          </a:xfrm>
          <a:prstGeom prst="rect">
            <a:avLst/>
          </a:prstGeom>
          <a:noFill/>
          <a:ln w="9525">
            <a:noFill/>
            <a:miter lim="800000"/>
            <a:headEnd/>
            <a:tailEnd/>
          </a:ln>
        </p:spPr>
      </p:pic>
      <p:sp>
        <p:nvSpPr>
          <p:cNvPr id="176133" name="Line 5"/>
          <p:cNvSpPr>
            <a:spLocks noChangeShapeType="1"/>
          </p:cNvSpPr>
          <p:nvPr/>
        </p:nvSpPr>
        <p:spPr bwMode="auto">
          <a:xfrm>
            <a:off x="8609013" y="1604963"/>
            <a:ext cx="1317625" cy="31750"/>
          </a:xfrm>
          <a:prstGeom prst="line">
            <a:avLst/>
          </a:prstGeom>
          <a:noFill/>
          <a:ln w="38100">
            <a:solidFill>
              <a:srgbClr val="000000"/>
            </a:solidFill>
            <a:round/>
            <a:tailEnd type="triangle" w="med" len="med"/>
          </a:ln>
          <a:effectLst/>
        </p:spPr>
        <p:txBody>
          <a:bodyPr/>
          <a:lstStyle/>
          <a:p>
            <a:endParaRPr lang="zh-CN" altLang="en-US"/>
          </a:p>
        </p:txBody>
      </p:sp>
      <p:sp>
        <p:nvSpPr>
          <p:cNvPr id="176134" name="Line 6"/>
          <p:cNvSpPr>
            <a:spLocks noChangeShapeType="1"/>
          </p:cNvSpPr>
          <p:nvPr/>
        </p:nvSpPr>
        <p:spPr bwMode="auto">
          <a:xfrm flipH="1" flipV="1">
            <a:off x="7421563" y="5668963"/>
            <a:ext cx="1246187" cy="468312"/>
          </a:xfrm>
          <a:prstGeom prst="line">
            <a:avLst/>
          </a:prstGeom>
          <a:noFill/>
          <a:ln w="38100">
            <a:solidFill>
              <a:srgbClr val="000000"/>
            </a:solidFill>
            <a:round/>
            <a:tailEnd type="triangle" w="med" len="med"/>
          </a:ln>
          <a:effectLst/>
        </p:spPr>
        <p:txBody>
          <a:bodyPr/>
          <a:lstStyle/>
          <a:p>
            <a:endParaRPr lang="zh-CN" altLang="en-US"/>
          </a:p>
        </p:txBody>
      </p:sp>
      <p:sp>
        <p:nvSpPr>
          <p:cNvPr id="176135" name="Line 7"/>
          <p:cNvSpPr>
            <a:spLocks noChangeShapeType="1"/>
          </p:cNvSpPr>
          <p:nvPr/>
        </p:nvSpPr>
        <p:spPr bwMode="auto">
          <a:xfrm>
            <a:off x="8739188" y="2813050"/>
            <a:ext cx="1281112" cy="31750"/>
          </a:xfrm>
          <a:prstGeom prst="line">
            <a:avLst/>
          </a:prstGeom>
          <a:noFill/>
          <a:ln w="38100">
            <a:solidFill>
              <a:srgbClr val="000000"/>
            </a:solidFill>
            <a:round/>
            <a:tailEnd type="triangle" w="med" len="med"/>
          </a:ln>
          <a:effectLst/>
        </p:spPr>
        <p:txBody>
          <a:bodyPr/>
          <a:lstStyle/>
          <a:p>
            <a:endParaRPr lang="zh-CN" altLang="en-US"/>
          </a:p>
        </p:txBody>
      </p:sp>
      <p:sp>
        <p:nvSpPr>
          <p:cNvPr id="176136" name="Line 8"/>
          <p:cNvSpPr>
            <a:spLocks noChangeShapeType="1"/>
          </p:cNvSpPr>
          <p:nvPr/>
        </p:nvSpPr>
        <p:spPr bwMode="auto">
          <a:xfrm flipV="1">
            <a:off x="8659813" y="4276725"/>
            <a:ext cx="1519237" cy="15875"/>
          </a:xfrm>
          <a:prstGeom prst="line">
            <a:avLst/>
          </a:prstGeom>
          <a:noFill/>
          <a:ln w="38100">
            <a:solidFill>
              <a:srgbClr val="000000"/>
            </a:solidFill>
            <a:round/>
            <a:tailEnd type="triangle" w="med" len="med"/>
          </a:ln>
          <a:effectLst/>
        </p:spPr>
        <p:txBody>
          <a:bodyPr/>
          <a:lstStyle/>
          <a:p>
            <a:endParaRPr lang="zh-CN" altLang="en-US"/>
          </a:p>
        </p:txBody>
      </p:sp>
      <p:sp>
        <p:nvSpPr>
          <p:cNvPr id="176137" name="Line 9"/>
          <p:cNvSpPr>
            <a:spLocks noChangeShapeType="1"/>
          </p:cNvSpPr>
          <p:nvPr/>
        </p:nvSpPr>
        <p:spPr bwMode="auto">
          <a:xfrm flipH="1" flipV="1">
            <a:off x="7539038" y="4303713"/>
            <a:ext cx="838200" cy="701675"/>
          </a:xfrm>
          <a:prstGeom prst="line">
            <a:avLst/>
          </a:prstGeom>
          <a:noFill/>
          <a:ln w="38100">
            <a:solidFill>
              <a:srgbClr val="000000"/>
            </a:solidFill>
            <a:round/>
            <a:tailEnd type="triangle" w="med" len="med"/>
          </a:ln>
          <a:effectLst/>
        </p:spPr>
        <p:txBody>
          <a:bodyPr/>
          <a:lstStyle/>
          <a:p>
            <a:endParaRPr lang="zh-CN" altLang="en-US"/>
          </a:p>
        </p:txBody>
      </p:sp>
      <p:sp>
        <p:nvSpPr>
          <p:cNvPr id="50187" name="Oval 10"/>
          <p:cNvSpPr>
            <a:spLocks noChangeArrowheads="1"/>
          </p:cNvSpPr>
          <p:nvPr/>
        </p:nvSpPr>
        <p:spPr bwMode="auto">
          <a:xfrm>
            <a:off x="10013950" y="1306513"/>
            <a:ext cx="1222375" cy="719137"/>
          </a:xfrm>
          <a:prstGeom prst="ellipse">
            <a:avLst/>
          </a:prstGeom>
          <a:solidFill>
            <a:srgbClr val="B2F3FC"/>
          </a:solidFill>
          <a:ln w="9525">
            <a:noFill/>
            <a:round/>
          </a:ln>
          <a:effectLst/>
        </p:spPr>
        <p:txBody>
          <a:bodyPr wrap="none" anchor="ctr"/>
          <a:lstStyle/>
          <a:p>
            <a:pPr algn="ctr" eaLnBrk="0" hangingPunct="0">
              <a:buFontTx/>
              <a:buNone/>
            </a:pPr>
            <a:r>
              <a:rPr lang="zh-CN" altLang="en-US" sz="2400">
                <a:solidFill>
                  <a:srgbClr val="000000"/>
                </a:solidFill>
              </a:rPr>
              <a:t>整流罩</a:t>
            </a:r>
            <a:endParaRPr lang="zh-CN" altLang="en-US" sz="2400">
              <a:solidFill>
                <a:srgbClr val="000000"/>
              </a:solidFill>
            </a:endParaRPr>
          </a:p>
        </p:txBody>
      </p:sp>
      <p:sp>
        <p:nvSpPr>
          <p:cNvPr id="50188" name="Oval 11"/>
          <p:cNvSpPr>
            <a:spLocks noChangeArrowheads="1"/>
          </p:cNvSpPr>
          <p:nvPr/>
        </p:nvSpPr>
        <p:spPr bwMode="auto">
          <a:xfrm>
            <a:off x="10271125" y="3887788"/>
            <a:ext cx="1282700" cy="935037"/>
          </a:xfrm>
          <a:prstGeom prst="ellipse">
            <a:avLst/>
          </a:prstGeom>
          <a:solidFill>
            <a:srgbClr val="B2F3FC"/>
          </a:solidFill>
          <a:ln w="9525">
            <a:noFill/>
            <a:round/>
          </a:ln>
          <a:effectLst/>
        </p:spPr>
        <p:txBody>
          <a:bodyPr wrap="none" anchor="ctr"/>
          <a:lstStyle/>
          <a:p>
            <a:pPr algn="ctr" eaLnBrk="0" hangingPunct="0">
              <a:buFontTx/>
              <a:buNone/>
            </a:pPr>
            <a:r>
              <a:rPr lang="zh-CN" altLang="en-US" sz="2400">
                <a:solidFill>
                  <a:srgbClr val="000000"/>
                </a:solidFill>
              </a:rPr>
              <a:t>燃烧箱</a:t>
            </a:r>
            <a:endParaRPr lang="zh-CN" altLang="en-US" sz="2400">
              <a:solidFill>
                <a:srgbClr val="000000"/>
              </a:solidFill>
            </a:endParaRPr>
          </a:p>
        </p:txBody>
      </p:sp>
      <p:sp>
        <p:nvSpPr>
          <p:cNvPr id="50189" name="Oval 12"/>
          <p:cNvSpPr>
            <a:spLocks noChangeArrowheads="1"/>
          </p:cNvSpPr>
          <p:nvPr/>
        </p:nvSpPr>
        <p:spPr bwMode="auto">
          <a:xfrm>
            <a:off x="10355263" y="5491163"/>
            <a:ext cx="1268412" cy="966787"/>
          </a:xfrm>
          <a:prstGeom prst="ellipse">
            <a:avLst/>
          </a:prstGeom>
          <a:solidFill>
            <a:srgbClr val="B2F3FC"/>
          </a:solidFill>
          <a:ln w="9525">
            <a:noFill/>
            <a:round/>
          </a:ln>
          <a:effectLst/>
        </p:spPr>
        <p:txBody>
          <a:bodyPr wrap="none" anchor="ctr"/>
          <a:lstStyle/>
          <a:p>
            <a:pPr algn="ctr" eaLnBrk="0" hangingPunct="0">
              <a:buFontTx/>
              <a:buNone/>
            </a:pPr>
            <a:r>
              <a:rPr lang="zh-CN" altLang="en-US" sz="2400">
                <a:solidFill>
                  <a:srgbClr val="000000"/>
                </a:solidFill>
              </a:rPr>
              <a:t>燃烧室</a:t>
            </a:r>
            <a:endParaRPr lang="zh-CN" altLang="en-US" sz="2400">
              <a:solidFill>
                <a:srgbClr val="000000"/>
              </a:solidFill>
            </a:endParaRPr>
          </a:p>
        </p:txBody>
      </p:sp>
      <p:sp>
        <p:nvSpPr>
          <p:cNvPr id="50190" name="Oval 13"/>
          <p:cNvSpPr>
            <a:spLocks noChangeArrowheads="1"/>
          </p:cNvSpPr>
          <p:nvPr/>
        </p:nvSpPr>
        <p:spPr bwMode="auto">
          <a:xfrm>
            <a:off x="10002838" y="2397125"/>
            <a:ext cx="1344612" cy="1141413"/>
          </a:xfrm>
          <a:prstGeom prst="ellipse">
            <a:avLst/>
          </a:prstGeom>
          <a:solidFill>
            <a:srgbClr val="B2F3FC"/>
          </a:solidFill>
          <a:ln w="9525">
            <a:noFill/>
            <a:round/>
          </a:ln>
          <a:effectLst/>
        </p:spPr>
        <p:txBody>
          <a:bodyPr wrap="none" anchor="ctr"/>
          <a:lstStyle/>
          <a:p>
            <a:pPr algn="ctr" eaLnBrk="0" hangingPunct="0">
              <a:buFontTx/>
              <a:buNone/>
            </a:pPr>
            <a:r>
              <a:rPr lang="zh-CN" altLang="en-US" sz="2400">
                <a:solidFill>
                  <a:srgbClr val="000000"/>
                </a:solidFill>
              </a:rPr>
              <a:t>氧化</a:t>
            </a:r>
            <a:endParaRPr lang="zh-CN" altLang="en-US" sz="2400">
              <a:solidFill>
                <a:srgbClr val="000000"/>
              </a:solidFill>
            </a:endParaRPr>
          </a:p>
          <a:p>
            <a:pPr algn="ctr" eaLnBrk="0" hangingPunct="0">
              <a:buFontTx/>
              <a:buNone/>
            </a:pPr>
            <a:r>
              <a:rPr lang="zh-CN" altLang="en-US" sz="2400">
                <a:solidFill>
                  <a:srgbClr val="000000"/>
                </a:solidFill>
              </a:rPr>
              <a:t>剂箱</a:t>
            </a:r>
            <a:endParaRPr lang="zh-CN" altLang="en-US" sz="2400">
              <a:solidFill>
                <a:srgbClr val="000000"/>
              </a:solidFill>
            </a:endParaRPr>
          </a:p>
        </p:txBody>
      </p:sp>
      <p:sp>
        <p:nvSpPr>
          <p:cNvPr id="50191" name="Oval 14"/>
          <p:cNvSpPr>
            <a:spLocks noChangeArrowheads="1"/>
          </p:cNvSpPr>
          <p:nvPr/>
        </p:nvSpPr>
        <p:spPr bwMode="auto">
          <a:xfrm>
            <a:off x="6245225" y="3467100"/>
            <a:ext cx="1717675" cy="919163"/>
          </a:xfrm>
          <a:prstGeom prst="ellipse">
            <a:avLst/>
          </a:prstGeom>
          <a:solidFill>
            <a:srgbClr val="CCFFFF"/>
          </a:solidFill>
          <a:ln w="9525">
            <a:noFill/>
            <a:round/>
          </a:ln>
          <a:effectLst/>
        </p:spPr>
        <p:txBody>
          <a:bodyPr wrap="none" anchor="ctr"/>
          <a:lstStyle/>
          <a:p>
            <a:pPr algn="ctr" eaLnBrk="0" hangingPunct="0">
              <a:buFontTx/>
              <a:buNone/>
            </a:pPr>
            <a:r>
              <a:rPr lang="zh-CN" altLang="en-US" sz="2400">
                <a:solidFill>
                  <a:srgbClr val="000000"/>
                </a:solidFill>
              </a:rPr>
              <a:t>输送</a:t>
            </a:r>
            <a:endParaRPr lang="zh-CN" altLang="en-US" sz="2400">
              <a:solidFill>
                <a:srgbClr val="000000"/>
              </a:solidFill>
            </a:endParaRPr>
          </a:p>
          <a:p>
            <a:pPr algn="ctr" eaLnBrk="0" hangingPunct="0">
              <a:buFontTx/>
              <a:buNone/>
            </a:pPr>
            <a:r>
              <a:rPr lang="zh-CN" altLang="en-US" sz="2400">
                <a:solidFill>
                  <a:srgbClr val="000000"/>
                </a:solidFill>
              </a:rPr>
              <a:t>装置</a:t>
            </a:r>
            <a:endParaRPr lang="zh-CN" altLang="en-US" sz="2400">
              <a:solidFill>
                <a:srgbClr val="000000"/>
              </a:solidFill>
            </a:endParaRPr>
          </a:p>
        </p:txBody>
      </p:sp>
      <p:sp>
        <p:nvSpPr>
          <p:cNvPr id="176143" name="Oval 15"/>
          <p:cNvSpPr>
            <a:spLocks noChangeArrowheads="1"/>
          </p:cNvSpPr>
          <p:nvPr/>
        </p:nvSpPr>
        <p:spPr bwMode="auto">
          <a:xfrm>
            <a:off x="8402638" y="4851400"/>
            <a:ext cx="481012" cy="360363"/>
          </a:xfrm>
          <a:prstGeom prst="ellipse">
            <a:avLst/>
          </a:prstGeom>
          <a:noFill/>
          <a:ln w="38100">
            <a:solidFill>
              <a:srgbClr val="FF0000"/>
            </a:solidFill>
            <a:round/>
          </a:ln>
          <a:effectLst/>
        </p:spPr>
        <p:txBody>
          <a:bodyPr wrap="none" anchor="ctr"/>
          <a:lstStyle/>
          <a:p>
            <a:pPr eaLnBrk="0" hangingPunct="0">
              <a:buFontTx/>
              <a:buNone/>
            </a:pPr>
            <a:endParaRPr lang="zh-CN" altLang="en-US" sz="2400"/>
          </a:p>
        </p:txBody>
      </p:sp>
      <p:sp>
        <p:nvSpPr>
          <p:cNvPr id="50193" name="Oval 16"/>
          <p:cNvSpPr>
            <a:spLocks noChangeArrowheads="1"/>
          </p:cNvSpPr>
          <p:nvPr/>
        </p:nvSpPr>
        <p:spPr bwMode="auto">
          <a:xfrm>
            <a:off x="6232525" y="4999038"/>
            <a:ext cx="1423988" cy="795337"/>
          </a:xfrm>
          <a:prstGeom prst="ellipse">
            <a:avLst/>
          </a:prstGeom>
          <a:solidFill>
            <a:srgbClr val="B2F3FC"/>
          </a:solidFill>
          <a:ln w="9525">
            <a:noFill/>
            <a:round/>
          </a:ln>
          <a:effectLst/>
        </p:spPr>
        <p:txBody>
          <a:bodyPr wrap="none" anchor="ctr"/>
          <a:lstStyle/>
          <a:p>
            <a:pPr algn="ctr" eaLnBrk="0" hangingPunct="0">
              <a:buFontTx/>
              <a:buNone/>
            </a:pPr>
            <a:r>
              <a:rPr lang="zh-CN" altLang="en-US" sz="2400">
                <a:solidFill>
                  <a:srgbClr val="000000"/>
                </a:solidFill>
              </a:rPr>
              <a:t>喷口</a:t>
            </a:r>
            <a:endParaRPr lang="zh-CN" altLang="en-US" sz="2400">
              <a:solidFill>
                <a:srgbClr val="000000"/>
              </a:solidFill>
            </a:endParaRPr>
          </a:p>
        </p:txBody>
      </p:sp>
      <p:sp>
        <p:nvSpPr>
          <p:cNvPr id="176145" name="Line 17"/>
          <p:cNvSpPr>
            <a:spLocks noChangeShapeType="1"/>
          </p:cNvSpPr>
          <p:nvPr/>
        </p:nvSpPr>
        <p:spPr bwMode="auto">
          <a:xfrm>
            <a:off x="8723313" y="5705475"/>
            <a:ext cx="1585912" cy="123825"/>
          </a:xfrm>
          <a:prstGeom prst="line">
            <a:avLst/>
          </a:prstGeom>
          <a:noFill/>
          <a:ln w="38100">
            <a:solidFill>
              <a:srgbClr val="000000"/>
            </a:solidFill>
            <a:round/>
            <a:tailEnd type="triangle" w="med" len="med"/>
          </a:ln>
          <a:effectLst/>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 calcmode="lin" valueType="num">
                                      <p:cBhvr additive="base">
                                        <p:cTn id="7" dur="500" fill="hold"/>
                                        <p:tgtEl>
                                          <p:spTgt spid="501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01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6133"/>
                                        </p:tgtEl>
                                        <p:attrNameLst>
                                          <p:attrName>style.visibility</p:attrName>
                                        </p:attrNameLst>
                                      </p:cBhvr>
                                      <p:to>
                                        <p:strVal val="visible"/>
                                      </p:to>
                                    </p:set>
                                    <p:anim calcmode="lin" valueType="num">
                                      <p:cBhvr additive="base">
                                        <p:cTn id="13" dur="500" fill="hold"/>
                                        <p:tgtEl>
                                          <p:spTgt spid="176133"/>
                                        </p:tgtEl>
                                        <p:attrNameLst>
                                          <p:attrName>ppt_x</p:attrName>
                                        </p:attrNameLst>
                                      </p:cBhvr>
                                      <p:tavLst>
                                        <p:tav tm="0">
                                          <p:val>
                                            <p:strVal val="#ppt_x"/>
                                          </p:val>
                                        </p:tav>
                                        <p:tav tm="100000">
                                          <p:val>
                                            <p:strVal val="#ppt_x"/>
                                          </p:val>
                                        </p:tav>
                                      </p:tavLst>
                                    </p:anim>
                                    <p:anim calcmode="lin" valueType="num">
                                      <p:cBhvr additive="base">
                                        <p:cTn id="14" dur="500" fill="hold"/>
                                        <p:tgtEl>
                                          <p:spTgt spid="17613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0187"/>
                                        </p:tgtEl>
                                        <p:attrNameLst>
                                          <p:attrName>style.visibility</p:attrName>
                                        </p:attrNameLst>
                                      </p:cBhvr>
                                      <p:to>
                                        <p:strVal val="visible"/>
                                      </p:to>
                                    </p:set>
                                    <p:anim calcmode="lin" valueType="num">
                                      <p:cBhvr additive="base">
                                        <p:cTn id="17" dur="500" fill="hold"/>
                                        <p:tgtEl>
                                          <p:spTgt spid="50187"/>
                                        </p:tgtEl>
                                        <p:attrNameLst>
                                          <p:attrName>ppt_x</p:attrName>
                                        </p:attrNameLst>
                                      </p:cBhvr>
                                      <p:tavLst>
                                        <p:tav tm="0">
                                          <p:val>
                                            <p:strVal val="#ppt_x"/>
                                          </p:val>
                                        </p:tav>
                                        <p:tav tm="100000">
                                          <p:val>
                                            <p:strVal val="#ppt_x"/>
                                          </p:val>
                                        </p:tav>
                                      </p:tavLst>
                                    </p:anim>
                                    <p:anim calcmode="lin" valueType="num">
                                      <p:cBhvr additive="base">
                                        <p:cTn id="18" dur="500" fill="hold"/>
                                        <p:tgtEl>
                                          <p:spTgt spid="5018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76135"/>
                                        </p:tgtEl>
                                        <p:attrNameLst>
                                          <p:attrName>style.visibility</p:attrName>
                                        </p:attrNameLst>
                                      </p:cBhvr>
                                      <p:to>
                                        <p:strVal val="visible"/>
                                      </p:to>
                                    </p:set>
                                    <p:anim calcmode="lin" valueType="num">
                                      <p:cBhvr additive="base">
                                        <p:cTn id="23" dur="500" fill="hold"/>
                                        <p:tgtEl>
                                          <p:spTgt spid="176135"/>
                                        </p:tgtEl>
                                        <p:attrNameLst>
                                          <p:attrName>ppt_x</p:attrName>
                                        </p:attrNameLst>
                                      </p:cBhvr>
                                      <p:tavLst>
                                        <p:tav tm="0">
                                          <p:val>
                                            <p:strVal val="#ppt_x"/>
                                          </p:val>
                                        </p:tav>
                                        <p:tav tm="100000">
                                          <p:val>
                                            <p:strVal val="#ppt_x"/>
                                          </p:val>
                                        </p:tav>
                                      </p:tavLst>
                                    </p:anim>
                                    <p:anim calcmode="lin" valueType="num">
                                      <p:cBhvr additive="base">
                                        <p:cTn id="24" dur="500" fill="hold"/>
                                        <p:tgtEl>
                                          <p:spTgt spid="17613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0190"/>
                                        </p:tgtEl>
                                        <p:attrNameLst>
                                          <p:attrName>style.visibility</p:attrName>
                                        </p:attrNameLst>
                                      </p:cBhvr>
                                      <p:to>
                                        <p:strVal val="visible"/>
                                      </p:to>
                                    </p:set>
                                    <p:anim calcmode="lin" valueType="num">
                                      <p:cBhvr additive="base">
                                        <p:cTn id="27" dur="500" fill="hold"/>
                                        <p:tgtEl>
                                          <p:spTgt spid="50190"/>
                                        </p:tgtEl>
                                        <p:attrNameLst>
                                          <p:attrName>ppt_x</p:attrName>
                                        </p:attrNameLst>
                                      </p:cBhvr>
                                      <p:tavLst>
                                        <p:tav tm="0">
                                          <p:val>
                                            <p:strVal val="#ppt_x"/>
                                          </p:val>
                                        </p:tav>
                                        <p:tav tm="100000">
                                          <p:val>
                                            <p:strVal val="#ppt_x"/>
                                          </p:val>
                                        </p:tav>
                                      </p:tavLst>
                                    </p:anim>
                                    <p:anim calcmode="lin" valueType="num">
                                      <p:cBhvr additive="base">
                                        <p:cTn id="28" dur="500" fill="hold"/>
                                        <p:tgtEl>
                                          <p:spTgt spid="5019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76136"/>
                                        </p:tgtEl>
                                        <p:attrNameLst>
                                          <p:attrName>style.visibility</p:attrName>
                                        </p:attrNameLst>
                                      </p:cBhvr>
                                      <p:to>
                                        <p:strVal val="visible"/>
                                      </p:to>
                                    </p:set>
                                    <p:anim calcmode="lin" valueType="num">
                                      <p:cBhvr additive="base">
                                        <p:cTn id="33" dur="500" fill="hold"/>
                                        <p:tgtEl>
                                          <p:spTgt spid="176136"/>
                                        </p:tgtEl>
                                        <p:attrNameLst>
                                          <p:attrName>ppt_x</p:attrName>
                                        </p:attrNameLst>
                                      </p:cBhvr>
                                      <p:tavLst>
                                        <p:tav tm="0">
                                          <p:val>
                                            <p:strVal val="#ppt_x"/>
                                          </p:val>
                                        </p:tav>
                                        <p:tav tm="100000">
                                          <p:val>
                                            <p:strVal val="#ppt_x"/>
                                          </p:val>
                                        </p:tav>
                                      </p:tavLst>
                                    </p:anim>
                                    <p:anim calcmode="lin" valueType="num">
                                      <p:cBhvr additive="base">
                                        <p:cTn id="34" dur="500" fill="hold"/>
                                        <p:tgtEl>
                                          <p:spTgt spid="176136"/>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0188"/>
                                        </p:tgtEl>
                                        <p:attrNameLst>
                                          <p:attrName>style.visibility</p:attrName>
                                        </p:attrNameLst>
                                      </p:cBhvr>
                                      <p:to>
                                        <p:strVal val="visible"/>
                                      </p:to>
                                    </p:set>
                                    <p:anim calcmode="lin" valueType="num">
                                      <p:cBhvr additive="base">
                                        <p:cTn id="37" dur="500" fill="hold"/>
                                        <p:tgtEl>
                                          <p:spTgt spid="50188"/>
                                        </p:tgtEl>
                                        <p:attrNameLst>
                                          <p:attrName>ppt_x</p:attrName>
                                        </p:attrNameLst>
                                      </p:cBhvr>
                                      <p:tavLst>
                                        <p:tav tm="0">
                                          <p:val>
                                            <p:strVal val="#ppt_x"/>
                                          </p:val>
                                        </p:tav>
                                        <p:tav tm="100000">
                                          <p:val>
                                            <p:strVal val="#ppt_x"/>
                                          </p:val>
                                        </p:tav>
                                      </p:tavLst>
                                    </p:anim>
                                    <p:anim calcmode="lin" valueType="num">
                                      <p:cBhvr additive="base">
                                        <p:cTn id="38" dur="500" fill="hold"/>
                                        <p:tgtEl>
                                          <p:spTgt spid="5018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76137"/>
                                        </p:tgtEl>
                                        <p:attrNameLst>
                                          <p:attrName>style.visibility</p:attrName>
                                        </p:attrNameLst>
                                      </p:cBhvr>
                                      <p:to>
                                        <p:strVal val="visible"/>
                                      </p:to>
                                    </p:set>
                                    <p:anim calcmode="lin" valueType="num">
                                      <p:cBhvr additive="base">
                                        <p:cTn id="43" dur="500" fill="hold"/>
                                        <p:tgtEl>
                                          <p:spTgt spid="176137"/>
                                        </p:tgtEl>
                                        <p:attrNameLst>
                                          <p:attrName>ppt_x</p:attrName>
                                        </p:attrNameLst>
                                      </p:cBhvr>
                                      <p:tavLst>
                                        <p:tav tm="0">
                                          <p:val>
                                            <p:strVal val="#ppt_x"/>
                                          </p:val>
                                        </p:tav>
                                        <p:tav tm="100000">
                                          <p:val>
                                            <p:strVal val="#ppt_x"/>
                                          </p:val>
                                        </p:tav>
                                      </p:tavLst>
                                    </p:anim>
                                    <p:anim calcmode="lin" valueType="num">
                                      <p:cBhvr additive="base">
                                        <p:cTn id="44" dur="500" fill="hold"/>
                                        <p:tgtEl>
                                          <p:spTgt spid="17613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0191"/>
                                        </p:tgtEl>
                                        <p:attrNameLst>
                                          <p:attrName>style.visibility</p:attrName>
                                        </p:attrNameLst>
                                      </p:cBhvr>
                                      <p:to>
                                        <p:strVal val="visible"/>
                                      </p:to>
                                    </p:set>
                                    <p:anim calcmode="lin" valueType="num">
                                      <p:cBhvr additive="base">
                                        <p:cTn id="47" dur="500" fill="hold"/>
                                        <p:tgtEl>
                                          <p:spTgt spid="50191"/>
                                        </p:tgtEl>
                                        <p:attrNameLst>
                                          <p:attrName>ppt_x</p:attrName>
                                        </p:attrNameLst>
                                      </p:cBhvr>
                                      <p:tavLst>
                                        <p:tav tm="0">
                                          <p:val>
                                            <p:strVal val="#ppt_x"/>
                                          </p:val>
                                        </p:tav>
                                        <p:tav tm="100000">
                                          <p:val>
                                            <p:strVal val="#ppt_x"/>
                                          </p:val>
                                        </p:tav>
                                      </p:tavLst>
                                    </p:anim>
                                    <p:anim calcmode="lin" valueType="num">
                                      <p:cBhvr additive="base">
                                        <p:cTn id="48" dur="500" fill="hold"/>
                                        <p:tgtEl>
                                          <p:spTgt spid="50191"/>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76143"/>
                                        </p:tgtEl>
                                        <p:attrNameLst>
                                          <p:attrName>style.visibility</p:attrName>
                                        </p:attrNameLst>
                                      </p:cBhvr>
                                      <p:to>
                                        <p:strVal val="visible"/>
                                      </p:to>
                                    </p:set>
                                    <p:anim calcmode="lin" valueType="num">
                                      <p:cBhvr additive="base">
                                        <p:cTn id="53" dur="500" fill="hold"/>
                                        <p:tgtEl>
                                          <p:spTgt spid="176143"/>
                                        </p:tgtEl>
                                        <p:attrNameLst>
                                          <p:attrName>ppt_x</p:attrName>
                                        </p:attrNameLst>
                                      </p:cBhvr>
                                      <p:tavLst>
                                        <p:tav tm="0">
                                          <p:val>
                                            <p:strVal val="#ppt_x"/>
                                          </p:val>
                                        </p:tav>
                                        <p:tav tm="100000">
                                          <p:val>
                                            <p:strVal val="#ppt_x"/>
                                          </p:val>
                                        </p:tav>
                                      </p:tavLst>
                                    </p:anim>
                                    <p:anim calcmode="lin" valueType="num">
                                      <p:cBhvr additive="base">
                                        <p:cTn id="54" dur="500" fill="hold"/>
                                        <p:tgtEl>
                                          <p:spTgt spid="176143"/>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76145"/>
                                        </p:tgtEl>
                                        <p:attrNameLst>
                                          <p:attrName>style.visibility</p:attrName>
                                        </p:attrNameLst>
                                      </p:cBhvr>
                                      <p:to>
                                        <p:strVal val="visible"/>
                                      </p:to>
                                    </p:set>
                                    <p:anim calcmode="lin" valueType="num">
                                      <p:cBhvr additive="base">
                                        <p:cTn id="59" dur="500" fill="hold"/>
                                        <p:tgtEl>
                                          <p:spTgt spid="176145"/>
                                        </p:tgtEl>
                                        <p:attrNameLst>
                                          <p:attrName>ppt_x</p:attrName>
                                        </p:attrNameLst>
                                      </p:cBhvr>
                                      <p:tavLst>
                                        <p:tav tm="0">
                                          <p:val>
                                            <p:strVal val="#ppt_x"/>
                                          </p:val>
                                        </p:tav>
                                        <p:tav tm="100000">
                                          <p:val>
                                            <p:strVal val="#ppt_x"/>
                                          </p:val>
                                        </p:tav>
                                      </p:tavLst>
                                    </p:anim>
                                    <p:anim calcmode="lin" valueType="num">
                                      <p:cBhvr additive="base">
                                        <p:cTn id="60" dur="500" fill="hold"/>
                                        <p:tgtEl>
                                          <p:spTgt spid="17614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0189"/>
                                        </p:tgtEl>
                                        <p:attrNameLst>
                                          <p:attrName>style.visibility</p:attrName>
                                        </p:attrNameLst>
                                      </p:cBhvr>
                                      <p:to>
                                        <p:strVal val="visible"/>
                                      </p:to>
                                    </p:set>
                                    <p:anim calcmode="lin" valueType="num">
                                      <p:cBhvr additive="base">
                                        <p:cTn id="63" dur="500" fill="hold"/>
                                        <p:tgtEl>
                                          <p:spTgt spid="50189"/>
                                        </p:tgtEl>
                                        <p:attrNameLst>
                                          <p:attrName>ppt_x</p:attrName>
                                        </p:attrNameLst>
                                      </p:cBhvr>
                                      <p:tavLst>
                                        <p:tav tm="0">
                                          <p:val>
                                            <p:strVal val="#ppt_x"/>
                                          </p:val>
                                        </p:tav>
                                        <p:tav tm="100000">
                                          <p:val>
                                            <p:strVal val="#ppt_x"/>
                                          </p:val>
                                        </p:tav>
                                      </p:tavLst>
                                    </p:anim>
                                    <p:anim calcmode="lin" valueType="num">
                                      <p:cBhvr additive="base">
                                        <p:cTn id="64" dur="500" fill="hold"/>
                                        <p:tgtEl>
                                          <p:spTgt spid="50189"/>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76134"/>
                                        </p:tgtEl>
                                        <p:attrNameLst>
                                          <p:attrName>style.visibility</p:attrName>
                                        </p:attrNameLst>
                                      </p:cBhvr>
                                      <p:to>
                                        <p:strVal val="visible"/>
                                      </p:to>
                                    </p:set>
                                    <p:anim calcmode="lin" valueType="num">
                                      <p:cBhvr additive="base">
                                        <p:cTn id="69" dur="500" fill="hold"/>
                                        <p:tgtEl>
                                          <p:spTgt spid="176134"/>
                                        </p:tgtEl>
                                        <p:attrNameLst>
                                          <p:attrName>ppt_x</p:attrName>
                                        </p:attrNameLst>
                                      </p:cBhvr>
                                      <p:tavLst>
                                        <p:tav tm="0">
                                          <p:val>
                                            <p:strVal val="#ppt_x"/>
                                          </p:val>
                                        </p:tav>
                                        <p:tav tm="100000">
                                          <p:val>
                                            <p:strVal val="#ppt_x"/>
                                          </p:val>
                                        </p:tav>
                                      </p:tavLst>
                                    </p:anim>
                                    <p:anim calcmode="lin" valueType="num">
                                      <p:cBhvr additive="base">
                                        <p:cTn id="70" dur="500" fill="hold"/>
                                        <p:tgtEl>
                                          <p:spTgt spid="176134"/>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50193"/>
                                        </p:tgtEl>
                                        <p:attrNameLst>
                                          <p:attrName>style.visibility</p:attrName>
                                        </p:attrNameLst>
                                      </p:cBhvr>
                                      <p:to>
                                        <p:strVal val="visible"/>
                                      </p:to>
                                    </p:set>
                                    <p:anim calcmode="lin" valueType="num">
                                      <p:cBhvr additive="base">
                                        <p:cTn id="73" dur="500" fill="hold"/>
                                        <p:tgtEl>
                                          <p:spTgt spid="50193"/>
                                        </p:tgtEl>
                                        <p:attrNameLst>
                                          <p:attrName>ppt_x</p:attrName>
                                        </p:attrNameLst>
                                      </p:cBhvr>
                                      <p:tavLst>
                                        <p:tav tm="0">
                                          <p:val>
                                            <p:strVal val="#ppt_x"/>
                                          </p:val>
                                        </p:tav>
                                        <p:tav tm="100000">
                                          <p:val>
                                            <p:strVal val="#ppt_x"/>
                                          </p:val>
                                        </p:tav>
                                      </p:tavLst>
                                    </p:anim>
                                    <p:anim calcmode="lin" valueType="num">
                                      <p:cBhvr additive="base">
                                        <p:cTn id="74" dur="500" fill="hold"/>
                                        <p:tgtEl>
                                          <p:spTgt spid="501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autoUpdateAnimBg="0" build="p"/>
      <p:bldP spid="176133" grpId="0" animBg="1"/>
      <p:bldP spid="176134" grpId="0" animBg="1"/>
      <p:bldP spid="176135" grpId="0" animBg="1"/>
      <p:bldP spid="176136" grpId="0" animBg="1"/>
      <p:bldP spid="176137" grpId="0" animBg="1"/>
      <p:bldP spid="50187" grpId="0" animBg="1"/>
      <p:bldP spid="50188" grpId="0" animBg="1"/>
      <p:bldP spid="50189" grpId="0" animBg="1"/>
      <p:bldP spid="50190" grpId="0" animBg="1"/>
      <p:bldP spid="50191" grpId="0" animBg="1"/>
      <p:bldP spid="176143" grpId="0" animBg="1"/>
      <p:bldP spid="50193" grpId="0" animBg="1"/>
      <p:bldP spid="176145" grpId="0" animBg="1"/>
    </p:bldLst>
  </p:timing>
</p:sld>
</file>

<file path=ppt/theme/theme1.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2789</Words>
  <Application>WPS 演示</Application>
  <PresentationFormat>自定义</PresentationFormat>
  <Paragraphs>219</Paragraphs>
  <Slides>28</Slides>
  <Notes>2</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28</vt:i4>
      </vt:variant>
    </vt:vector>
  </HeadingPairs>
  <TitlesOfParts>
    <vt:vector size="39" baseType="lpstr">
      <vt:lpstr>Arial</vt:lpstr>
      <vt:lpstr>宋体</vt:lpstr>
      <vt:lpstr>Wingdings</vt:lpstr>
      <vt:lpstr>微软雅黑</vt:lpstr>
      <vt:lpstr>Calibri Light</vt:lpstr>
      <vt:lpstr>Calibri</vt:lpstr>
      <vt:lpstr>Times New Roman</vt:lpstr>
      <vt:lpstr/>
      <vt:lpstr>Arial Unicode MS</vt:lpstr>
      <vt:lpstr>RomanS</vt:lpstr>
      <vt:lpstr>Office 主题</vt:lpstr>
      <vt:lpstr>PowerPoint 演示文稿</vt:lpstr>
      <vt:lpstr>PowerPoint 演示文稿</vt:lpstr>
      <vt:lpstr>二、火箭升空的原理：</vt:lpstr>
      <vt:lpstr>PowerPoint 演示文稿</vt:lpstr>
      <vt:lpstr>PowerPoint 演示文稿</vt:lpstr>
      <vt:lpstr>固体火箭是如何推进的？</vt:lpstr>
      <vt:lpstr>PowerPoint 演示文稿</vt:lpstr>
      <vt:lpstr>PowerPoint 演示文稿</vt:lpstr>
      <vt:lpstr>PowerPoint 演示文稿</vt:lpstr>
      <vt:lpstr>液体火箭是如何推进的？</vt:lpstr>
      <vt:lpstr>PowerPoint 演示文稿</vt:lpstr>
      <vt:lpstr>多级火箭是星际航行的运载工具发射过程演示讲解 </vt:lpstr>
      <vt:lpstr>3、火箭升空，开始程序转弯。  </vt:lpstr>
      <vt:lpstr>         8、飞船入轨。入轨后，飞船捕获地球，建立轨道运行姿态，展开太阳电池帆板并对太阳定向。  </vt:lpstr>
      <vt:lpstr>9、飞船按预定轨道环绕地球飞行。  </vt:lpstr>
      <vt:lpstr>10、轨道舱与返回舱分离。 </vt:lpstr>
      <vt:lpstr>            11、建立返回制动姿态。      飞船制动进入返回轨道返回舱降低至140 km的高度时，推进舱与返回舱分离。  </vt:lpstr>
      <vt:lpstr>PowerPoint 演示文稿</vt:lpstr>
      <vt:lpstr>               13、进入黑障区后，通信中断，约40 km高度时，离开黑障区，通信恢复。  </vt:lpstr>
      <vt:lpstr>   四、火箭发展史</vt:lpstr>
      <vt:lpstr>   “万户飞天” </vt:lpstr>
      <vt:lpstr>PowerPoint 演示文稿</vt:lpstr>
      <vt:lpstr>   中 国 火 箭 发 展 状 况</vt:lpstr>
      <vt:lpstr>五、现代火箭的特点及用途</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陈志磊</dc:creator>
  <cp:lastModifiedBy>Administrator</cp:lastModifiedBy>
  <cp:revision>419</cp:revision>
  <dcterms:created xsi:type="dcterms:W3CDTF">2013-07-01T03:05:00Z</dcterms:created>
  <dcterms:modified xsi:type="dcterms:W3CDTF">2018-04-30T12:19:43Z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2052-10.1.0.7346</vt:lpwstr>
  </property>
</Properties>
</file>