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256" r:id="rId2"/>
    <p:sldId id="278" r:id="rId3"/>
    <p:sldId id="290" r:id="rId4"/>
    <p:sldId id="288" r:id="rId5"/>
    <p:sldId id="322" r:id="rId6"/>
    <p:sldId id="323" r:id="rId7"/>
    <p:sldId id="324" r:id="rId8"/>
    <p:sldId id="292" r:id="rId9"/>
    <p:sldId id="312" r:id="rId10"/>
    <p:sldId id="298" r:id="rId11"/>
    <p:sldId id="325" r:id="rId12"/>
    <p:sldId id="326" r:id="rId13"/>
    <p:sldId id="300" r:id="rId14"/>
    <p:sldId id="305" r:id="rId15"/>
    <p:sldId id="306" r:id="rId16"/>
    <p:sldId id="307" r:id="rId17"/>
    <p:sldId id="289" r:id="rId18"/>
  </p:sldIdLst>
  <p:sldSz cx="9144000" cy="5130800"/>
  <p:notesSz cx="6858000" cy="9144000"/>
  <p:defaultTextStyle>
    <a:lvl1pPr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indent="4572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indent="9144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indent="13716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indent="18288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indent="22860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indent="27432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indent="32004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indent="36576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18">
          <p15:clr>
            <a:srgbClr val="A4A3A4"/>
          </p15:clr>
        </p15:guide>
        <p15:guide id="2" pos="287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007E27"/>
    <a:srgbClr val="66FF33"/>
    <a:srgbClr val="01457D"/>
    <a:srgbClr val="025EAA"/>
    <a:srgbClr val="0039A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112" d="100"/>
          <a:sy n="112" d="100"/>
        </p:scale>
        <p:origin x="-744" y="-84"/>
      </p:cViewPr>
      <p:guideLst>
        <p:guide orient="horz" pos="1618"/>
        <p:guide pos="287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6" name="Shape 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1pPr>
    <a:lvl2pPr indent="228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2pPr>
    <a:lvl3pPr indent="457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3pPr>
    <a:lvl4pPr indent="685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4pPr>
    <a:lvl5pPr indent="9144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5pPr>
    <a:lvl6pPr indent="11430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6pPr>
    <a:lvl7pPr indent="1371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7pPr>
    <a:lvl8pPr indent="1600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8pPr>
    <a:lvl9pPr indent="1828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>
            <a:spLocks noGrp="1"/>
          </p:cNvSpPr>
          <p:nvPr>
            <p:ph type="title" hasCustomPrompt="1"/>
          </p:nvPr>
        </p:nvSpPr>
        <p:spPr>
          <a:xfrm>
            <a:off x="1143000" y="0"/>
            <a:ext cx="6858000" cy="2632075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6" name="Shape 6"/>
          <p:cNvSpPr>
            <a:spLocks noGrp="1"/>
          </p:cNvSpPr>
          <p:nvPr>
            <p:ph type="body" idx="1" hasCustomPrompt="1"/>
          </p:nvPr>
        </p:nvSpPr>
        <p:spPr>
          <a:xfrm>
            <a:off x="1143000" y="2700338"/>
            <a:ext cx="6858000" cy="2430462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500"/>
              </a:spcBef>
              <a:buSzTx/>
              <a:buNone/>
              <a:defRPr sz="2400"/>
            </a:lvl1pPr>
            <a:lvl2pPr marL="0" indent="457200" algn="ctr">
              <a:spcBef>
                <a:spcPts val="500"/>
              </a:spcBef>
              <a:buSzTx/>
              <a:buNone/>
              <a:defRPr sz="2400"/>
            </a:lvl2pPr>
            <a:lvl3pPr marL="0" indent="914400" algn="ctr">
              <a:spcBef>
                <a:spcPts val="500"/>
              </a:spcBef>
              <a:buSzTx/>
              <a:buNone/>
              <a:defRPr sz="2400"/>
            </a:lvl3pPr>
            <a:lvl4pPr marL="0" indent="1371600" algn="ctr">
              <a:spcBef>
                <a:spcPts val="500"/>
              </a:spcBef>
              <a:buSzTx/>
              <a:buNone/>
              <a:defRPr sz="2400"/>
            </a:lvl4pPr>
            <a:lvl5pPr marL="0" indent="1828800" algn="ctr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  <p:sp>
        <p:nvSpPr>
          <p:cNvPr id="7" name="Shape 108"/>
          <p:cNvSpPr/>
          <p:nvPr userDrawn="1"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</a:p>
        </p:txBody>
      </p:sp>
      <p:cxnSp>
        <p:nvCxnSpPr>
          <p:cNvPr id="9" name="直接连接符 8"/>
          <p:cNvCxnSpPr/>
          <p:nvPr userDrawn="1"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>
            <a:spLocks noGrp="1"/>
          </p:cNvSpPr>
          <p:nvPr>
            <p:ph type="title" hasCustomPrompt="1"/>
          </p:nvPr>
        </p:nvSpPr>
        <p:spPr>
          <a:xfrm>
            <a:off x="6543675" y="273050"/>
            <a:ext cx="197167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3" name="Shape 33"/>
          <p:cNvSpPr>
            <a:spLocks noGrp="1"/>
          </p:cNvSpPr>
          <p:nvPr>
            <p:ph type="body" idx="1" hasCustomPrompt="1"/>
          </p:nvPr>
        </p:nvSpPr>
        <p:spPr>
          <a:xfrm>
            <a:off x="628650" y="273050"/>
            <a:ext cx="576262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2019/11/13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9" name="Shape 9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 hasCustomPrompt="1"/>
          </p:nvPr>
        </p:nvSpPr>
        <p:spPr>
          <a:xfrm>
            <a:off x="623887" y="0"/>
            <a:ext cx="7886701" cy="3421064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idx="1" hasCustomPrompt="1"/>
          </p:nvPr>
        </p:nvSpPr>
        <p:spPr>
          <a:xfrm>
            <a:off x="623887" y="3441700"/>
            <a:ext cx="7886701" cy="16891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500"/>
              </a:spcBef>
              <a:buSzTx/>
              <a:buNone/>
              <a:defRPr sz="2400"/>
            </a:lvl1pPr>
            <a:lvl2pPr marL="0" indent="457200">
              <a:spcBef>
                <a:spcPts val="500"/>
              </a:spcBef>
              <a:buSzTx/>
              <a:buNone/>
              <a:defRPr sz="2400"/>
            </a:lvl2pPr>
            <a:lvl3pPr marL="0" indent="914400">
              <a:spcBef>
                <a:spcPts val="500"/>
              </a:spcBef>
              <a:buSzTx/>
              <a:buNone/>
              <a:defRPr sz="2400"/>
            </a:lvl3pPr>
            <a:lvl4pPr marL="0" indent="1371600">
              <a:spcBef>
                <a:spcPts val="500"/>
              </a:spcBef>
              <a:buSzTx/>
              <a:buNone/>
              <a:defRPr sz="2400"/>
            </a:lvl4pPr>
            <a:lvl5pPr marL="0" indent="1828800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5" name="Shape 15"/>
          <p:cNvSpPr>
            <a:spLocks noGrp="1"/>
          </p:cNvSpPr>
          <p:nvPr>
            <p:ph type="body" idx="1" hasCustomPrompt="1"/>
          </p:nvPr>
        </p:nvSpPr>
        <p:spPr>
          <a:xfrm>
            <a:off x="628650" y="1368425"/>
            <a:ext cx="3867150" cy="376237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/>
          </p:cNvSpPr>
          <p:nvPr>
            <p:ph type="title" hasCustomPrompt="1"/>
          </p:nvPr>
        </p:nvSpPr>
        <p:spPr>
          <a:xfrm>
            <a:off x="630237" y="273050"/>
            <a:ext cx="7886701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8" name="Shape 18"/>
          <p:cNvSpPr>
            <a:spLocks noGrp="1"/>
          </p:cNvSpPr>
          <p:nvPr>
            <p:ph type="body" idx="1" hasCustomPrompt="1"/>
          </p:nvPr>
        </p:nvSpPr>
        <p:spPr>
          <a:xfrm>
            <a:off x="630237" y="1260475"/>
            <a:ext cx="3868739" cy="61753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None/>
              <a:defRPr sz="2400" b="1"/>
            </a:lvl1pPr>
            <a:lvl2pPr marL="0" indent="457200">
              <a:spcBef>
                <a:spcPts val="500"/>
              </a:spcBef>
              <a:buSzTx/>
              <a:buNone/>
              <a:defRPr sz="2400" b="1"/>
            </a:lvl2pPr>
            <a:lvl3pPr marL="0" indent="914400">
              <a:spcBef>
                <a:spcPts val="500"/>
              </a:spcBef>
              <a:buSzTx/>
              <a:buNone/>
              <a:defRPr sz="2400" b="1"/>
            </a:lvl3pPr>
            <a:lvl4pPr marL="0" indent="1371600">
              <a:spcBef>
                <a:spcPts val="500"/>
              </a:spcBef>
              <a:buSzTx/>
              <a:buNone/>
              <a:defRPr sz="2400" b="1"/>
            </a:lvl4pPr>
            <a:lvl5pPr marL="0" indent="1828800">
              <a:spcBef>
                <a:spcPts val="500"/>
              </a:spcBef>
              <a:buSzTx/>
              <a:buNone/>
              <a:defRPr sz="2400" b="1"/>
            </a:lvl5pPr>
          </a:lstStyle>
          <a:p>
            <a:pPr lvl="0">
              <a:defRPr sz="1800" b="0"/>
            </a:pPr>
            <a:r>
              <a:rPr sz="2400" b="1"/>
              <a:t>正文级别 1</a:t>
            </a:r>
          </a:p>
          <a:p>
            <a:pPr lvl="1">
              <a:defRPr sz="1800" b="0"/>
            </a:pPr>
            <a:r>
              <a:rPr sz="2400" b="1"/>
              <a:t>正文级别 2</a:t>
            </a:r>
          </a:p>
          <a:p>
            <a:pPr lvl="2">
              <a:defRPr sz="1800" b="0"/>
            </a:pPr>
            <a:r>
              <a:rPr sz="2400" b="1"/>
              <a:t>正文级别 3</a:t>
            </a:r>
          </a:p>
          <a:p>
            <a:pPr lvl="3">
              <a:defRPr sz="1800" b="0"/>
            </a:pPr>
            <a:r>
              <a:rPr sz="2400" b="1"/>
              <a:t>正文级别 4</a:t>
            </a:r>
          </a:p>
          <a:p>
            <a:pPr lvl="4">
              <a:defRPr sz="1800" b="0"/>
            </a:pPr>
            <a:r>
              <a:rPr sz="2400" b="1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 hasCustomPrompt="1"/>
          </p:nvPr>
        </p:nvSpPr>
        <p:spPr>
          <a:xfrm>
            <a:off x="628650" y="273050"/>
            <a:ext cx="7886700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4" name="Shape 24"/>
          <p:cNvSpPr>
            <a:spLocks noGrp="1"/>
          </p:cNvSpPr>
          <p:nvPr>
            <p:ph type="body" idx="1" hasCustomPrompt="1"/>
          </p:nvPr>
        </p:nvSpPr>
        <p:spPr>
          <a:xfrm>
            <a:off x="3887787" y="739775"/>
            <a:ext cx="4629151" cy="439102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7" name="Shape 27"/>
          <p:cNvSpPr>
            <a:spLocks noGrp="1"/>
          </p:cNvSpPr>
          <p:nvPr>
            <p:ph type="body" idx="1" hasCustomPrompt="1"/>
          </p:nvPr>
        </p:nvSpPr>
        <p:spPr>
          <a:xfrm>
            <a:off x="630237" y="1543050"/>
            <a:ext cx="2949576" cy="358775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None/>
              <a:defRPr sz="1600"/>
            </a:lvl1pPr>
            <a:lvl2pPr marL="0" indent="457200">
              <a:spcBef>
                <a:spcPts val="300"/>
              </a:spcBef>
              <a:buSzTx/>
              <a:buNone/>
              <a:defRPr sz="1600"/>
            </a:lvl2pPr>
            <a:lvl3pPr marL="0" indent="914400">
              <a:spcBef>
                <a:spcPts val="300"/>
              </a:spcBef>
              <a:buSzTx/>
              <a:buNone/>
              <a:defRPr sz="1600"/>
            </a:lvl3pPr>
            <a:lvl4pPr marL="0" indent="1371600">
              <a:spcBef>
                <a:spcPts val="300"/>
              </a:spcBef>
              <a:buSzTx/>
              <a:buNone/>
              <a:defRPr sz="1600"/>
            </a:lvl4pPr>
            <a:lvl5pPr marL="0" indent="1828800">
              <a:spcBef>
                <a:spcPts val="300"/>
              </a:spcBef>
              <a:buSzTx/>
              <a:buNone/>
              <a:defRPr sz="1600"/>
            </a:lvl5pPr>
          </a:lstStyle>
          <a:p>
            <a:pPr lvl="0">
              <a:defRPr sz="1800"/>
            </a:pPr>
            <a:r>
              <a:rPr sz="1600"/>
              <a:t>正文级别 1</a:t>
            </a:r>
          </a:p>
          <a:p>
            <a:pPr lvl="1">
              <a:defRPr sz="1800"/>
            </a:pPr>
            <a:r>
              <a:rPr sz="1600"/>
              <a:t>正文级别 2</a:t>
            </a:r>
          </a:p>
          <a:p>
            <a:pPr lvl="2">
              <a:defRPr sz="1800"/>
            </a:pPr>
            <a:r>
              <a:rPr sz="1600"/>
              <a:t>正文级别 3</a:t>
            </a:r>
          </a:p>
          <a:p>
            <a:pPr lvl="3">
              <a:defRPr sz="1800"/>
            </a:pPr>
            <a:r>
              <a:rPr sz="1600"/>
              <a:t>正文级别 4</a:t>
            </a:r>
          </a:p>
          <a:p>
            <a:pPr lvl="4">
              <a:defRPr sz="1800"/>
            </a:pPr>
            <a:r>
              <a:rPr sz="1600"/>
              <a:t>正文级别 5</a:t>
            </a: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628650" y="273050"/>
            <a:ext cx="7886700" cy="1095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628650" y="1368425"/>
            <a:ext cx="7886700" cy="3762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450969" y="126477"/>
            <a:ext cx="1433080" cy="430931"/>
            <a:chOff x="468128" y="370735"/>
            <a:chExt cx="1135204" cy="341359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 spd="med"/>
  <p:txStyles>
    <p:titleStyle>
      <a:lvl1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indent="4572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indent="9144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indent="13716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indent="18288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lvl1pPr marL="342900" indent="-3429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L="783590" indent="-326390">
        <a:spcBef>
          <a:spcPts val="700"/>
        </a:spcBef>
        <a:buSzPct val="100000"/>
        <a:buChar char="–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L="1219200" indent="-3048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L="1737360" indent="-365760">
        <a:spcBef>
          <a:spcPts val="700"/>
        </a:spcBef>
        <a:buSzPct val="100000"/>
        <a:buChar char="–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L="2194560" indent="-365760">
        <a:spcBef>
          <a:spcPts val="700"/>
        </a:spcBef>
        <a:buSzPct val="100000"/>
        <a:buChar char="»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L="26924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L="31496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L="36068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L="40640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lvl1pPr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1pPr>
      <a:lvl2pPr indent="457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2pPr>
      <a:lvl3pPr indent="914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3pPr>
      <a:lvl4pPr indent="1371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4pPr>
      <a:lvl5pPr indent="18288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5pPr>
      <a:lvl6pPr indent="22860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6pPr>
      <a:lvl7pPr indent="2743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7pPr>
      <a:lvl8pPr indent="3200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8pPr>
      <a:lvl9pPr indent="3657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&#21476;&#31581;&#26354;&#19968;.wav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hyperlink" Target="&#39134;&#26426;.WAV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2747" y="1934396"/>
            <a:ext cx="182973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中物理</a:t>
            </a:r>
            <a:endParaRPr kumimoji="0" lang="zh-CN" altLang="en-US" sz="2400" b="1" i="0" u="none" strike="noStrike" cap="none" spc="0" normalizeH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40" name="Shape 40"/>
          <p:cNvSpPr/>
          <p:nvPr/>
        </p:nvSpPr>
        <p:spPr>
          <a:xfrm>
            <a:off x="5466361" y="2396059"/>
            <a:ext cx="2364105" cy="50270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000" baseline="-250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第一章  第</a:t>
            </a:r>
            <a:r>
              <a:rPr lang="en-US" altLang="zh-CN" sz="4000" baseline="-250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4000" baseline="-250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节</a:t>
            </a:r>
            <a:endParaRPr lang="zh-CN" sz="4000" baseline="-25000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Shape 40"/>
          <p:cNvSpPr/>
          <p:nvPr/>
        </p:nvSpPr>
        <p:spPr>
          <a:xfrm>
            <a:off x="4299668" y="1086225"/>
            <a:ext cx="4697493" cy="830997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7200" b="1" baseline="-25000" dirty="0">
                <a:solidFill>
                  <a:srgbClr val="C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苏科版  物理</a:t>
            </a:r>
            <a:r>
              <a:rPr lang="zh-CN" altLang="en-US" sz="2400" b="1" baseline="-25000" dirty="0">
                <a:solidFill>
                  <a:srgbClr val="C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（初中）</a:t>
            </a:r>
            <a:endParaRPr lang="zh-CN" sz="2400" b="1" baseline="-25000" dirty="0">
              <a:solidFill>
                <a:srgbClr val="C0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" name="Shape 40"/>
          <p:cNvSpPr/>
          <p:nvPr/>
        </p:nvSpPr>
        <p:spPr>
          <a:xfrm>
            <a:off x="4478867" y="3284509"/>
            <a:ext cx="3981918" cy="769441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sz="6600" baseline="-25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噪声及其控制</a:t>
            </a:r>
          </a:p>
        </p:txBody>
      </p:sp>
      <p:sp>
        <p:nvSpPr>
          <p:cNvPr id="4" name="矩形 3"/>
          <p:cNvSpPr/>
          <p:nvPr/>
        </p:nvSpPr>
        <p:spPr>
          <a:xfrm>
            <a:off x="217314" y="203839"/>
            <a:ext cx="1530566" cy="307775"/>
          </a:xfrm>
          <a:prstGeom prst="rect">
            <a:avLst/>
          </a:prstGeom>
          <a:solidFill>
            <a:srgbClr val="C00000"/>
          </a:solidFill>
          <a:ln w="12700" cap="flat">
            <a:solidFill>
              <a:srgbClr val="C00000"/>
            </a:solidFill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同步</a:t>
            </a:r>
            <a:r>
              <a:rPr kumimoji="0" lang="zh-CN" altLang="en-US" sz="1400" b="1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精品课堂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4601" y="764896"/>
            <a:ext cx="3592864" cy="3590101"/>
          </a:xfrm>
          <a:prstGeom prst="rect">
            <a:avLst/>
          </a:prstGeom>
        </p:spPr>
      </p:pic>
    </p:spTree>
  </p:cSld>
  <p:clrMapOvr>
    <a:masterClrMapping/>
  </p:clrMapOvr>
  <p:transition spd="med" advClick="0" advTm="2000">
    <p:wheel spokes="8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9" name="Shape 120"/>
          <p:cNvSpPr/>
          <p:nvPr/>
        </p:nvSpPr>
        <p:spPr>
          <a:xfrm>
            <a:off x="479585" y="264482"/>
            <a:ext cx="2438400" cy="36893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（四）噪声的控制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253" y="715826"/>
            <a:ext cx="3555365" cy="35553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文本框 3"/>
          <p:cNvSpPr txBox="1"/>
          <p:nvPr/>
        </p:nvSpPr>
        <p:spPr>
          <a:xfrm>
            <a:off x="1493061" y="4272280"/>
            <a:ext cx="512191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在机器下面垫枕木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7881" y="1013142"/>
            <a:ext cx="3714750" cy="31108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文本框 9"/>
          <p:cNvSpPr txBox="1"/>
          <p:nvPr/>
        </p:nvSpPr>
        <p:spPr>
          <a:xfrm>
            <a:off x="5048426" y="4272655"/>
            <a:ext cx="316420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     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禁止鸣笛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136256" y="4639310"/>
            <a:ext cx="436943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在声源处控制噪声。</a:t>
            </a: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9" name="Shape 120"/>
          <p:cNvSpPr/>
          <p:nvPr/>
        </p:nvSpPr>
        <p:spPr>
          <a:xfrm>
            <a:off x="479585" y="264482"/>
            <a:ext cx="2438400" cy="36893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（四）噪声的控制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2574" y="743351"/>
            <a:ext cx="4762500" cy="3286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文本框 5"/>
          <p:cNvSpPr txBox="1"/>
          <p:nvPr/>
        </p:nvSpPr>
        <p:spPr>
          <a:xfrm>
            <a:off x="2688335" y="4139410"/>
            <a:ext cx="516890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道路两边的隔声板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233930" y="4525636"/>
            <a:ext cx="425323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在传播途径中控制噪声。</a:t>
            </a: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9" name="Shape 120"/>
          <p:cNvSpPr/>
          <p:nvPr/>
        </p:nvSpPr>
        <p:spPr>
          <a:xfrm>
            <a:off x="479585" y="264482"/>
            <a:ext cx="2438400" cy="36893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（四）噪声的控制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878494" y="4070475"/>
            <a:ext cx="1387011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堵住耳朵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331827" y="4520940"/>
            <a:ext cx="425323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在人耳处控制噪声。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8785" y="850581"/>
            <a:ext cx="5476251" cy="3086419"/>
          </a:xfrm>
          <a:prstGeom prst="rect">
            <a:avLst/>
          </a:prstGeom>
        </p:spPr>
      </p:pic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120"/>
          <p:cNvSpPr/>
          <p:nvPr/>
        </p:nvSpPr>
        <p:spPr>
          <a:xfrm>
            <a:off x="381068" y="357863"/>
            <a:ext cx="2438400" cy="36893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（四）噪声的控制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57847" y="961505"/>
            <a:ext cx="7843668" cy="390876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32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三个途径：</a:t>
            </a:r>
          </a:p>
          <a:p>
            <a:pPr indent="0">
              <a:spcBef>
                <a:spcPct val="50000"/>
              </a:spcBef>
              <a:buNone/>
            </a:pPr>
            <a:r>
              <a:rPr kumimoji="0" lang="zh-CN" altLang="en-US" sz="32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（</a:t>
            </a:r>
            <a:r>
              <a:rPr kumimoji="0" lang="en-US" altLang="zh-CN" sz="32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1</a:t>
            </a:r>
            <a:r>
              <a:rPr kumimoji="0" lang="zh-CN" altLang="en-US" sz="32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）在声源处：</a:t>
            </a:r>
            <a:endParaRPr kumimoji="0" lang="en-US" altLang="zh-CN" sz="32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  <a:p>
            <a:pPr indent="0">
              <a:spcBef>
                <a:spcPct val="50000"/>
              </a:spcBef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摩托车消声器、无声手枪、机器加外罩、在机器下垫泡沫等减震、      </a:t>
            </a:r>
            <a:endParaRPr lang="en-US" altLang="zh-CN" sz="20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0">
              <a:spcBef>
                <a:spcPct val="50000"/>
              </a:spcBef>
              <a:buNone/>
            </a:pPr>
            <a:r>
              <a:rPr lang="en-US" altLang="zh-CN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禁鸣喇叭、工业区和生活区分开</a:t>
            </a:r>
            <a:endParaRPr kumimoji="0" lang="zh-CN" altLang="en-US" sz="32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  <a:p>
            <a:pPr marL="0" marR="0" indent="0" algn="l" defTabSz="914400" rtl="0" fontAlgn="auto" latinLnBrk="1" hangingPunct="0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32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（</a:t>
            </a:r>
            <a:r>
              <a:rPr kumimoji="0" lang="en-US" altLang="zh-CN" sz="32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2</a:t>
            </a:r>
            <a:r>
              <a:rPr kumimoji="0" lang="zh-CN" altLang="en-US" sz="32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）在传播途径中：</a:t>
            </a:r>
            <a:endParaRPr kumimoji="0" lang="en-US" altLang="zh-CN" sz="32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  <a:p>
            <a:pPr marL="0" marR="0" indent="0" algn="l" defTabSz="914400" rtl="0" fontAlgn="auto" latinLnBrk="1" hangingPunct="0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隔音板、植树造林、关门窗</a:t>
            </a:r>
            <a:endParaRPr kumimoji="0" lang="zh-CN" altLang="en-US" sz="32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  <a:p>
            <a:pPr marL="0" marR="0" indent="0" algn="l" defTabSz="914400" rtl="0" fontAlgn="auto" latinLnBrk="1" hangingPunct="0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32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（</a:t>
            </a:r>
            <a:r>
              <a:rPr kumimoji="0" lang="en-US" altLang="zh-CN" sz="32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3</a:t>
            </a:r>
            <a:r>
              <a:rPr kumimoji="0" lang="zh-CN" altLang="en-US" sz="32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）在人耳处：</a:t>
            </a:r>
            <a:endParaRPr kumimoji="0" lang="en-US" altLang="zh-CN" sz="32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  <a:p>
            <a:pPr marL="0" marR="0" indent="0" algn="l" defTabSz="914400" rtl="0" fontAlgn="auto" latinLnBrk="1" hangingPunct="0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戴隔音耳塞 </a:t>
            </a:r>
            <a:endParaRPr kumimoji="0" lang="zh-CN" altLang="en-US" sz="24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8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9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lang="en-US" altLang="zh-CN" sz="3200" dirty="0">
                <a:solidFill>
                  <a:schemeClr val="bg1"/>
                </a:solidFill>
                <a:latin typeface="Helvetica" panose="020B0604020202020204"/>
                <a:ea typeface="方正舒体" panose="02010601030101010101" pitchFamily="2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Helvetica" panose="020B0604020202020204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典型例题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3" name="文本框 12"/>
          <p:cNvSpPr txBox="1"/>
          <p:nvPr/>
        </p:nvSpPr>
        <p:spPr>
          <a:xfrm>
            <a:off x="485775" y="947065"/>
            <a:ext cx="2147570" cy="50546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考点一、噪声与乐音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85775" y="1457960"/>
            <a:ext cx="7510145" cy="175196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>
              <a:buNone/>
            </a:pPr>
            <a:r>
              <a:rPr lang="zh-CN" altLang="zh-CN" sz="1800" dirty="0">
                <a:sym typeface="+mn-ea"/>
              </a:rPr>
              <a:t>例</a:t>
            </a:r>
            <a:r>
              <a:rPr lang="en-US" altLang="zh-CN" sz="1800" dirty="0">
                <a:sym typeface="+mn-ea"/>
              </a:rPr>
              <a:t>1</a:t>
            </a: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、</a:t>
            </a:r>
            <a:r>
              <a:rPr lang="zh-CN" altLang="zh-CN" sz="1800" dirty="0">
                <a:sym typeface="+mn-ea"/>
              </a:rPr>
              <a:t>从环境保护角度来看，以下不属于噪声的是（</a:t>
            </a:r>
            <a:r>
              <a:rPr lang="en-US" altLang="zh-CN" sz="1800" dirty="0">
                <a:sym typeface="+mn-ea"/>
              </a:rPr>
              <a:t>         </a:t>
            </a:r>
            <a:r>
              <a:rPr lang="zh-CN" altLang="zh-CN" sz="1800" dirty="0">
                <a:sym typeface="+mn-ea"/>
              </a:rPr>
              <a:t>）</a:t>
            </a:r>
            <a:endParaRPr lang="zh-CN" altLang="zh-CN" sz="1800" dirty="0"/>
          </a:p>
          <a:p>
            <a:pPr>
              <a:buNone/>
            </a:pPr>
            <a:r>
              <a:rPr lang="en-US" altLang="zh-CN" sz="1800" dirty="0">
                <a:sym typeface="+mn-ea"/>
              </a:rPr>
              <a:t>  A</a:t>
            </a:r>
            <a:r>
              <a:rPr lang="zh-CN" altLang="zh-CN" sz="1800" dirty="0">
                <a:sym typeface="+mn-ea"/>
              </a:rPr>
              <a:t>．在图书馆阅览室内学习的同学听到的絮絮细语声 </a:t>
            </a:r>
            <a:endParaRPr lang="zh-CN" altLang="zh-CN" sz="1800" dirty="0"/>
          </a:p>
          <a:p>
            <a:pPr>
              <a:buNone/>
            </a:pPr>
            <a:r>
              <a:rPr lang="en-US" altLang="zh-CN" sz="1800" dirty="0">
                <a:sym typeface="+mn-ea"/>
              </a:rPr>
              <a:t>  B</a:t>
            </a:r>
            <a:r>
              <a:rPr lang="zh-CN" altLang="zh-CN" sz="1800" dirty="0">
                <a:sym typeface="+mn-ea"/>
              </a:rPr>
              <a:t>．上物理课时，同学们听到隔壁教室音乐课传来的歌声 </a:t>
            </a:r>
            <a:endParaRPr lang="zh-CN" altLang="zh-CN" sz="1800" dirty="0"/>
          </a:p>
          <a:p>
            <a:pPr>
              <a:buNone/>
            </a:pPr>
            <a:r>
              <a:rPr lang="en-US" altLang="zh-CN" sz="1800" dirty="0">
                <a:sym typeface="+mn-ea"/>
              </a:rPr>
              <a:t>  C</a:t>
            </a:r>
            <a:r>
              <a:rPr lang="zh-CN" altLang="zh-CN" sz="1800" dirty="0">
                <a:sym typeface="+mn-ea"/>
              </a:rPr>
              <a:t>．夜深人静时，正要入睡的人，听到楼上传来的钢琴声 </a:t>
            </a:r>
            <a:endParaRPr lang="zh-CN" altLang="zh-CN" sz="1800" dirty="0"/>
          </a:p>
          <a:p>
            <a:pPr>
              <a:buNone/>
            </a:pPr>
            <a:r>
              <a:rPr lang="en-US" altLang="zh-CN" sz="1800" dirty="0">
                <a:sym typeface="+mn-ea"/>
              </a:rPr>
              <a:t>  D</a:t>
            </a:r>
            <a:r>
              <a:rPr lang="zh-CN" altLang="zh-CN" sz="1800" dirty="0">
                <a:sym typeface="+mn-ea"/>
              </a:rPr>
              <a:t>．演讲大厅里的人听到演讲者精彩的演讲声</a:t>
            </a:r>
            <a:endParaRPr lang="zh-CN" altLang="zh-CN" sz="1800" b="1" dirty="0"/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808276" y="1414101"/>
            <a:ext cx="313055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D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43560" y="3149600"/>
            <a:ext cx="7649210" cy="1475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例</a:t>
            </a: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2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、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下面关于乐音和噪声的叙述中，错误的是（       ）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A. 乐音悦耳动听，给人以享受；噪声使人烦躁不安，有害于健康 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B.乐音是乐器发出的声音；噪声是机器发出的声音 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C.乐音的振动遵循一定的规律；噪声的振动杂乱无章，无规律可循 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D.声音的三要素都是对乐音而言的 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546243" y="3105741"/>
            <a:ext cx="359410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B </a:t>
            </a: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76541" y="1049483"/>
            <a:ext cx="8343023" cy="8744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zh-CN" sz="1800" dirty="0">
                <a:sym typeface="+mn-ea"/>
              </a:rPr>
              <a:t>例</a:t>
            </a:r>
            <a:r>
              <a:rPr lang="en-US" altLang="zh-CN" sz="1800" dirty="0">
                <a:sym typeface="+mn-ea"/>
              </a:rPr>
              <a:t>3. </a:t>
            </a:r>
            <a:r>
              <a:rPr lang="zh-CN" altLang="zh-CN" sz="1800" dirty="0">
                <a:sym typeface="+mn-ea"/>
              </a:rPr>
              <a:t>中考考场附近设有禁鸣喇叭的标志，下列四幅图中属于该标志的是（</a:t>
            </a:r>
            <a:r>
              <a:rPr lang="en-US" altLang="zh-CN" sz="1800" dirty="0">
                <a:sym typeface="+mn-ea"/>
              </a:rPr>
              <a:t>      </a:t>
            </a:r>
            <a:r>
              <a:rPr lang="zh-CN" altLang="zh-CN" sz="1800" dirty="0">
                <a:sym typeface="+mn-ea"/>
              </a:rPr>
              <a:t>）</a:t>
            </a:r>
            <a:r>
              <a:rPr lang="zh-CN" altLang="zh-CN" sz="1800" b="1" dirty="0">
                <a:sym typeface="+mn-ea"/>
              </a:rPr>
              <a:t/>
            </a:r>
            <a:br>
              <a:rPr lang="zh-CN" altLang="zh-CN" sz="1800" b="1" dirty="0">
                <a:sym typeface="+mn-ea"/>
              </a:rPr>
            </a:b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47132" y="276782"/>
            <a:ext cx="1986915" cy="50546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考点二、 噪声来源</a:t>
            </a:r>
            <a:endParaRPr lang="en-US" altLang="zh-CN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" name="图片 9" descr="图片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24436" y="1849775"/>
            <a:ext cx="7776864" cy="1700768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7667060" y="1102879"/>
            <a:ext cx="463550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A</a:t>
            </a: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1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47132" y="276782"/>
            <a:ext cx="2147570" cy="50546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考点三、噪声的控制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39420" y="878205"/>
            <a:ext cx="8251825" cy="119761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例</a:t>
            </a: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4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、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以下四种措施中：①马路旁的房子的窗户采用双层玻璃；②城市禁止机动车鸣喇叭；③马路两旁植树；④高架道路两侧设隔音板墙.对控制噪声污染有作用的是（      ）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A. ①②           B. ②④             C. ①②④           D. ①②③④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958651" y="1366883"/>
            <a:ext cx="393700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D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39420" y="2607966"/>
            <a:ext cx="7162165" cy="175196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例</a:t>
            </a: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5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、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 控制噪声是城市环境保护的主要项目之一．下列措施不能减弱噪声的是（      ）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A．在居民区附近公路的两旁安装隔音墙    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B．建设高架道路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C．在摩托车的排气管上安装消音器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D．市区禁止燃放烟花爆竹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418901" y="2855235"/>
            <a:ext cx="321310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B</a:t>
            </a: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 panose="020B0604020202020204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 panose="020B0604020202020204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课堂小结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37849" y="925949"/>
            <a:ext cx="8268049" cy="396811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（一）噪声的来源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1、从物理学学的角度:</a:t>
            </a:r>
            <a:r>
              <a:rPr kumimoji="0" lang="zh-CN" altLang="en-US" sz="14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发声体做无规则振动时发出的声音。</a:t>
            </a:r>
            <a:endParaRPr kumimoji="0" lang="zh-CN" altLang="en-US" sz="14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从环境保护角度:</a:t>
            </a:r>
            <a:r>
              <a:rPr kumimoji="0" lang="zh-CN" altLang="en-US" sz="14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凡是妨碍人们正常休息、学习和工作的声音,以及对人们要听的声音产生干扰的声音,都属于噪声。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（1）自然界的噪声:风雨雷鸣、地震、火山爆发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（2）交通噪声:引擎、汽笛、刹车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（3）施工噪声:搅拌机、打桩机、切割机等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（4）工业噪声:机器转动、切割、打磨、锻造等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（二）噪声的危害：严重影响人们的工作、生活和身心健康，长期在噪声环境中生活或工作，会使听力下降甚至耳聋，还会造成头痛、高血压等疾病。</a:t>
            </a:r>
            <a:r>
              <a:rPr kumimoji="0" lang="zh-CN" altLang="en-US" sz="14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噪声强弱等级用分贝数来表示,符号dB</a:t>
            </a:r>
            <a:endParaRPr kumimoji="0" lang="zh-CN" altLang="en-US" sz="14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（三）噪声的控制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控制噪声的三个方面：</a:t>
            </a:r>
            <a:r>
              <a:rPr kumimoji="0" lang="zh-CN" altLang="en-US" sz="14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在声源处——在传播途径中——在人耳处</a:t>
            </a: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 panose="020B0604020202020204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 panose="020B0604020202020204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689065" y="4299105"/>
            <a:ext cx="7612449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我们听到的声音除了乐音外，还有一些刺耳难听的，令人厌烦的声音。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4063" y="1699714"/>
            <a:ext cx="3243269" cy="206226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9108" y="1534991"/>
            <a:ext cx="3151505" cy="236347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891540" y="1098550"/>
            <a:ext cx="677989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比一比：两个人不同的感受</a:t>
            </a:r>
          </a:p>
        </p:txBody>
      </p:sp>
    </p:spTree>
  </p:cSld>
  <p:clrMapOvr>
    <a:masterClrMapping/>
  </p:clrMapOvr>
  <p:transition spd="slow" advClick="0" advTm="2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120"/>
          <p:cNvSpPr/>
          <p:nvPr/>
        </p:nvSpPr>
        <p:spPr>
          <a:xfrm>
            <a:off x="653757" y="309793"/>
            <a:ext cx="274320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（一）噪声的与乐音区分：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03860" y="2726531"/>
            <a:ext cx="4785995" cy="110553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噪声：</a:t>
            </a:r>
            <a:r>
              <a:rPr lang="zh-CN" altLang="en-US" sz="2000" b="1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通常是指那些</a:t>
            </a:r>
            <a:r>
              <a:rPr lang="zh-CN" altLang="en-US" sz="2000" b="1" u="sng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刺耳难听的、令人厌烦</a:t>
            </a:r>
            <a:r>
              <a:rPr lang="zh-CN" altLang="en-US" sz="20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的声音。</a:t>
            </a:r>
            <a:r>
              <a:rPr lang="zh-CN" altLang="zh-CN" sz="2000" b="1" dirty="0">
                <a:solidFill>
                  <a:schemeClr val="tx1"/>
                </a:solidFill>
                <a:sym typeface="+mn-ea"/>
              </a:rPr>
              <a:t>它是声源做</a:t>
            </a:r>
            <a:r>
              <a:rPr lang="en-US" altLang="zh-CN" sz="2000" b="1" u="sng" dirty="0">
                <a:solidFill>
                  <a:schemeClr val="tx1"/>
                </a:solidFill>
                <a:sym typeface="+mn-ea"/>
              </a:rPr>
              <a:t>    </a:t>
            </a:r>
            <a:r>
              <a:rPr lang="zh-CN" altLang="en-US" sz="2000" b="1" u="sng" dirty="0">
                <a:solidFill>
                  <a:schemeClr val="tx1"/>
                </a:solidFill>
                <a:sym typeface="+mn-ea"/>
              </a:rPr>
              <a:t>无规律振动</a:t>
            </a:r>
            <a:r>
              <a:rPr lang="en-US" altLang="zh-CN" sz="2000" b="1" u="sng" dirty="0">
                <a:solidFill>
                  <a:schemeClr val="tx1"/>
                </a:solidFill>
                <a:sym typeface="+mn-ea"/>
              </a:rPr>
              <a:t>     </a:t>
            </a:r>
            <a:r>
              <a:rPr lang="zh-CN" altLang="zh-CN" sz="2000" b="1" dirty="0">
                <a:solidFill>
                  <a:schemeClr val="tx1"/>
                </a:solidFill>
                <a:sym typeface="+mn-ea"/>
              </a:rPr>
              <a:t>产生的；</a:t>
            </a:r>
            <a:r>
              <a:rPr lang="zh-CN" altLang="en-US" sz="20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噪声的波形是杂乱无章的。</a:t>
            </a:r>
            <a:endParaRPr kumimoji="0" lang="zh-CN" altLang="en-US" sz="2000" b="1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Times New Roman" panose="02020603050405020304" pitchFamily="18" charset="0"/>
              <a:ea typeface="楷体_GB2312" pitchFamily="49" charset="-122"/>
              <a:cs typeface="Arial" panose="020B0604020202020204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3860" y="1127760"/>
            <a:ext cx="5022215" cy="10033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1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乐音：</a:t>
            </a:r>
            <a:r>
              <a:rPr lang="zh-CN" altLang="en-US" sz="18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通常是指那些</a:t>
            </a:r>
            <a:r>
              <a:rPr lang="zh-CN" altLang="en-US" sz="1800" b="1" u="sng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悦耳动听、令人愉快</a:t>
            </a:r>
            <a:r>
              <a:rPr lang="zh-CN" altLang="en-US" sz="18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的声音。</a:t>
            </a:r>
            <a:r>
              <a:rPr lang="zh-CN" altLang="zh-CN" sz="1800" b="1" dirty="0">
                <a:solidFill>
                  <a:schemeClr val="tx1"/>
                </a:solidFill>
                <a:sym typeface="+mn-ea"/>
              </a:rPr>
              <a:t>它是声源做</a:t>
            </a:r>
            <a:r>
              <a:rPr lang="en-US" altLang="zh-CN" sz="1800" b="1" u="sng" dirty="0">
                <a:solidFill>
                  <a:schemeClr val="tx1"/>
                </a:solidFill>
                <a:sym typeface="+mn-ea"/>
              </a:rPr>
              <a:t>    </a:t>
            </a:r>
            <a:r>
              <a:rPr lang="zh-CN" altLang="en-US" sz="1800" b="1" u="sng" dirty="0">
                <a:solidFill>
                  <a:schemeClr val="tx1"/>
                </a:solidFill>
                <a:sym typeface="+mn-ea"/>
              </a:rPr>
              <a:t>有规律振动</a:t>
            </a:r>
            <a:r>
              <a:rPr lang="en-US" altLang="zh-CN" sz="1800" b="1" u="sng" dirty="0">
                <a:solidFill>
                  <a:schemeClr val="tx1"/>
                </a:solidFill>
                <a:sym typeface="+mn-ea"/>
              </a:rPr>
              <a:t>     </a:t>
            </a:r>
            <a:r>
              <a:rPr lang="zh-CN" altLang="zh-CN" sz="1800" b="1" dirty="0">
                <a:solidFill>
                  <a:schemeClr val="tx1"/>
                </a:solidFill>
                <a:sym typeface="+mn-ea"/>
              </a:rPr>
              <a:t>产生的；</a:t>
            </a:r>
            <a:r>
              <a:rPr lang="zh-CN" altLang="en-US" sz="18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乐音的波形是有规律的。</a:t>
            </a:r>
            <a:endParaRPr kumimoji="0" lang="zh-CN" altLang="en-US" sz="1800" b="1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Times New Roman" panose="02020603050405020304" pitchFamily="18" charset="0"/>
              <a:ea typeface="楷体_GB2312" pitchFamily="49" charset="-122"/>
              <a:cs typeface="Arial" panose="020B0604020202020204"/>
              <a:sym typeface="+mn-ea"/>
            </a:endParaRPr>
          </a:p>
        </p:txBody>
      </p:sp>
      <p:pic>
        <p:nvPicPr>
          <p:cNvPr id="193543" name="图片 193542" descr="u=255487595,367261150&amp;fm=23&amp;gp=0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lum bright="12000" contrast="36000"/>
          </a:blip>
          <a:srcRect l="33060" r="32973" b="12088"/>
          <a:stretch>
            <a:fillRect/>
          </a:stretch>
        </p:blipFill>
        <p:spPr bwMode="auto">
          <a:xfrm>
            <a:off x="5664810" y="897093"/>
            <a:ext cx="2438400" cy="1524000"/>
          </a:xfrm>
          <a:prstGeom prst="rect">
            <a:avLst/>
          </a:prstGeom>
          <a:noFill/>
          <a:ln w="25400">
            <a:solidFill>
              <a:srgbClr val="00FF00"/>
            </a:solidFill>
            <a:miter lim="800000"/>
            <a:headEnd/>
            <a:tailEnd/>
          </a:ln>
        </p:spPr>
      </p:pic>
      <p:pic>
        <p:nvPicPr>
          <p:cNvPr id="193541" name="图片 193540" descr="u=3547367316,4079257599&amp;fm=23&amp;gp=0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 cstate="print">
            <a:lum bright="-18000" contrast="30000"/>
          </a:blip>
          <a:srcRect l="31299" t="21407" r="30774" b="17058"/>
          <a:stretch>
            <a:fillRect/>
          </a:stretch>
        </p:blipFill>
        <p:spPr bwMode="auto">
          <a:xfrm>
            <a:off x="5664810" y="2660671"/>
            <a:ext cx="2438400" cy="1447800"/>
          </a:xfrm>
          <a:prstGeom prst="rect">
            <a:avLst/>
          </a:prstGeom>
          <a:noFill/>
          <a:ln w="25400">
            <a:solidFill>
              <a:srgbClr val="00FF00"/>
            </a:solidFill>
            <a:miter lim="800000"/>
            <a:headEnd/>
            <a:tailEnd/>
          </a:ln>
        </p:spPr>
      </p:pic>
      <p:sp>
        <p:nvSpPr>
          <p:cNvPr id="193547" name="文本框 193546"/>
          <p:cNvSpPr txBox="1"/>
          <p:nvPr/>
        </p:nvSpPr>
        <p:spPr>
          <a:xfrm>
            <a:off x="323767" y="4235125"/>
            <a:ext cx="7940675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2000" b="1" noProof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从环境保护的角度看：</a:t>
            </a:r>
            <a:r>
              <a:rPr lang="zh-CN" altLang="en-US" sz="2000" b="1" noProof="1">
                <a:latin typeface="Times New Roman" panose="02020603050405020304" pitchFamily="18" charset="0"/>
                <a:ea typeface="楷体_GB2312" pitchFamily="49" charset="-122"/>
              </a:rPr>
              <a:t>凡是影响人们正常学习、工作和休息的声音，都属于</a:t>
            </a:r>
            <a:r>
              <a:rPr lang="zh-CN" altLang="en-US" sz="2000" b="1" noProof="1">
                <a:solidFill>
                  <a:srgbClr val="99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噪声</a:t>
            </a:r>
            <a:r>
              <a:rPr lang="zh-CN" altLang="en-US" sz="2000" b="1" noProof="1">
                <a:latin typeface="Times New Roman" panose="02020603050405020304" pitchFamily="18" charset="0"/>
                <a:ea typeface="楷体_GB2312" pitchFamily="49" charset="-122"/>
              </a:rPr>
              <a:t>。</a:t>
            </a:r>
          </a:p>
        </p:txBody>
      </p:sp>
    </p:spTree>
  </p:cSld>
  <p:clrMapOvr>
    <a:masterClrMapping/>
  </p:clrMapOvr>
  <p:transition spd="slow" advClick="0" advTm="2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35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3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93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35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35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6" grpId="0" bldLvl="0" animBg="1"/>
      <p:bldP spid="19354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 panose="020B0604020202020204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 panose="020B0604020202020204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949325" y="1063625"/>
            <a:ext cx="7533005" cy="39751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（二）生活中常见的噪声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8018" y="1595879"/>
            <a:ext cx="2328545" cy="27666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文本框 9"/>
          <p:cNvSpPr txBox="1"/>
          <p:nvPr/>
        </p:nvSpPr>
        <p:spPr>
          <a:xfrm>
            <a:off x="2655001" y="4497318"/>
            <a:ext cx="2971562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            </a:t>
            </a: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工业噪声</a:t>
            </a:r>
          </a:p>
        </p:txBody>
      </p:sp>
    </p:spTree>
  </p:cSld>
  <p:clrMapOvr>
    <a:masterClrMapping/>
  </p:clrMapOvr>
  <p:transition spd="slow" advClick="0" advTm="2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 panose="020B0604020202020204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 panose="020B0604020202020204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949325" y="1063625"/>
            <a:ext cx="7533005" cy="39751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（二）生活中常见的噪声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924852" y="4527161"/>
            <a:ext cx="2577195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cs typeface="Arial" panose="020B0604020202020204"/>
                <a:sym typeface="Arial" panose="020B0604020202020204"/>
              </a:rPr>
              <a:t>          </a:t>
            </a:r>
            <a:r>
              <a:rPr kumimoji="0" lang="zh-CN" altLang="en-US" sz="24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交通噪声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2711" y="1526895"/>
            <a:ext cx="3458845" cy="28784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Click="0" advTm="2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 panose="020B0604020202020204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 panose="020B0604020202020204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949325" y="1063625"/>
            <a:ext cx="7533005" cy="39751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（二）生活中常见的噪声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732711" y="4507137"/>
            <a:ext cx="2321268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cs typeface="Arial" panose="020B0604020202020204"/>
                <a:sym typeface="Arial" panose="020B0604020202020204"/>
              </a:rPr>
              <a:t>         </a:t>
            </a:r>
            <a:r>
              <a:rPr kumimoji="0" lang="zh-CN" altLang="en-US" sz="24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生活噪声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 r="50280"/>
          <a:stretch>
            <a:fillRect/>
          </a:stretch>
        </p:blipFill>
        <p:spPr>
          <a:xfrm>
            <a:off x="2314533" y="1627776"/>
            <a:ext cx="3700145" cy="27127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Click="0" advTm="2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 panose="020B0604020202020204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 panose="020B0604020202020204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949325" y="1063625"/>
            <a:ext cx="7533005" cy="39751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（二）生活中常见的噪声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976232" y="4299105"/>
            <a:ext cx="2752746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cs typeface="Arial" panose="020B0604020202020204"/>
                <a:sym typeface="Arial" panose="020B0604020202020204"/>
              </a:rPr>
              <a:t>         </a:t>
            </a:r>
            <a:r>
              <a:rPr kumimoji="0" lang="zh-CN" altLang="en-US" sz="24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自然界噪声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55583" y="1660344"/>
            <a:ext cx="3616960" cy="24091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120"/>
          <p:cNvSpPr/>
          <p:nvPr/>
        </p:nvSpPr>
        <p:spPr>
          <a:xfrm>
            <a:off x="479425" y="264795"/>
            <a:ext cx="2474595" cy="36893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（二）噪声的来源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294200" y="1158611"/>
            <a:ext cx="4333875" cy="230568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36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1</a:t>
            </a:r>
            <a:r>
              <a:rPr kumimoji="0" lang="zh-CN" altLang="en-US" sz="36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、生活噪声。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36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2</a:t>
            </a:r>
            <a:r>
              <a:rPr kumimoji="0" lang="zh-CN" altLang="en-US" sz="36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、工业噪声。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36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3</a:t>
            </a:r>
            <a:r>
              <a:rPr kumimoji="0" lang="zh-CN" altLang="en-US" sz="36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、交通噪声。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36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4</a:t>
            </a:r>
            <a:r>
              <a:rPr kumimoji="0" lang="zh-CN" altLang="en-US" sz="36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、自然界噪声。</a:t>
            </a:r>
            <a:endParaRPr kumimoji="0" lang="zh-CN" altLang="en-US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</p:txBody>
      </p:sp>
    </p:spTree>
  </p:cSld>
  <p:clrMapOvr>
    <a:masterClrMapping/>
  </p:clrMapOvr>
  <p:transition spd="slow" advClick="0" advTm="2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120"/>
          <p:cNvSpPr/>
          <p:nvPr/>
        </p:nvSpPr>
        <p:spPr>
          <a:xfrm>
            <a:off x="479425" y="264795"/>
            <a:ext cx="2474595" cy="36893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（三）噪声的危害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63600" y="840105"/>
            <a:ext cx="7774940" cy="224409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噪声的危害大致有三个方面：</a:t>
            </a:r>
            <a:b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</a:b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一是噪声对人</a:t>
            </a:r>
            <a:r>
              <a:rPr lang="zh-CN" altLang="en-US" sz="20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心理效应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。使人烦噪不安，注意力不易集中。</a:t>
            </a:r>
            <a:b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</a:b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二是噪声对人</a:t>
            </a:r>
            <a:r>
              <a:rPr lang="zh-CN" altLang="en-US" sz="20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生理效应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。引起耳聋，头昏、头痛、神经衰弱、消化不良，高血压和心血管病，高强度噪声能使人神志不清、休克或死亡。</a:t>
            </a:r>
            <a:b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</a:b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三是噪声的</a:t>
            </a:r>
            <a:r>
              <a:rPr lang="zh-CN" altLang="en-US" sz="20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物理效应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。高强度噪声能损坏建筑物，声源自身因疲劳而损坏。</a:t>
            </a:r>
            <a:endParaRPr kumimoji="0" lang="zh-CN" altLang="en-US" sz="200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63600" y="3298190"/>
            <a:ext cx="7341235" cy="119761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sz="1800" dirty="0">
                <a:sym typeface="+mn-ea"/>
              </a:rPr>
              <a:t>1</a:t>
            </a:r>
            <a:r>
              <a:rPr lang="zh-CN" altLang="zh-CN" sz="1800" dirty="0">
                <a:sym typeface="+mn-ea"/>
              </a:rPr>
              <a:t>）声强级是用来客观描述</a:t>
            </a:r>
            <a:r>
              <a:rPr lang="en-US" altLang="zh-CN" sz="1800" dirty="0">
                <a:sym typeface="+mn-ea"/>
              </a:rPr>
              <a:t>__________________________</a:t>
            </a:r>
            <a:r>
              <a:rPr lang="zh-CN" altLang="zh-CN" sz="1800" dirty="0">
                <a:sym typeface="+mn-ea"/>
              </a:rPr>
              <a:t>。    它的单位是</a:t>
            </a:r>
            <a:r>
              <a:rPr lang="en-US" altLang="zh-CN" sz="1800" u="sng" dirty="0">
                <a:sym typeface="+mn-ea"/>
              </a:rPr>
              <a:t>                        </a:t>
            </a:r>
            <a:r>
              <a:rPr lang="en-US" altLang="zh-CN" u="sng" dirty="0">
                <a:sym typeface="+mn-ea"/>
              </a:rPr>
              <a:t>        </a:t>
            </a:r>
            <a:r>
              <a:rPr lang="en-US" altLang="zh-CN" sz="1800" u="sng" dirty="0">
                <a:sym typeface="+mn-ea"/>
              </a:rPr>
              <a:t> </a:t>
            </a:r>
            <a:r>
              <a:rPr lang="zh-CN" altLang="zh-CN" sz="1800" dirty="0">
                <a:sym typeface="+mn-ea"/>
              </a:rPr>
              <a:t>。</a:t>
            </a:r>
            <a:endParaRPr lang="zh-CN" altLang="zh-CN" sz="1800" dirty="0"/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sz="1800" dirty="0">
                <a:sym typeface="+mn-ea"/>
              </a:rPr>
              <a:t>2</a:t>
            </a:r>
            <a:r>
              <a:rPr lang="zh-CN" altLang="zh-CN" sz="1800" dirty="0">
                <a:sym typeface="+mn-ea"/>
              </a:rPr>
              <a:t>）①为保护听力，声音不能超过</a:t>
            </a:r>
            <a:r>
              <a:rPr lang="en-US" altLang="zh-CN" sz="1800" u="sng" dirty="0">
                <a:sym typeface="+mn-ea"/>
              </a:rPr>
              <a:t>               </a:t>
            </a:r>
            <a:r>
              <a:rPr lang="zh-CN" altLang="zh-CN" sz="1800" dirty="0">
                <a:sym typeface="+mn-ea"/>
              </a:rPr>
              <a:t>；</a:t>
            </a:r>
            <a:r>
              <a:rPr lang="en-US" altLang="zh-CN" sz="1800" dirty="0">
                <a:sym typeface="+mn-ea"/>
              </a:rPr>
              <a:t>   </a:t>
            </a:r>
            <a:r>
              <a:rPr lang="zh-CN" altLang="zh-CN" sz="1800" dirty="0">
                <a:sym typeface="+mn-ea"/>
              </a:rPr>
              <a:t>②为保证学习和工作，声音不能超过</a:t>
            </a:r>
            <a:r>
              <a:rPr lang="en-US" altLang="zh-CN" sz="1800" u="sng" dirty="0">
                <a:sym typeface="+mn-ea"/>
              </a:rPr>
              <a:t>           </a:t>
            </a:r>
            <a:r>
              <a:rPr lang="en-US" altLang="zh-CN" sz="1800" dirty="0">
                <a:sym typeface="+mn-ea"/>
              </a:rPr>
              <a:t> ;  </a:t>
            </a:r>
            <a:r>
              <a:rPr lang="zh-CN" altLang="zh-CN" sz="1800" dirty="0">
                <a:sym typeface="+mn-ea"/>
              </a:rPr>
              <a:t>④人们刚刚能听到的最弱的声音</a:t>
            </a:r>
            <a:r>
              <a:rPr lang="zh-CN" altLang="en-US" sz="1800" dirty="0">
                <a:sym typeface="+mn-ea"/>
              </a:rPr>
              <a:t>是</a:t>
            </a:r>
            <a:r>
              <a:rPr lang="en-US" altLang="zh-CN" sz="1800" dirty="0">
                <a:sym typeface="+mn-ea"/>
              </a:rPr>
              <a:t>_______</a:t>
            </a:r>
            <a:r>
              <a:rPr lang="en-US" altLang="zh-CN" dirty="0">
                <a:sym typeface="+mn-ea"/>
              </a:rPr>
              <a:t>         </a:t>
            </a:r>
            <a:r>
              <a:rPr lang="en-US" altLang="zh-CN" sz="1800" b="1" dirty="0">
                <a:sym typeface="+mn-ea"/>
              </a:rPr>
              <a:t>        </a:t>
            </a:r>
            <a:r>
              <a:rPr lang="en-US" altLang="zh-CN" sz="1800" b="1" u="sng" dirty="0">
                <a:sym typeface="+mn-ea"/>
              </a:rPr>
              <a:t>     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0" name="TextBox 4"/>
          <p:cNvSpPr txBox="1"/>
          <p:nvPr/>
        </p:nvSpPr>
        <p:spPr>
          <a:xfrm>
            <a:off x="3598079" y="3124813"/>
            <a:ext cx="3024336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声音的强弱的物理量</a:t>
            </a:r>
          </a:p>
        </p:txBody>
      </p:sp>
      <p:sp>
        <p:nvSpPr>
          <p:cNvPr id="11" name="TextBox 5"/>
          <p:cNvSpPr txBox="1"/>
          <p:nvPr/>
        </p:nvSpPr>
        <p:spPr>
          <a:xfrm>
            <a:off x="1677826" y="3474075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分贝（</a:t>
            </a:r>
            <a:r>
              <a:rPr lang="en-US" altLang="zh-CN" sz="2400" b="1" dirty="0">
                <a:solidFill>
                  <a:srgbClr val="FF0000"/>
                </a:solidFill>
                <a:latin typeface="+mj-lt"/>
              </a:rPr>
              <a:t>dB</a:t>
            </a:r>
            <a:r>
              <a:rPr lang="zh-CN" altLang="en-US" sz="2400" b="1" dirty="0">
                <a:solidFill>
                  <a:srgbClr val="FF0000"/>
                </a:solidFill>
                <a:latin typeface="+mj-lt"/>
              </a:rPr>
              <a:t>）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346378" y="3820216"/>
            <a:ext cx="96202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90dB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100339" y="4109572"/>
            <a:ext cx="74168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50dB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409690" y="4107180"/>
            <a:ext cx="70739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0dB</a:t>
            </a: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/>
      <p:bldP spid="11" grpId="0"/>
      <p:bldP spid="12" grpId="0" animBg="1"/>
      <p:bldP spid="13" grpId="0" animBg="1"/>
      <p:bldP spid="14" grpId="0" animBg="1"/>
    </p:bld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2F2F2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微软雅黑" panose="020B050302020402020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微软雅黑" panose="020B050302020402020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941</Words>
  <Application>Microsoft Office PowerPoint</Application>
  <PresentationFormat>自定义</PresentationFormat>
  <Paragraphs>102</Paragraphs>
  <Slides>17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Default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zxxk</dc:creator>
  <cp:lastModifiedBy>lenovo</cp:lastModifiedBy>
  <cp:revision>61</cp:revision>
  <dcterms:created xsi:type="dcterms:W3CDTF">2019-04-02T02:49:00Z</dcterms:created>
  <dcterms:modified xsi:type="dcterms:W3CDTF">2019-11-13T06:42:45Z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2052-11.1.0.8894</vt:lpwstr>
  </property>
</Properties>
</file>