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9" r:id="rId2"/>
    <p:sldId id="262" r:id="rId3"/>
    <p:sldId id="302" r:id="rId4"/>
    <p:sldId id="303" r:id="rId5"/>
    <p:sldId id="304" r:id="rId6"/>
    <p:sldId id="305" r:id="rId7"/>
    <p:sldId id="299" r:id="rId8"/>
    <p:sldId id="289" r:id="rId9"/>
    <p:sldId id="288" r:id="rId10"/>
    <p:sldId id="290" r:id="rId11"/>
    <p:sldId id="291" r:id="rId12"/>
    <p:sldId id="297" r:id="rId13"/>
    <p:sldId id="292" r:id="rId14"/>
    <p:sldId id="296" r:id="rId15"/>
    <p:sldId id="293" r:id="rId16"/>
    <p:sldId id="294" r:id="rId17"/>
    <p:sldId id="295" r:id="rId18"/>
    <p:sldId id="301" r:id="rId19"/>
    <p:sldId id="298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7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190DDD-644C-4699-BD1E-4B5E5D32DBDE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DBEE359-EB66-49B9-BB25-8C9F0899516C}">
      <dgm:prSet phldrT="[文本]"/>
      <dgm:spPr/>
      <dgm:t>
        <a:bodyPr/>
        <a:lstStyle/>
        <a:p>
          <a:r>
            <a:rPr lang="zh-CN" altLang="en-US" b="1" dirty="0" smtClean="0">
              <a:solidFill>
                <a:srgbClr val="C00000"/>
              </a:solidFill>
              <a:latin typeface="黑体" pitchFamily="49" charset="-122"/>
              <a:ea typeface="黑体" pitchFamily="49" charset="-122"/>
            </a:rPr>
            <a:t>浮力的利用</a:t>
          </a:r>
        </a:p>
      </dgm:t>
    </dgm:pt>
    <dgm:pt modelId="{43AA6056-4426-4B6B-AD82-1B9C899DB9D5}" type="parTrans" cxnId="{AABA84EA-3FFB-4BB2-B3F6-42AEA71C4239}">
      <dgm:prSet/>
      <dgm:spPr/>
      <dgm:t>
        <a:bodyPr/>
        <a:lstStyle/>
        <a:p>
          <a:endParaRPr lang="zh-CN" altLang="en-US"/>
        </a:p>
      </dgm:t>
    </dgm:pt>
    <dgm:pt modelId="{66104B35-DDED-4841-A33A-E8131DF3C144}" type="sibTrans" cxnId="{AABA84EA-3FFB-4BB2-B3F6-42AEA71C4239}">
      <dgm:prSet/>
      <dgm:spPr/>
      <dgm:t>
        <a:bodyPr/>
        <a:lstStyle/>
        <a:p>
          <a:endParaRPr lang="zh-CN" altLang="en-US"/>
        </a:p>
      </dgm:t>
    </dgm:pt>
    <dgm:pt modelId="{9F30CA00-F8DB-40E5-9ED5-4B71AC2CE194}">
      <dgm:prSet phldrT="[文本]" custT="1"/>
      <dgm:spPr/>
      <dgm:t>
        <a:bodyPr/>
        <a:lstStyle/>
        <a:p>
          <a:pPr algn="ctr"/>
          <a:r>
            <a:rPr lang="zh-CN" altLang="en-US" sz="3200" b="1" baseline="0" dirty="0" smtClean="0">
              <a:solidFill>
                <a:schemeClr val="tx1"/>
              </a:solidFill>
              <a:latin typeface="黑体" pitchFamily="49" charset="-122"/>
              <a:ea typeface="黑体" pitchFamily="49" charset="-122"/>
            </a:rPr>
            <a:t>轮船</a:t>
          </a:r>
          <a:endParaRPr lang="en-US" altLang="zh-CN" sz="3200" b="1" baseline="0" dirty="0" smtClean="0">
            <a:solidFill>
              <a:schemeClr val="tx1"/>
            </a:solidFill>
            <a:latin typeface="黑体" pitchFamily="49" charset="-122"/>
            <a:ea typeface="黑体" pitchFamily="49" charset="-122"/>
          </a:endParaRPr>
        </a:p>
        <a:p>
          <a:pPr algn="ctr"/>
          <a:r>
            <a:rPr lang="zh-CN" altLang="en-US" sz="2500" b="1" dirty="0" smtClean="0">
              <a:solidFill>
                <a:srgbClr val="0070C0"/>
              </a:solidFill>
              <a:latin typeface="黑体" pitchFamily="49" charset="-122"/>
              <a:ea typeface="黑体" pitchFamily="49" charset="-122"/>
            </a:rPr>
            <a:t>（采用空心的办法增大可利用的浮力）</a:t>
          </a:r>
          <a:endParaRPr lang="zh-CN" altLang="en-US" sz="2500" b="1" dirty="0">
            <a:solidFill>
              <a:srgbClr val="0070C0"/>
            </a:solidFill>
            <a:latin typeface="黑体" pitchFamily="49" charset="-122"/>
            <a:ea typeface="黑体" pitchFamily="49" charset="-122"/>
          </a:endParaRPr>
        </a:p>
      </dgm:t>
    </dgm:pt>
    <dgm:pt modelId="{CA310B16-C674-4153-BC53-0AD1EE632140}" type="parTrans" cxnId="{E088506C-0869-40FB-AB18-92433E20AE1D}">
      <dgm:prSet/>
      <dgm:spPr/>
      <dgm:t>
        <a:bodyPr/>
        <a:lstStyle/>
        <a:p>
          <a:endParaRPr lang="zh-CN" altLang="en-US"/>
        </a:p>
      </dgm:t>
    </dgm:pt>
    <dgm:pt modelId="{4A0BD455-DBE6-4F10-A7C9-1D605D44A815}" type="sibTrans" cxnId="{E088506C-0869-40FB-AB18-92433E20AE1D}">
      <dgm:prSet/>
      <dgm:spPr/>
      <dgm:t>
        <a:bodyPr/>
        <a:lstStyle/>
        <a:p>
          <a:endParaRPr lang="zh-CN" altLang="en-US"/>
        </a:p>
      </dgm:t>
    </dgm:pt>
    <dgm:pt modelId="{CA1DAA24-6329-4D9C-8270-C3CCB97EE04C}">
      <dgm:prSet phldrT="[文本]" custT="1"/>
      <dgm:spPr/>
      <dgm:t>
        <a:bodyPr/>
        <a:lstStyle/>
        <a:p>
          <a:r>
            <a:rPr lang="zh-CN" altLang="en-US" sz="3200" b="1" baseline="0" dirty="0" smtClean="0">
              <a:solidFill>
                <a:schemeClr val="tx1"/>
              </a:solidFill>
              <a:latin typeface="黑体" pitchFamily="49" charset="-122"/>
              <a:ea typeface="黑体" pitchFamily="49" charset="-122"/>
            </a:rPr>
            <a:t>潜水艇</a:t>
          </a:r>
          <a:endParaRPr lang="en-US" altLang="zh-CN" sz="3200" b="1" baseline="0" dirty="0" smtClean="0">
            <a:solidFill>
              <a:schemeClr val="tx1"/>
            </a:solidFill>
            <a:latin typeface="黑体" pitchFamily="49" charset="-122"/>
            <a:ea typeface="黑体" pitchFamily="49" charset="-122"/>
          </a:endParaRPr>
        </a:p>
        <a:p>
          <a:r>
            <a:rPr lang="zh-CN" altLang="en-US" sz="2500" b="1" dirty="0" smtClean="0">
              <a:solidFill>
                <a:srgbClr val="0070C0"/>
              </a:solidFill>
              <a:latin typeface="黑体" pitchFamily="49" charset="-122"/>
              <a:ea typeface="黑体" pitchFamily="49" charset="-122"/>
            </a:rPr>
            <a:t>（靠改变自身重力实现上浮、下潜）</a:t>
          </a:r>
        </a:p>
      </dgm:t>
    </dgm:pt>
    <dgm:pt modelId="{825D4A3D-AB16-4701-8DDB-19CD587216A4}" type="parTrans" cxnId="{6B5554D2-8E4F-4876-B4BC-5553F5FC6421}">
      <dgm:prSet/>
      <dgm:spPr/>
      <dgm:t>
        <a:bodyPr/>
        <a:lstStyle/>
        <a:p>
          <a:endParaRPr lang="zh-CN" altLang="en-US"/>
        </a:p>
      </dgm:t>
    </dgm:pt>
    <dgm:pt modelId="{2D6C9F60-8476-4599-8714-7D901FAD6B84}" type="sibTrans" cxnId="{6B5554D2-8E4F-4876-B4BC-5553F5FC6421}">
      <dgm:prSet/>
      <dgm:spPr/>
      <dgm:t>
        <a:bodyPr/>
        <a:lstStyle/>
        <a:p>
          <a:endParaRPr lang="zh-CN" altLang="en-US"/>
        </a:p>
      </dgm:t>
    </dgm:pt>
    <dgm:pt modelId="{4D98F8B3-D27B-42A3-9839-CEF3BA3DAA99}">
      <dgm:prSet phldrT="[文本]" custT="1"/>
      <dgm:spPr/>
      <dgm:t>
        <a:bodyPr/>
        <a:lstStyle/>
        <a:p>
          <a:r>
            <a:rPr lang="zh-CN" altLang="en-US" sz="3200" b="1" baseline="0" dirty="0" smtClean="0">
              <a:solidFill>
                <a:schemeClr val="tx1"/>
              </a:solidFill>
              <a:latin typeface="黑体" pitchFamily="49" charset="-122"/>
              <a:ea typeface="黑体" pitchFamily="49" charset="-122"/>
            </a:rPr>
            <a:t>气球和飞艇</a:t>
          </a:r>
          <a:endParaRPr lang="en-US" altLang="zh-CN" sz="3200" b="1" baseline="0" dirty="0" smtClean="0">
            <a:solidFill>
              <a:schemeClr val="tx1"/>
            </a:solidFill>
            <a:latin typeface="黑体" pitchFamily="49" charset="-122"/>
            <a:ea typeface="黑体" pitchFamily="49" charset="-122"/>
          </a:endParaRPr>
        </a:p>
        <a:p>
          <a:r>
            <a:rPr lang="zh-CN" altLang="en-US" sz="2500" b="1" dirty="0" smtClean="0">
              <a:solidFill>
                <a:srgbClr val="0070C0"/>
              </a:solidFill>
              <a:latin typeface="黑体" pitchFamily="49" charset="-122"/>
              <a:ea typeface="黑体" pitchFamily="49" charset="-122"/>
            </a:rPr>
            <a:t>（充密度小于空气的气体）</a:t>
          </a:r>
        </a:p>
      </dgm:t>
    </dgm:pt>
    <dgm:pt modelId="{998453BF-6448-469E-84BC-36C0E0FBFB7B}" type="parTrans" cxnId="{368D492B-0F68-4FB7-921C-DBA05E1388E4}">
      <dgm:prSet/>
      <dgm:spPr/>
      <dgm:t>
        <a:bodyPr/>
        <a:lstStyle/>
        <a:p>
          <a:endParaRPr lang="zh-CN" altLang="en-US"/>
        </a:p>
      </dgm:t>
    </dgm:pt>
    <dgm:pt modelId="{036753D8-DF0B-4E4A-A93D-F2B9648F0202}" type="sibTrans" cxnId="{368D492B-0F68-4FB7-921C-DBA05E1388E4}">
      <dgm:prSet/>
      <dgm:spPr/>
      <dgm:t>
        <a:bodyPr/>
        <a:lstStyle/>
        <a:p>
          <a:endParaRPr lang="zh-CN" altLang="en-US"/>
        </a:p>
      </dgm:t>
    </dgm:pt>
    <dgm:pt modelId="{1BD698A0-4513-4AE7-B7CC-BB26BAE66712}" type="pres">
      <dgm:prSet presAssocID="{ED190DDD-644C-4699-BD1E-4B5E5D32DBD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874C9F29-A276-46EC-B54E-3492CD9C942E}" type="pres">
      <dgm:prSet presAssocID="{3DBEE359-EB66-49B9-BB25-8C9F0899516C}" presName="centerShape" presStyleLbl="node0" presStyleIdx="0" presStyleCnt="1" custLinFactNeighborX="-60758" custLinFactNeighborY="-19657"/>
      <dgm:spPr/>
      <dgm:t>
        <a:bodyPr/>
        <a:lstStyle/>
        <a:p>
          <a:endParaRPr lang="zh-CN" altLang="en-US"/>
        </a:p>
      </dgm:t>
    </dgm:pt>
    <dgm:pt modelId="{1F8AE548-B851-40C7-A1D1-0B9CD150C066}" type="pres">
      <dgm:prSet presAssocID="{CA310B16-C674-4153-BC53-0AD1EE632140}" presName="parTrans" presStyleLbl="bgSibTrans2D1" presStyleIdx="0" presStyleCnt="3" custScaleX="26542" custLinFactNeighborX="-43010" custLinFactNeighborY="-3950"/>
      <dgm:spPr/>
      <dgm:t>
        <a:bodyPr/>
        <a:lstStyle/>
        <a:p>
          <a:endParaRPr lang="zh-CN" altLang="en-US"/>
        </a:p>
      </dgm:t>
    </dgm:pt>
    <dgm:pt modelId="{5E519606-EAB9-479C-AAC3-8A676DF7AFF3}" type="pres">
      <dgm:prSet presAssocID="{9F30CA00-F8DB-40E5-9ED5-4B71AC2CE194}" presName="node" presStyleLbl="node1" presStyleIdx="0" presStyleCnt="3" custScaleX="165249" custScaleY="62460" custRadScaleRad="45820" custRadScaleInc="11512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06F3367-F5EF-4A92-ADE4-FB61D58234B9}" type="pres">
      <dgm:prSet presAssocID="{825D4A3D-AB16-4701-8DDB-19CD587216A4}" presName="parTrans" presStyleLbl="bgSibTrans2D1" presStyleIdx="1" presStyleCnt="3" custAng="283866" custScaleX="30663" custScaleY="99808" custLinFactNeighborX="-43868" custLinFactNeighborY="-3757"/>
      <dgm:spPr/>
      <dgm:t>
        <a:bodyPr/>
        <a:lstStyle/>
        <a:p>
          <a:endParaRPr lang="zh-CN" altLang="en-US"/>
        </a:p>
      </dgm:t>
    </dgm:pt>
    <dgm:pt modelId="{7EA0747A-A96E-4162-9378-5B712B9E5D5C}" type="pres">
      <dgm:prSet presAssocID="{CA1DAA24-6329-4D9C-8270-C3CCB97EE04C}" presName="node" presStyleLbl="node1" presStyleIdx="1" presStyleCnt="3" custScaleX="168355" custScaleY="62894" custRadScaleRad="13308" custRadScaleInc="16641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245F9AE-1FA1-4B29-8848-B94511EC675B}" type="pres">
      <dgm:prSet presAssocID="{998453BF-6448-469E-84BC-36C0E0FBFB7B}" presName="parTrans" presStyleLbl="bgSibTrans2D1" presStyleIdx="2" presStyleCnt="3" custScaleX="28258" custLinFactNeighborX="-47177" custLinFactNeighborY="-2620"/>
      <dgm:spPr/>
      <dgm:t>
        <a:bodyPr/>
        <a:lstStyle/>
        <a:p>
          <a:endParaRPr lang="zh-CN" altLang="en-US"/>
        </a:p>
      </dgm:t>
    </dgm:pt>
    <dgm:pt modelId="{9A5C0FBD-4888-4AA6-85F6-32E9BA5DC332}" type="pres">
      <dgm:prSet presAssocID="{4D98F8B3-D27B-42A3-9839-CEF3BA3DAA99}" presName="node" presStyleLbl="node1" presStyleIdx="2" presStyleCnt="3" custScaleX="167803" custScaleY="53920" custRadScaleRad="86379" custRadScaleInc="-8008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78710210-6E81-4E18-9C83-AD508BDB0D18}" type="presOf" srcId="{CA310B16-C674-4153-BC53-0AD1EE632140}" destId="{1F8AE548-B851-40C7-A1D1-0B9CD150C066}" srcOrd="0" destOrd="0" presId="urn:microsoft.com/office/officeart/2005/8/layout/radial4"/>
    <dgm:cxn modelId="{C1B5B087-4900-4648-AAE6-647D12F8E560}" type="presOf" srcId="{ED190DDD-644C-4699-BD1E-4B5E5D32DBDE}" destId="{1BD698A0-4513-4AE7-B7CC-BB26BAE66712}" srcOrd="0" destOrd="0" presId="urn:microsoft.com/office/officeart/2005/8/layout/radial4"/>
    <dgm:cxn modelId="{E088506C-0869-40FB-AB18-92433E20AE1D}" srcId="{3DBEE359-EB66-49B9-BB25-8C9F0899516C}" destId="{9F30CA00-F8DB-40E5-9ED5-4B71AC2CE194}" srcOrd="0" destOrd="0" parTransId="{CA310B16-C674-4153-BC53-0AD1EE632140}" sibTransId="{4A0BD455-DBE6-4F10-A7C9-1D605D44A815}"/>
    <dgm:cxn modelId="{47840FAC-220B-49DB-A497-A2CD30AF2642}" type="presOf" srcId="{3DBEE359-EB66-49B9-BB25-8C9F0899516C}" destId="{874C9F29-A276-46EC-B54E-3492CD9C942E}" srcOrd="0" destOrd="0" presId="urn:microsoft.com/office/officeart/2005/8/layout/radial4"/>
    <dgm:cxn modelId="{CAE4880A-55EA-4AC1-8BBC-B58120B58975}" type="presOf" srcId="{998453BF-6448-469E-84BC-36C0E0FBFB7B}" destId="{9245F9AE-1FA1-4B29-8848-B94511EC675B}" srcOrd="0" destOrd="0" presId="urn:microsoft.com/office/officeart/2005/8/layout/radial4"/>
    <dgm:cxn modelId="{C6858EDD-67DD-4BBC-B153-602314C8CF9A}" type="presOf" srcId="{4D98F8B3-D27B-42A3-9839-CEF3BA3DAA99}" destId="{9A5C0FBD-4888-4AA6-85F6-32E9BA5DC332}" srcOrd="0" destOrd="0" presId="urn:microsoft.com/office/officeart/2005/8/layout/radial4"/>
    <dgm:cxn modelId="{B3CB8D26-5555-48C5-8A1B-D2A9EAB56065}" type="presOf" srcId="{CA1DAA24-6329-4D9C-8270-C3CCB97EE04C}" destId="{7EA0747A-A96E-4162-9378-5B712B9E5D5C}" srcOrd="0" destOrd="0" presId="urn:microsoft.com/office/officeart/2005/8/layout/radial4"/>
    <dgm:cxn modelId="{AABA84EA-3FFB-4BB2-B3F6-42AEA71C4239}" srcId="{ED190DDD-644C-4699-BD1E-4B5E5D32DBDE}" destId="{3DBEE359-EB66-49B9-BB25-8C9F0899516C}" srcOrd="0" destOrd="0" parTransId="{43AA6056-4426-4B6B-AD82-1B9C899DB9D5}" sibTransId="{66104B35-DDED-4841-A33A-E8131DF3C144}"/>
    <dgm:cxn modelId="{D1EA7CB0-83AB-407C-AEF6-3FFBEAE010E6}" type="presOf" srcId="{825D4A3D-AB16-4701-8DDB-19CD587216A4}" destId="{906F3367-F5EF-4A92-ADE4-FB61D58234B9}" srcOrd="0" destOrd="0" presId="urn:microsoft.com/office/officeart/2005/8/layout/radial4"/>
    <dgm:cxn modelId="{F839C488-7A20-4D9A-8378-095EA334BA63}" type="presOf" srcId="{9F30CA00-F8DB-40E5-9ED5-4B71AC2CE194}" destId="{5E519606-EAB9-479C-AAC3-8A676DF7AFF3}" srcOrd="0" destOrd="0" presId="urn:microsoft.com/office/officeart/2005/8/layout/radial4"/>
    <dgm:cxn modelId="{6B5554D2-8E4F-4876-B4BC-5553F5FC6421}" srcId="{3DBEE359-EB66-49B9-BB25-8C9F0899516C}" destId="{CA1DAA24-6329-4D9C-8270-C3CCB97EE04C}" srcOrd="1" destOrd="0" parTransId="{825D4A3D-AB16-4701-8DDB-19CD587216A4}" sibTransId="{2D6C9F60-8476-4599-8714-7D901FAD6B84}"/>
    <dgm:cxn modelId="{368D492B-0F68-4FB7-921C-DBA05E1388E4}" srcId="{3DBEE359-EB66-49B9-BB25-8C9F0899516C}" destId="{4D98F8B3-D27B-42A3-9839-CEF3BA3DAA99}" srcOrd="2" destOrd="0" parTransId="{998453BF-6448-469E-84BC-36C0E0FBFB7B}" sibTransId="{036753D8-DF0B-4E4A-A93D-F2B9648F0202}"/>
    <dgm:cxn modelId="{B9B2BB17-7294-4ACB-ADB6-9CF67906B076}" type="presParOf" srcId="{1BD698A0-4513-4AE7-B7CC-BB26BAE66712}" destId="{874C9F29-A276-46EC-B54E-3492CD9C942E}" srcOrd="0" destOrd="0" presId="urn:microsoft.com/office/officeart/2005/8/layout/radial4"/>
    <dgm:cxn modelId="{B6A3B552-FFF8-489D-921E-42F3E08CEEA5}" type="presParOf" srcId="{1BD698A0-4513-4AE7-B7CC-BB26BAE66712}" destId="{1F8AE548-B851-40C7-A1D1-0B9CD150C066}" srcOrd="1" destOrd="0" presId="urn:microsoft.com/office/officeart/2005/8/layout/radial4"/>
    <dgm:cxn modelId="{5D427D29-BE1D-4DE8-A7E4-58544EC3E804}" type="presParOf" srcId="{1BD698A0-4513-4AE7-B7CC-BB26BAE66712}" destId="{5E519606-EAB9-479C-AAC3-8A676DF7AFF3}" srcOrd="2" destOrd="0" presId="urn:microsoft.com/office/officeart/2005/8/layout/radial4"/>
    <dgm:cxn modelId="{074CC8E5-31CA-4954-A106-CE0882FC61AD}" type="presParOf" srcId="{1BD698A0-4513-4AE7-B7CC-BB26BAE66712}" destId="{906F3367-F5EF-4A92-ADE4-FB61D58234B9}" srcOrd="3" destOrd="0" presId="urn:microsoft.com/office/officeart/2005/8/layout/radial4"/>
    <dgm:cxn modelId="{5CB4A0A5-E0F4-4D92-B2B9-BC3F27B7A83F}" type="presParOf" srcId="{1BD698A0-4513-4AE7-B7CC-BB26BAE66712}" destId="{7EA0747A-A96E-4162-9378-5B712B9E5D5C}" srcOrd="4" destOrd="0" presId="urn:microsoft.com/office/officeart/2005/8/layout/radial4"/>
    <dgm:cxn modelId="{021D748B-6CCE-4E4C-8237-D6BB44D99A08}" type="presParOf" srcId="{1BD698A0-4513-4AE7-B7CC-BB26BAE66712}" destId="{9245F9AE-1FA1-4B29-8848-B94511EC675B}" srcOrd="5" destOrd="0" presId="urn:microsoft.com/office/officeart/2005/8/layout/radial4"/>
    <dgm:cxn modelId="{9F43D38B-76D8-45A9-89FA-7A72983FB718}" type="presParOf" srcId="{1BD698A0-4513-4AE7-B7CC-BB26BAE66712}" destId="{9A5C0FBD-4888-4AA6-85F6-32E9BA5DC332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881C6-EC1A-4ED6-86A6-9944940012EB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5C124-3B94-4D88-9231-3BF67E5509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4507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0CBCE-D255-4507-A478-6AAD1178DFA6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5476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1" descr="artplus_nature_naturalcity42_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1467" y="2862264"/>
            <a:ext cx="83185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22" descr="a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79867" y="95250"/>
            <a:ext cx="240453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3" descr="b_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05934" y="1968500"/>
            <a:ext cx="143933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4" descr="%B1%EA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13208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0" descr="artplus_nature_naturalcity42_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4801" y="1993900"/>
            <a:ext cx="2061633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9" descr="artplus_nature_naturalcity42_b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7851" y="3097213"/>
            <a:ext cx="3962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8" descr="artplus_nature_naturalcity42_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034" y="4594226"/>
            <a:ext cx="6548967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7" descr="artplus_nature_naturalcity42_c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95200" y="2895601"/>
            <a:ext cx="1483784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6" descr="artplus_nature_naturalcity42_i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75234" y="3352800"/>
            <a:ext cx="2205567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5" descr="artplus_nature_naturalcity42_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3933" y="3167063"/>
            <a:ext cx="5901267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203200" y="381000"/>
            <a:ext cx="9118600" cy="3365500"/>
            <a:chOff x="0" y="0"/>
            <a:chExt cx="4308" cy="2120"/>
          </a:xfrm>
        </p:grpSpPr>
        <p:sp>
          <p:nvSpPr>
            <p:cNvPr id="13" name="Freeform 4"/>
            <p:cNvSpPr>
              <a:spLocks/>
            </p:cNvSpPr>
            <p:nvPr/>
          </p:nvSpPr>
          <p:spPr bwMode="auto">
            <a:xfrm>
              <a:off x="79" y="94"/>
              <a:ext cx="1267" cy="1938"/>
            </a:xfrm>
            <a:custGeom>
              <a:avLst/>
              <a:gdLst>
                <a:gd name="T0" fmla="*/ 87 w 1692"/>
                <a:gd name="T1" fmla="*/ 193 h 2586"/>
                <a:gd name="T2" fmla="*/ 240 w 1692"/>
                <a:gd name="T3" fmla="*/ 157 h 2586"/>
                <a:gd name="T4" fmla="*/ 325 w 1692"/>
                <a:gd name="T5" fmla="*/ 180 h 2586"/>
                <a:gd name="T6" fmla="*/ 312 w 1692"/>
                <a:gd name="T7" fmla="*/ 333 h 2586"/>
                <a:gd name="T8" fmla="*/ 204 w 1692"/>
                <a:gd name="T9" fmla="*/ 436 h 2586"/>
                <a:gd name="T10" fmla="*/ 163 w 1692"/>
                <a:gd name="T11" fmla="*/ 535 h 2586"/>
                <a:gd name="T12" fmla="*/ 213 w 1692"/>
                <a:gd name="T13" fmla="*/ 722 h 2586"/>
                <a:gd name="T14" fmla="*/ 237 w 1692"/>
                <a:gd name="T15" fmla="*/ 719 h 2586"/>
                <a:gd name="T16" fmla="*/ 246 w 1692"/>
                <a:gd name="T17" fmla="*/ 679 h 2586"/>
                <a:gd name="T18" fmla="*/ 358 w 1692"/>
                <a:gd name="T19" fmla="*/ 865 h 2586"/>
                <a:gd name="T20" fmla="*/ 487 w 1692"/>
                <a:gd name="T21" fmla="*/ 899 h 2586"/>
                <a:gd name="T22" fmla="*/ 595 w 1692"/>
                <a:gd name="T23" fmla="*/ 1012 h 2586"/>
                <a:gd name="T24" fmla="*/ 639 w 1692"/>
                <a:gd name="T25" fmla="*/ 1066 h 2586"/>
                <a:gd name="T26" fmla="*/ 577 w 1692"/>
                <a:gd name="T27" fmla="*/ 1205 h 2586"/>
                <a:gd name="T28" fmla="*/ 686 w 1692"/>
                <a:gd name="T29" fmla="*/ 1335 h 2586"/>
                <a:gd name="T30" fmla="*/ 774 w 1692"/>
                <a:gd name="T31" fmla="*/ 1515 h 2586"/>
                <a:gd name="T32" fmla="*/ 819 w 1692"/>
                <a:gd name="T33" fmla="*/ 1731 h 2586"/>
                <a:gd name="T34" fmla="*/ 894 w 1692"/>
                <a:gd name="T35" fmla="*/ 1904 h 2586"/>
                <a:gd name="T36" fmla="*/ 958 w 1692"/>
                <a:gd name="T37" fmla="*/ 1889 h 2586"/>
                <a:gd name="T38" fmla="*/ 932 w 1692"/>
                <a:gd name="T39" fmla="*/ 1794 h 2586"/>
                <a:gd name="T40" fmla="*/ 964 w 1692"/>
                <a:gd name="T41" fmla="*/ 1728 h 2586"/>
                <a:gd name="T42" fmla="*/ 1024 w 1692"/>
                <a:gd name="T43" fmla="*/ 1670 h 2586"/>
                <a:gd name="T44" fmla="*/ 1084 w 1692"/>
                <a:gd name="T45" fmla="*/ 1556 h 2586"/>
                <a:gd name="T46" fmla="*/ 1174 w 1692"/>
                <a:gd name="T47" fmla="*/ 1461 h 2586"/>
                <a:gd name="T48" fmla="*/ 1215 w 1692"/>
                <a:gd name="T49" fmla="*/ 1308 h 2586"/>
                <a:gd name="T50" fmla="*/ 1162 w 1692"/>
                <a:gd name="T51" fmla="*/ 1153 h 2586"/>
                <a:gd name="T52" fmla="*/ 1030 w 1692"/>
                <a:gd name="T53" fmla="*/ 1057 h 2586"/>
                <a:gd name="T54" fmla="*/ 827 w 1692"/>
                <a:gd name="T55" fmla="*/ 959 h 2586"/>
                <a:gd name="T56" fmla="*/ 729 w 1692"/>
                <a:gd name="T57" fmla="*/ 944 h 2586"/>
                <a:gd name="T58" fmla="*/ 677 w 1692"/>
                <a:gd name="T59" fmla="*/ 950 h 2586"/>
                <a:gd name="T60" fmla="*/ 595 w 1692"/>
                <a:gd name="T61" fmla="*/ 980 h 2586"/>
                <a:gd name="T62" fmla="*/ 568 w 1692"/>
                <a:gd name="T63" fmla="*/ 880 h 2586"/>
                <a:gd name="T64" fmla="*/ 551 w 1692"/>
                <a:gd name="T65" fmla="*/ 796 h 2586"/>
                <a:gd name="T66" fmla="*/ 473 w 1692"/>
                <a:gd name="T67" fmla="*/ 827 h 2586"/>
                <a:gd name="T68" fmla="*/ 425 w 1692"/>
                <a:gd name="T69" fmla="*/ 712 h 2586"/>
                <a:gd name="T70" fmla="*/ 554 w 1692"/>
                <a:gd name="T71" fmla="*/ 683 h 2586"/>
                <a:gd name="T72" fmla="*/ 631 w 1692"/>
                <a:gd name="T73" fmla="*/ 679 h 2586"/>
                <a:gd name="T74" fmla="*/ 671 w 1692"/>
                <a:gd name="T75" fmla="*/ 674 h 2586"/>
                <a:gd name="T76" fmla="*/ 792 w 1692"/>
                <a:gd name="T77" fmla="*/ 562 h 2586"/>
                <a:gd name="T78" fmla="*/ 887 w 1692"/>
                <a:gd name="T79" fmla="*/ 508 h 2586"/>
                <a:gd name="T80" fmla="*/ 957 w 1692"/>
                <a:gd name="T81" fmla="*/ 477 h 2586"/>
                <a:gd name="T82" fmla="*/ 1003 w 1692"/>
                <a:gd name="T83" fmla="*/ 403 h 2586"/>
                <a:gd name="T84" fmla="*/ 964 w 1692"/>
                <a:gd name="T85" fmla="*/ 384 h 2586"/>
                <a:gd name="T86" fmla="*/ 1143 w 1692"/>
                <a:gd name="T87" fmla="*/ 342 h 2586"/>
                <a:gd name="T88" fmla="*/ 1053 w 1692"/>
                <a:gd name="T89" fmla="*/ 256 h 2586"/>
                <a:gd name="T90" fmla="*/ 994 w 1692"/>
                <a:gd name="T91" fmla="*/ 198 h 2586"/>
                <a:gd name="T92" fmla="*/ 915 w 1692"/>
                <a:gd name="T93" fmla="*/ 273 h 2586"/>
                <a:gd name="T94" fmla="*/ 831 w 1692"/>
                <a:gd name="T95" fmla="*/ 333 h 2586"/>
                <a:gd name="T96" fmla="*/ 765 w 1692"/>
                <a:gd name="T97" fmla="*/ 228 h 2586"/>
                <a:gd name="T98" fmla="*/ 908 w 1692"/>
                <a:gd name="T99" fmla="*/ 180 h 2586"/>
                <a:gd name="T100" fmla="*/ 948 w 1692"/>
                <a:gd name="T101" fmla="*/ 148 h 2586"/>
                <a:gd name="T102" fmla="*/ 994 w 1692"/>
                <a:gd name="T103" fmla="*/ 129 h 2586"/>
                <a:gd name="T104" fmla="*/ 963 w 1692"/>
                <a:gd name="T105" fmla="*/ 108 h 2586"/>
                <a:gd name="T106" fmla="*/ 945 w 1692"/>
                <a:gd name="T107" fmla="*/ 90 h 2586"/>
                <a:gd name="T108" fmla="*/ 900 w 1692"/>
                <a:gd name="T109" fmla="*/ 76 h 2586"/>
                <a:gd name="T110" fmla="*/ 828 w 1692"/>
                <a:gd name="T111" fmla="*/ 102 h 2586"/>
                <a:gd name="T112" fmla="*/ 711 w 1692"/>
                <a:gd name="T113" fmla="*/ 90 h 2586"/>
                <a:gd name="T114" fmla="*/ 412 w 1692"/>
                <a:gd name="T115" fmla="*/ 0 h 2586"/>
                <a:gd name="T116" fmla="*/ 258 w 1692"/>
                <a:gd name="T117" fmla="*/ 24 h 2586"/>
                <a:gd name="T118" fmla="*/ 217 w 1692"/>
                <a:gd name="T119" fmla="*/ 76 h 2586"/>
                <a:gd name="T120" fmla="*/ 96 w 1692"/>
                <a:gd name="T121" fmla="*/ 130 h 2586"/>
                <a:gd name="T122" fmla="*/ 96 w 1692"/>
                <a:gd name="T123" fmla="*/ 162 h 2586"/>
                <a:gd name="T124" fmla="*/ 1 w 1692"/>
                <a:gd name="T125" fmla="*/ 189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39" y="279"/>
              <a:ext cx="34" cy="28"/>
            </a:xfrm>
            <a:custGeom>
              <a:avLst/>
              <a:gdLst>
                <a:gd name="T0" fmla="*/ 12 w 46"/>
                <a:gd name="T1" fmla="*/ 3 h 38"/>
                <a:gd name="T2" fmla="*/ 0 w 46"/>
                <a:gd name="T3" fmla="*/ 16 h 38"/>
                <a:gd name="T4" fmla="*/ 16 w 46"/>
                <a:gd name="T5" fmla="*/ 28 h 38"/>
                <a:gd name="T6" fmla="*/ 34 w 46"/>
                <a:gd name="T7" fmla="*/ 19 h 38"/>
                <a:gd name="T8" fmla="*/ 22 w 46"/>
                <a:gd name="T9" fmla="*/ 0 h 38"/>
                <a:gd name="T10" fmla="*/ 12 w 46"/>
                <a:gd name="T11" fmla="*/ 3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346" y="402"/>
              <a:ext cx="39" cy="32"/>
            </a:xfrm>
            <a:custGeom>
              <a:avLst/>
              <a:gdLst>
                <a:gd name="T0" fmla="*/ 9 w 52"/>
                <a:gd name="T1" fmla="*/ 0 h 44"/>
                <a:gd name="T2" fmla="*/ 20 w 52"/>
                <a:gd name="T3" fmla="*/ 32 h 44"/>
                <a:gd name="T4" fmla="*/ 32 w 52"/>
                <a:gd name="T5" fmla="*/ 31 h 44"/>
                <a:gd name="T6" fmla="*/ 29 w 52"/>
                <a:gd name="T7" fmla="*/ 12 h 44"/>
                <a:gd name="T8" fmla="*/ 20 w 52"/>
                <a:gd name="T9" fmla="*/ 1 h 44"/>
                <a:gd name="T10" fmla="*/ 9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1128" y="458"/>
              <a:ext cx="98" cy="74"/>
            </a:xfrm>
            <a:custGeom>
              <a:avLst/>
              <a:gdLst>
                <a:gd name="T0" fmla="*/ 73 w 131"/>
                <a:gd name="T1" fmla="*/ 0 h 98"/>
                <a:gd name="T2" fmla="*/ 59 w 131"/>
                <a:gd name="T3" fmla="*/ 6 h 98"/>
                <a:gd name="T4" fmla="*/ 40 w 131"/>
                <a:gd name="T5" fmla="*/ 18 h 98"/>
                <a:gd name="T6" fmla="*/ 29 w 131"/>
                <a:gd name="T7" fmla="*/ 30 h 98"/>
                <a:gd name="T8" fmla="*/ 16 w 131"/>
                <a:gd name="T9" fmla="*/ 39 h 98"/>
                <a:gd name="T10" fmla="*/ 47 w 131"/>
                <a:gd name="T11" fmla="*/ 62 h 98"/>
                <a:gd name="T12" fmla="*/ 59 w 131"/>
                <a:gd name="T13" fmla="*/ 71 h 98"/>
                <a:gd name="T14" fmla="*/ 64 w 131"/>
                <a:gd name="T15" fmla="*/ 69 h 98"/>
                <a:gd name="T16" fmla="*/ 67 w 131"/>
                <a:gd name="T17" fmla="*/ 65 h 98"/>
                <a:gd name="T18" fmla="*/ 73 w 131"/>
                <a:gd name="T19" fmla="*/ 74 h 98"/>
                <a:gd name="T20" fmla="*/ 92 w 131"/>
                <a:gd name="T21" fmla="*/ 65 h 98"/>
                <a:gd name="T22" fmla="*/ 97 w 131"/>
                <a:gd name="T23" fmla="*/ 56 h 98"/>
                <a:gd name="T24" fmla="*/ 76 w 131"/>
                <a:gd name="T25" fmla="*/ 30 h 98"/>
                <a:gd name="T26" fmla="*/ 86 w 131"/>
                <a:gd name="T27" fmla="*/ 18 h 98"/>
                <a:gd name="T28" fmla="*/ 83 w 131"/>
                <a:gd name="T29" fmla="*/ 3 h 98"/>
                <a:gd name="T30" fmla="*/ 73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654" y="842"/>
              <a:ext cx="158" cy="84"/>
            </a:xfrm>
            <a:custGeom>
              <a:avLst/>
              <a:gdLst>
                <a:gd name="T0" fmla="*/ 35 w 212"/>
                <a:gd name="T1" fmla="*/ 9 h 112"/>
                <a:gd name="T2" fmla="*/ 13 w 212"/>
                <a:gd name="T3" fmla="*/ 9 h 112"/>
                <a:gd name="T4" fmla="*/ 4 w 212"/>
                <a:gd name="T5" fmla="*/ 12 h 112"/>
                <a:gd name="T6" fmla="*/ 19 w 212"/>
                <a:gd name="T7" fmla="*/ 39 h 112"/>
                <a:gd name="T8" fmla="*/ 38 w 212"/>
                <a:gd name="T9" fmla="*/ 33 h 112"/>
                <a:gd name="T10" fmla="*/ 69 w 212"/>
                <a:gd name="T11" fmla="*/ 41 h 112"/>
                <a:gd name="T12" fmla="*/ 83 w 212"/>
                <a:gd name="T13" fmla="*/ 45 h 112"/>
                <a:gd name="T14" fmla="*/ 99 w 212"/>
                <a:gd name="T15" fmla="*/ 66 h 112"/>
                <a:gd name="T16" fmla="*/ 105 w 212"/>
                <a:gd name="T17" fmla="*/ 84 h 112"/>
                <a:gd name="T18" fmla="*/ 117 w 212"/>
                <a:gd name="T19" fmla="*/ 75 h 112"/>
                <a:gd name="T20" fmla="*/ 126 w 212"/>
                <a:gd name="T21" fmla="*/ 72 h 112"/>
                <a:gd name="T22" fmla="*/ 139 w 212"/>
                <a:gd name="T23" fmla="*/ 77 h 112"/>
                <a:gd name="T24" fmla="*/ 145 w 212"/>
                <a:gd name="T25" fmla="*/ 60 h 112"/>
                <a:gd name="T26" fmla="*/ 114 w 212"/>
                <a:gd name="T27" fmla="*/ 41 h 112"/>
                <a:gd name="T28" fmla="*/ 78 w 212"/>
                <a:gd name="T29" fmla="*/ 15 h 112"/>
                <a:gd name="T30" fmla="*/ 40 w 212"/>
                <a:gd name="T31" fmla="*/ 20 h 112"/>
                <a:gd name="T32" fmla="*/ 35 w 212"/>
                <a:gd name="T33" fmla="*/ 9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784" y="906"/>
              <a:ext cx="99" cy="41"/>
            </a:xfrm>
            <a:custGeom>
              <a:avLst/>
              <a:gdLst>
                <a:gd name="T0" fmla="*/ 42 w 133"/>
                <a:gd name="T1" fmla="*/ 0 h 54"/>
                <a:gd name="T2" fmla="*/ 32 w 133"/>
                <a:gd name="T3" fmla="*/ 5 h 54"/>
                <a:gd name="T4" fmla="*/ 23 w 133"/>
                <a:gd name="T5" fmla="*/ 23 h 54"/>
                <a:gd name="T6" fmla="*/ 11 w 133"/>
                <a:gd name="T7" fmla="*/ 26 h 54"/>
                <a:gd name="T8" fmla="*/ 2 w 133"/>
                <a:gd name="T9" fmla="*/ 32 h 54"/>
                <a:gd name="T10" fmla="*/ 10 w 133"/>
                <a:gd name="T11" fmla="*/ 41 h 54"/>
                <a:gd name="T12" fmla="*/ 99 w 133"/>
                <a:gd name="T13" fmla="*/ 26 h 54"/>
                <a:gd name="T14" fmla="*/ 92 w 133"/>
                <a:gd name="T15" fmla="*/ 12 h 54"/>
                <a:gd name="T16" fmla="*/ 78 w 133"/>
                <a:gd name="T17" fmla="*/ 6 h 54"/>
                <a:gd name="T18" fmla="*/ 75 w 133"/>
                <a:gd name="T19" fmla="*/ 18 h 54"/>
                <a:gd name="T20" fmla="*/ 66 w 133"/>
                <a:gd name="T21" fmla="*/ 14 h 54"/>
                <a:gd name="T22" fmla="*/ 50 w 133"/>
                <a:gd name="T23" fmla="*/ 11 h 54"/>
                <a:gd name="T24" fmla="*/ 42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889" y="932"/>
              <a:ext cx="38" cy="18"/>
            </a:xfrm>
            <a:custGeom>
              <a:avLst/>
              <a:gdLst>
                <a:gd name="T0" fmla="*/ 10 w 51"/>
                <a:gd name="T1" fmla="*/ 0 h 24"/>
                <a:gd name="T2" fmla="*/ 5 w 51"/>
                <a:gd name="T3" fmla="*/ 14 h 24"/>
                <a:gd name="T4" fmla="*/ 20 w 51"/>
                <a:gd name="T5" fmla="*/ 18 h 24"/>
                <a:gd name="T6" fmla="*/ 25 w 51"/>
                <a:gd name="T7" fmla="*/ 3 h 24"/>
                <a:gd name="T8" fmla="*/ 10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945" y="935"/>
              <a:ext cx="12" cy="25"/>
            </a:xfrm>
            <a:custGeom>
              <a:avLst/>
              <a:gdLst>
                <a:gd name="T0" fmla="*/ 11 w 16"/>
                <a:gd name="T1" fmla="*/ 0 h 34"/>
                <a:gd name="T2" fmla="*/ 0 w 16"/>
                <a:gd name="T3" fmla="*/ 10 h 34"/>
                <a:gd name="T4" fmla="*/ 12 w 16"/>
                <a:gd name="T5" fmla="*/ 25 h 34"/>
                <a:gd name="T6" fmla="*/ 9 w 16"/>
                <a:gd name="T7" fmla="*/ 13 h 34"/>
                <a:gd name="T8" fmla="*/ 12 w 16"/>
                <a:gd name="T9" fmla="*/ 4 h 34"/>
                <a:gd name="T10" fmla="*/ 11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762" y="89"/>
              <a:ext cx="180" cy="88"/>
            </a:xfrm>
            <a:custGeom>
              <a:avLst/>
              <a:gdLst>
                <a:gd name="T0" fmla="*/ 48 w 240"/>
                <a:gd name="T1" fmla="*/ 1 h 117"/>
                <a:gd name="T2" fmla="*/ 18 w 240"/>
                <a:gd name="T3" fmla="*/ 23 h 117"/>
                <a:gd name="T4" fmla="*/ 5 w 240"/>
                <a:gd name="T5" fmla="*/ 28 h 117"/>
                <a:gd name="T6" fmla="*/ 0 w 240"/>
                <a:gd name="T7" fmla="*/ 29 h 117"/>
                <a:gd name="T8" fmla="*/ 20 w 240"/>
                <a:gd name="T9" fmla="*/ 44 h 117"/>
                <a:gd name="T10" fmla="*/ 29 w 240"/>
                <a:gd name="T11" fmla="*/ 47 h 117"/>
                <a:gd name="T12" fmla="*/ 51 w 240"/>
                <a:gd name="T13" fmla="*/ 35 h 117"/>
                <a:gd name="T14" fmla="*/ 60 w 240"/>
                <a:gd name="T15" fmla="*/ 32 h 117"/>
                <a:gd name="T16" fmla="*/ 62 w 240"/>
                <a:gd name="T17" fmla="*/ 41 h 117"/>
                <a:gd name="T18" fmla="*/ 48 w 240"/>
                <a:gd name="T19" fmla="*/ 46 h 117"/>
                <a:gd name="T20" fmla="*/ 54 w 240"/>
                <a:gd name="T21" fmla="*/ 55 h 117"/>
                <a:gd name="T22" fmla="*/ 30 w 240"/>
                <a:gd name="T23" fmla="*/ 65 h 117"/>
                <a:gd name="T24" fmla="*/ 53 w 240"/>
                <a:gd name="T25" fmla="*/ 82 h 117"/>
                <a:gd name="T26" fmla="*/ 62 w 240"/>
                <a:gd name="T27" fmla="*/ 85 h 117"/>
                <a:gd name="T28" fmla="*/ 89 w 240"/>
                <a:gd name="T29" fmla="*/ 77 h 117"/>
                <a:gd name="T30" fmla="*/ 113 w 240"/>
                <a:gd name="T31" fmla="*/ 79 h 117"/>
                <a:gd name="T32" fmla="*/ 126 w 240"/>
                <a:gd name="T33" fmla="*/ 88 h 117"/>
                <a:gd name="T34" fmla="*/ 153 w 240"/>
                <a:gd name="T35" fmla="*/ 82 h 117"/>
                <a:gd name="T36" fmla="*/ 168 w 240"/>
                <a:gd name="T37" fmla="*/ 77 h 117"/>
                <a:gd name="T38" fmla="*/ 167 w 240"/>
                <a:gd name="T39" fmla="*/ 58 h 117"/>
                <a:gd name="T40" fmla="*/ 176 w 240"/>
                <a:gd name="T41" fmla="*/ 52 h 117"/>
                <a:gd name="T42" fmla="*/ 179 w 240"/>
                <a:gd name="T43" fmla="*/ 35 h 117"/>
                <a:gd name="T44" fmla="*/ 158 w 240"/>
                <a:gd name="T45" fmla="*/ 43 h 117"/>
                <a:gd name="T46" fmla="*/ 150 w 240"/>
                <a:gd name="T47" fmla="*/ 32 h 117"/>
                <a:gd name="T48" fmla="*/ 129 w 240"/>
                <a:gd name="T49" fmla="*/ 34 h 117"/>
                <a:gd name="T50" fmla="*/ 101 w 240"/>
                <a:gd name="T51" fmla="*/ 7 h 117"/>
                <a:gd name="T52" fmla="*/ 71 w 240"/>
                <a:gd name="T53" fmla="*/ 8 h 117"/>
                <a:gd name="T54" fmla="*/ 62 w 240"/>
                <a:gd name="T55" fmla="*/ 1 h 117"/>
                <a:gd name="T56" fmla="*/ 48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842" y="48"/>
              <a:ext cx="146" cy="60"/>
            </a:xfrm>
            <a:custGeom>
              <a:avLst/>
              <a:gdLst>
                <a:gd name="T0" fmla="*/ 73 w 194"/>
                <a:gd name="T1" fmla="*/ 8 h 80"/>
                <a:gd name="T2" fmla="*/ 10 w 194"/>
                <a:gd name="T3" fmla="*/ 18 h 80"/>
                <a:gd name="T4" fmla="*/ 7 w 194"/>
                <a:gd name="T5" fmla="*/ 26 h 80"/>
                <a:gd name="T6" fmla="*/ 43 w 194"/>
                <a:gd name="T7" fmla="*/ 39 h 80"/>
                <a:gd name="T8" fmla="*/ 102 w 194"/>
                <a:gd name="T9" fmla="*/ 56 h 80"/>
                <a:gd name="T10" fmla="*/ 132 w 194"/>
                <a:gd name="T11" fmla="*/ 51 h 80"/>
                <a:gd name="T12" fmla="*/ 141 w 194"/>
                <a:gd name="T13" fmla="*/ 48 h 80"/>
                <a:gd name="T14" fmla="*/ 132 w 194"/>
                <a:gd name="T15" fmla="*/ 33 h 80"/>
                <a:gd name="T16" fmla="*/ 123 w 194"/>
                <a:gd name="T17" fmla="*/ 27 h 80"/>
                <a:gd name="T18" fmla="*/ 97 w 194"/>
                <a:gd name="T19" fmla="*/ 20 h 80"/>
                <a:gd name="T20" fmla="*/ 73 w 194"/>
                <a:gd name="T21" fmla="*/ 8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1047" y="118"/>
              <a:ext cx="233" cy="190"/>
            </a:xfrm>
            <a:custGeom>
              <a:avLst/>
              <a:gdLst>
                <a:gd name="T0" fmla="*/ 50 w 310"/>
                <a:gd name="T1" fmla="*/ 7 h 254"/>
                <a:gd name="T2" fmla="*/ 38 w 310"/>
                <a:gd name="T3" fmla="*/ 17 h 254"/>
                <a:gd name="T4" fmla="*/ 16 w 310"/>
                <a:gd name="T5" fmla="*/ 29 h 254"/>
                <a:gd name="T6" fmla="*/ 40 w 310"/>
                <a:gd name="T7" fmla="*/ 58 h 254"/>
                <a:gd name="T8" fmla="*/ 59 w 310"/>
                <a:gd name="T9" fmla="*/ 64 h 254"/>
                <a:gd name="T10" fmla="*/ 77 w 310"/>
                <a:gd name="T11" fmla="*/ 74 h 254"/>
                <a:gd name="T12" fmla="*/ 95 w 310"/>
                <a:gd name="T13" fmla="*/ 64 h 254"/>
                <a:gd name="T14" fmla="*/ 107 w 310"/>
                <a:gd name="T15" fmla="*/ 76 h 254"/>
                <a:gd name="T16" fmla="*/ 112 w 310"/>
                <a:gd name="T17" fmla="*/ 95 h 254"/>
                <a:gd name="T18" fmla="*/ 86 w 310"/>
                <a:gd name="T19" fmla="*/ 113 h 254"/>
                <a:gd name="T20" fmla="*/ 67 w 310"/>
                <a:gd name="T21" fmla="*/ 129 h 254"/>
                <a:gd name="T22" fmla="*/ 52 w 310"/>
                <a:gd name="T23" fmla="*/ 126 h 254"/>
                <a:gd name="T24" fmla="*/ 43 w 310"/>
                <a:gd name="T25" fmla="*/ 123 h 254"/>
                <a:gd name="T26" fmla="*/ 32 w 310"/>
                <a:gd name="T27" fmla="*/ 140 h 254"/>
                <a:gd name="T28" fmla="*/ 29 w 310"/>
                <a:gd name="T29" fmla="*/ 149 h 254"/>
                <a:gd name="T30" fmla="*/ 55 w 310"/>
                <a:gd name="T31" fmla="*/ 153 h 254"/>
                <a:gd name="T32" fmla="*/ 71 w 310"/>
                <a:gd name="T33" fmla="*/ 152 h 254"/>
                <a:gd name="T34" fmla="*/ 86 w 310"/>
                <a:gd name="T35" fmla="*/ 173 h 254"/>
                <a:gd name="T36" fmla="*/ 95 w 310"/>
                <a:gd name="T37" fmla="*/ 176 h 254"/>
                <a:gd name="T38" fmla="*/ 104 w 310"/>
                <a:gd name="T39" fmla="*/ 179 h 254"/>
                <a:gd name="T40" fmla="*/ 117 w 310"/>
                <a:gd name="T41" fmla="*/ 188 h 254"/>
                <a:gd name="T42" fmla="*/ 136 w 310"/>
                <a:gd name="T43" fmla="*/ 177 h 254"/>
                <a:gd name="T44" fmla="*/ 153 w 310"/>
                <a:gd name="T45" fmla="*/ 176 h 254"/>
                <a:gd name="T46" fmla="*/ 172 w 310"/>
                <a:gd name="T47" fmla="*/ 159 h 254"/>
                <a:gd name="T48" fmla="*/ 169 w 310"/>
                <a:gd name="T49" fmla="*/ 138 h 254"/>
                <a:gd name="T50" fmla="*/ 163 w 310"/>
                <a:gd name="T51" fmla="*/ 129 h 254"/>
                <a:gd name="T52" fmla="*/ 175 w 310"/>
                <a:gd name="T53" fmla="*/ 125 h 254"/>
                <a:gd name="T54" fmla="*/ 184 w 310"/>
                <a:gd name="T55" fmla="*/ 137 h 254"/>
                <a:gd name="T56" fmla="*/ 186 w 310"/>
                <a:gd name="T57" fmla="*/ 147 h 254"/>
                <a:gd name="T58" fmla="*/ 196 w 310"/>
                <a:gd name="T59" fmla="*/ 144 h 254"/>
                <a:gd name="T60" fmla="*/ 228 w 310"/>
                <a:gd name="T61" fmla="*/ 126 h 254"/>
                <a:gd name="T62" fmla="*/ 220 w 310"/>
                <a:gd name="T63" fmla="*/ 110 h 254"/>
                <a:gd name="T64" fmla="*/ 195 w 310"/>
                <a:gd name="T65" fmla="*/ 92 h 254"/>
                <a:gd name="T66" fmla="*/ 199 w 310"/>
                <a:gd name="T67" fmla="*/ 80 h 254"/>
                <a:gd name="T68" fmla="*/ 208 w 310"/>
                <a:gd name="T69" fmla="*/ 77 h 254"/>
                <a:gd name="T70" fmla="*/ 190 w 310"/>
                <a:gd name="T71" fmla="*/ 47 h 254"/>
                <a:gd name="T72" fmla="*/ 175 w 310"/>
                <a:gd name="T73" fmla="*/ 44 h 254"/>
                <a:gd name="T74" fmla="*/ 166 w 310"/>
                <a:gd name="T75" fmla="*/ 41 h 254"/>
                <a:gd name="T76" fmla="*/ 151 w 310"/>
                <a:gd name="T77" fmla="*/ 25 h 254"/>
                <a:gd name="T78" fmla="*/ 117 w 310"/>
                <a:gd name="T79" fmla="*/ 34 h 254"/>
                <a:gd name="T80" fmla="*/ 126 w 310"/>
                <a:gd name="T81" fmla="*/ 19 h 254"/>
                <a:gd name="T82" fmla="*/ 104 w 310"/>
                <a:gd name="T83" fmla="*/ 13 h 254"/>
                <a:gd name="T84" fmla="*/ 89 w 310"/>
                <a:gd name="T85" fmla="*/ 14 h 254"/>
                <a:gd name="T86" fmla="*/ 50 w 310"/>
                <a:gd name="T87" fmla="*/ 7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1045" y="36"/>
              <a:ext cx="44" cy="37"/>
            </a:xfrm>
            <a:custGeom>
              <a:avLst/>
              <a:gdLst>
                <a:gd name="T0" fmla="*/ 19 w 59"/>
                <a:gd name="T1" fmla="*/ 0 h 50"/>
                <a:gd name="T2" fmla="*/ 0 w 59"/>
                <a:gd name="T3" fmla="*/ 7 h 50"/>
                <a:gd name="T4" fmla="*/ 22 w 59"/>
                <a:gd name="T5" fmla="*/ 30 h 50"/>
                <a:gd name="T6" fmla="*/ 36 w 59"/>
                <a:gd name="T7" fmla="*/ 37 h 50"/>
                <a:gd name="T8" fmla="*/ 43 w 59"/>
                <a:gd name="T9" fmla="*/ 21 h 50"/>
                <a:gd name="T10" fmla="*/ 33 w 59"/>
                <a:gd name="T11" fmla="*/ 6 h 50"/>
                <a:gd name="T12" fmla="*/ 19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961" y="106"/>
              <a:ext cx="65" cy="42"/>
            </a:xfrm>
            <a:custGeom>
              <a:avLst/>
              <a:gdLst>
                <a:gd name="T0" fmla="*/ 33 w 86"/>
                <a:gd name="T1" fmla="*/ 5 h 57"/>
                <a:gd name="T2" fmla="*/ 18 w 86"/>
                <a:gd name="T3" fmla="*/ 18 h 57"/>
                <a:gd name="T4" fmla="*/ 3 w 86"/>
                <a:gd name="T5" fmla="*/ 20 h 57"/>
                <a:gd name="T6" fmla="*/ 12 w 86"/>
                <a:gd name="T7" fmla="*/ 42 h 57"/>
                <a:gd name="T8" fmla="*/ 56 w 86"/>
                <a:gd name="T9" fmla="*/ 26 h 57"/>
                <a:gd name="T10" fmla="*/ 65 w 86"/>
                <a:gd name="T11" fmla="*/ 13 h 57"/>
                <a:gd name="T12" fmla="*/ 42 w 86"/>
                <a:gd name="T13" fmla="*/ 5 h 57"/>
                <a:gd name="T14" fmla="*/ 33 w 86"/>
                <a:gd name="T15" fmla="*/ 5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029" y="114"/>
              <a:ext cx="54" cy="25"/>
            </a:xfrm>
            <a:custGeom>
              <a:avLst/>
              <a:gdLst>
                <a:gd name="T0" fmla="*/ 30 w 73"/>
                <a:gd name="T1" fmla="*/ 0 h 34"/>
                <a:gd name="T2" fmla="*/ 7 w 73"/>
                <a:gd name="T3" fmla="*/ 12 h 34"/>
                <a:gd name="T4" fmla="*/ 18 w 73"/>
                <a:gd name="T5" fmla="*/ 25 h 34"/>
                <a:gd name="T6" fmla="*/ 38 w 73"/>
                <a:gd name="T7" fmla="*/ 21 h 34"/>
                <a:gd name="T8" fmla="*/ 47 w 73"/>
                <a:gd name="T9" fmla="*/ 15 h 34"/>
                <a:gd name="T10" fmla="*/ 30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7" name="Freeform 18"/>
            <p:cNvSpPr>
              <a:spLocks/>
            </p:cNvSpPr>
            <p:nvPr/>
          </p:nvSpPr>
          <p:spPr bwMode="auto">
            <a:xfrm>
              <a:off x="1000" y="78"/>
              <a:ext cx="64" cy="34"/>
            </a:xfrm>
            <a:custGeom>
              <a:avLst/>
              <a:gdLst>
                <a:gd name="T0" fmla="*/ 44 w 85"/>
                <a:gd name="T1" fmla="*/ 8 h 45"/>
                <a:gd name="T2" fmla="*/ 21 w 85"/>
                <a:gd name="T3" fmla="*/ 3 h 45"/>
                <a:gd name="T4" fmla="*/ 0 w 85"/>
                <a:gd name="T5" fmla="*/ 14 h 45"/>
                <a:gd name="T6" fmla="*/ 30 w 85"/>
                <a:gd name="T7" fmla="*/ 24 h 45"/>
                <a:gd name="T8" fmla="*/ 48 w 85"/>
                <a:gd name="T9" fmla="*/ 30 h 45"/>
                <a:gd name="T10" fmla="*/ 63 w 85"/>
                <a:gd name="T11" fmla="*/ 14 h 45"/>
                <a:gd name="T12" fmla="*/ 62 w 85"/>
                <a:gd name="T13" fmla="*/ 5 h 45"/>
                <a:gd name="T14" fmla="*/ 48 w 85"/>
                <a:gd name="T15" fmla="*/ 0 h 45"/>
                <a:gd name="T16" fmla="*/ 44 w 85"/>
                <a:gd name="T17" fmla="*/ 8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973" y="46"/>
              <a:ext cx="44" cy="24"/>
            </a:xfrm>
            <a:custGeom>
              <a:avLst/>
              <a:gdLst>
                <a:gd name="T0" fmla="*/ 12 w 58"/>
                <a:gd name="T1" fmla="*/ 3 h 31"/>
                <a:gd name="T2" fmla="*/ 0 w 58"/>
                <a:gd name="T3" fmla="*/ 14 h 31"/>
                <a:gd name="T4" fmla="*/ 15 w 58"/>
                <a:gd name="T5" fmla="*/ 22 h 31"/>
                <a:gd name="T6" fmla="*/ 21 w 58"/>
                <a:gd name="T7" fmla="*/ 15 h 31"/>
                <a:gd name="T8" fmla="*/ 39 w 58"/>
                <a:gd name="T9" fmla="*/ 9 h 31"/>
                <a:gd name="T10" fmla="*/ 33 w 58"/>
                <a:gd name="T11" fmla="*/ 0 h 31"/>
                <a:gd name="T12" fmla="*/ 12 w 58"/>
                <a:gd name="T13" fmla="*/ 3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9" name="Freeform 20"/>
            <p:cNvSpPr>
              <a:spLocks/>
            </p:cNvSpPr>
            <p:nvPr/>
          </p:nvSpPr>
          <p:spPr bwMode="auto">
            <a:xfrm>
              <a:off x="1087" y="49"/>
              <a:ext cx="114" cy="77"/>
            </a:xfrm>
            <a:custGeom>
              <a:avLst/>
              <a:gdLst>
                <a:gd name="T0" fmla="*/ 29 w 152"/>
                <a:gd name="T1" fmla="*/ 0 h 102"/>
                <a:gd name="T2" fmla="*/ 11 w 152"/>
                <a:gd name="T3" fmla="*/ 5 h 102"/>
                <a:gd name="T4" fmla="*/ 3 w 152"/>
                <a:gd name="T5" fmla="*/ 29 h 102"/>
                <a:gd name="T6" fmla="*/ 9 w 152"/>
                <a:gd name="T7" fmla="*/ 42 h 102"/>
                <a:gd name="T8" fmla="*/ 0 w 152"/>
                <a:gd name="T9" fmla="*/ 54 h 102"/>
                <a:gd name="T10" fmla="*/ 42 w 152"/>
                <a:gd name="T11" fmla="*/ 65 h 102"/>
                <a:gd name="T12" fmla="*/ 62 w 152"/>
                <a:gd name="T13" fmla="*/ 69 h 102"/>
                <a:gd name="T14" fmla="*/ 114 w 152"/>
                <a:gd name="T15" fmla="*/ 65 h 102"/>
                <a:gd name="T16" fmla="*/ 57 w 152"/>
                <a:gd name="T17" fmla="*/ 53 h 102"/>
                <a:gd name="T18" fmla="*/ 41 w 152"/>
                <a:gd name="T19" fmla="*/ 47 h 102"/>
                <a:gd name="T20" fmla="*/ 33 w 152"/>
                <a:gd name="T21" fmla="*/ 39 h 102"/>
                <a:gd name="T22" fmla="*/ 38 w 152"/>
                <a:gd name="T23" fmla="*/ 26 h 102"/>
                <a:gd name="T24" fmla="*/ 29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0" y="294"/>
              <a:ext cx="25" cy="15"/>
            </a:xfrm>
            <a:custGeom>
              <a:avLst/>
              <a:gdLst>
                <a:gd name="T0" fmla="*/ 25 w 34"/>
                <a:gd name="T1" fmla="*/ 0 h 20"/>
                <a:gd name="T2" fmla="*/ 18 w 34"/>
                <a:gd name="T3" fmla="*/ 15 h 20"/>
                <a:gd name="T4" fmla="*/ 3 w 34"/>
                <a:gd name="T5" fmla="*/ 14 h 20"/>
                <a:gd name="T6" fmla="*/ 3 w 34"/>
                <a:gd name="T7" fmla="*/ 5 h 20"/>
                <a:gd name="T8" fmla="*/ 25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757" y="805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10 w 21"/>
                <a:gd name="T3" fmla="*/ 1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2" name="Freeform 23"/>
            <p:cNvSpPr>
              <a:spLocks/>
            </p:cNvSpPr>
            <p:nvPr/>
          </p:nvSpPr>
          <p:spPr bwMode="auto">
            <a:xfrm>
              <a:off x="760" y="830"/>
              <a:ext cx="16" cy="12"/>
            </a:xfrm>
            <a:custGeom>
              <a:avLst/>
              <a:gdLst>
                <a:gd name="T0" fmla="*/ 2 w 21"/>
                <a:gd name="T1" fmla="*/ 0 h 16"/>
                <a:gd name="T2" fmla="*/ 10 w 21"/>
                <a:gd name="T3" fmla="*/ 1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3" name="Freeform 24"/>
            <p:cNvSpPr>
              <a:spLocks/>
            </p:cNvSpPr>
            <p:nvPr/>
          </p:nvSpPr>
          <p:spPr bwMode="auto">
            <a:xfrm>
              <a:off x="964" y="962"/>
              <a:ext cx="15" cy="12"/>
            </a:xfrm>
            <a:custGeom>
              <a:avLst/>
              <a:gdLst>
                <a:gd name="T0" fmla="*/ 2 w 21"/>
                <a:gd name="T1" fmla="*/ 0 h 16"/>
                <a:gd name="T2" fmla="*/ 9 w 21"/>
                <a:gd name="T3" fmla="*/ 12 h 16"/>
                <a:gd name="T4" fmla="*/ 2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4" name="Freeform 25"/>
            <p:cNvSpPr>
              <a:spLocks/>
            </p:cNvSpPr>
            <p:nvPr/>
          </p:nvSpPr>
          <p:spPr bwMode="auto">
            <a:xfrm>
              <a:off x="1088" y="478"/>
              <a:ext cx="38" cy="18"/>
            </a:xfrm>
            <a:custGeom>
              <a:avLst/>
              <a:gdLst>
                <a:gd name="T0" fmla="*/ 10 w 51"/>
                <a:gd name="T1" fmla="*/ 0 h 24"/>
                <a:gd name="T2" fmla="*/ 5 w 51"/>
                <a:gd name="T3" fmla="*/ 14 h 24"/>
                <a:gd name="T4" fmla="*/ 20 w 51"/>
                <a:gd name="T5" fmla="*/ 18 h 24"/>
                <a:gd name="T6" fmla="*/ 25 w 51"/>
                <a:gd name="T7" fmla="*/ 3 h 24"/>
                <a:gd name="T8" fmla="*/ 10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5" name="Freeform 26"/>
            <p:cNvSpPr>
              <a:spLocks/>
            </p:cNvSpPr>
            <p:nvPr/>
          </p:nvSpPr>
          <p:spPr bwMode="auto">
            <a:xfrm>
              <a:off x="988" y="273"/>
              <a:ext cx="38" cy="18"/>
            </a:xfrm>
            <a:custGeom>
              <a:avLst/>
              <a:gdLst>
                <a:gd name="T0" fmla="*/ 10 w 51"/>
                <a:gd name="T1" fmla="*/ 0 h 24"/>
                <a:gd name="T2" fmla="*/ 5 w 51"/>
                <a:gd name="T3" fmla="*/ 14 h 24"/>
                <a:gd name="T4" fmla="*/ 20 w 51"/>
                <a:gd name="T5" fmla="*/ 18 h 24"/>
                <a:gd name="T6" fmla="*/ 25 w 51"/>
                <a:gd name="T7" fmla="*/ 3 h 24"/>
                <a:gd name="T8" fmla="*/ 10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6" name="Freeform 27"/>
            <p:cNvSpPr>
              <a:spLocks/>
            </p:cNvSpPr>
            <p:nvPr/>
          </p:nvSpPr>
          <p:spPr bwMode="auto">
            <a:xfrm>
              <a:off x="1053" y="94"/>
              <a:ext cx="39" cy="18"/>
            </a:xfrm>
            <a:custGeom>
              <a:avLst/>
              <a:gdLst>
                <a:gd name="T0" fmla="*/ 10 w 51"/>
                <a:gd name="T1" fmla="*/ 0 h 24"/>
                <a:gd name="T2" fmla="*/ 5 w 51"/>
                <a:gd name="T3" fmla="*/ 14 h 24"/>
                <a:gd name="T4" fmla="*/ 21 w 51"/>
                <a:gd name="T5" fmla="*/ 18 h 24"/>
                <a:gd name="T6" fmla="*/ 25 w 51"/>
                <a:gd name="T7" fmla="*/ 3 h 24"/>
                <a:gd name="T8" fmla="*/ 10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7" name="Freeform 28"/>
            <p:cNvSpPr>
              <a:spLocks/>
            </p:cNvSpPr>
            <p:nvPr/>
          </p:nvSpPr>
          <p:spPr bwMode="auto">
            <a:xfrm>
              <a:off x="1116" y="202"/>
              <a:ext cx="38" cy="18"/>
            </a:xfrm>
            <a:custGeom>
              <a:avLst/>
              <a:gdLst>
                <a:gd name="T0" fmla="*/ 10 w 51"/>
                <a:gd name="T1" fmla="*/ 0 h 24"/>
                <a:gd name="T2" fmla="*/ 5 w 51"/>
                <a:gd name="T3" fmla="*/ 14 h 24"/>
                <a:gd name="T4" fmla="*/ 20 w 51"/>
                <a:gd name="T5" fmla="*/ 18 h 24"/>
                <a:gd name="T6" fmla="*/ 25 w 51"/>
                <a:gd name="T7" fmla="*/ 3 h 24"/>
                <a:gd name="T8" fmla="*/ 10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8" name="Freeform 29"/>
            <p:cNvSpPr>
              <a:spLocks/>
            </p:cNvSpPr>
            <p:nvPr/>
          </p:nvSpPr>
          <p:spPr bwMode="auto">
            <a:xfrm>
              <a:off x="1132" y="0"/>
              <a:ext cx="696" cy="346"/>
            </a:xfrm>
            <a:custGeom>
              <a:avLst/>
              <a:gdLst>
                <a:gd name="T0" fmla="*/ 21 w 929"/>
                <a:gd name="T1" fmla="*/ 42 h 462"/>
                <a:gd name="T2" fmla="*/ 4 w 929"/>
                <a:gd name="T3" fmla="*/ 69 h 462"/>
                <a:gd name="T4" fmla="*/ 27 w 929"/>
                <a:gd name="T5" fmla="*/ 75 h 462"/>
                <a:gd name="T6" fmla="*/ 12 w 929"/>
                <a:gd name="T7" fmla="*/ 87 h 462"/>
                <a:gd name="T8" fmla="*/ 78 w 929"/>
                <a:gd name="T9" fmla="*/ 102 h 462"/>
                <a:gd name="T10" fmla="*/ 106 w 929"/>
                <a:gd name="T11" fmla="*/ 97 h 462"/>
                <a:gd name="T12" fmla="*/ 187 w 929"/>
                <a:gd name="T13" fmla="*/ 58 h 462"/>
                <a:gd name="T14" fmla="*/ 225 w 929"/>
                <a:gd name="T15" fmla="*/ 49 h 462"/>
                <a:gd name="T16" fmla="*/ 243 w 929"/>
                <a:gd name="T17" fmla="*/ 60 h 462"/>
                <a:gd name="T18" fmla="*/ 204 w 929"/>
                <a:gd name="T19" fmla="*/ 66 h 462"/>
                <a:gd name="T20" fmla="*/ 181 w 929"/>
                <a:gd name="T21" fmla="*/ 84 h 462"/>
                <a:gd name="T22" fmla="*/ 190 w 929"/>
                <a:gd name="T23" fmla="*/ 90 h 462"/>
                <a:gd name="T24" fmla="*/ 195 w 929"/>
                <a:gd name="T25" fmla="*/ 118 h 462"/>
                <a:gd name="T26" fmla="*/ 262 w 929"/>
                <a:gd name="T27" fmla="*/ 144 h 462"/>
                <a:gd name="T28" fmla="*/ 252 w 929"/>
                <a:gd name="T29" fmla="*/ 157 h 462"/>
                <a:gd name="T30" fmla="*/ 276 w 929"/>
                <a:gd name="T31" fmla="*/ 184 h 462"/>
                <a:gd name="T32" fmla="*/ 261 w 929"/>
                <a:gd name="T33" fmla="*/ 199 h 462"/>
                <a:gd name="T34" fmla="*/ 243 w 929"/>
                <a:gd name="T35" fmla="*/ 220 h 462"/>
                <a:gd name="T36" fmla="*/ 220 w 929"/>
                <a:gd name="T37" fmla="*/ 243 h 462"/>
                <a:gd name="T38" fmla="*/ 219 w 929"/>
                <a:gd name="T39" fmla="*/ 315 h 462"/>
                <a:gd name="T40" fmla="*/ 249 w 929"/>
                <a:gd name="T41" fmla="*/ 334 h 462"/>
                <a:gd name="T42" fmla="*/ 291 w 929"/>
                <a:gd name="T43" fmla="*/ 336 h 462"/>
                <a:gd name="T44" fmla="*/ 309 w 929"/>
                <a:gd name="T45" fmla="*/ 316 h 462"/>
                <a:gd name="T46" fmla="*/ 379 w 929"/>
                <a:gd name="T47" fmla="*/ 267 h 462"/>
                <a:gd name="T48" fmla="*/ 429 w 929"/>
                <a:gd name="T49" fmla="*/ 250 h 462"/>
                <a:gd name="T50" fmla="*/ 484 w 929"/>
                <a:gd name="T51" fmla="*/ 231 h 462"/>
                <a:gd name="T52" fmla="*/ 539 w 929"/>
                <a:gd name="T53" fmla="*/ 217 h 462"/>
                <a:gd name="T54" fmla="*/ 571 w 929"/>
                <a:gd name="T55" fmla="*/ 195 h 462"/>
                <a:gd name="T56" fmla="*/ 599 w 929"/>
                <a:gd name="T57" fmla="*/ 150 h 462"/>
                <a:gd name="T58" fmla="*/ 601 w 929"/>
                <a:gd name="T59" fmla="*/ 115 h 462"/>
                <a:gd name="T60" fmla="*/ 601 w 929"/>
                <a:gd name="T61" fmla="*/ 93 h 462"/>
                <a:gd name="T62" fmla="*/ 623 w 929"/>
                <a:gd name="T63" fmla="*/ 67 h 462"/>
                <a:gd name="T64" fmla="*/ 656 w 929"/>
                <a:gd name="T65" fmla="*/ 70 h 462"/>
                <a:gd name="T66" fmla="*/ 691 w 929"/>
                <a:gd name="T67" fmla="*/ 39 h 462"/>
                <a:gd name="T68" fmla="*/ 665 w 929"/>
                <a:gd name="T69" fmla="*/ 42 h 462"/>
                <a:gd name="T70" fmla="*/ 635 w 929"/>
                <a:gd name="T71" fmla="*/ 34 h 462"/>
                <a:gd name="T72" fmla="*/ 595 w 929"/>
                <a:gd name="T73" fmla="*/ 16 h 462"/>
                <a:gd name="T74" fmla="*/ 481 w 929"/>
                <a:gd name="T75" fmla="*/ 19 h 462"/>
                <a:gd name="T76" fmla="*/ 438 w 929"/>
                <a:gd name="T77" fmla="*/ 28 h 462"/>
                <a:gd name="T78" fmla="*/ 417 w 929"/>
                <a:gd name="T79" fmla="*/ 28 h 462"/>
                <a:gd name="T80" fmla="*/ 387 w 929"/>
                <a:gd name="T81" fmla="*/ 40 h 462"/>
                <a:gd name="T82" fmla="*/ 358 w 929"/>
                <a:gd name="T83" fmla="*/ 22 h 462"/>
                <a:gd name="T84" fmla="*/ 324 w 929"/>
                <a:gd name="T85" fmla="*/ 30 h 462"/>
                <a:gd name="T86" fmla="*/ 274 w 929"/>
                <a:gd name="T87" fmla="*/ 39 h 462"/>
                <a:gd name="T88" fmla="*/ 307 w 929"/>
                <a:gd name="T89" fmla="*/ 28 h 462"/>
                <a:gd name="T90" fmla="*/ 264 w 929"/>
                <a:gd name="T91" fmla="*/ 6 h 462"/>
                <a:gd name="T92" fmla="*/ 250 w 929"/>
                <a:gd name="T93" fmla="*/ 1 h 462"/>
                <a:gd name="T94" fmla="*/ 235 w 929"/>
                <a:gd name="T95" fmla="*/ 6 h 462"/>
                <a:gd name="T96" fmla="*/ 180 w 929"/>
                <a:gd name="T97" fmla="*/ 12 h 462"/>
                <a:gd name="T98" fmla="*/ 120 w 929"/>
                <a:gd name="T99" fmla="*/ 21 h 462"/>
                <a:gd name="T100" fmla="*/ 81 w 929"/>
                <a:gd name="T101" fmla="*/ 19 h 462"/>
                <a:gd name="T102" fmla="*/ 85 w 929"/>
                <a:gd name="T103" fmla="*/ 51 h 462"/>
                <a:gd name="T104" fmla="*/ 78 w 929"/>
                <a:gd name="T105" fmla="*/ 39 h 462"/>
                <a:gd name="T106" fmla="*/ 45 w 929"/>
                <a:gd name="T107" fmla="*/ 31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9" name="Freeform 30"/>
            <p:cNvSpPr>
              <a:spLocks/>
            </p:cNvSpPr>
            <p:nvPr/>
          </p:nvSpPr>
          <p:spPr bwMode="auto">
            <a:xfrm>
              <a:off x="1345" y="184"/>
              <a:ext cx="39" cy="24"/>
            </a:xfrm>
            <a:custGeom>
              <a:avLst/>
              <a:gdLst>
                <a:gd name="T0" fmla="*/ 26 w 52"/>
                <a:gd name="T1" fmla="*/ 0 h 32"/>
                <a:gd name="T2" fmla="*/ 6 w 52"/>
                <a:gd name="T3" fmla="*/ 15 h 32"/>
                <a:gd name="T4" fmla="*/ 18 w 52"/>
                <a:gd name="T5" fmla="*/ 24 h 32"/>
                <a:gd name="T6" fmla="*/ 32 w 52"/>
                <a:gd name="T7" fmla="*/ 23 h 32"/>
                <a:gd name="T8" fmla="*/ 26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0" name="Freeform 31"/>
            <p:cNvSpPr>
              <a:spLocks/>
            </p:cNvSpPr>
            <p:nvPr/>
          </p:nvSpPr>
          <p:spPr bwMode="auto">
            <a:xfrm>
              <a:off x="1628" y="250"/>
              <a:ext cx="128" cy="54"/>
            </a:xfrm>
            <a:custGeom>
              <a:avLst/>
              <a:gdLst>
                <a:gd name="T0" fmla="*/ 76 w 172"/>
                <a:gd name="T1" fmla="*/ 6 h 72"/>
                <a:gd name="T2" fmla="*/ 49 w 172"/>
                <a:gd name="T3" fmla="*/ 3 h 72"/>
                <a:gd name="T4" fmla="*/ 40 w 172"/>
                <a:gd name="T5" fmla="*/ 0 h 72"/>
                <a:gd name="T6" fmla="*/ 0 w 172"/>
                <a:gd name="T7" fmla="*/ 21 h 72"/>
                <a:gd name="T8" fmla="*/ 21 w 172"/>
                <a:gd name="T9" fmla="*/ 30 h 72"/>
                <a:gd name="T10" fmla="*/ 31 w 172"/>
                <a:gd name="T11" fmla="*/ 45 h 72"/>
                <a:gd name="T12" fmla="*/ 49 w 172"/>
                <a:gd name="T13" fmla="*/ 51 h 72"/>
                <a:gd name="T14" fmla="*/ 58 w 172"/>
                <a:gd name="T15" fmla="*/ 54 h 72"/>
                <a:gd name="T16" fmla="*/ 97 w 172"/>
                <a:gd name="T17" fmla="*/ 45 h 72"/>
                <a:gd name="T18" fmla="*/ 128 w 172"/>
                <a:gd name="T19" fmla="*/ 33 h 72"/>
                <a:gd name="T20" fmla="*/ 110 w 172"/>
                <a:gd name="T21" fmla="*/ 14 h 72"/>
                <a:gd name="T22" fmla="*/ 101 w 172"/>
                <a:gd name="T23" fmla="*/ 3 h 72"/>
                <a:gd name="T24" fmla="*/ 76 w 172"/>
                <a:gd name="T25" fmla="*/ 6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1" name="Freeform 32"/>
            <p:cNvSpPr>
              <a:spLocks/>
            </p:cNvSpPr>
            <p:nvPr/>
          </p:nvSpPr>
          <p:spPr bwMode="auto">
            <a:xfrm>
              <a:off x="1729" y="87"/>
              <a:ext cx="39" cy="24"/>
            </a:xfrm>
            <a:custGeom>
              <a:avLst/>
              <a:gdLst>
                <a:gd name="T0" fmla="*/ 26 w 52"/>
                <a:gd name="T1" fmla="*/ 0 h 32"/>
                <a:gd name="T2" fmla="*/ 6 w 52"/>
                <a:gd name="T3" fmla="*/ 15 h 32"/>
                <a:gd name="T4" fmla="*/ 18 w 52"/>
                <a:gd name="T5" fmla="*/ 24 h 32"/>
                <a:gd name="T6" fmla="*/ 32 w 52"/>
                <a:gd name="T7" fmla="*/ 23 h 32"/>
                <a:gd name="T8" fmla="*/ 26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2" name="Freeform 33"/>
            <p:cNvSpPr>
              <a:spLocks/>
            </p:cNvSpPr>
            <p:nvPr/>
          </p:nvSpPr>
          <p:spPr bwMode="auto">
            <a:xfrm>
              <a:off x="1998" y="55"/>
              <a:ext cx="155" cy="63"/>
            </a:xfrm>
            <a:custGeom>
              <a:avLst/>
              <a:gdLst>
                <a:gd name="T0" fmla="*/ 144 w 206"/>
                <a:gd name="T1" fmla="*/ 5 h 85"/>
                <a:gd name="T2" fmla="*/ 78 w 206"/>
                <a:gd name="T3" fmla="*/ 7 h 85"/>
                <a:gd name="T4" fmla="*/ 82 w 206"/>
                <a:gd name="T5" fmla="*/ 19 h 85"/>
                <a:gd name="T6" fmla="*/ 81 w 206"/>
                <a:gd name="T7" fmla="*/ 24 h 85"/>
                <a:gd name="T8" fmla="*/ 67 w 206"/>
                <a:gd name="T9" fmla="*/ 20 h 85"/>
                <a:gd name="T10" fmla="*/ 58 w 206"/>
                <a:gd name="T11" fmla="*/ 14 h 85"/>
                <a:gd name="T12" fmla="*/ 17 w 206"/>
                <a:gd name="T13" fmla="*/ 20 h 85"/>
                <a:gd name="T14" fmla="*/ 23 w 206"/>
                <a:gd name="T15" fmla="*/ 36 h 85"/>
                <a:gd name="T16" fmla="*/ 41 w 206"/>
                <a:gd name="T17" fmla="*/ 39 h 85"/>
                <a:gd name="T18" fmla="*/ 56 w 206"/>
                <a:gd name="T19" fmla="*/ 54 h 85"/>
                <a:gd name="T20" fmla="*/ 67 w 206"/>
                <a:gd name="T21" fmla="*/ 63 h 85"/>
                <a:gd name="T22" fmla="*/ 82 w 206"/>
                <a:gd name="T23" fmla="*/ 50 h 85"/>
                <a:gd name="T24" fmla="*/ 91 w 206"/>
                <a:gd name="T25" fmla="*/ 44 h 85"/>
                <a:gd name="T26" fmla="*/ 96 w 206"/>
                <a:gd name="T27" fmla="*/ 35 h 85"/>
                <a:gd name="T28" fmla="*/ 126 w 206"/>
                <a:gd name="T29" fmla="*/ 26 h 85"/>
                <a:gd name="T30" fmla="*/ 141 w 206"/>
                <a:gd name="T31" fmla="*/ 23 h 85"/>
                <a:gd name="T32" fmla="*/ 150 w 206"/>
                <a:gd name="T33" fmla="*/ 20 h 85"/>
                <a:gd name="T34" fmla="*/ 144 w 206"/>
                <a:gd name="T35" fmla="*/ 5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3" name="Freeform 34"/>
            <p:cNvSpPr>
              <a:spLocks/>
            </p:cNvSpPr>
            <p:nvPr/>
          </p:nvSpPr>
          <p:spPr bwMode="auto">
            <a:xfrm>
              <a:off x="2095" y="88"/>
              <a:ext cx="48" cy="21"/>
            </a:xfrm>
            <a:custGeom>
              <a:avLst/>
              <a:gdLst>
                <a:gd name="T0" fmla="*/ 27 w 64"/>
                <a:gd name="T1" fmla="*/ 5 h 28"/>
                <a:gd name="T2" fmla="*/ 6 w 64"/>
                <a:gd name="T3" fmla="*/ 3 h 28"/>
                <a:gd name="T4" fmla="*/ 18 w 64"/>
                <a:gd name="T5" fmla="*/ 21 h 28"/>
                <a:gd name="T6" fmla="*/ 41 w 64"/>
                <a:gd name="T7" fmla="*/ 11 h 28"/>
                <a:gd name="T8" fmla="*/ 27 w 64"/>
                <a:gd name="T9" fmla="*/ 5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1803" y="360"/>
              <a:ext cx="109" cy="132"/>
            </a:xfrm>
            <a:custGeom>
              <a:avLst/>
              <a:gdLst>
                <a:gd name="T0" fmla="*/ 18 w 146"/>
                <a:gd name="T1" fmla="*/ 14 h 176"/>
                <a:gd name="T2" fmla="*/ 0 w 146"/>
                <a:gd name="T3" fmla="*/ 19 h 176"/>
                <a:gd name="T4" fmla="*/ 10 w 146"/>
                <a:gd name="T5" fmla="*/ 32 h 176"/>
                <a:gd name="T6" fmla="*/ 25 w 146"/>
                <a:gd name="T7" fmla="*/ 65 h 176"/>
                <a:gd name="T8" fmla="*/ 39 w 146"/>
                <a:gd name="T9" fmla="*/ 68 h 176"/>
                <a:gd name="T10" fmla="*/ 37 w 146"/>
                <a:gd name="T11" fmla="*/ 80 h 176"/>
                <a:gd name="T12" fmla="*/ 21 w 146"/>
                <a:gd name="T13" fmla="*/ 85 h 176"/>
                <a:gd name="T14" fmla="*/ 12 w 146"/>
                <a:gd name="T15" fmla="*/ 98 h 176"/>
                <a:gd name="T16" fmla="*/ 13 w 146"/>
                <a:gd name="T17" fmla="*/ 103 h 176"/>
                <a:gd name="T18" fmla="*/ 22 w 146"/>
                <a:gd name="T19" fmla="*/ 106 h 176"/>
                <a:gd name="T20" fmla="*/ 13 w 146"/>
                <a:gd name="T21" fmla="*/ 127 h 176"/>
                <a:gd name="T22" fmla="*/ 15 w 146"/>
                <a:gd name="T23" fmla="*/ 131 h 176"/>
                <a:gd name="T24" fmla="*/ 25 w 146"/>
                <a:gd name="T25" fmla="*/ 128 h 176"/>
                <a:gd name="T26" fmla="*/ 43 w 146"/>
                <a:gd name="T27" fmla="*/ 127 h 176"/>
                <a:gd name="T28" fmla="*/ 69 w 146"/>
                <a:gd name="T29" fmla="*/ 128 h 176"/>
                <a:gd name="T30" fmla="*/ 82 w 146"/>
                <a:gd name="T31" fmla="*/ 127 h 176"/>
                <a:gd name="T32" fmla="*/ 91 w 146"/>
                <a:gd name="T33" fmla="*/ 124 h 176"/>
                <a:gd name="T34" fmla="*/ 96 w 146"/>
                <a:gd name="T35" fmla="*/ 106 h 176"/>
                <a:gd name="T36" fmla="*/ 109 w 146"/>
                <a:gd name="T37" fmla="*/ 100 h 176"/>
                <a:gd name="T38" fmla="*/ 82 w 146"/>
                <a:gd name="T39" fmla="*/ 82 h 176"/>
                <a:gd name="T40" fmla="*/ 66 w 146"/>
                <a:gd name="T41" fmla="*/ 62 h 176"/>
                <a:gd name="T42" fmla="*/ 61 w 146"/>
                <a:gd name="T43" fmla="*/ 52 h 176"/>
                <a:gd name="T44" fmla="*/ 48 w 146"/>
                <a:gd name="T45" fmla="*/ 46 h 176"/>
                <a:gd name="T46" fmla="*/ 64 w 146"/>
                <a:gd name="T47" fmla="*/ 34 h 176"/>
                <a:gd name="T48" fmla="*/ 48 w 146"/>
                <a:gd name="T49" fmla="*/ 23 h 176"/>
                <a:gd name="T50" fmla="*/ 52 w 146"/>
                <a:gd name="T51" fmla="*/ 10 h 176"/>
                <a:gd name="T52" fmla="*/ 34 w 146"/>
                <a:gd name="T53" fmla="*/ 1 h 176"/>
                <a:gd name="T54" fmla="*/ 22 w 146"/>
                <a:gd name="T55" fmla="*/ 7 h 176"/>
                <a:gd name="T56" fmla="*/ 18 w 146"/>
                <a:gd name="T57" fmla="*/ 14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5" name="Freeform 36"/>
            <p:cNvSpPr>
              <a:spLocks/>
            </p:cNvSpPr>
            <p:nvPr/>
          </p:nvSpPr>
          <p:spPr bwMode="auto">
            <a:xfrm>
              <a:off x="1749" y="408"/>
              <a:ext cx="69" cy="68"/>
            </a:xfrm>
            <a:custGeom>
              <a:avLst/>
              <a:gdLst>
                <a:gd name="T0" fmla="*/ 44 w 92"/>
                <a:gd name="T1" fmla="*/ 4 h 92"/>
                <a:gd name="T2" fmla="*/ 62 w 92"/>
                <a:gd name="T3" fmla="*/ 6 h 92"/>
                <a:gd name="T4" fmla="*/ 69 w 92"/>
                <a:gd name="T5" fmla="*/ 19 h 92"/>
                <a:gd name="T6" fmla="*/ 59 w 92"/>
                <a:gd name="T7" fmla="*/ 35 h 92"/>
                <a:gd name="T8" fmla="*/ 35 w 92"/>
                <a:gd name="T9" fmla="*/ 56 h 92"/>
                <a:gd name="T10" fmla="*/ 14 w 92"/>
                <a:gd name="T11" fmla="*/ 68 h 92"/>
                <a:gd name="T12" fmla="*/ 6 w 92"/>
                <a:gd name="T13" fmla="*/ 53 h 92"/>
                <a:gd name="T14" fmla="*/ 15 w 92"/>
                <a:gd name="T15" fmla="*/ 47 h 92"/>
                <a:gd name="T16" fmla="*/ 11 w 92"/>
                <a:gd name="T17" fmla="*/ 34 h 92"/>
                <a:gd name="T18" fmla="*/ 30 w 92"/>
                <a:gd name="T19" fmla="*/ 21 h 92"/>
                <a:gd name="T20" fmla="*/ 44 w 92"/>
                <a:gd name="T21" fmla="*/ 4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6" name="Freeform 37"/>
            <p:cNvSpPr>
              <a:spLocks/>
            </p:cNvSpPr>
            <p:nvPr/>
          </p:nvSpPr>
          <p:spPr bwMode="auto">
            <a:xfrm>
              <a:off x="3435" y="1551"/>
              <a:ext cx="474" cy="495"/>
            </a:xfrm>
            <a:custGeom>
              <a:avLst/>
              <a:gdLst>
                <a:gd name="T0" fmla="*/ 159 w 633"/>
                <a:gd name="T1" fmla="*/ 8 h 660"/>
                <a:gd name="T2" fmla="*/ 132 w 633"/>
                <a:gd name="T3" fmla="*/ 14 h 660"/>
                <a:gd name="T4" fmla="*/ 108 w 633"/>
                <a:gd name="T5" fmla="*/ 38 h 660"/>
                <a:gd name="T6" fmla="*/ 78 w 633"/>
                <a:gd name="T7" fmla="*/ 44 h 660"/>
                <a:gd name="T8" fmla="*/ 63 w 633"/>
                <a:gd name="T9" fmla="*/ 56 h 660"/>
                <a:gd name="T10" fmla="*/ 51 w 633"/>
                <a:gd name="T11" fmla="*/ 86 h 660"/>
                <a:gd name="T12" fmla="*/ 27 w 633"/>
                <a:gd name="T13" fmla="*/ 125 h 660"/>
                <a:gd name="T14" fmla="*/ 0 w 633"/>
                <a:gd name="T15" fmla="*/ 134 h 660"/>
                <a:gd name="T16" fmla="*/ 54 w 633"/>
                <a:gd name="T17" fmla="*/ 242 h 660"/>
                <a:gd name="T18" fmla="*/ 90 w 633"/>
                <a:gd name="T19" fmla="*/ 320 h 660"/>
                <a:gd name="T20" fmla="*/ 108 w 633"/>
                <a:gd name="T21" fmla="*/ 332 h 660"/>
                <a:gd name="T22" fmla="*/ 126 w 633"/>
                <a:gd name="T23" fmla="*/ 338 h 660"/>
                <a:gd name="T24" fmla="*/ 171 w 633"/>
                <a:gd name="T25" fmla="*/ 323 h 660"/>
                <a:gd name="T26" fmla="*/ 189 w 633"/>
                <a:gd name="T27" fmla="*/ 317 h 660"/>
                <a:gd name="T28" fmla="*/ 225 w 633"/>
                <a:gd name="T29" fmla="*/ 338 h 660"/>
                <a:gd name="T30" fmla="*/ 243 w 633"/>
                <a:gd name="T31" fmla="*/ 395 h 660"/>
                <a:gd name="T32" fmla="*/ 252 w 633"/>
                <a:gd name="T33" fmla="*/ 392 h 660"/>
                <a:gd name="T34" fmla="*/ 258 w 633"/>
                <a:gd name="T35" fmla="*/ 383 h 660"/>
                <a:gd name="T36" fmla="*/ 276 w 633"/>
                <a:gd name="T37" fmla="*/ 410 h 660"/>
                <a:gd name="T38" fmla="*/ 303 w 633"/>
                <a:gd name="T39" fmla="*/ 428 h 660"/>
                <a:gd name="T40" fmla="*/ 326 w 633"/>
                <a:gd name="T41" fmla="*/ 452 h 660"/>
                <a:gd name="T42" fmla="*/ 332 w 633"/>
                <a:gd name="T43" fmla="*/ 461 h 660"/>
                <a:gd name="T44" fmla="*/ 341 w 633"/>
                <a:gd name="T45" fmla="*/ 467 h 660"/>
                <a:gd name="T46" fmla="*/ 362 w 633"/>
                <a:gd name="T47" fmla="*/ 491 h 660"/>
                <a:gd name="T48" fmla="*/ 368 w 633"/>
                <a:gd name="T49" fmla="*/ 473 h 660"/>
                <a:gd name="T50" fmla="*/ 404 w 633"/>
                <a:gd name="T51" fmla="*/ 494 h 660"/>
                <a:gd name="T52" fmla="*/ 440 w 633"/>
                <a:gd name="T53" fmla="*/ 491 h 660"/>
                <a:gd name="T54" fmla="*/ 461 w 633"/>
                <a:gd name="T55" fmla="*/ 398 h 660"/>
                <a:gd name="T56" fmla="*/ 473 w 633"/>
                <a:gd name="T57" fmla="*/ 347 h 660"/>
                <a:gd name="T58" fmla="*/ 464 w 633"/>
                <a:gd name="T59" fmla="*/ 275 h 660"/>
                <a:gd name="T60" fmla="*/ 401 w 633"/>
                <a:gd name="T61" fmla="*/ 203 h 660"/>
                <a:gd name="T62" fmla="*/ 395 w 633"/>
                <a:gd name="T63" fmla="*/ 176 h 660"/>
                <a:gd name="T64" fmla="*/ 344 w 633"/>
                <a:gd name="T65" fmla="*/ 134 h 660"/>
                <a:gd name="T66" fmla="*/ 353 w 633"/>
                <a:gd name="T67" fmla="*/ 116 h 660"/>
                <a:gd name="T68" fmla="*/ 341 w 633"/>
                <a:gd name="T69" fmla="*/ 98 h 660"/>
                <a:gd name="T70" fmla="*/ 312 w 633"/>
                <a:gd name="T71" fmla="*/ 59 h 660"/>
                <a:gd name="T72" fmla="*/ 294 w 633"/>
                <a:gd name="T73" fmla="*/ 23 h 660"/>
                <a:gd name="T74" fmla="*/ 291 w 633"/>
                <a:gd name="T75" fmla="*/ 14 h 660"/>
                <a:gd name="T76" fmla="*/ 273 w 633"/>
                <a:gd name="T77" fmla="*/ 113 h 660"/>
                <a:gd name="T78" fmla="*/ 243 w 633"/>
                <a:gd name="T79" fmla="*/ 86 h 660"/>
                <a:gd name="T80" fmla="*/ 219 w 633"/>
                <a:gd name="T81" fmla="*/ 83 h 660"/>
                <a:gd name="T82" fmla="*/ 204 w 633"/>
                <a:gd name="T83" fmla="*/ 65 h 660"/>
                <a:gd name="T84" fmla="*/ 198 w 633"/>
                <a:gd name="T85" fmla="*/ 47 h 660"/>
                <a:gd name="T86" fmla="*/ 207 w 633"/>
                <a:gd name="T87" fmla="*/ 41 h 660"/>
                <a:gd name="T88" fmla="*/ 180 w 633"/>
                <a:gd name="T89" fmla="*/ 14 h 660"/>
                <a:gd name="T90" fmla="*/ 162 w 633"/>
                <a:gd name="T91" fmla="*/ 8 h 660"/>
                <a:gd name="T92" fmla="*/ 153 w 633"/>
                <a:gd name="T93" fmla="*/ 5 h 660"/>
                <a:gd name="T94" fmla="*/ 159 w 633"/>
                <a:gd name="T95" fmla="*/ 8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7" name="Freeform 38"/>
            <p:cNvSpPr>
              <a:spLocks/>
            </p:cNvSpPr>
            <p:nvPr/>
          </p:nvSpPr>
          <p:spPr bwMode="auto">
            <a:xfrm>
              <a:off x="3582" y="1290"/>
              <a:ext cx="319" cy="210"/>
            </a:xfrm>
            <a:custGeom>
              <a:avLst/>
              <a:gdLst>
                <a:gd name="T0" fmla="*/ 63 w 426"/>
                <a:gd name="T1" fmla="*/ 45 h 280"/>
                <a:gd name="T2" fmla="*/ 51 w 426"/>
                <a:gd name="T3" fmla="*/ 27 h 280"/>
                <a:gd name="T4" fmla="*/ 48 w 426"/>
                <a:gd name="T5" fmla="*/ 12 h 280"/>
                <a:gd name="T6" fmla="*/ 39 w 426"/>
                <a:gd name="T7" fmla="*/ 9 h 280"/>
                <a:gd name="T8" fmla="*/ 12 w 426"/>
                <a:gd name="T9" fmla="*/ 12 h 280"/>
                <a:gd name="T10" fmla="*/ 33 w 426"/>
                <a:gd name="T11" fmla="*/ 30 h 280"/>
                <a:gd name="T12" fmla="*/ 36 w 426"/>
                <a:gd name="T13" fmla="*/ 39 h 280"/>
                <a:gd name="T14" fmla="*/ 18 w 426"/>
                <a:gd name="T15" fmla="*/ 51 h 280"/>
                <a:gd name="T16" fmla="*/ 66 w 426"/>
                <a:gd name="T17" fmla="*/ 69 h 280"/>
                <a:gd name="T18" fmla="*/ 93 w 426"/>
                <a:gd name="T19" fmla="*/ 84 h 280"/>
                <a:gd name="T20" fmla="*/ 96 w 426"/>
                <a:gd name="T21" fmla="*/ 93 h 280"/>
                <a:gd name="T22" fmla="*/ 105 w 426"/>
                <a:gd name="T23" fmla="*/ 99 h 280"/>
                <a:gd name="T24" fmla="*/ 111 w 426"/>
                <a:gd name="T25" fmla="*/ 117 h 280"/>
                <a:gd name="T26" fmla="*/ 99 w 426"/>
                <a:gd name="T27" fmla="*/ 147 h 280"/>
                <a:gd name="T28" fmla="*/ 135 w 426"/>
                <a:gd name="T29" fmla="*/ 141 h 280"/>
                <a:gd name="T30" fmla="*/ 144 w 426"/>
                <a:gd name="T31" fmla="*/ 162 h 280"/>
                <a:gd name="T32" fmla="*/ 162 w 426"/>
                <a:gd name="T33" fmla="*/ 168 h 280"/>
                <a:gd name="T34" fmla="*/ 171 w 426"/>
                <a:gd name="T35" fmla="*/ 171 h 280"/>
                <a:gd name="T36" fmla="*/ 189 w 426"/>
                <a:gd name="T37" fmla="*/ 168 h 280"/>
                <a:gd name="T38" fmla="*/ 207 w 426"/>
                <a:gd name="T39" fmla="*/ 147 h 280"/>
                <a:gd name="T40" fmla="*/ 252 w 426"/>
                <a:gd name="T41" fmla="*/ 189 h 280"/>
                <a:gd name="T42" fmla="*/ 273 w 426"/>
                <a:gd name="T43" fmla="*/ 210 h 280"/>
                <a:gd name="T44" fmla="*/ 270 w 426"/>
                <a:gd name="T45" fmla="*/ 168 h 280"/>
                <a:gd name="T46" fmla="*/ 252 w 426"/>
                <a:gd name="T47" fmla="*/ 150 h 280"/>
                <a:gd name="T48" fmla="*/ 279 w 426"/>
                <a:gd name="T49" fmla="*/ 126 h 280"/>
                <a:gd name="T50" fmla="*/ 306 w 426"/>
                <a:gd name="T51" fmla="*/ 117 h 280"/>
                <a:gd name="T52" fmla="*/ 315 w 426"/>
                <a:gd name="T53" fmla="*/ 114 h 280"/>
                <a:gd name="T54" fmla="*/ 318 w 426"/>
                <a:gd name="T55" fmla="*/ 105 h 280"/>
                <a:gd name="T56" fmla="*/ 267 w 426"/>
                <a:gd name="T57" fmla="*/ 111 h 280"/>
                <a:gd name="T58" fmla="*/ 228 w 426"/>
                <a:gd name="T59" fmla="*/ 105 h 280"/>
                <a:gd name="T60" fmla="*/ 225 w 426"/>
                <a:gd name="T61" fmla="*/ 96 h 280"/>
                <a:gd name="T62" fmla="*/ 219 w 426"/>
                <a:gd name="T63" fmla="*/ 87 h 280"/>
                <a:gd name="T64" fmla="*/ 165 w 426"/>
                <a:gd name="T65" fmla="*/ 60 h 280"/>
                <a:gd name="T66" fmla="*/ 120 w 426"/>
                <a:gd name="T67" fmla="*/ 45 h 280"/>
                <a:gd name="T68" fmla="*/ 102 w 426"/>
                <a:gd name="T69" fmla="*/ 39 h 280"/>
                <a:gd name="T70" fmla="*/ 60 w 426"/>
                <a:gd name="T71" fmla="*/ 39 h 280"/>
                <a:gd name="T72" fmla="*/ 51 w 426"/>
                <a:gd name="T73" fmla="*/ 24 h 280"/>
                <a:gd name="T74" fmla="*/ 51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8" name="Freeform 39"/>
            <p:cNvSpPr>
              <a:spLocks/>
            </p:cNvSpPr>
            <p:nvPr/>
          </p:nvSpPr>
          <p:spPr bwMode="auto">
            <a:xfrm>
              <a:off x="3591" y="1292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15 w 416"/>
                <a:gd name="T3" fmla="*/ 28 h 282"/>
                <a:gd name="T4" fmla="*/ 21 w 416"/>
                <a:gd name="T5" fmla="*/ 37 h 282"/>
                <a:gd name="T6" fmla="*/ 63 w 416"/>
                <a:gd name="T7" fmla="*/ 67 h 282"/>
                <a:gd name="T8" fmla="*/ 90 w 416"/>
                <a:gd name="T9" fmla="*/ 85 h 282"/>
                <a:gd name="T10" fmla="*/ 99 w 416"/>
                <a:gd name="T11" fmla="*/ 91 h 282"/>
                <a:gd name="T12" fmla="*/ 102 w 416"/>
                <a:gd name="T13" fmla="*/ 126 h 282"/>
                <a:gd name="T14" fmla="*/ 87 w 416"/>
                <a:gd name="T15" fmla="*/ 150 h 282"/>
                <a:gd name="T16" fmla="*/ 102 w 416"/>
                <a:gd name="T17" fmla="*/ 147 h 282"/>
                <a:gd name="T18" fmla="*/ 111 w 416"/>
                <a:gd name="T19" fmla="*/ 141 h 282"/>
                <a:gd name="T20" fmla="*/ 120 w 416"/>
                <a:gd name="T21" fmla="*/ 150 h 282"/>
                <a:gd name="T22" fmla="*/ 138 w 416"/>
                <a:gd name="T23" fmla="*/ 162 h 282"/>
                <a:gd name="T24" fmla="*/ 156 w 416"/>
                <a:gd name="T25" fmla="*/ 174 h 282"/>
                <a:gd name="T26" fmla="*/ 179 w 416"/>
                <a:gd name="T27" fmla="*/ 165 h 282"/>
                <a:gd name="T28" fmla="*/ 185 w 416"/>
                <a:gd name="T29" fmla="*/ 147 h 282"/>
                <a:gd name="T30" fmla="*/ 200 w 416"/>
                <a:gd name="T31" fmla="*/ 150 h 282"/>
                <a:gd name="T32" fmla="*/ 218 w 416"/>
                <a:gd name="T33" fmla="*/ 156 h 282"/>
                <a:gd name="T34" fmla="*/ 254 w 416"/>
                <a:gd name="T35" fmla="*/ 210 h 282"/>
                <a:gd name="T36" fmla="*/ 266 w 416"/>
                <a:gd name="T37" fmla="*/ 207 h 282"/>
                <a:gd name="T38" fmla="*/ 263 w 416"/>
                <a:gd name="T39" fmla="*/ 189 h 282"/>
                <a:gd name="T40" fmla="*/ 236 w 416"/>
                <a:gd name="T41" fmla="*/ 147 h 282"/>
                <a:gd name="T42" fmla="*/ 269 w 416"/>
                <a:gd name="T43" fmla="*/ 129 h 282"/>
                <a:gd name="T44" fmla="*/ 305 w 416"/>
                <a:gd name="T45" fmla="*/ 108 h 282"/>
                <a:gd name="T46" fmla="*/ 306 w 416"/>
                <a:gd name="T47" fmla="*/ 90 h 282"/>
                <a:gd name="T48" fmla="*/ 274 w 416"/>
                <a:gd name="T49" fmla="*/ 103 h 282"/>
                <a:gd name="T50" fmla="*/ 230 w 416"/>
                <a:gd name="T51" fmla="*/ 103 h 282"/>
                <a:gd name="T52" fmla="*/ 197 w 416"/>
                <a:gd name="T53" fmla="*/ 73 h 282"/>
                <a:gd name="T54" fmla="*/ 135 w 416"/>
                <a:gd name="T55" fmla="*/ 46 h 282"/>
                <a:gd name="T56" fmla="*/ 99 w 416"/>
                <a:gd name="T57" fmla="*/ 25 h 282"/>
                <a:gd name="T58" fmla="*/ 69 w 416"/>
                <a:gd name="T59" fmla="*/ 31 h 282"/>
                <a:gd name="T60" fmla="*/ 57 w 416"/>
                <a:gd name="T61" fmla="*/ 43 h 282"/>
                <a:gd name="T62" fmla="*/ 42 w 416"/>
                <a:gd name="T63" fmla="*/ 13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9" name="Freeform 40"/>
            <p:cNvSpPr>
              <a:spLocks/>
            </p:cNvSpPr>
            <p:nvPr/>
          </p:nvSpPr>
          <p:spPr bwMode="auto">
            <a:xfrm>
              <a:off x="3821" y="2062"/>
              <a:ext cx="45" cy="58"/>
            </a:xfrm>
            <a:custGeom>
              <a:avLst/>
              <a:gdLst>
                <a:gd name="T0" fmla="*/ 24 w 60"/>
                <a:gd name="T1" fmla="*/ 13 h 78"/>
                <a:gd name="T2" fmla="*/ 0 w 60"/>
                <a:gd name="T3" fmla="*/ 13 h 78"/>
                <a:gd name="T4" fmla="*/ 15 w 60"/>
                <a:gd name="T5" fmla="*/ 31 h 78"/>
                <a:gd name="T6" fmla="*/ 21 w 60"/>
                <a:gd name="T7" fmla="*/ 49 h 78"/>
                <a:gd name="T8" fmla="*/ 24 w 60"/>
                <a:gd name="T9" fmla="*/ 58 h 78"/>
                <a:gd name="T10" fmla="*/ 45 w 60"/>
                <a:gd name="T11" fmla="*/ 37 h 78"/>
                <a:gd name="T12" fmla="*/ 24 w 60"/>
                <a:gd name="T13" fmla="*/ 13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0" name="Freeform 41"/>
            <p:cNvSpPr>
              <a:spLocks/>
            </p:cNvSpPr>
            <p:nvPr/>
          </p:nvSpPr>
          <p:spPr bwMode="auto">
            <a:xfrm>
              <a:off x="3957" y="1972"/>
              <a:ext cx="164" cy="85"/>
            </a:xfrm>
            <a:custGeom>
              <a:avLst/>
              <a:gdLst>
                <a:gd name="T0" fmla="*/ 35 w 219"/>
                <a:gd name="T1" fmla="*/ 55 h 113"/>
                <a:gd name="T2" fmla="*/ 29 w 219"/>
                <a:gd name="T3" fmla="*/ 46 h 113"/>
                <a:gd name="T4" fmla="*/ 11 w 219"/>
                <a:gd name="T5" fmla="*/ 52 h 113"/>
                <a:gd name="T6" fmla="*/ 29 w 219"/>
                <a:gd name="T7" fmla="*/ 85 h 113"/>
                <a:gd name="T8" fmla="*/ 92 w 219"/>
                <a:gd name="T9" fmla="*/ 67 h 113"/>
                <a:gd name="T10" fmla="*/ 110 w 219"/>
                <a:gd name="T11" fmla="*/ 55 h 113"/>
                <a:gd name="T12" fmla="*/ 128 w 219"/>
                <a:gd name="T13" fmla="*/ 49 h 113"/>
                <a:gd name="T14" fmla="*/ 164 w 219"/>
                <a:gd name="T15" fmla="*/ 14 h 113"/>
                <a:gd name="T16" fmla="*/ 157 w 219"/>
                <a:gd name="T17" fmla="*/ 0 h 113"/>
                <a:gd name="T18" fmla="*/ 134 w 219"/>
                <a:gd name="T19" fmla="*/ 13 h 113"/>
                <a:gd name="T20" fmla="*/ 80 w 219"/>
                <a:gd name="T21" fmla="*/ 31 h 113"/>
                <a:gd name="T22" fmla="*/ 62 w 219"/>
                <a:gd name="T23" fmla="*/ 34 h 113"/>
                <a:gd name="T24" fmla="*/ 44 w 219"/>
                <a:gd name="T25" fmla="*/ 40 h 113"/>
                <a:gd name="T26" fmla="*/ 35 w 219"/>
                <a:gd name="T27" fmla="*/ 55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1" name="Freeform 42"/>
            <p:cNvSpPr>
              <a:spLocks/>
            </p:cNvSpPr>
            <p:nvPr/>
          </p:nvSpPr>
          <p:spPr bwMode="auto">
            <a:xfrm>
              <a:off x="4127" y="1922"/>
              <a:ext cx="104" cy="92"/>
            </a:xfrm>
            <a:custGeom>
              <a:avLst/>
              <a:gdLst>
                <a:gd name="T0" fmla="*/ 9 w 139"/>
                <a:gd name="T1" fmla="*/ 45 h 122"/>
                <a:gd name="T2" fmla="*/ 6 w 139"/>
                <a:gd name="T3" fmla="*/ 63 h 122"/>
                <a:gd name="T4" fmla="*/ 0 w 139"/>
                <a:gd name="T5" fmla="*/ 81 h 122"/>
                <a:gd name="T6" fmla="*/ 27 w 139"/>
                <a:gd name="T7" fmla="*/ 87 h 122"/>
                <a:gd name="T8" fmla="*/ 39 w 139"/>
                <a:gd name="T9" fmla="*/ 72 h 122"/>
                <a:gd name="T10" fmla="*/ 93 w 139"/>
                <a:gd name="T11" fmla="*/ 51 h 122"/>
                <a:gd name="T12" fmla="*/ 102 w 139"/>
                <a:gd name="T13" fmla="*/ 33 h 122"/>
                <a:gd name="T14" fmla="*/ 84 w 139"/>
                <a:gd name="T15" fmla="*/ 21 h 122"/>
                <a:gd name="T16" fmla="*/ 75 w 139"/>
                <a:gd name="T17" fmla="*/ 15 h 122"/>
                <a:gd name="T18" fmla="*/ 48 w 139"/>
                <a:gd name="T19" fmla="*/ 9 h 122"/>
                <a:gd name="T20" fmla="*/ 39 w 139"/>
                <a:gd name="T21" fmla="*/ 27 h 122"/>
                <a:gd name="T22" fmla="*/ 9 w 139"/>
                <a:gd name="T23" fmla="*/ 45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2" name="Freeform 43"/>
            <p:cNvSpPr>
              <a:spLocks/>
            </p:cNvSpPr>
            <p:nvPr/>
          </p:nvSpPr>
          <p:spPr bwMode="auto">
            <a:xfrm>
              <a:off x="4182" y="1881"/>
              <a:ext cx="37" cy="26"/>
            </a:xfrm>
            <a:custGeom>
              <a:avLst/>
              <a:gdLst>
                <a:gd name="T0" fmla="*/ 22 w 49"/>
                <a:gd name="T1" fmla="*/ 0 h 35"/>
                <a:gd name="T2" fmla="*/ 6 w 49"/>
                <a:gd name="T3" fmla="*/ 8 h 35"/>
                <a:gd name="T4" fmla="*/ 18 w 49"/>
                <a:gd name="T5" fmla="*/ 26 h 35"/>
                <a:gd name="T6" fmla="*/ 29 w 49"/>
                <a:gd name="T7" fmla="*/ 19 h 35"/>
                <a:gd name="T8" fmla="*/ 22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3" name="Freeform 44"/>
            <p:cNvSpPr>
              <a:spLocks/>
            </p:cNvSpPr>
            <p:nvPr/>
          </p:nvSpPr>
          <p:spPr bwMode="auto">
            <a:xfrm>
              <a:off x="2459" y="1395"/>
              <a:ext cx="123" cy="201"/>
            </a:xfrm>
            <a:custGeom>
              <a:avLst/>
              <a:gdLst>
                <a:gd name="T0" fmla="*/ 96 w 164"/>
                <a:gd name="T1" fmla="*/ 0 h 268"/>
                <a:gd name="T2" fmla="*/ 78 w 164"/>
                <a:gd name="T3" fmla="*/ 21 h 268"/>
                <a:gd name="T4" fmla="*/ 66 w 164"/>
                <a:gd name="T5" fmla="*/ 48 h 268"/>
                <a:gd name="T6" fmla="*/ 27 w 164"/>
                <a:gd name="T7" fmla="*/ 63 h 268"/>
                <a:gd name="T8" fmla="*/ 21 w 164"/>
                <a:gd name="T9" fmla="*/ 72 h 268"/>
                <a:gd name="T10" fmla="*/ 12 w 164"/>
                <a:gd name="T11" fmla="*/ 75 h 268"/>
                <a:gd name="T12" fmla="*/ 15 w 164"/>
                <a:gd name="T13" fmla="*/ 99 h 268"/>
                <a:gd name="T14" fmla="*/ 21 w 164"/>
                <a:gd name="T15" fmla="*/ 117 h 268"/>
                <a:gd name="T16" fmla="*/ 0 w 164"/>
                <a:gd name="T17" fmla="*/ 150 h 268"/>
                <a:gd name="T18" fmla="*/ 21 w 164"/>
                <a:gd name="T19" fmla="*/ 195 h 268"/>
                <a:gd name="T20" fmla="*/ 39 w 164"/>
                <a:gd name="T21" fmla="*/ 201 h 268"/>
                <a:gd name="T22" fmla="*/ 66 w 164"/>
                <a:gd name="T23" fmla="*/ 162 h 268"/>
                <a:gd name="T24" fmla="*/ 78 w 164"/>
                <a:gd name="T25" fmla="*/ 144 h 268"/>
                <a:gd name="T26" fmla="*/ 96 w 164"/>
                <a:gd name="T27" fmla="*/ 87 h 268"/>
                <a:gd name="T28" fmla="*/ 105 w 164"/>
                <a:gd name="T29" fmla="*/ 57 h 268"/>
                <a:gd name="T30" fmla="*/ 123 w 164"/>
                <a:gd name="T31" fmla="*/ 54 h 268"/>
                <a:gd name="T32" fmla="*/ 96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4" name="Freeform 45"/>
            <p:cNvSpPr>
              <a:spLocks/>
            </p:cNvSpPr>
            <p:nvPr/>
          </p:nvSpPr>
          <p:spPr bwMode="auto">
            <a:xfrm>
              <a:off x="2991" y="1083"/>
              <a:ext cx="49" cy="61"/>
            </a:xfrm>
            <a:custGeom>
              <a:avLst/>
              <a:gdLst>
                <a:gd name="T0" fmla="*/ 22 w 66"/>
                <a:gd name="T1" fmla="*/ 0 h 81"/>
                <a:gd name="T2" fmla="*/ 19 w 66"/>
                <a:gd name="T3" fmla="*/ 45 h 81"/>
                <a:gd name="T4" fmla="*/ 22 w 66"/>
                <a:gd name="T5" fmla="*/ 57 h 81"/>
                <a:gd name="T6" fmla="*/ 30 w 66"/>
                <a:gd name="T7" fmla="*/ 60 h 81"/>
                <a:gd name="T8" fmla="*/ 42 w 66"/>
                <a:gd name="T9" fmla="*/ 57 h 81"/>
                <a:gd name="T10" fmla="*/ 22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5" name="Freeform 46"/>
            <p:cNvSpPr>
              <a:spLocks/>
            </p:cNvSpPr>
            <p:nvPr/>
          </p:nvSpPr>
          <p:spPr bwMode="auto">
            <a:xfrm>
              <a:off x="3324" y="1149"/>
              <a:ext cx="111" cy="183"/>
            </a:xfrm>
            <a:custGeom>
              <a:avLst/>
              <a:gdLst>
                <a:gd name="T0" fmla="*/ 72 w 148"/>
                <a:gd name="T1" fmla="*/ 0 h 244"/>
                <a:gd name="T2" fmla="*/ 45 w 148"/>
                <a:gd name="T3" fmla="*/ 63 h 244"/>
                <a:gd name="T4" fmla="*/ 27 w 148"/>
                <a:gd name="T5" fmla="*/ 69 h 244"/>
                <a:gd name="T6" fmla="*/ 9 w 148"/>
                <a:gd name="T7" fmla="*/ 81 h 244"/>
                <a:gd name="T8" fmla="*/ 30 w 148"/>
                <a:gd name="T9" fmla="*/ 141 h 244"/>
                <a:gd name="T10" fmla="*/ 39 w 148"/>
                <a:gd name="T11" fmla="*/ 168 h 244"/>
                <a:gd name="T12" fmla="*/ 45 w 148"/>
                <a:gd name="T13" fmla="*/ 177 h 244"/>
                <a:gd name="T14" fmla="*/ 63 w 148"/>
                <a:gd name="T15" fmla="*/ 183 h 244"/>
                <a:gd name="T16" fmla="*/ 72 w 148"/>
                <a:gd name="T17" fmla="*/ 147 h 244"/>
                <a:gd name="T18" fmla="*/ 93 w 148"/>
                <a:gd name="T19" fmla="*/ 126 h 244"/>
                <a:gd name="T20" fmla="*/ 84 w 148"/>
                <a:gd name="T21" fmla="*/ 51 h 244"/>
                <a:gd name="T22" fmla="*/ 105 w 148"/>
                <a:gd name="T23" fmla="*/ 36 h 244"/>
                <a:gd name="T24" fmla="*/ 84 w 148"/>
                <a:gd name="T25" fmla="*/ 15 h 244"/>
                <a:gd name="T26" fmla="*/ 72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6" name="Freeform 47"/>
            <p:cNvSpPr>
              <a:spLocks/>
            </p:cNvSpPr>
            <p:nvPr/>
          </p:nvSpPr>
          <p:spPr bwMode="auto">
            <a:xfrm>
              <a:off x="3230" y="1092"/>
              <a:ext cx="72" cy="137"/>
            </a:xfrm>
            <a:custGeom>
              <a:avLst/>
              <a:gdLst>
                <a:gd name="T0" fmla="*/ 36 w 96"/>
                <a:gd name="T1" fmla="*/ 1 h 183"/>
                <a:gd name="T2" fmla="*/ 38 w 96"/>
                <a:gd name="T3" fmla="*/ 26 h 183"/>
                <a:gd name="T4" fmla="*/ 45 w 96"/>
                <a:gd name="T5" fmla="*/ 46 h 183"/>
                <a:gd name="T6" fmla="*/ 47 w 96"/>
                <a:gd name="T7" fmla="*/ 69 h 183"/>
                <a:gd name="T8" fmla="*/ 51 w 96"/>
                <a:gd name="T9" fmla="*/ 79 h 183"/>
                <a:gd name="T10" fmla="*/ 53 w 96"/>
                <a:gd name="T11" fmla="*/ 94 h 183"/>
                <a:gd name="T12" fmla="*/ 43 w 96"/>
                <a:gd name="T13" fmla="*/ 70 h 183"/>
                <a:gd name="T14" fmla="*/ 26 w 96"/>
                <a:gd name="T15" fmla="*/ 58 h 183"/>
                <a:gd name="T16" fmla="*/ 4 w 96"/>
                <a:gd name="T17" fmla="*/ 62 h 183"/>
                <a:gd name="T18" fmla="*/ 6 w 96"/>
                <a:gd name="T19" fmla="*/ 76 h 183"/>
                <a:gd name="T20" fmla="*/ 31 w 96"/>
                <a:gd name="T21" fmla="*/ 85 h 183"/>
                <a:gd name="T22" fmla="*/ 43 w 96"/>
                <a:gd name="T23" fmla="*/ 101 h 183"/>
                <a:gd name="T24" fmla="*/ 53 w 96"/>
                <a:gd name="T25" fmla="*/ 101 h 183"/>
                <a:gd name="T26" fmla="*/ 59 w 96"/>
                <a:gd name="T27" fmla="*/ 112 h 183"/>
                <a:gd name="T28" fmla="*/ 72 w 96"/>
                <a:gd name="T29" fmla="*/ 134 h 183"/>
                <a:gd name="T30" fmla="*/ 61 w 96"/>
                <a:gd name="T31" fmla="*/ 94 h 183"/>
                <a:gd name="T32" fmla="*/ 60 w 96"/>
                <a:gd name="T33" fmla="*/ 70 h 183"/>
                <a:gd name="T34" fmla="*/ 53 w 96"/>
                <a:gd name="T35" fmla="*/ 47 h 183"/>
                <a:gd name="T36" fmla="*/ 47 w 96"/>
                <a:gd name="T37" fmla="*/ 31 h 183"/>
                <a:gd name="T38" fmla="*/ 43 w 96"/>
                <a:gd name="T39" fmla="*/ 15 h 183"/>
                <a:gd name="T40" fmla="*/ 36 w 96"/>
                <a:gd name="T41" fmla="*/ 1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>
              <a:off x="3279" y="1202"/>
              <a:ext cx="40" cy="131"/>
            </a:xfrm>
            <a:custGeom>
              <a:avLst/>
              <a:gdLst>
                <a:gd name="T0" fmla="*/ 4 w 54"/>
                <a:gd name="T1" fmla="*/ 0 h 175"/>
                <a:gd name="T2" fmla="*/ 0 w 54"/>
                <a:gd name="T3" fmla="*/ 19 h 175"/>
                <a:gd name="T4" fmla="*/ 7 w 54"/>
                <a:gd name="T5" fmla="*/ 40 h 175"/>
                <a:gd name="T6" fmla="*/ 13 w 54"/>
                <a:gd name="T7" fmla="*/ 70 h 175"/>
                <a:gd name="T8" fmla="*/ 25 w 54"/>
                <a:gd name="T9" fmla="*/ 97 h 175"/>
                <a:gd name="T10" fmla="*/ 40 w 54"/>
                <a:gd name="T11" fmla="*/ 131 h 175"/>
                <a:gd name="T12" fmla="*/ 30 w 54"/>
                <a:gd name="T13" fmla="*/ 86 h 175"/>
                <a:gd name="T14" fmla="*/ 25 w 54"/>
                <a:gd name="T15" fmla="*/ 70 h 175"/>
                <a:gd name="T16" fmla="*/ 21 w 54"/>
                <a:gd name="T17" fmla="*/ 46 h 175"/>
                <a:gd name="T18" fmla="*/ 19 w 54"/>
                <a:gd name="T19" fmla="*/ 34 h 175"/>
                <a:gd name="T20" fmla="*/ 12 w 54"/>
                <a:gd name="T21" fmla="*/ 28 h 175"/>
                <a:gd name="T22" fmla="*/ 4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>
              <a:off x="3324" y="1339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6 w 86"/>
                <a:gd name="T3" fmla="*/ 25 h 73"/>
                <a:gd name="T4" fmla="*/ 17 w 86"/>
                <a:gd name="T5" fmla="*/ 32 h 73"/>
                <a:gd name="T6" fmla="*/ 36 w 86"/>
                <a:gd name="T7" fmla="*/ 36 h 73"/>
                <a:gd name="T8" fmla="*/ 47 w 86"/>
                <a:gd name="T9" fmla="*/ 42 h 73"/>
                <a:gd name="T10" fmla="*/ 56 w 86"/>
                <a:gd name="T11" fmla="*/ 49 h 73"/>
                <a:gd name="T12" fmla="*/ 65 w 86"/>
                <a:gd name="T13" fmla="*/ 51 h 73"/>
                <a:gd name="T14" fmla="*/ 54 w 86"/>
                <a:gd name="T15" fmla="*/ 29 h 73"/>
                <a:gd name="T16" fmla="*/ 48 w 86"/>
                <a:gd name="T17" fmla="*/ 16 h 73"/>
                <a:gd name="T18" fmla="*/ 27 w 86"/>
                <a:gd name="T19" fmla="*/ 18 h 73"/>
                <a:gd name="T20" fmla="*/ 18 w 86"/>
                <a:gd name="T21" fmla="*/ 14 h 73"/>
                <a:gd name="T22" fmla="*/ 5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9" name="Freeform 50"/>
            <p:cNvSpPr>
              <a:spLocks/>
            </p:cNvSpPr>
            <p:nvPr/>
          </p:nvSpPr>
          <p:spPr bwMode="auto">
            <a:xfrm>
              <a:off x="3428" y="1244"/>
              <a:ext cx="83" cy="117"/>
            </a:xfrm>
            <a:custGeom>
              <a:avLst/>
              <a:gdLst>
                <a:gd name="T0" fmla="*/ 73 w 111"/>
                <a:gd name="T1" fmla="*/ 0 h 156"/>
                <a:gd name="T2" fmla="*/ 56 w 111"/>
                <a:gd name="T3" fmla="*/ 8 h 156"/>
                <a:gd name="T4" fmla="*/ 17 w 111"/>
                <a:gd name="T5" fmla="*/ 11 h 156"/>
                <a:gd name="T6" fmla="*/ 10 w 111"/>
                <a:gd name="T7" fmla="*/ 25 h 156"/>
                <a:gd name="T8" fmla="*/ 8 w 111"/>
                <a:gd name="T9" fmla="*/ 46 h 156"/>
                <a:gd name="T10" fmla="*/ 10 w 111"/>
                <a:gd name="T11" fmla="*/ 56 h 156"/>
                <a:gd name="T12" fmla="*/ 2 w 111"/>
                <a:gd name="T13" fmla="*/ 66 h 156"/>
                <a:gd name="T14" fmla="*/ 10 w 111"/>
                <a:gd name="T15" fmla="*/ 82 h 156"/>
                <a:gd name="T16" fmla="*/ 17 w 111"/>
                <a:gd name="T17" fmla="*/ 93 h 156"/>
                <a:gd name="T18" fmla="*/ 11 w 111"/>
                <a:gd name="T19" fmla="*/ 108 h 156"/>
                <a:gd name="T20" fmla="*/ 18 w 111"/>
                <a:gd name="T21" fmla="*/ 117 h 156"/>
                <a:gd name="T22" fmla="*/ 31 w 111"/>
                <a:gd name="T23" fmla="*/ 108 h 156"/>
                <a:gd name="T24" fmla="*/ 37 w 111"/>
                <a:gd name="T25" fmla="*/ 70 h 156"/>
                <a:gd name="T26" fmla="*/ 42 w 111"/>
                <a:gd name="T27" fmla="*/ 95 h 156"/>
                <a:gd name="T28" fmla="*/ 49 w 111"/>
                <a:gd name="T29" fmla="*/ 109 h 156"/>
                <a:gd name="T30" fmla="*/ 46 w 111"/>
                <a:gd name="T31" fmla="*/ 84 h 156"/>
                <a:gd name="T32" fmla="*/ 54 w 111"/>
                <a:gd name="T33" fmla="*/ 55 h 156"/>
                <a:gd name="T34" fmla="*/ 52 w 111"/>
                <a:gd name="T35" fmla="*/ 38 h 156"/>
                <a:gd name="T36" fmla="*/ 40 w 111"/>
                <a:gd name="T37" fmla="*/ 45 h 156"/>
                <a:gd name="T38" fmla="*/ 26 w 111"/>
                <a:gd name="T39" fmla="*/ 41 h 156"/>
                <a:gd name="T40" fmla="*/ 31 w 111"/>
                <a:gd name="T41" fmla="*/ 27 h 156"/>
                <a:gd name="T42" fmla="*/ 46 w 111"/>
                <a:gd name="T43" fmla="*/ 26 h 156"/>
                <a:gd name="T44" fmla="*/ 58 w 111"/>
                <a:gd name="T45" fmla="*/ 29 h 156"/>
                <a:gd name="T46" fmla="*/ 73 w 111"/>
                <a:gd name="T47" fmla="*/ 23 h 156"/>
                <a:gd name="T48" fmla="*/ 83 w 111"/>
                <a:gd name="T49" fmla="*/ 10 h 156"/>
                <a:gd name="T50" fmla="*/ 73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0" name="Freeform 51"/>
            <p:cNvSpPr>
              <a:spLocks/>
            </p:cNvSpPr>
            <p:nvPr/>
          </p:nvSpPr>
          <p:spPr bwMode="auto">
            <a:xfrm>
              <a:off x="3400" y="826"/>
              <a:ext cx="22" cy="71"/>
            </a:xfrm>
            <a:custGeom>
              <a:avLst/>
              <a:gdLst>
                <a:gd name="T0" fmla="*/ 9 w 30"/>
                <a:gd name="T1" fmla="*/ 0 h 94"/>
                <a:gd name="T2" fmla="*/ 0 w 30"/>
                <a:gd name="T3" fmla="*/ 12 h 94"/>
                <a:gd name="T4" fmla="*/ 4 w 30"/>
                <a:gd name="T5" fmla="*/ 28 h 94"/>
                <a:gd name="T6" fmla="*/ 1 w 30"/>
                <a:gd name="T7" fmla="*/ 46 h 94"/>
                <a:gd name="T8" fmla="*/ 12 w 30"/>
                <a:gd name="T9" fmla="*/ 71 h 94"/>
                <a:gd name="T10" fmla="*/ 22 w 30"/>
                <a:gd name="T11" fmla="*/ 62 h 94"/>
                <a:gd name="T12" fmla="*/ 16 w 30"/>
                <a:gd name="T13" fmla="*/ 46 h 94"/>
                <a:gd name="T14" fmla="*/ 9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1" name="Freeform 52"/>
            <p:cNvSpPr>
              <a:spLocks/>
            </p:cNvSpPr>
            <p:nvPr/>
          </p:nvSpPr>
          <p:spPr bwMode="auto">
            <a:xfrm>
              <a:off x="3414" y="945"/>
              <a:ext cx="61" cy="118"/>
            </a:xfrm>
            <a:custGeom>
              <a:avLst/>
              <a:gdLst>
                <a:gd name="T0" fmla="*/ 9 w 81"/>
                <a:gd name="T1" fmla="*/ 1 h 158"/>
                <a:gd name="T2" fmla="*/ 0 w 81"/>
                <a:gd name="T3" fmla="*/ 15 h 158"/>
                <a:gd name="T4" fmla="*/ 6 w 81"/>
                <a:gd name="T5" fmla="*/ 37 h 158"/>
                <a:gd name="T6" fmla="*/ 5 w 81"/>
                <a:gd name="T7" fmla="*/ 80 h 158"/>
                <a:gd name="T8" fmla="*/ 13 w 81"/>
                <a:gd name="T9" fmla="*/ 77 h 158"/>
                <a:gd name="T10" fmla="*/ 15 w 81"/>
                <a:gd name="T11" fmla="*/ 86 h 158"/>
                <a:gd name="T12" fmla="*/ 22 w 81"/>
                <a:gd name="T13" fmla="*/ 91 h 158"/>
                <a:gd name="T14" fmla="*/ 29 w 81"/>
                <a:gd name="T15" fmla="*/ 105 h 158"/>
                <a:gd name="T16" fmla="*/ 36 w 81"/>
                <a:gd name="T17" fmla="*/ 96 h 158"/>
                <a:gd name="T18" fmla="*/ 49 w 81"/>
                <a:gd name="T19" fmla="*/ 100 h 158"/>
                <a:gd name="T20" fmla="*/ 47 w 81"/>
                <a:gd name="T21" fmla="*/ 81 h 158"/>
                <a:gd name="T22" fmla="*/ 36 w 81"/>
                <a:gd name="T23" fmla="*/ 78 h 158"/>
                <a:gd name="T24" fmla="*/ 29 w 81"/>
                <a:gd name="T25" fmla="*/ 68 h 158"/>
                <a:gd name="T26" fmla="*/ 25 w 81"/>
                <a:gd name="T27" fmla="*/ 55 h 158"/>
                <a:gd name="T28" fmla="*/ 31 w 81"/>
                <a:gd name="T29" fmla="*/ 40 h 158"/>
                <a:gd name="T30" fmla="*/ 26 w 81"/>
                <a:gd name="T31" fmla="*/ 26 h 158"/>
                <a:gd name="T32" fmla="*/ 32 w 81"/>
                <a:gd name="T33" fmla="*/ 15 h 158"/>
                <a:gd name="T34" fmla="*/ 22 w 81"/>
                <a:gd name="T35" fmla="*/ 3 h 158"/>
                <a:gd name="T36" fmla="*/ 14 w 81"/>
                <a:gd name="T37" fmla="*/ 5 h 158"/>
                <a:gd name="T38" fmla="*/ 9 w 81"/>
                <a:gd name="T39" fmla="*/ 1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2" name="Freeform 53"/>
            <p:cNvSpPr>
              <a:spLocks/>
            </p:cNvSpPr>
            <p:nvPr/>
          </p:nvSpPr>
          <p:spPr bwMode="auto">
            <a:xfrm>
              <a:off x="3457" y="1101"/>
              <a:ext cx="64" cy="79"/>
            </a:xfrm>
            <a:custGeom>
              <a:avLst/>
              <a:gdLst>
                <a:gd name="T0" fmla="*/ 39 w 85"/>
                <a:gd name="T1" fmla="*/ 0 h 105"/>
                <a:gd name="T2" fmla="*/ 33 w 85"/>
                <a:gd name="T3" fmla="*/ 14 h 105"/>
                <a:gd name="T4" fmla="*/ 24 w 85"/>
                <a:gd name="T5" fmla="*/ 23 h 105"/>
                <a:gd name="T6" fmla="*/ 12 w 85"/>
                <a:gd name="T7" fmla="*/ 26 h 105"/>
                <a:gd name="T8" fmla="*/ 6 w 85"/>
                <a:gd name="T9" fmla="*/ 36 h 105"/>
                <a:gd name="T10" fmla="*/ 3 w 85"/>
                <a:gd name="T11" fmla="*/ 56 h 105"/>
                <a:gd name="T12" fmla="*/ 10 w 85"/>
                <a:gd name="T13" fmla="*/ 53 h 105"/>
                <a:gd name="T14" fmla="*/ 19 w 85"/>
                <a:gd name="T15" fmla="*/ 47 h 105"/>
                <a:gd name="T16" fmla="*/ 26 w 85"/>
                <a:gd name="T17" fmla="*/ 52 h 105"/>
                <a:gd name="T18" fmla="*/ 44 w 85"/>
                <a:gd name="T19" fmla="*/ 74 h 105"/>
                <a:gd name="T20" fmla="*/ 53 w 85"/>
                <a:gd name="T21" fmla="*/ 54 h 105"/>
                <a:gd name="T22" fmla="*/ 64 w 85"/>
                <a:gd name="T23" fmla="*/ 51 h 105"/>
                <a:gd name="T24" fmla="*/ 56 w 85"/>
                <a:gd name="T25" fmla="*/ 29 h 105"/>
                <a:gd name="T26" fmla="*/ 39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3" name="Freeform 54"/>
            <p:cNvSpPr>
              <a:spLocks/>
            </p:cNvSpPr>
            <p:nvPr/>
          </p:nvSpPr>
          <p:spPr bwMode="auto">
            <a:xfrm>
              <a:off x="3533" y="1242"/>
              <a:ext cx="29" cy="49"/>
            </a:xfrm>
            <a:custGeom>
              <a:avLst/>
              <a:gdLst>
                <a:gd name="T0" fmla="*/ 5 w 38"/>
                <a:gd name="T1" fmla="*/ 20 h 66"/>
                <a:gd name="T2" fmla="*/ 20 w 38"/>
                <a:gd name="T3" fmla="*/ 49 h 66"/>
                <a:gd name="T4" fmla="*/ 23 w 38"/>
                <a:gd name="T5" fmla="*/ 39 h 66"/>
                <a:gd name="T6" fmla="*/ 29 w 38"/>
                <a:gd name="T7" fmla="*/ 30 h 66"/>
                <a:gd name="T8" fmla="*/ 23 w 38"/>
                <a:gd name="T9" fmla="*/ 19 h 66"/>
                <a:gd name="T10" fmla="*/ 15 w 38"/>
                <a:gd name="T11" fmla="*/ 10 h 66"/>
                <a:gd name="T12" fmla="*/ 8 w 38"/>
                <a:gd name="T13" fmla="*/ 1 h 66"/>
                <a:gd name="T14" fmla="*/ 2 w 38"/>
                <a:gd name="T15" fmla="*/ 9 h 66"/>
                <a:gd name="T16" fmla="*/ 5 w 38"/>
                <a:gd name="T17" fmla="*/ 20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4" name="Freeform 55"/>
            <p:cNvSpPr>
              <a:spLocks/>
            </p:cNvSpPr>
            <p:nvPr/>
          </p:nvSpPr>
          <p:spPr bwMode="auto">
            <a:xfrm>
              <a:off x="3517" y="1324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5 w 24"/>
                <a:gd name="T3" fmla="*/ 17 h 23"/>
                <a:gd name="T4" fmla="*/ 18 w 24"/>
                <a:gd name="T5" fmla="*/ 8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5" name="Freeform 56"/>
            <p:cNvSpPr>
              <a:spLocks/>
            </p:cNvSpPr>
            <p:nvPr/>
          </p:nvSpPr>
          <p:spPr bwMode="auto">
            <a:xfrm>
              <a:off x="3544" y="1314"/>
              <a:ext cx="45" cy="37"/>
            </a:xfrm>
            <a:custGeom>
              <a:avLst/>
              <a:gdLst>
                <a:gd name="T0" fmla="*/ 7 w 60"/>
                <a:gd name="T1" fmla="*/ 0 h 49"/>
                <a:gd name="T2" fmla="*/ 0 w 60"/>
                <a:gd name="T3" fmla="*/ 14 h 49"/>
                <a:gd name="T4" fmla="*/ 21 w 60"/>
                <a:gd name="T5" fmla="*/ 25 h 49"/>
                <a:gd name="T6" fmla="*/ 32 w 60"/>
                <a:gd name="T7" fmla="*/ 35 h 49"/>
                <a:gd name="T8" fmla="*/ 45 w 60"/>
                <a:gd name="T9" fmla="*/ 32 h 49"/>
                <a:gd name="T10" fmla="*/ 37 w 60"/>
                <a:gd name="T11" fmla="*/ 18 h 49"/>
                <a:gd name="T12" fmla="*/ 21 w 60"/>
                <a:gd name="T13" fmla="*/ 2 h 49"/>
                <a:gd name="T14" fmla="*/ 14 w 60"/>
                <a:gd name="T15" fmla="*/ 12 h 49"/>
                <a:gd name="T16" fmla="*/ 7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6" name="Freeform 57"/>
            <p:cNvSpPr>
              <a:spLocks/>
            </p:cNvSpPr>
            <p:nvPr/>
          </p:nvSpPr>
          <p:spPr bwMode="auto">
            <a:xfrm>
              <a:off x="3613" y="1384"/>
              <a:ext cx="24" cy="33"/>
            </a:xfrm>
            <a:custGeom>
              <a:avLst/>
              <a:gdLst>
                <a:gd name="T0" fmla="*/ 21 w 32"/>
                <a:gd name="T1" fmla="*/ 0 h 44"/>
                <a:gd name="T2" fmla="*/ 8 w 32"/>
                <a:gd name="T3" fmla="*/ 8 h 44"/>
                <a:gd name="T4" fmla="*/ 9 w 32"/>
                <a:gd name="T5" fmla="*/ 24 h 44"/>
                <a:gd name="T6" fmla="*/ 18 w 32"/>
                <a:gd name="T7" fmla="*/ 27 h 44"/>
                <a:gd name="T8" fmla="*/ 21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7" name="Freeform 58"/>
            <p:cNvSpPr>
              <a:spLocks/>
            </p:cNvSpPr>
            <p:nvPr/>
          </p:nvSpPr>
          <p:spPr bwMode="auto">
            <a:xfrm>
              <a:off x="3880" y="1342"/>
              <a:ext cx="46" cy="47"/>
            </a:xfrm>
            <a:custGeom>
              <a:avLst/>
              <a:gdLst>
                <a:gd name="T0" fmla="*/ 5 w 61"/>
                <a:gd name="T1" fmla="*/ 0 h 63"/>
                <a:gd name="T2" fmla="*/ 0 w 61"/>
                <a:gd name="T3" fmla="*/ 10 h 63"/>
                <a:gd name="T4" fmla="*/ 18 w 61"/>
                <a:gd name="T5" fmla="*/ 26 h 63"/>
                <a:gd name="T6" fmla="*/ 27 w 61"/>
                <a:gd name="T7" fmla="*/ 40 h 63"/>
                <a:gd name="T8" fmla="*/ 35 w 61"/>
                <a:gd name="T9" fmla="*/ 47 h 63"/>
                <a:gd name="T10" fmla="*/ 46 w 61"/>
                <a:gd name="T11" fmla="*/ 42 h 63"/>
                <a:gd name="T12" fmla="*/ 25 w 61"/>
                <a:gd name="T13" fmla="*/ 13 h 63"/>
                <a:gd name="T14" fmla="*/ 5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8" name="Freeform 59"/>
            <p:cNvSpPr>
              <a:spLocks/>
            </p:cNvSpPr>
            <p:nvPr/>
          </p:nvSpPr>
          <p:spPr bwMode="auto">
            <a:xfrm>
              <a:off x="3483" y="1401"/>
              <a:ext cx="46" cy="50"/>
            </a:xfrm>
            <a:custGeom>
              <a:avLst/>
              <a:gdLst>
                <a:gd name="T0" fmla="*/ 21 w 61"/>
                <a:gd name="T1" fmla="*/ 5 h 67"/>
                <a:gd name="T2" fmla="*/ 23 w 61"/>
                <a:gd name="T3" fmla="*/ 25 h 67"/>
                <a:gd name="T4" fmla="*/ 12 w 61"/>
                <a:gd name="T5" fmla="*/ 32 h 67"/>
                <a:gd name="T6" fmla="*/ 17 w 61"/>
                <a:gd name="T7" fmla="*/ 50 h 67"/>
                <a:gd name="T8" fmla="*/ 36 w 61"/>
                <a:gd name="T9" fmla="*/ 43 h 67"/>
                <a:gd name="T10" fmla="*/ 45 w 61"/>
                <a:gd name="T11" fmla="*/ 35 h 67"/>
                <a:gd name="T12" fmla="*/ 38 w 61"/>
                <a:gd name="T13" fmla="*/ 21 h 67"/>
                <a:gd name="T14" fmla="*/ 43 w 61"/>
                <a:gd name="T15" fmla="*/ 10 h 67"/>
                <a:gd name="T16" fmla="*/ 41 w 61"/>
                <a:gd name="T17" fmla="*/ 1 h 67"/>
                <a:gd name="T18" fmla="*/ 35 w 61"/>
                <a:gd name="T19" fmla="*/ 3 h 67"/>
                <a:gd name="T20" fmla="*/ 38 w 61"/>
                <a:gd name="T21" fmla="*/ 4 h 67"/>
                <a:gd name="T22" fmla="*/ 37 w 61"/>
                <a:gd name="T23" fmla="*/ 12 h 67"/>
                <a:gd name="T24" fmla="*/ 32 w 61"/>
                <a:gd name="T25" fmla="*/ 17 h 67"/>
                <a:gd name="T26" fmla="*/ 21 w 61"/>
                <a:gd name="T27" fmla="*/ 5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9" name="Freeform 60"/>
            <p:cNvSpPr>
              <a:spLocks/>
            </p:cNvSpPr>
            <p:nvPr/>
          </p:nvSpPr>
          <p:spPr bwMode="auto">
            <a:xfrm>
              <a:off x="3434" y="1420"/>
              <a:ext cx="32" cy="27"/>
            </a:xfrm>
            <a:custGeom>
              <a:avLst/>
              <a:gdLst>
                <a:gd name="T0" fmla="*/ 16 w 43"/>
                <a:gd name="T1" fmla="*/ 2 h 36"/>
                <a:gd name="T2" fmla="*/ 4 w 43"/>
                <a:gd name="T3" fmla="*/ 5 h 36"/>
                <a:gd name="T4" fmla="*/ 25 w 43"/>
                <a:gd name="T5" fmla="*/ 27 h 36"/>
                <a:gd name="T6" fmla="*/ 31 w 43"/>
                <a:gd name="T7" fmla="*/ 23 h 36"/>
                <a:gd name="T8" fmla="*/ 16 w 43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0" name="Freeform 61"/>
            <p:cNvSpPr>
              <a:spLocks/>
            </p:cNvSpPr>
            <p:nvPr/>
          </p:nvSpPr>
          <p:spPr bwMode="auto">
            <a:xfrm>
              <a:off x="3413" y="1391"/>
              <a:ext cx="24" cy="31"/>
            </a:xfrm>
            <a:custGeom>
              <a:avLst/>
              <a:gdLst>
                <a:gd name="T0" fmla="*/ 16 w 32"/>
                <a:gd name="T1" fmla="*/ 0 h 41"/>
                <a:gd name="T2" fmla="*/ 0 w 32"/>
                <a:gd name="T3" fmla="*/ 20 h 41"/>
                <a:gd name="T4" fmla="*/ 12 w 32"/>
                <a:gd name="T5" fmla="*/ 18 h 41"/>
                <a:gd name="T6" fmla="*/ 14 w 32"/>
                <a:gd name="T7" fmla="*/ 22 h 41"/>
                <a:gd name="T8" fmla="*/ 12 w 32"/>
                <a:gd name="T9" fmla="*/ 26 h 41"/>
                <a:gd name="T10" fmla="*/ 23 w 32"/>
                <a:gd name="T11" fmla="*/ 16 h 41"/>
                <a:gd name="T12" fmla="*/ 18 w 32"/>
                <a:gd name="T13" fmla="*/ 7 h 41"/>
                <a:gd name="T14" fmla="*/ 16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1" name="Freeform 62"/>
            <p:cNvSpPr>
              <a:spLocks/>
            </p:cNvSpPr>
            <p:nvPr/>
          </p:nvSpPr>
          <p:spPr bwMode="auto">
            <a:xfrm>
              <a:off x="3447" y="1402"/>
              <a:ext cx="34" cy="24"/>
            </a:xfrm>
            <a:custGeom>
              <a:avLst/>
              <a:gdLst>
                <a:gd name="T0" fmla="*/ 16 w 45"/>
                <a:gd name="T1" fmla="*/ 0 h 32"/>
                <a:gd name="T2" fmla="*/ 0 w 45"/>
                <a:gd name="T3" fmla="*/ 5 h 32"/>
                <a:gd name="T4" fmla="*/ 20 w 45"/>
                <a:gd name="T5" fmla="*/ 23 h 32"/>
                <a:gd name="T6" fmla="*/ 34 w 45"/>
                <a:gd name="T7" fmla="*/ 18 h 32"/>
                <a:gd name="T8" fmla="*/ 17 w 45"/>
                <a:gd name="T9" fmla="*/ 8 h 32"/>
                <a:gd name="T10" fmla="*/ 16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2" name="Freeform 63"/>
            <p:cNvSpPr>
              <a:spLocks/>
            </p:cNvSpPr>
            <p:nvPr/>
          </p:nvSpPr>
          <p:spPr bwMode="auto">
            <a:xfrm>
              <a:off x="3398" y="1070"/>
              <a:ext cx="27" cy="55"/>
            </a:xfrm>
            <a:custGeom>
              <a:avLst/>
              <a:gdLst>
                <a:gd name="T0" fmla="*/ 23 w 35"/>
                <a:gd name="T1" fmla="*/ 0 h 74"/>
                <a:gd name="T2" fmla="*/ 16 w 35"/>
                <a:gd name="T3" fmla="*/ 11 h 74"/>
                <a:gd name="T4" fmla="*/ 7 w 35"/>
                <a:gd name="T5" fmla="*/ 27 h 74"/>
                <a:gd name="T6" fmla="*/ 0 w 35"/>
                <a:gd name="T7" fmla="*/ 44 h 74"/>
                <a:gd name="T8" fmla="*/ 6 w 35"/>
                <a:gd name="T9" fmla="*/ 55 h 74"/>
                <a:gd name="T10" fmla="*/ 15 w 35"/>
                <a:gd name="T11" fmla="*/ 44 h 74"/>
                <a:gd name="T12" fmla="*/ 27 w 35"/>
                <a:gd name="T13" fmla="*/ 24 h 74"/>
                <a:gd name="T14" fmla="*/ 23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3" name="Freeform 64"/>
            <p:cNvSpPr>
              <a:spLocks/>
            </p:cNvSpPr>
            <p:nvPr/>
          </p:nvSpPr>
          <p:spPr bwMode="auto">
            <a:xfrm>
              <a:off x="3449" y="1061"/>
              <a:ext cx="19" cy="55"/>
            </a:xfrm>
            <a:custGeom>
              <a:avLst/>
              <a:gdLst>
                <a:gd name="T0" fmla="*/ 10 w 25"/>
                <a:gd name="T1" fmla="*/ 5 h 73"/>
                <a:gd name="T2" fmla="*/ 3 w 25"/>
                <a:gd name="T3" fmla="*/ 6 h 73"/>
                <a:gd name="T4" fmla="*/ 0 w 25"/>
                <a:gd name="T5" fmla="*/ 17 h 73"/>
                <a:gd name="T6" fmla="*/ 11 w 25"/>
                <a:gd name="T7" fmla="*/ 31 h 73"/>
                <a:gd name="T8" fmla="*/ 19 w 25"/>
                <a:gd name="T9" fmla="*/ 42 h 73"/>
                <a:gd name="T10" fmla="*/ 12 w 25"/>
                <a:gd name="T11" fmla="*/ 15 h 73"/>
                <a:gd name="T12" fmla="*/ 10 w 25"/>
                <a:gd name="T13" fmla="*/ 5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4" name="Freeform 65"/>
            <p:cNvSpPr>
              <a:spLocks/>
            </p:cNvSpPr>
            <p:nvPr/>
          </p:nvSpPr>
          <p:spPr bwMode="auto">
            <a:xfrm>
              <a:off x="3471" y="1044"/>
              <a:ext cx="10" cy="25"/>
            </a:xfrm>
            <a:custGeom>
              <a:avLst/>
              <a:gdLst>
                <a:gd name="T0" fmla="*/ 8 w 14"/>
                <a:gd name="T1" fmla="*/ 0 h 33"/>
                <a:gd name="T2" fmla="*/ 1 w 14"/>
                <a:gd name="T3" fmla="*/ 8 h 33"/>
                <a:gd name="T4" fmla="*/ 8 w 14"/>
                <a:gd name="T5" fmla="*/ 19 h 33"/>
                <a:gd name="T6" fmla="*/ 8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5" name="Freeform 66"/>
            <p:cNvSpPr>
              <a:spLocks/>
            </p:cNvSpPr>
            <p:nvPr/>
          </p:nvSpPr>
          <p:spPr bwMode="auto">
            <a:xfrm>
              <a:off x="3481" y="1056"/>
              <a:ext cx="21" cy="48"/>
            </a:xfrm>
            <a:custGeom>
              <a:avLst/>
              <a:gdLst>
                <a:gd name="T0" fmla="*/ 4 w 28"/>
                <a:gd name="T1" fmla="*/ 0 h 64"/>
                <a:gd name="T2" fmla="*/ 8 w 28"/>
                <a:gd name="T3" fmla="*/ 11 h 64"/>
                <a:gd name="T4" fmla="*/ 15 w 28"/>
                <a:gd name="T5" fmla="*/ 16 h 64"/>
                <a:gd name="T6" fmla="*/ 6 w 28"/>
                <a:gd name="T7" fmla="*/ 29 h 64"/>
                <a:gd name="T8" fmla="*/ 0 w 28"/>
                <a:gd name="T9" fmla="*/ 42 h 64"/>
                <a:gd name="T10" fmla="*/ 8 w 28"/>
                <a:gd name="T11" fmla="*/ 43 h 64"/>
                <a:gd name="T12" fmla="*/ 20 w 28"/>
                <a:gd name="T13" fmla="*/ 20 h 64"/>
                <a:gd name="T14" fmla="*/ 4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6" name="Freeform 67"/>
            <p:cNvSpPr>
              <a:spLocks/>
            </p:cNvSpPr>
            <p:nvPr/>
          </p:nvSpPr>
          <p:spPr bwMode="auto">
            <a:xfrm>
              <a:off x="3212" y="1125"/>
              <a:ext cx="12" cy="27"/>
            </a:xfrm>
            <a:custGeom>
              <a:avLst/>
              <a:gdLst>
                <a:gd name="T0" fmla="*/ 11 w 16"/>
                <a:gd name="T1" fmla="*/ 2 h 36"/>
                <a:gd name="T2" fmla="*/ 0 w 16"/>
                <a:gd name="T3" fmla="*/ 5 h 36"/>
                <a:gd name="T4" fmla="*/ 6 w 16"/>
                <a:gd name="T5" fmla="*/ 17 h 36"/>
                <a:gd name="T6" fmla="*/ 11 w 16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7" name="Freeform 68"/>
            <p:cNvSpPr>
              <a:spLocks/>
            </p:cNvSpPr>
            <p:nvPr/>
          </p:nvSpPr>
          <p:spPr bwMode="auto">
            <a:xfrm>
              <a:off x="3202" y="1102"/>
              <a:ext cx="10" cy="15"/>
            </a:xfrm>
            <a:custGeom>
              <a:avLst/>
              <a:gdLst>
                <a:gd name="T0" fmla="*/ 8 w 13"/>
                <a:gd name="T1" fmla="*/ 4 h 20"/>
                <a:gd name="T2" fmla="*/ 1 w 13"/>
                <a:gd name="T3" fmla="*/ 8 h 20"/>
                <a:gd name="T4" fmla="*/ 7 w 13"/>
                <a:gd name="T5" fmla="*/ 15 h 20"/>
                <a:gd name="T6" fmla="*/ 8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8" name="Freeform 69"/>
            <p:cNvSpPr>
              <a:spLocks/>
            </p:cNvSpPr>
            <p:nvPr/>
          </p:nvSpPr>
          <p:spPr bwMode="auto">
            <a:xfrm>
              <a:off x="3198" y="1084"/>
              <a:ext cx="12" cy="14"/>
            </a:xfrm>
            <a:custGeom>
              <a:avLst/>
              <a:gdLst>
                <a:gd name="T0" fmla="*/ 8 w 16"/>
                <a:gd name="T1" fmla="*/ 4 h 19"/>
                <a:gd name="T2" fmla="*/ 0 w 16"/>
                <a:gd name="T3" fmla="*/ 7 h 19"/>
                <a:gd name="T4" fmla="*/ 9 w 16"/>
                <a:gd name="T5" fmla="*/ 14 h 19"/>
                <a:gd name="T6" fmla="*/ 8 w 16"/>
                <a:gd name="T7" fmla="*/ 4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9" name="Freeform 70"/>
            <p:cNvSpPr>
              <a:spLocks/>
            </p:cNvSpPr>
            <p:nvPr/>
          </p:nvSpPr>
          <p:spPr bwMode="auto">
            <a:xfrm>
              <a:off x="3186" y="1044"/>
              <a:ext cx="11" cy="19"/>
            </a:xfrm>
            <a:custGeom>
              <a:avLst/>
              <a:gdLst>
                <a:gd name="T0" fmla="*/ 5 w 14"/>
                <a:gd name="T1" fmla="*/ 0 h 25"/>
                <a:gd name="T2" fmla="*/ 0 w 14"/>
                <a:gd name="T3" fmla="*/ 10 h 25"/>
                <a:gd name="T4" fmla="*/ 9 w 14"/>
                <a:gd name="T5" fmla="*/ 18 h 25"/>
                <a:gd name="T6" fmla="*/ 5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0" name="Freeform 71"/>
            <p:cNvSpPr>
              <a:spLocks/>
            </p:cNvSpPr>
            <p:nvPr/>
          </p:nvSpPr>
          <p:spPr bwMode="auto">
            <a:xfrm>
              <a:off x="3188" y="1069"/>
              <a:ext cx="16" cy="13"/>
            </a:xfrm>
            <a:custGeom>
              <a:avLst/>
              <a:gdLst>
                <a:gd name="T0" fmla="*/ 9 w 22"/>
                <a:gd name="T1" fmla="*/ 0 h 18"/>
                <a:gd name="T2" fmla="*/ 14 w 22"/>
                <a:gd name="T3" fmla="*/ 13 h 18"/>
                <a:gd name="T4" fmla="*/ 10 w 22"/>
                <a:gd name="T5" fmla="*/ 4 h 18"/>
                <a:gd name="T6" fmla="*/ 9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1" name="Freeform 72"/>
            <p:cNvSpPr>
              <a:spLocks/>
            </p:cNvSpPr>
            <p:nvPr/>
          </p:nvSpPr>
          <p:spPr bwMode="auto">
            <a:xfrm>
              <a:off x="4024" y="1692"/>
              <a:ext cx="45" cy="60"/>
            </a:xfrm>
            <a:custGeom>
              <a:avLst/>
              <a:gdLst>
                <a:gd name="T0" fmla="*/ 8 w 60"/>
                <a:gd name="T1" fmla="*/ 5 h 81"/>
                <a:gd name="T2" fmla="*/ 2 w 60"/>
                <a:gd name="T3" fmla="*/ 13 h 81"/>
                <a:gd name="T4" fmla="*/ 11 w 60"/>
                <a:gd name="T5" fmla="*/ 29 h 81"/>
                <a:gd name="T6" fmla="*/ 20 w 60"/>
                <a:gd name="T7" fmla="*/ 40 h 81"/>
                <a:gd name="T8" fmla="*/ 30 w 60"/>
                <a:gd name="T9" fmla="*/ 47 h 81"/>
                <a:gd name="T10" fmla="*/ 38 w 60"/>
                <a:gd name="T11" fmla="*/ 60 h 81"/>
                <a:gd name="T12" fmla="*/ 39 w 60"/>
                <a:gd name="T13" fmla="*/ 42 h 81"/>
                <a:gd name="T14" fmla="*/ 32 w 60"/>
                <a:gd name="T15" fmla="*/ 27 h 81"/>
                <a:gd name="T16" fmla="*/ 19 w 60"/>
                <a:gd name="T17" fmla="*/ 13 h 81"/>
                <a:gd name="T18" fmla="*/ 8 w 60"/>
                <a:gd name="T19" fmla="*/ 5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2" name="Freeform 73"/>
            <p:cNvSpPr>
              <a:spLocks/>
            </p:cNvSpPr>
            <p:nvPr/>
          </p:nvSpPr>
          <p:spPr bwMode="auto">
            <a:xfrm>
              <a:off x="4255" y="1643"/>
              <a:ext cx="53" cy="46"/>
            </a:xfrm>
            <a:custGeom>
              <a:avLst/>
              <a:gdLst>
                <a:gd name="T0" fmla="*/ 21 w 71"/>
                <a:gd name="T1" fmla="*/ 17 h 61"/>
                <a:gd name="T2" fmla="*/ 10 w 71"/>
                <a:gd name="T3" fmla="*/ 24 h 61"/>
                <a:gd name="T4" fmla="*/ 1 w 71"/>
                <a:gd name="T5" fmla="*/ 33 h 61"/>
                <a:gd name="T6" fmla="*/ 10 w 71"/>
                <a:gd name="T7" fmla="*/ 44 h 61"/>
                <a:gd name="T8" fmla="*/ 21 w 71"/>
                <a:gd name="T9" fmla="*/ 33 h 61"/>
                <a:gd name="T10" fmla="*/ 30 w 71"/>
                <a:gd name="T11" fmla="*/ 17 h 61"/>
                <a:gd name="T12" fmla="*/ 41 w 71"/>
                <a:gd name="T13" fmla="*/ 0 h 61"/>
                <a:gd name="T14" fmla="*/ 53 w 71"/>
                <a:gd name="T15" fmla="*/ 8 h 61"/>
                <a:gd name="T16" fmla="*/ 26 w 71"/>
                <a:gd name="T17" fmla="*/ 17 h 61"/>
                <a:gd name="T18" fmla="*/ 21 w 71"/>
                <a:gd name="T19" fmla="*/ 17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3" name="Freeform 74"/>
            <p:cNvSpPr>
              <a:spLocks/>
            </p:cNvSpPr>
            <p:nvPr/>
          </p:nvSpPr>
          <p:spPr bwMode="auto">
            <a:xfrm>
              <a:off x="4095" y="1618"/>
              <a:ext cx="17" cy="23"/>
            </a:xfrm>
            <a:custGeom>
              <a:avLst/>
              <a:gdLst>
                <a:gd name="T0" fmla="*/ 7 w 23"/>
                <a:gd name="T1" fmla="*/ 0 h 30"/>
                <a:gd name="T2" fmla="*/ 0 w 23"/>
                <a:gd name="T3" fmla="*/ 11 h 30"/>
                <a:gd name="T4" fmla="*/ 9 w 23"/>
                <a:gd name="T5" fmla="*/ 23 h 30"/>
                <a:gd name="T6" fmla="*/ 7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4" name="Freeform 75"/>
            <p:cNvSpPr>
              <a:spLocks/>
            </p:cNvSpPr>
            <p:nvPr/>
          </p:nvSpPr>
          <p:spPr bwMode="auto">
            <a:xfrm>
              <a:off x="4087" y="1596"/>
              <a:ext cx="20" cy="17"/>
            </a:xfrm>
            <a:custGeom>
              <a:avLst/>
              <a:gdLst>
                <a:gd name="T0" fmla="*/ 15 w 26"/>
                <a:gd name="T1" fmla="*/ 0 h 23"/>
                <a:gd name="T2" fmla="*/ 0 w 26"/>
                <a:gd name="T3" fmla="*/ 10 h 23"/>
                <a:gd name="T4" fmla="*/ 16 w 26"/>
                <a:gd name="T5" fmla="*/ 15 h 23"/>
                <a:gd name="T6" fmla="*/ 15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5" name="Freeform 76"/>
            <p:cNvSpPr>
              <a:spLocks/>
            </p:cNvSpPr>
            <p:nvPr/>
          </p:nvSpPr>
          <p:spPr bwMode="auto">
            <a:xfrm>
              <a:off x="3934" y="1402"/>
              <a:ext cx="24" cy="33"/>
            </a:xfrm>
            <a:custGeom>
              <a:avLst/>
              <a:gdLst>
                <a:gd name="T0" fmla="*/ 21 w 32"/>
                <a:gd name="T1" fmla="*/ 0 h 44"/>
                <a:gd name="T2" fmla="*/ 8 w 32"/>
                <a:gd name="T3" fmla="*/ 8 h 44"/>
                <a:gd name="T4" fmla="*/ 9 w 32"/>
                <a:gd name="T5" fmla="*/ 24 h 44"/>
                <a:gd name="T6" fmla="*/ 18 w 32"/>
                <a:gd name="T7" fmla="*/ 27 h 44"/>
                <a:gd name="T8" fmla="*/ 21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6" name="Freeform 77"/>
            <p:cNvSpPr>
              <a:spLocks/>
            </p:cNvSpPr>
            <p:nvPr/>
          </p:nvSpPr>
          <p:spPr bwMode="auto">
            <a:xfrm>
              <a:off x="3968" y="1445"/>
              <a:ext cx="26" cy="33"/>
            </a:xfrm>
            <a:custGeom>
              <a:avLst/>
              <a:gdLst>
                <a:gd name="T0" fmla="*/ 23 w 34"/>
                <a:gd name="T1" fmla="*/ 0 h 44"/>
                <a:gd name="T2" fmla="*/ 8 w 34"/>
                <a:gd name="T3" fmla="*/ 7 h 44"/>
                <a:gd name="T4" fmla="*/ 11 w 34"/>
                <a:gd name="T5" fmla="*/ 24 h 44"/>
                <a:gd name="T6" fmla="*/ 20 w 34"/>
                <a:gd name="T7" fmla="*/ 27 h 44"/>
                <a:gd name="T8" fmla="*/ 23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7" name="Freeform 78"/>
            <p:cNvSpPr>
              <a:spLocks/>
            </p:cNvSpPr>
            <p:nvPr/>
          </p:nvSpPr>
          <p:spPr bwMode="auto">
            <a:xfrm>
              <a:off x="3995" y="1508"/>
              <a:ext cx="28" cy="28"/>
            </a:xfrm>
            <a:custGeom>
              <a:avLst/>
              <a:gdLst>
                <a:gd name="T0" fmla="*/ 25 w 38"/>
                <a:gd name="T1" fmla="*/ 2 h 37"/>
                <a:gd name="T2" fmla="*/ 7 w 38"/>
                <a:gd name="T3" fmla="*/ 2 h 37"/>
                <a:gd name="T4" fmla="*/ 10 w 38"/>
                <a:gd name="T5" fmla="*/ 19 h 37"/>
                <a:gd name="T6" fmla="*/ 19 w 38"/>
                <a:gd name="T7" fmla="*/ 22 h 37"/>
                <a:gd name="T8" fmla="*/ 25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8" name="Freeform 79"/>
            <p:cNvSpPr>
              <a:spLocks/>
            </p:cNvSpPr>
            <p:nvPr/>
          </p:nvSpPr>
          <p:spPr bwMode="auto">
            <a:xfrm>
              <a:off x="4029" y="1498"/>
              <a:ext cx="28" cy="26"/>
            </a:xfrm>
            <a:custGeom>
              <a:avLst/>
              <a:gdLst>
                <a:gd name="T0" fmla="*/ 25 w 38"/>
                <a:gd name="T1" fmla="*/ 2 h 34"/>
                <a:gd name="T2" fmla="*/ 7 w 38"/>
                <a:gd name="T3" fmla="*/ 2 h 34"/>
                <a:gd name="T4" fmla="*/ 12 w 38"/>
                <a:gd name="T5" fmla="*/ 17 h 34"/>
                <a:gd name="T6" fmla="*/ 20 w 38"/>
                <a:gd name="T7" fmla="*/ 17 h 34"/>
                <a:gd name="T8" fmla="*/ 25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4019" y="1462"/>
              <a:ext cx="26" cy="20"/>
            </a:xfrm>
            <a:custGeom>
              <a:avLst/>
              <a:gdLst>
                <a:gd name="T0" fmla="*/ 23 w 35"/>
                <a:gd name="T1" fmla="*/ 1 h 27"/>
                <a:gd name="T2" fmla="*/ 7 w 35"/>
                <a:gd name="T3" fmla="*/ 1 h 27"/>
                <a:gd name="T4" fmla="*/ 10 w 35"/>
                <a:gd name="T5" fmla="*/ 11 h 27"/>
                <a:gd name="T6" fmla="*/ 19 w 35"/>
                <a:gd name="T7" fmla="*/ 14 h 27"/>
                <a:gd name="T8" fmla="*/ 23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0" name="Freeform 81"/>
            <p:cNvSpPr>
              <a:spLocks/>
            </p:cNvSpPr>
            <p:nvPr/>
          </p:nvSpPr>
          <p:spPr bwMode="auto">
            <a:xfrm>
              <a:off x="3993" y="1437"/>
              <a:ext cx="26" cy="35"/>
            </a:xfrm>
            <a:custGeom>
              <a:avLst/>
              <a:gdLst>
                <a:gd name="T0" fmla="*/ 21 w 35"/>
                <a:gd name="T1" fmla="*/ 12 h 47"/>
                <a:gd name="T2" fmla="*/ 14 w 35"/>
                <a:gd name="T3" fmla="*/ 1 h 47"/>
                <a:gd name="T4" fmla="*/ 7 w 35"/>
                <a:gd name="T5" fmla="*/ 19 h 47"/>
                <a:gd name="T6" fmla="*/ 14 w 35"/>
                <a:gd name="T7" fmla="*/ 26 h 47"/>
                <a:gd name="T8" fmla="*/ 20 w 35"/>
                <a:gd name="T9" fmla="*/ 22 h 47"/>
                <a:gd name="T10" fmla="*/ 21 w 35"/>
                <a:gd name="T11" fmla="*/ 12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1" name="Freeform 82"/>
            <p:cNvSpPr>
              <a:spLocks/>
            </p:cNvSpPr>
            <p:nvPr/>
          </p:nvSpPr>
          <p:spPr bwMode="auto">
            <a:xfrm>
              <a:off x="3961" y="1421"/>
              <a:ext cx="24" cy="26"/>
            </a:xfrm>
            <a:custGeom>
              <a:avLst/>
              <a:gdLst>
                <a:gd name="T0" fmla="*/ 17 w 32"/>
                <a:gd name="T1" fmla="*/ 7 h 35"/>
                <a:gd name="T2" fmla="*/ 8 w 32"/>
                <a:gd name="T3" fmla="*/ 1 h 35"/>
                <a:gd name="T4" fmla="*/ 9 w 32"/>
                <a:gd name="T5" fmla="*/ 17 h 35"/>
                <a:gd name="T6" fmla="*/ 18 w 32"/>
                <a:gd name="T7" fmla="*/ 20 h 35"/>
                <a:gd name="T8" fmla="*/ 17 w 32"/>
                <a:gd name="T9" fmla="*/ 7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2" name="Freeform 83"/>
            <p:cNvSpPr>
              <a:spLocks/>
            </p:cNvSpPr>
            <p:nvPr/>
          </p:nvSpPr>
          <p:spPr bwMode="auto">
            <a:xfrm>
              <a:off x="4001" y="1474"/>
              <a:ext cx="24" cy="26"/>
            </a:xfrm>
            <a:custGeom>
              <a:avLst/>
              <a:gdLst>
                <a:gd name="T0" fmla="*/ 17 w 32"/>
                <a:gd name="T1" fmla="*/ 7 h 35"/>
                <a:gd name="T2" fmla="*/ 8 w 32"/>
                <a:gd name="T3" fmla="*/ 1 h 35"/>
                <a:gd name="T4" fmla="*/ 9 w 32"/>
                <a:gd name="T5" fmla="*/ 17 h 35"/>
                <a:gd name="T6" fmla="*/ 18 w 32"/>
                <a:gd name="T7" fmla="*/ 20 h 35"/>
                <a:gd name="T8" fmla="*/ 17 w 32"/>
                <a:gd name="T9" fmla="*/ 7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3" name="Freeform 84"/>
            <p:cNvSpPr>
              <a:spLocks/>
            </p:cNvSpPr>
            <p:nvPr/>
          </p:nvSpPr>
          <p:spPr bwMode="auto">
            <a:xfrm>
              <a:off x="2391" y="100"/>
              <a:ext cx="141" cy="108"/>
            </a:xfrm>
            <a:custGeom>
              <a:avLst/>
              <a:gdLst>
                <a:gd name="T0" fmla="*/ 128 w 189"/>
                <a:gd name="T1" fmla="*/ 3 h 144"/>
                <a:gd name="T2" fmla="*/ 138 w 189"/>
                <a:gd name="T3" fmla="*/ 3 h 144"/>
                <a:gd name="T4" fmla="*/ 141 w 189"/>
                <a:gd name="T5" fmla="*/ 12 h 144"/>
                <a:gd name="T6" fmla="*/ 140 w 189"/>
                <a:gd name="T7" fmla="*/ 18 h 144"/>
                <a:gd name="T8" fmla="*/ 98 w 189"/>
                <a:gd name="T9" fmla="*/ 33 h 144"/>
                <a:gd name="T10" fmla="*/ 81 w 189"/>
                <a:gd name="T11" fmla="*/ 44 h 144"/>
                <a:gd name="T12" fmla="*/ 72 w 189"/>
                <a:gd name="T13" fmla="*/ 47 h 144"/>
                <a:gd name="T14" fmla="*/ 53 w 189"/>
                <a:gd name="T15" fmla="*/ 62 h 144"/>
                <a:gd name="T16" fmla="*/ 56 w 189"/>
                <a:gd name="T17" fmla="*/ 69 h 144"/>
                <a:gd name="T18" fmla="*/ 62 w 189"/>
                <a:gd name="T19" fmla="*/ 87 h 144"/>
                <a:gd name="T20" fmla="*/ 80 w 189"/>
                <a:gd name="T21" fmla="*/ 95 h 144"/>
                <a:gd name="T22" fmla="*/ 69 w 189"/>
                <a:gd name="T23" fmla="*/ 105 h 144"/>
                <a:gd name="T24" fmla="*/ 62 w 189"/>
                <a:gd name="T25" fmla="*/ 98 h 144"/>
                <a:gd name="T26" fmla="*/ 53 w 189"/>
                <a:gd name="T27" fmla="*/ 101 h 144"/>
                <a:gd name="T28" fmla="*/ 16 w 189"/>
                <a:gd name="T29" fmla="*/ 92 h 144"/>
                <a:gd name="T30" fmla="*/ 14 w 189"/>
                <a:gd name="T31" fmla="*/ 80 h 144"/>
                <a:gd name="T32" fmla="*/ 35 w 189"/>
                <a:gd name="T33" fmla="*/ 68 h 144"/>
                <a:gd name="T34" fmla="*/ 38 w 189"/>
                <a:gd name="T35" fmla="*/ 57 h 144"/>
                <a:gd name="T36" fmla="*/ 35 w 189"/>
                <a:gd name="T37" fmla="*/ 48 h 144"/>
                <a:gd name="T38" fmla="*/ 54 w 189"/>
                <a:gd name="T39" fmla="*/ 35 h 144"/>
                <a:gd name="T40" fmla="*/ 72 w 189"/>
                <a:gd name="T41" fmla="*/ 27 h 144"/>
                <a:gd name="T42" fmla="*/ 84 w 189"/>
                <a:gd name="T43" fmla="*/ 18 h 144"/>
                <a:gd name="T44" fmla="*/ 128 w 189"/>
                <a:gd name="T45" fmla="*/ 3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4" name="Freeform 85"/>
            <p:cNvSpPr>
              <a:spLocks/>
            </p:cNvSpPr>
            <p:nvPr/>
          </p:nvSpPr>
          <p:spPr bwMode="auto">
            <a:xfrm>
              <a:off x="2475" y="204"/>
              <a:ext cx="40" cy="12"/>
            </a:xfrm>
            <a:custGeom>
              <a:avLst/>
              <a:gdLst>
                <a:gd name="T0" fmla="*/ 18 w 53"/>
                <a:gd name="T1" fmla="*/ 0 h 17"/>
                <a:gd name="T2" fmla="*/ 9 w 53"/>
                <a:gd name="T3" fmla="*/ 1 h 17"/>
                <a:gd name="T4" fmla="*/ 24 w 53"/>
                <a:gd name="T5" fmla="*/ 11 h 17"/>
                <a:gd name="T6" fmla="*/ 33 w 53"/>
                <a:gd name="T7" fmla="*/ 10 h 17"/>
                <a:gd name="T8" fmla="*/ 18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5" name="Freeform 86"/>
            <p:cNvSpPr>
              <a:spLocks/>
            </p:cNvSpPr>
            <p:nvPr/>
          </p:nvSpPr>
          <p:spPr bwMode="auto">
            <a:xfrm>
              <a:off x="2680" y="48"/>
              <a:ext cx="42" cy="28"/>
            </a:xfrm>
            <a:custGeom>
              <a:avLst/>
              <a:gdLst>
                <a:gd name="T0" fmla="*/ 42 w 57"/>
                <a:gd name="T1" fmla="*/ 3 h 37"/>
                <a:gd name="T2" fmla="*/ 18 w 57"/>
                <a:gd name="T3" fmla="*/ 18 h 37"/>
                <a:gd name="T4" fmla="*/ 8 w 57"/>
                <a:gd name="T5" fmla="*/ 26 h 37"/>
                <a:gd name="T6" fmla="*/ 7 w 57"/>
                <a:gd name="T7" fmla="*/ 3 h 37"/>
                <a:gd name="T8" fmla="*/ 15 w 57"/>
                <a:gd name="T9" fmla="*/ 0 h 37"/>
                <a:gd name="T10" fmla="*/ 42 w 57"/>
                <a:gd name="T11" fmla="*/ 3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6" name="Freeform 87"/>
            <p:cNvSpPr>
              <a:spLocks/>
            </p:cNvSpPr>
            <p:nvPr/>
          </p:nvSpPr>
          <p:spPr bwMode="auto">
            <a:xfrm>
              <a:off x="2710" y="61"/>
              <a:ext cx="50" cy="20"/>
            </a:xfrm>
            <a:custGeom>
              <a:avLst/>
              <a:gdLst>
                <a:gd name="T0" fmla="*/ 21 w 68"/>
                <a:gd name="T1" fmla="*/ 0 h 26"/>
                <a:gd name="T2" fmla="*/ 8 w 68"/>
                <a:gd name="T3" fmla="*/ 5 h 26"/>
                <a:gd name="T4" fmla="*/ 42 w 68"/>
                <a:gd name="T5" fmla="*/ 20 h 26"/>
                <a:gd name="T6" fmla="*/ 46 w 68"/>
                <a:gd name="T7" fmla="*/ 18 h 26"/>
                <a:gd name="T8" fmla="*/ 21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7" name="Freeform 88"/>
            <p:cNvSpPr>
              <a:spLocks/>
            </p:cNvSpPr>
            <p:nvPr/>
          </p:nvSpPr>
          <p:spPr bwMode="auto">
            <a:xfrm>
              <a:off x="2764" y="64"/>
              <a:ext cx="50" cy="32"/>
            </a:xfrm>
            <a:custGeom>
              <a:avLst/>
              <a:gdLst>
                <a:gd name="T0" fmla="*/ 38 w 66"/>
                <a:gd name="T1" fmla="*/ 7 h 43"/>
                <a:gd name="T2" fmla="*/ 20 w 66"/>
                <a:gd name="T3" fmla="*/ 7 h 43"/>
                <a:gd name="T4" fmla="*/ 8 w 66"/>
                <a:gd name="T5" fmla="*/ 7 h 43"/>
                <a:gd name="T6" fmla="*/ 6 w 66"/>
                <a:gd name="T7" fmla="*/ 26 h 43"/>
                <a:gd name="T8" fmla="*/ 24 w 66"/>
                <a:gd name="T9" fmla="*/ 32 h 43"/>
                <a:gd name="T10" fmla="*/ 47 w 66"/>
                <a:gd name="T11" fmla="*/ 20 h 43"/>
                <a:gd name="T12" fmla="*/ 38 w 66"/>
                <a:gd name="T13" fmla="*/ 7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8" name="Freeform 89"/>
            <p:cNvSpPr>
              <a:spLocks/>
            </p:cNvSpPr>
            <p:nvPr/>
          </p:nvSpPr>
          <p:spPr bwMode="auto">
            <a:xfrm>
              <a:off x="3113" y="91"/>
              <a:ext cx="88" cy="31"/>
            </a:xfrm>
            <a:custGeom>
              <a:avLst/>
              <a:gdLst>
                <a:gd name="T0" fmla="*/ 11 w 117"/>
                <a:gd name="T1" fmla="*/ 0 h 41"/>
                <a:gd name="T2" fmla="*/ 6 w 117"/>
                <a:gd name="T3" fmla="*/ 12 h 41"/>
                <a:gd name="T4" fmla="*/ 38 w 117"/>
                <a:gd name="T5" fmla="*/ 23 h 41"/>
                <a:gd name="T6" fmla="*/ 57 w 117"/>
                <a:gd name="T7" fmla="*/ 27 h 41"/>
                <a:gd name="T8" fmla="*/ 84 w 117"/>
                <a:gd name="T9" fmla="*/ 17 h 41"/>
                <a:gd name="T10" fmla="*/ 59 w 117"/>
                <a:gd name="T11" fmla="*/ 3 h 41"/>
                <a:gd name="T12" fmla="*/ 11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9" name="Freeform 90"/>
            <p:cNvSpPr>
              <a:spLocks/>
            </p:cNvSpPr>
            <p:nvPr/>
          </p:nvSpPr>
          <p:spPr bwMode="auto">
            <a:xfrm>
              <a:off x="3203" y="90"/>
              <a:ext cx="46" cy="24"/>
            </a:xfrm>
            <a:custGeom>
              <a:avLst/>
              <a:gdLst>
                <a:gd name="T0" fmla="*/ 24 w 62"/>
                <a:gd name="T1" fmla="*/ 3 h 32"/>
                <a:gd name="T2" fmla="*/ 46 w 62"/>
                <a:gd name="T3" fmla="*/ 8 h 32"/>
                <a:gd name="T4" fmla="*/ 22 w 62"/>
                <a:gd name="T5" fmla="*/ 24 h 32"/>
                <a:gd name="T6" fmla="*/ 4 w 62"/>
                <a:gd name="T7" fmla="*/ 17 h 32"/>
                <a:gd name="T8" fmla="*/ 24 w 62"/>
                <a:gd name="T9" fmla="*/ 3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0" name="Freeform 91"/>
            <p:cNvSpPr>
              <a:spLocks/>
            </p:cNvSpPr>
            <p:nvPr/>
          </p:nvSpPr>
          <p:spPr bwMode="auto">
            <a:xfrm>
              <a:off x="3182" y="119"/>
              <a:ext cx="37" cy="17"/>
            </a:xfrm>
            <a:custGeom>
              <a:avLst/>
              <a:gdLst>
                <a:gd name="T0" fmla="*/ 15 w 49"/>
                <a:gd name="T1" fmla="*/ 1 h 23"/>
                <a:gd name="T2" fmla="*/ 5 w 49"/>
                <a:gd name="T3" fmla="*/ 4 h 23"/>
                <a:gd name="T4" fmla="*/ 29 w 49"/>
                <a:gd name="T5" fmla="*/ 17 h 23"/>
                <a:gd name="T6" fmla="*/ 15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Freeform 92"/>
            <p:cNvSpPr>
              <a:spLocks/>
            </p:cNvSpPr>
            <p:nvPr/>
          </p:nvSpPr>
          <p:spPr bwMode="auto">
            <a:xfrm>
              <a:off x="3434" y="343"/>
              <a:ext cx="76" cy="114"/>
            </a:xfrm>
            <a:custGeom>
              <a:avLst/>
              <a:gdLst>
                <a:gd name="T0" fmla="*/ 4 w 102"/>
                <a:gd name="T1" fmla="*/ 0 h 152"/>
                <a:gd name="T2" fmla="*/ 0 w 102"/>
                <a:gd name="T3" fmla="*/ 14 h 152"/>
                <a:gd name="T4" fmla="*/ 10 w 102"/>
                <a:gd name="T5" fmla="*/ 32 h 152"/>
                <a:gd name="T6" fmla="*/ 24 w 102"/>
                <a:gd name="T7" fmla="*/ 54 h 152"/>
                <a:gd name="T8" fmla="*/ 27 w 102"/>
                <a:gd name="T9" fmla="*/ 78 h 152"/>
                <a:gd name="T10" fmla="*/ 60 w 102"/>
                <a:gd name="T11" fmla="*/ 114 h 152"/>
                <a:gd name="T12" fmla="*/ 64 w 102"/>
                <a:gd name="T13" fmla="*/ 93 h 152"/>
                <a:gd name="T14" fmla="*/ 55 w 102"/>
                <a:gd name="T15" fmla="*/ 77 h 152"/>
                <a:gd name="T16" fmla="*/ 46 w 102"/>
                <a:gd name="T17" fmla="*/ 69 h 152"/>
                <a:gd name="T18" fmla="*/ 39 w 102"/>
                <a:gd name="T19" fmla="*/ 56 h 152"/>
                <a:gd name="T20" fmla="*/ 31 w 102"/>
                <a:gd name="T21" fmla="*/ 33 h 152"/>
                <a:gd name="T22" fmla="*/ 3 w 102"/>
                <a:gd name="T23" fmla="*/ 9 h 152"/>
                <a:gd name="T24" fmla="*/ 4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2" name="Freeform 93"/>
            <p:cNvSpPr>
              <a:spLocks/>
            </p:cNvSpPr>
            <p:nvPr/>
          </p:nvSpPr>
          <p:spPr bwMode="auto">
            <a:xfrm>
              <a:off x="3495" y="461"/>
              <a:ext cx="55" cy="78"/>
            </a:xfrm>
            <a:custGeom>
              <a:avLst/>
              <a:gdLst>
                <a:gd name="T0" fmla="*/ 48 w 74"/>
                <a:gd name="T1" fmla="*/ 17 h 103"/>
                <a:gd name="T2" fmla="*/ 55 w 74"/>
                <a:gd name="T3" fmla="*/ 30 h 103"/>
                <a:gd name="T4" fmla="*/ 22 w 74"/>
                <a:gd name="T5" fmla="*/ 64 h 103"/>
                <a:gd name="T6" fmla="*/ 24 w 74"/>
                <a:gd name="T7" fmla="*/ 76 h 103"/>
                <a:gd name="T8" fmla="*/ 15 w 74"/>
                <a:gd name="T9" fmla="*/ 71 h 103"/>
                <a:gd name="T10" fmla="*/ 4 w 74"/>
                <a:gd name="T11" fmla="*/ 64 h 103"/>
                <a:gd name="T12" fmla="*/ 0 w 74"/>
                <a:gd name="T13" fmla="*/ 62 h 103"/>
                <a:gd name="T14" fmla="*/ 7 w 74"/>
                <a:gd name="T15" fmla="*/ 44 h 103"/>
                <a:gd name="T16" fmla="*/ 9 w 74"/>
                <a:gd name="T17" fmla="*/ 39 h 103"/>
                <a:gd name="T18" fmla="*/ 1 w 74"/>
                <a:gd name="T19" fmla="*/ 18 h 103"/>
                <a:gd name="T20" fmla="*/ 3 w 74"/>
                <a:gd name="T21" fmla="*/ 11 h 103"/>
                <a:gd name="T22" fmla="*/ 19 w 74"/>
                <a:gd name="T23" fmla="*/ 17 h 103"/>
                <a:gd name="T24" fmla="*/ 27 w 74"/>
                <a:gd name="T25" fmla="*/ 27 h 103"/>
                <a:gd name="T26" fmla="*/ 48 w 74"/>
                <a:gd name="T27" fmla="*/ 17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3" name="Freeform 94"/>
            <p:cNvSpPr>
              <a:spLocks/>
            </p:cNvSpPr>
            <p:nvPr/>
          </p:nvSpPr>
          <p:spPr bwMode="auto">
            <a:xfrm>
              <a:off x="3459" y="541"/>
              <a:ext cx="109" cy="189"/>
            </a:xfrm>
            <a:custGeom>
              <a:avLst/>
              <a:gdLst>
                <a:gd name="T0" fmla="*/ 61 w 146"/>
                <a:gd name="T1" fmla="*/ 75 h 252"/>
                <a:gd name="T2" fmla="*/ 49 w 146"/>
                <a:gd name="T3" fmla="*/ 80 h 252"/>
                <a:gd name="T4" fmla="*/ 48 w 146"/>
                <a:gd name="T5" fmla="*/ 99 h 252"/>
                <a:gd name="T6" fmla="*/ 16 w 146"/>
                <a:gd name="T7" fmla="*/ 110 h 252"/>
                <a:gd name="T8" fmla="*/ 6 w 146"/>
                <a:gd name="T9" fmla="*/ 126 h 252"/>
                <a:gd name="T10" fmla="*/ 15 w 146"/>
                <a:gd name="T11" fmla="*/ 137 h 252"/>
                <a:gd name="T12" fmla="*/ 6 w 146"/>
                <a:gd name="T13" fmla="*/ 149 h 252"/>
                <a:gd name="T14" fmla="*/ 18 w 146"/>
                <a:gd name="T15" fmla="*/ 189 h 252"/>
                <a:gd name="T16" fmla="*/ 21 w 146"/>
                <a:gd name="T17" fmla="*/ 161 h 252"/>
                <a:gd name="T18" fmla="*/ 16 w 146"/>
                <a:gd name="T19" fmla="*/ 144 h 252"/>
                <a:gd name="T20" fmla="*/ 31 w 146"/>
                <a:gd name="T21" fmla="*/ 132 h 252"/>
                <a:gd name="T22" fmla="*/ 39 w 146"/>
                <a:gd name="T23" fmla="*/ 119 h 252"/>
                <a:gd name="T24" fmla="*/ 49 w 146"/>
                <a:gd name="T25" fmla="*/ 131 h 252"/>
                <a:gd name="T26" fmla="*/ 33 w 146"/>
                <a:gd name="T27" fmla="*/ 143 h 252"/>
                <a:gd name="T28" fmla="*/ 42 w 146"/>
                <a:gd name="T29" fmla="*/ 150 h 252"/>
                <a:gd name="T30" fmla="*/ 51 w 146"/>
                <a:gd name="T31" fmla="*/ 134 h 252"/>
                <a:gd name="T32" fmla="*/ 63 w 146"/>
                <a:gd name="T33" fmla="*/ 138 h 252"/>
                <a:gd name="T34" fmla="*/ 78 w 146"/>
                <a:gd name="T35" fmla="*/ 111 h 252"/>
                <a:gd name="T36" fmla="*/ 85 w 146"/>
                <a:gd name="T37" fmla="*/ 117 h 252"/>
                <a:gd name="T38" fmla="*/ 102 w 146"/>
                <a:gd name="T39" fmla="*/ 111 h 252"/>
                <a:gd name="T40" fmla="*/ 109 w 146"/>
                <a:gd name="T41" fmla="*/ 98 h 252"/>
                <a:gd name="T42" fmla="*/ 106 w 146"/>
                <a:gd name="T43" fmla="*/ 83 h 252"/>
                <a:gd name="T44" fmla="*/ 100 w 146"/>
                <a:gd name="T45" fmla="*/ 74 h 252"/>
                <a:gd name="T46" fmla="*/ 91 w 146"/>
                <a:gd name="T47" fmla="*/ 30 h 252"/>
                <a:gd name="T48" fmla="*/ 70 w 146"/>
                <a:gd name="T49" fmla="*/ 0 h 252"/>
                <a:gd name="T50" fmla="*/ 58 w 146"/>
                <a:gd name="T51" fmla="*/ 9 h 252"/>
                <a:gd name="T52" fmla="*/ 72 w 146"/>
                <a:gd name="T53" fmla="*/ 26 h 252"/>
                <a:gd name="T54" fmla="*/ 72 w 146"/>
                <a:gd name="T55" fmla="*/ 48 h 252"/>
                <a:gd name="T56" fmla="*/ 61 w 146"/>
                <a:gd name="T57" fmla="*/ 75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4" name="Freeform 95"/>
            <p:cNvSpPr>
              <a:spLocks/>
            </p:cNvSpPr>
            <p:nvPr/>
          </p:nvSpPr>
          <p:spPr bwMode="auto">
            <a:xfrm>
              <a:off x="2398" y="37"/>
              <a:ext cx="52" cy="30"/>
            </a:xfrm>
            <a:custGeom>
              <a:avLst/>
              <a:gdLst>
                <a:gd name="T0" fmla="*/ 44 w 70"/>
                <a:gd name="T1" fmla="*/ 0 h 40"/>
                <a:gd name="T2" fmla="*/ 48 w 70"/>
                <a:gd name="T3" fmla="*/ 15 h 40"/>
                <a:gd name="T4" fmla="*/ 30 w 70"/>
                <a:gd name="T5" fmla="*/ 18 h 40"/>
                <a:gd name="T6" fmla="*/ 23 w 70"/>
                <a:gd name="T7" fmla="*/ 30 h 40"/>
                <a:gd name="T8" fmla="*/ 5 w 70"/>
                <a:gd name="T9" fmla="*/ 29 h 40"/>
                <a:gd name="T10" fmla="*/ 1 w 70"/>
                <a:gd name="T11" fmla="*/ 27 h 40"/>
                <a:gd name="T12" fmla="*/ 25 w 70"/>
                <a:gd name="T13" fmla="*/ 15 h 40"/>
                <a:gd name="T14" fmla="*/ 44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5" name="Freeform 96"/>
            <p:cNvSpPr>
              <a:spLocks/>
            </p:cNvSpPr>
            <p:nvPr/>
          </p:nvSpPr>
          <p:spPr bwMode="auto">
            <a:xfrm>
              <a:off x="2291" y="46"/>
              <a:ext cx="19" cy="22"/>
            </a:xfrm>
            <a:custGeom>
              <a:avLst/>
              <a:gdLst>
                <a:gd name="T0" fmla="*/ 13 w 26"/>
                <a:gd name="T1" fmla="*/ 0 h 29"/>
                <a:gd name="T2" fmla="*/ 0 w 26"/>
                <a:gd name="T3" fmla="*/ 14 h 29"/>
                <a:gd name="T4" fmla="*/ 13 w 26"/>
                <a:gd name="T5" fmla="*/ 20 h 29"/>
                <a:gd name="T6" fmla="*/ 13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6" name="Freeform 97"/>
            <p:cNvSpPr>
              <a:spLocks/>
            </p:cNvSpPr>
            <p:nvPr/>
          </p:nvSpPr>
          <p:spPr bwMode="auto">
            <a:xfrm>
              <a:off x="2315" y="45"/>
              <a:ext cx="37" cy="27"/>
            </a:xfrm>
            <a:custGeom>
              <a:avLst/>
              <a:gdLst>
                <a:gd name="T0" fmla="*/ 11 w 49"/>
                <a:gd name="T1" fmla="*/ 5 h 36"/>
                <a:gd name="T2" fmla="*/ 0 w 49"/>
                <a:gd name="T3" fmla="*/ 14 h 36"/>
                <a:gd name="T4" fmla="*/ 5 w 49"/>
                <a:gd name="T5" fmla="*/ 24 h 36"/>
                <a:gd name="T6" fmla="*/ 14 w 49"/>
                <a:gd name="T7" fmla="*/ 27 h 36"/>
                <a:gd name="T8" fmla="*/ 30 w 49"/>
                <a:gd name="T9" fmla="*/ 20 h 36"/>
                <a:gd name="T10" fmla="*/ 11 w 49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7" name="Freeform 98"/>
            <p:cNvSpPr>
              <a:spLocks/>
            </p:cNvSpPr>
            <p:nvPr/>
          </p:nvSpPr>
          <p:spPr bwMode="auto">
            <a:xfrm>
              <a:off x="2376" y="36"/>
              <a:ext cx="20" cy="16"/>
            </a:xfrm>
            <a:custGeom>
              <a:avLst/>
              <a:gdLst>
                <a:gd name="T0" fmla="*/ 8 w 27"/>
                <a:gd name="T1" fmla="*/ 0 h 22"/>
                <a:gd name="T2" fmla="*/ 2 w 27"/>
                <a:gd name="T3" fmla="*/ 9 h 22"/>
                <a:gd name="T4" fmla="*/ 14 w 27"/>
                <a:gd name="T5" fmla="*/ 16 h 22"/>
                <a:gd name="T6" fmla="*/ 8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8" name="Freeform 99"/>
            <p:cNvSpPr>
              <a:spLocks/>
            </p:cNvSpPr>
            <p:nvPr/>
          </p:nvSpPr>
          <p:spPr bwMode="auto">
            <a:xfrm>
              <a:off x="2358" y="54"/>
              <a:ext cx="15" cy="13"/>
            </a:xfrm>
            <a:custGeom>
              <a:avLst/>
              <a:gdLst>
                <a:gd name="T0" fmla="*/ 8 w 20"/>
                <a:gd name="T1" fmla="*/ 0 h 18"/>
                <a:gd name="T2" fmla="*/ 7 w 20"/>
                <a:gd name="T3" fmla="*/ 13 h 18"/>
                <a:gd name="T4" fmla="*/ 8 w 20"/>
                <a:gd name="T5" fmla="*/ 0 h 1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9" name="Freeform 100"/>
            <p:cNvSpPr>
              <a:spLocks/>
            </p:cNvSpPr>
            <p:nvPr/>
          </p:nvSpPr>
          <p:spPr bwMode="auto">
            <a:xfrm>
              <a:off x="3498" y="70"/>
              <a:ext cx="18" cy="33"/>
            </a:xfrm>
            <a:custGeom>
              <a:avLst/>
              <a:gdLst>
                <a:gd name="T0" fmla="*/ 18 w 24"/>
                <a:gd name="T1" fmla="*/ 0 h 44"/>
                <a:gd name="T2" fmla="*/ 6 w 24"/>
                <a:gd name="T3" fmla="*/ 12 h 44"/>
                <a:gd name="T4" fmla="*/ 0 w 24"/>
                <a:gd name="T5" fmla="*/ 26 h 44"/>
                <a:gd name="T6" fmla="*/ 12 w 24"/>
                <a:gd name="T7" fmla="*/ 30 h 44"/>
                <a:gd name="T8" fmla="*/ 18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0" name="Freeform 101"/>
            <p:cNvSpPr>
              <a:spLocks/>
            </p:cNvSpPr>
            <p:nvPr/>
          </p:nvSpPr>
          <p:spPr bwMode="auto">
            <a:xfrm>
              <a:off x="2614" y="1522"/>
              <a:ext cx="31" cy="18"/>
            </a:xfrm>
            <a:custGeom>
              <a:avLst/>
              <a:gdLst>
                <a:gd name="T0" fmla="*/ 23 w 41"/>
                <a:gd name="T1" fmla="*/ 0 h 24"/>
                <a:gd name="T2" fmla="*/ 20 w 41"/>
                <a:gd name="T3" fmla="*/ 18 h 24"/>
                <a:gd name="T4" fmla="*/ 23 w 41"/>
                <a:gd name="T5" fmla="*/ 0 h 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1" name="Freeform 102"/>
            <p:cNvSpPr>
              <a:spLocks/>
            </p:cNvSpPr>
            <p:nvPr/>
          </p:nvSpPr>
          <p:spPr bwMode="auto">
            <a:xfrm>
              <a:off x="2654" y="1515"/>
              <a:ext cx="10" cy="15"/>
            </a:xfrm>
            <a:custGeom>
              <a:avLst/>
              <a:gdLst>
                <a:gd name="T0" fmla="*/ 8 w 13"/>
                <a:gd name="T1" fmla="*/ 4 h 20"/>
                <a:gd name="T2" fmla="*/ 1 w 13"/>
                <a:gd name="T3" fmla="*/ 8 h 20"/>
                <a:gd name="T4" fmla="*/ 7 w 13"/>
                <a:gd name="T5" fmla="*/ 15 h 20"/>
                <a:gd name="T6" fmla="*/ 8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2" name="Freeform 103"/>
            <p:cNvSpPr>
              <a:spLocks/>
            </p:cNvSpPr>
            <p:nvPr/>
          </p:nvSpPr>
          <p:spPr bwMode="auto">
            <a:xfrm>
              <a:off x="2587" y="1361"/>
              <a:ext cx="9" cy="15"/>
            </a:xfrm>
            <a:custGeom>
              <a:avLst/>
              <a:gdLst>
                <a:gd name="T0" fmla="*/ 7 w 13"/>
                <a:gd name="T1" fmla="*/ 4 h 20"/>
                <a:gd name="T2" fmla="*/ 1 w 13"/>
                <a:gd name="T3" fmla="*/ 8 h 20"/>
                <a:gd name="T4" fmla="*/ 6 w 13"/>
                <a:gd name="T5" fmla="*/ 15 h 20"/>
                <a:gd name="T6" fmla="*/ 7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3" name="Freeform 104"/>
            <p:cNvSpPr>
              <a:spLocks/>
            </p:cNvSpPr>
            <p:nvPr/>
          </p:nvSpPr>
          <p:spPr bwMode="auto">
            <a:xfrm>
              <a:off x="2647" y="1288"/>
              <a:ext cx="11" cy="19"/>
            </a:xfrm>
            <a:custGeom>
              <a:avLst/>
              <a:gdLst>
                <a:gd name="T0" fmla="*/ 5 w 14"/>
                <a:gd name="T1" fmla="*/ 0 h 25"/>
                <a:gd name="T2" fmla="*/ 0 w 14"/>
                <a:gd name="T3" fmla="*/ 10 h 25"/>
                <a:gd name="T4" fmla="*/ 9 w 14"/>
                <a:gd name="T5" fmla="*/ 18 h 25"/>
                <a:gd name="T6" fmla="*/ 5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4" name="Freeform 105"/>
            <p:cNvSpPr>
              <a:spLocks/>
            </p:cNvSpPr>
            <p:nvPr/>
          </p:nvSpPr>
          <p:spPr bwMode="auto">
            <a:xfrm>
              <a:off x="2623" y="1287"/>
              <a:ext cx="11" cy="19"/>
            </a:xfrm>
            <a:custGeom>
              <a:avLst/>
              <a:gdLst>
                <a:gd name="T0" fmla="*/ 5 w 14"/>
                <a:gd name="T1" fmla="*/ 0 h 25"/>
                <a:gd name="T2" fmla="*/ 0 w 14"/>
                <a:gd name="T3" fmla="*/ 10 h 25"/>
                <a:gd name="T4" fmla="*/ 9 w 14"/>
                <a:gd name="T5" fmla="*/ 18 h 25"/>
                <a:gd name="T6" fmla="*/ 5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5" name="Freeform 106"/>
            <p:cNvSpPr>
              <a:spLocks/>
            </p:cNvSpPr>
            <p:nvPr/>
          </p:nvSpPr>
          <p:spPr bwMode="auto">
            <a:xfrm>
              <a:off x="2612" y="1309"/>
              <a:ext cx="10" cy="15"/>
            </a:xfrm>
            <a:custGeom>
              <a:avLst/>
              <a:gdLst>
                <a:gd name="T0" fmla="*/ 8 w 13"/>
                <a:gd name="T1" fmla="*/ 4 h 20"/>
                <a:gd name="T2" fmla="*/ 1 w 13"/>
                <a:gd name="T3" fmla="*/ 8 h 20"/>
                <a:gd name="T4" fmla="*/ 7 w 13"/>
                <a:gd name="T5" fmla="*/ 15 h 20"/>
                <a:gd name="T6" fmla="*/ 8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6" name="Freeform 107"/>
            <p:cNvSpPr>
              <a:spLocks/>
            </p:cNvSpPr>
            <p:nvPr/>
          </p:nvSpPr>
          <p:spPr bwMode="auto">
            <a:xfrm>
              <a:off x="2587" y="1343"/>
              <a:ext cx="9" cy="15"/>
            </a:xfrm>
            <a:custGeom>
              <a:avLst/>
              <a:gdLst>
                <a:gd name="T0" fmla="*/ 7 w 13"/>
                <a:gd name="T1" fmla="*/ 4 h 20"/>
                <a:gd name="T2" fmla="*/ 1 w 13"/>
                <a:gd name="T3" fmla="*/ 8 h 20"/>
                <a:gd name="T4" fmla="*/ 6 w 13"/>
                <a:gd name="T5" fmla="*/ 15 h 20"/>
                <a:gd name="T6" fmla="*/ 7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7" name="Freeform 108"/>
            <p:cNvSpPr>
              <a:spLocks/>
            </p:cNvSpPr>
            <p:nvPr/>
          </p:nvSpPr>
          <p:spPr bwMode="auto">
            <a:xfrm>
              <a:off x="2606" y="1330"/>
              <a:ext cx="10" cy="15"/>
            </a:xfrm>
            <a:custGeom>
              <a:avLst/>
              <a:gdLst>
                <a:gd name="T0" fmla="*/ 8 w 13"/>
                <a:gd name="T1" fmla="*/ 4 h 20"/>
                <a:gd name="T2" fmla="*/ 1 w 13"/>
                <a:gd name="T3" fmla="*/ 8 h 20"/>
                <a:gd name="T4" fmla="*/ 7 w 13"/>
                <a:gd name="T5" fmla="*/ 15 h 20"/>
                <a:gd name="T6" fmla="*/ 8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8" name="Freeform 109"/>
            <p:cNvSpPr>
              <a:spLocks/>
            </p:cNvSpPr>
            <p:nvPr/>
          </p:nvSpPr>
          <p:spPr bwMode="auto">
            <a:xfrm>
              <a:off x="1873" y="342"/>
              <a:ext cx="10" cy="15"/>
            </a:xfrm>
            <a:custGeom>
              <a:avLst/>
              <a:gdLst>
                <a:gd name="T0" fmla="*/ 8 w 13"/>
                <a:gd name="T1" fmla="*/ 4 h 20"/>
                <a:gd name="T2" fmla="*/ 1 w 13"/>
                <a:gd name="T3" fmla="*/ 8 h 20"/>
                <a:gd name="T4" fmla="*/ 7 w 13"/>
                <a:gd name="T5" fmla="*/ 15 h 20"/>
                <a:gd name="T6" fmla="*/ 8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19" name="Freeform 110"/>
            <p:cNvSpPr>
              <a:spLocks/>
            </p:cNvSpPr>
            <p:nvPr/>
          </p:nvSpPr>
          <p:spPr bwMode="auto">
            <a:xfrm>
              <a:off x="1812" y="308"/>
              <a:ext cx="10" cy="15"/>
            </a:xfrm>
            <a:custGeom>
              <a:avLst/>
              <a:gdLst>
                <a:gd name="T0" fmla="*/ 8 w 13"/>
                <a:gd name="T1" fmla="*/ 4 h 20"/>
                <a:gd name="T2" fmla="*/ 1 w 13"/>
                <a:gd name="T3" fmla="*/ 8 h 20"/>
                <a:gd name="T4" fmla="*/ 7 w 13"/>
                <a:gd name="T5" fmla="*/ 15 h 20"/>
                <a:gd name="T6" fmla="*/ 8 w 13"/>
                <a:gd name="T7" fmla="*/ 4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0" name="Freeform 111"/>
            <p:cNvSpPr>
              <a:spLocks/>
            </p:cNvSpPr>
            <p:nvPr/>
          </p:nvSpPr>
          <p:spPr bwMode="auto">
            <a:xfrm>
              <a:off x="1574" y="91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FEFEFE">
                <a:alpha val="2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21" name="Rectangle 2"/>
          <p:cNvSpPr>
            <a:spLocks noChangeArrowheads="1"/>
          </p:cNvSpPr>
          <p:nvPr/>
        </p:nvSpPr>
        <p:spPr bwMode="auto">
          <a:xfrm>
            <a:off x="0" y="0"/>
            <a:ext cx="12192000" cy="1828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2" name="Rectangle 112"/>
          <p:cNvSpPr>
            <a:spLocks noGrp="1" noChangeArrowheads="1"/>
          </p:cNvSpPr>
          <p:nvPr>
            <p:ph type="dt" sz="half" idx="10"/>
          </p:nvPr>
        </p:nvSpPr>
        <p:spPr>
          <a:xfrm>
            <a:off x="406400" y="6477001"/>
            <a:ext cx="2844800" cy="1682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23" name="Rectangle 113"/>
          <p:cNvSpPr>
            <a:spLocks noGrp="1" noChangeArrowheads="1"/>
          </p:cNvSpPr>
          <p:nvPr>
            <p:ph type="ftr" sz="quarter" idx="11"/>
          </p:nvPr>
        </p:nvSpPr>
        <p:spPr>
          <a:xfrm>
            <a:off x="8940800" y="6477001"/>
            <a:ext cx="3048000" cy="16827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FFFFFF"/>
                </a:solidFill>
              </a:rPr>
              <a:t>www.themegallery.com</a:t>
            </a:r>
          </a:p>
        </p:txBody>
      </p:sp>
      <p:sp>
        <p:nvSpPr>
          <p:cNvPr id="124" name="Rectangle 1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876800" y="6477001"/>
            <a:ext cx="2844800" cy="16827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F07A1178-7BB5-4422-85E9-1D224A1BE99F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24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37743E-6 L -0.21076 0.0478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030000" y="2400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5C32C-0C59-4A8C-B39A-3E5D21B6B263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87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28601"/>
            <a:ext cx="2743200" cy="5897563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28601"/>
            <a:ext cx="8026400" cy="5897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0EF63-1753-4159-9611-B3E8610FCAB4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213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smtClean="0">
                <a:latin typeface="Arial" panose="020B0604020202020204" pitchFamily="34" charset="0"/>
              </a:rPr>
              <a:pPr lvl="0" algn="r" eaLnBrk="1" hangingPunct="1"/>
              <a:t>‹#›</a:t>
            </a:fld>
            <a:endParaRPr lang="en-US" altLang="zh-CN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2F08B-82BC-4C15-B241-F6F37BE794ED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4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6931B-D7F7-4779-8CBE-D53221869C5D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66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1EDB4-9D1D-458B-8205-21C1D28B55C3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059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7E50A-39E9-45CC-B189-D7C8CE37F962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64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74226-7EBE-4364-AC13-ECF71A385B64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41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E2140-9F8A-4E0A-80B1-7EAAEE7F0470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2043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9974B-137F-4357-BF80-730FD6583815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08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1E9AA-93AC-410C-9D74-4FCDC600C093}" type="slidenum">
              <a:rPr lang="zh-CN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796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461"/>
          <a:stretch>
            <a:fillRect/>
          </a:stretch>
        </p:blipFill>
        <p:spPr bwMode="auto">
          <a:xfrm>
            <a:off x="0" y="6324601"/>
            <a:ext cx="121920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12192000" cy="1219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37326"/>
            <a:ext cx="2844800" cy="244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buFont typeface="Arial" panose="020B0604020202020204" pitchFamily="34" charset="0"/>
              <a:buNone/>
              <a:defRPr sz="1200" b="0">
                <a:latin typeface="+mn-lt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37326"/>
            <a:ext cx="3860800" cy="244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 b="0">
                <a:latin typeface="+mn-lt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37326"/>
            <a:ext cx="2844800" cy="244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 smtClean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42468C-F332-4F0F-A8DD-A8A6388B5D9E}" type="slidenum">
              <a:rPr lang="zh-CN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1031" name="Picture 7" descr="artplus_nature_naturalcity42_a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1" y="5889625"/>
            <a:ext cx="1646767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artplus_nature_naturalcity42_b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70575"/>
            <a:ext cx="1104900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artplus_nature_naturalcity42_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584" y="5562600"/>
            <a:ext cx="573616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artplus_nature_naturalcity42_d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267" y="5803901"/>
            <a:ext cx="230717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artplus_nature_naturalcity42_i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9218" y="5922964"/>
            <a:ext cx="615949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artplus_nature_naturalcity42_c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6001" y="5897563"/>
            <a:ext cx="412751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artplus_nature_naturalcity42_f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317" y="6288089"/>
            <a:ext cx="182668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8" name="Rectangle 1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28601"/>
            <a:ext cx="109728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075857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6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666324" y="2278745"/>
            <a:ext cx="928969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宋体" pitchFamily="2" charset="-122"/>
                <a:ea typeface="宋体" pitchFamily="2" charset="-122"/>
              </a:rPr>
              <a:t>物体</a:t>
            </a:r>
            <a:r>
              <a:rPr lang="zh-CN" alt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宋体" pitchFamily="2" charset="-122"/>
                <a:ea typeface="宋体" pitchFamily="2" charset="-122"/>
              </a:rPr>
              <a:t>的浮沉条件及其应用</a:t>
            </a:r>
            <a:endParaRPr lang="zh-CN" altLang="en-US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599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07746" y="238386"/>
            <a:ext cx="6250193" cy="14700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学以致用一</a:t>
            </a:r>
            <a:endParaRPr kumimoji="0" lang="zh-CN" alt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951" y="1699067"/>
            <a:ext cx="120270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轮船在海上航行，总处于</a:t>
            </a:r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___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状态 ，即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F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浮</a:t>
            </a:r>
            <a:r>
              <a:rPr lang="zh-CN" altLang="en-US" sz="4400" b="1" u="sng" dirty="0" smtClean="0">
                <a:latin typeface="黑体" pitchFamily="49" charset="-122"/>
                <a:ea typeface="黑体" pitchFamily="49" charset="-122"/>
              </a:rPr>
              <a:t> 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G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总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 ，</a:t>
            </a:r>
            <a:endParaRPr lang="en-US" altLang="zh-CN" sz="44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   由阿基米德原理：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F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浮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=G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排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所以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G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排</a:t>
            </a:r>
            <a:r>
              <a:rPr lang="zh-CN" altLang="en-US" sz="4800" b="1" u="sng" baseline="-25000" dirty="0" smtClean="0">
                <a:latin typeface="黑体" pitchFamily="49" charset="-122"/>
                <a:ea typeface="黑体" pitchFamily="49" charset="-122"/>
              </a:rPr>
              <a:t> 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G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总，</a:t>
            </a:r>
            <a:endParaRPr lang="en-US" altLang="zh-CN" sz="4400" b="1" baseline="-250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                              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m</a:t>
            </a:r>
            <a:r>
              <a:rPr lang="zh-CN" altLang="en-US" sz="4000" b="1" baseline="-25000" dirty="0" smtClean="0">
                <a:latin typeface="黑体" pitchFamily="49" charset="-122"/>
                <a:ea typeface="黑体" pitchFamily="49" charset="-122"/>
              </a:rPr>
              <a:t>排</a:t>
            </a:r>
            <a:r>
              <a:rPr lang="zh-CN" altLang="en-US" sz="4400" b="1" u="sng" baseline="-25000" dirty="0" smtClean="0">
                <a:latin typeface="黑体" pitchFamily="49" charset="-122"/>
                <a:ea typeface="黑体" pitchFamily="49" charset="-122"/>
              </a:rPr>
              <a:t>  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m</a:t>
            </a:r>
            <a:r>
              <a:rPr lang="zh-CN" altLang="en-US" sz="4000" b="1" baseline="-25000" dirty="0" smtClean="0">
                <a:latin typeface="黑体" pitchFamily="49" charset="-122"/>
                <a:ea typeface="黑体" pitchFamily="49" charset="-122"/>
              </a:rPr>
              <a:t>总，</a:t>
            </a:r>
            <a:endParaRPr lang="en-US" altLang="zh-CN" sz="4000" b="1" baseline="-250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                              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m</a:t>
            </a:r>
            <a:r>
              <a:rPr lang="zh-CN" altLang="en-US" sz="4000" b="1" baseline="-25000" dirty="0" smtClean="0">
                <a:latin typeface="黑体" pitchFamily="49" charset="-122"/>
                <a:ea typeface="黑体" pitchFamily="49" charset="-122"/>
              </a:rPr>
              <a:t>排</a:t>
            </a:r>
            <a:r>
              <a:rPr lang="zh-CN" altLang="en-US" sz="4400" b="1" u="sng" baseline="-25000" dirty="0" smtClean="0">
                <a:latin typeface="黑体" pitchFamily="49" charset="-122"/>
                <a:ea typeface="黑体" pitchFamily="49" charset="-122"/>
              </a:rPr>
              <a:t>  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m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船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+m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货</a:t>
            </a:r>
            <a:r>
              <a:rPr lang="zh-CN" altLang="en-US" sz="4000" b="1" baseline="-25000" dirty="0" smtClean="0">
                <a:latin typeface="黑体" pitchFamily="49" charset="-122"/>
                <a:ea typeface="黑体" pitchFamily="49" charset="-122"/>
              </a:rPr>
              <a:t>，</a:t>
            </a:r>
            <a:endParaRPr lang="zh-CN" alt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half" idx="2"/>
          </p:nvPr>
        </p:nvSpPr>
        <p:spPr>
          <a:xfrm>
            <a:off x="261258" y="1468962"/>
            <a:ext cx="11647713" cy="3810609"/>
          </a:xfrm>
        </p:spPr>
        <p:txBody>
          <a:bodyPr>
            <a:noAutofit/>
          </a:bodyPr>
          <a:lstStyle/>
          <a:p>
            <a:r>
              <a:rPr lang="zh-CN" altLang="en-US" sz="4800" b="1" dirty="0" smtClean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小组合作实验：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、辨别江水与海水，</a:t>
            </a:r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贴上</a:t>
            </a:r>
            <a:r>
              <a:rPr lang="zh-CN" altLang="en-US" sz="4800" dirty="0">
                <a:latin typeface="黑体" panose="02010609060101010101" pitchFamily="49" charset="-122"/>
                <a:ea typeface="黑体" panose="02010609060101010101" pitchFamily="49" charset="-122"/>
              </a:rPr>
              <a:t>白色</a:t>
            </a:r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标签。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、鱼浮上与水面交接的地方</a:t>
            </a:r>
            <a:r>
              <a:rPr lang="zh-CN" altLang="en-US" sz="4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也贴上对应的彩色标签。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678654" y="571873"/>
            <a:ext cx="6250193" cy="14700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学以致用二</a:t>
            </a:r>
            <a:endParaRPr kumimoji="0" lang="zh-CN" alt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972" y="2291379"/>
            <a:ext cx="116290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轮船从长江驶入大海，始终是</a:t>
            </a:r>
            <a:r>
              <a:rPr lang="zh-CN" altLang="en-US" sz="4400" b="1" u="sng" dirty="0" smtClean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状态，所以</a:t>
            </a:r>
            <a:r>
              <a:rPr lang="en-US" altLang="zh-CN" sz="4400" b="1" dirty="0" smtClean="0"/>
              <a:t>F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浮</a:t>
            </a:r>
            <a:r>
              <a:rPr lang="en-US" altLang="zh-CN" sz="4400" b="1" dirty="0" smtClean="0"/>
              <a:t>=G</a:t>
            </a:r>
            <a:r>
              <a:rPr lang="zh-CN" altLang="en-US" sz="4400" b="1" baseline="-25000" dirty="0" smtClean="0">
                <a:latin typeface="黑体" pitchFamily="49" charset="-122"/>
                <a:ea typeface="黑体" pitchFamily="49" charset="-122"/>
              </a:rPr>
              <a:t>总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始终不变</a:t>
            </a:r>
            <a:r>
              <a:rPr lang="zh-CN" altLang="en-US" sz="4400" b="1" dirty="0" smtClean="0"/>
              <a:t>，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但由于</a:t>
            </a:r>
            <a:r>
              <a:rPr lang="zh-CN" altLang="en-US" sz="4400" b="1" u="sng" dirty="0" smtClean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的变</a:t>
            </a:r>
            <a:r>
              <a:rPr lang="zh-CN" altLang="en-US" sz="4400" b="1" u="sng" dirty="0" smtClean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（填“大”或“小”），导致</a:t>
            </a:r>
            <a:r>
              <a:rPr lang="zh-CN" altLang="en-US" sz="4400" b="1" u="sng" dirty="0" smtClean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的变 </a:t>
            </a:r>
            <a:r>
              <a:rPr lang="zh-CN" altLang="en-US" sz="4400" b="1" u="sng" dirty="0" smtClean="0"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（填“大”或“小”），所以船身要</a:t>
            </a:r>
            <a:r>
              <a:rPr lang="zh-CN" altLang="en-US" sz="4400" b="1" u="sng" dirty="0" smtClean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一些。（上浮还是下沉）   </a:t>
            </a:r>
            <a:endParaRPr lang="zh-CN" altLang="en-US" sz="44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7589" y="864972"/>
            <a:ext cx="4547287" cy="49004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3618" y="1796526"/>
            <a:ext cx="1200329" cy="357691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66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潜水艇</a:t>
            </a:r>
            <a:endParaRPr lang="zh-CN" altLang="en-US" sz="6600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6084" name="Picture 4" descr="https://timgsa.baidu.com/timg?image&amp;quality=80&amp;size=b9999_10000&amp;sec=1523011485500&amp;di=e102c038627ffc8cf494ed224511c148&amp;imgtype=0&amp;src=http%3A%2F%2Fp5.qhmsg.com%2Ft01ea6352e8b7735ef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861882"/>
            <a:ext cx="5905500" cy="494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957891"/>
            <a:ext cx="1155371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 dirty="0" smtClean="0">
                <a:latin typeface="黑体" pitchFamily="49" charset="-122"/>
                <a:ea typeface="黑体" pitchFamily="49" charset="-122"/>
              </a:rPr>
              <a:t>潜水艇完全浸没，浮力</a:t>
            </a:r>
            <a:r>
              <a:rPr lang="en-US" altLang="zh-CN" sz="4400" b="1" u="sng" dirty="0" smtClean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zh-CN" sz="4400" b="1" dirty="0" smtClean="0">
                <a:latin typeface="黑体" pitchFamily="49" charset="-122"/>
                <a:ea typeface="黑体" pitchFamily="49" charset="-122"/>
              </a:rPr>
              <a:t>，通过充水和排水的方法，改变</a:t>
            </a:r>
            <a:r>
              <a:rPr lang="en-US" altLang="zh-CN" sz="4400" b="1" u="sng" dirty="0" smtClean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zh-CN" sz="4400" b="1" dirty="0" smtClean="0">
                <a:latin typeface="黑体" pitchFamily="49" charset="-122"/>
                <a:ea typeface="黑体" pitchFamily="49" charset="-122"/>
              </a:rPr>
              <a:t>来实现潜水艇的沉浮。当潜水艇需要下潜时需要向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水舱</a:t>
            </a:r>
            <a:r>
              <a:rPr lang="en-US" altLang="zh-CN" sz="4400" b="1" u="sng" dirty="0" smtClean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zh-CN" sz="4400" b="1" dirty="0" smtClean="0">
                <a:latin typeface="黑体" pitchFamily="49" charset="-122"/>
                <a:ea typeface="黑体" pitchFamily="49" charset="-122"/>
              </a:rPr>
              <a:t>（充水或排水），</a:t>
            </a:r>
            <a:r>
              <a:rPr lang="en-US" altLang="zh-CN" sz="4400" b="1" u="sng" dirty="0" smtClean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zh-CN" sz="4400" b="1" dirty="0" smtClean="0">
                <a:latin typeface="黑体" pitchFamily="49" charset="-122"/>
                <a:ea typeface="黑体" pitchFamily="49" charset="-122"/>
              </a:rPr>
              <a:t>（增加或减少）潜水艇的自重，使潜水艇的浮力</a:t>
            </a:r>
            <a:r>
              <a:rPr lang="en-US" altLang="zh-CN" sz="4400" b="1" u="sng" dirty="0" smtClean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zh-CN" sz="4400" b="1" dirty="0" smtClean="0">
                <a:latin typeface="黑体" pitchFamily="49" charset="-122"/>
                <a:ea typeface="黑体" pitchFamily="49" charset="-122"/>
              </a:rPr>
              <a:t>重力。</a:t>
            </a:r>
          </a:p>
          <a:p>
            <a:endParaRPr lang="zh-CN" alt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78654" y="571873"/>
            <a:ext cx="6250193" cy="14700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学以致用三</a:t>
            </a:r>
            <a:endParaRPr kumimoji="0" lang="zh-CN" alt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2739" y="1161827"/>
            <a:ext cx="5120640" cy="485169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8075" y="1162836"/>
            <a:ext cx="5403925" cy="48184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9740" y="1344706"/>
            <a:ext cx="1107996" cy="40150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60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气球和飞艇</a:t>
            </a:r>
            <a:endParaRPr lang="zh-CN" altLang="en-US" sz="6000" b="1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75915"/>
            <a:ext cx="11744960" cy="316738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 fontScale="97500"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itchFamily="49" charset="-122"/>
                <a:ea typeface="黑体" pitchFamily="49" charset="-122"/>
              </a:rPr>
              <a:t>            </a:t>
            </a:r>
            <a:r>
              <a:rPr lang="zh-CN" altLang="en-US" sz="4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假如：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itchFamily="49" charset="-122"/>
                <a:ea typeface="黑体" pitchFamily="49" charset="-122"/>
              </a:rPr>
              <a:t>由你来设计一个可以载人的带吊篮的气球，气球里充的是</a:t>
            </a:r>
            <a:r>
              <a:rPr lang="zh-CN" altLang="en-US" sz="4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氦</a:t>
            </a:r>
            <a:r>
              <a:rPr lang="zh-CN" altLang="en-US" sz="4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气</a:t>
            </a:r>
            <a:r>
              <a:rPr kumimoji="0" lang="zh-CN" altLang="en-US" sz="41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itchFamily="49" charset="-122"/>
                <a:ea typeface="黑体" pitchFamily="49" charset="-122"/>
              </a:rPr>
              <a:t>，为了使乘客能降回地面，你打算采用什么办法？如果气球里充的不是氦气而是热空气，你又打算用什么办法？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678654" y="571873"/>
            <a:ext cx="6250193" cy="14700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学以致用四</a:t>
            </a:r>
            <a:endParaRPr kumimoji="0" lang="zh-CN" alt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7135" y="0"/>
            <a:ext cx="5109882" cy="1325880"/>
          </a:xfrm>
        </p:spPr>
        <p:txBody>
          <a:bodyPr/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达标检测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" y="1072591"/>
            <a:ext cx="12192000" cy="5156087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一艘轮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船排水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量为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10</a:t>
            </a:r>
            <a:r>
              <a:rPr lang="en-US" altLang="zh-CN" b="1" baseline="300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6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t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满载时受到的浮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力为</a:t>
            </a:r>
            <a:r>
              <a:rPr lang="zh-CN" altLang="en-US" b="1" u="sng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，船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及货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物        共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重 </a:t>
            </a:r>
            <a:r>
              <a:rPr lang="zh-CN" altLang="en-US" b="1" u="sng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(g=10N/Kg)</a:t>
            </a:r>
            <a:b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同一密度计放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在甲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乙两种液体中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b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b="1" baseline="-250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浮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甲</a:t>
            </a:r>
            <a:r>
              <a:rPr lang="zh-CN" altLang="en-US" b="1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浮乙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V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排甲</a:t>
            </a:r>
            <a:r>
              <a:rPr lang="zh-CN" altLang="en-US" b="1" u="sng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V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排乙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由阿基米德原理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浮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=G</a:t>
            </a:r>
            <a:r>
              <a:rPr lang="zh-CN" altLang="en-US" b="1" baseline="-250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排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=</a:t>
            </a:r>
            <a:r>
              <a:rPr lang="el-GR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ρ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液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gV</a:t>
            </a:r>
            <a:r>
              <a:rPr lang="zh-CN" altLang="en-US" b="1" baseline="-250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排，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所以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el-GR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ρ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液甲</a:t>
            </a:r>
            <a:r>
              <a:rPr lang="zh-CN" altLang="en-US" b="1" u="sng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el-GR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ρ</a:t>
            </a:r>
            <a:r>
              <a:rPr lang="zh-CN" altLang="en-US" b="1" baseline="-25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液</a:t>
            </a:r>
            <a:r>
              <a:rPr lang="zh-CN" altLang="en-US" b="1" baseline="-250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乙。</a:t>
            </a:r>
            <a:r>
              <a:rPr lang="en-US" altLang="zh-CN" b="1" baseline="-250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/>
            </a:r>
            <a:br>
              <a:rPr lang="en-US" altLang="zh-CN" b="1" baseline="-250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、用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塑料瓶、透明胶带、螺母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、塑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料管、容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器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和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水等，按图制作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了一只潜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水艇模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型。为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使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潜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水艇上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浮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，则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必须从进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排气管处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______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    （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填“吹气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”或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“吸气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”）</a:t>
            </a:r>
            <a:endParaRPr lang="zh-CN" altLang="en-US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07332" y="2043952"/>
            <a:ext cx="2366300" cy="13556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7119" y="3800863"/>
            <a:ext cx="3075940" cy="21803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56725" y="978946"/>
            <a:ext cx="957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10</a:t>
            </a:r>
            <a:r>
              <a:rPr lang="en-US" altLang="zh-CN" sz="3600" b="1" baseline="30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10</a:t>
            </a:r>
            <a:endParaRPr lang="zh-CN" altLang="en-US" sz="3600" b="1" baseline="3000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3162" y="2615903"/>
            <a:ext cx="568363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baseline="30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=</a:t>
            </a:r>
            <a:endParaRPr lang="zh-CN" altLang="en-US" sz="8000" b="1" baseline="3000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4561" y="4862456"/>
            <a:ext cx="118154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baseline="30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吹气</a:t>
            </a:r>
            <a:endParaRPr lang="zh-CN" altLang="en-US" sz="4400" b="1" baseline="3000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0579" y="2606939"/>
            <a:ext cx="760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baseline="30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＜</a:t>
            </a:r>
            <a:endParaRPr lang="zh-CN" altLang="en-US" sz="6000" b="1" baseline="3000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84203" y="3232675"/>
            <a:ext cx="760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baseline="30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＞</a:t>
            </a:r>
            <a:endParaRPr lang="zh-CN" altLang="en-US" sz="6000" b="1" baseline="3000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6951" y="1475591"/>
            <a:ext cx="957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10</a:t>
            </a:r>
            <a:r>
              <a:rPr lang="en-US" altLang="zh-CN" sz="3600" b="1" baseline="30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10</a:t>
            </a:r>
            <a:endParaRPr lang="zh-CN" altLang="en-US" sz="3600" b="1" baseline="30000" dirty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1"/>
      <p:bldP spid="12" grpId="1"/>
      <p:bldP spid="13" grpId="1"/>
      <p:bldP spid="14" grpId="1"/>
      <p:bldP spid="1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290456"/>
            <a:ext cx="12192000" cy="6357770"/>
            <a:chOff x="0" y="290456"/>
            <a:chExt cx="12192000" cy="6357770"/>
          </a:xfrm>
        </p:grpSpPr>
        <p:graphicFrame>
          <p:nvGraphicFramePr>
            <p:cNvPr id="53" name="图示 52"/>
            <p:cNvGraphicFramePr/>
            <p:nvPr/>
          </p:nvGraphicFramePr>
          <p:xfrm>
            <a:off x="0" y="290456"/>
            <a:ext cx="11435379" cy="63577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1030" name="Picture 6" descr="https://timgsa.baidu.com/timg?image&amp;quality=80&amp;size=b9999_10000&amp;sec=1523173887873&amp;di=56170ca03361b96850435dfbdc314404&amp;imgtype=0&amp;src=http%3A%2F%2Fa.hiphotos.baidu.com%2Fbaike%2Fc0%253Dbaike60%252C5%252C5%252C60%252C20%253Bt%253Dgif%2Fsign%3Dafca52089f2f07084b082252884dd3fc%2F5d6034a85edf8db1e30f3c230823dd54564e7457.jpg"/>
            <p:cNvPicPr>
              <a:picLocks noChangeAspect="1" noChangeArrowheads="1"/>
            </p:cNvPicPr>
            <p:nvPr/>
          </p:nvPicPr>
          <p:blipFill>
            <a:blip r:embed="rId7" cstate="print"/>
            <a:srcRect l="8579" r="28687" b="15223"/>
            <a:stretch>
              <a:fillRect/>
            </a:stretch>
          </p:blipFill>
          <p:spPr bwMode="auto">
            <a:xfrm>
              <a:off x="10238753" y="892629"/>
              <a:ext cx="1702876" cy="153488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034" name="Picture 10" descr="https://timgsa.baidu.com/timg?image&amp;quality=80&amp;size=b9999_10000&amp;sec=1523174233136&amp;di=07b8a30de20530a15303eaf52f0ce58e&amp;imgtype=0&amp;src=http%3A%2F%2Fwww.7-hotel.com%2Ffile%2FImage%2F1430683480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461171" y="4794147"/>
              <a:ext cx="1730829" cy="1422427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036" name="Picture 12" descr="https://timgsa.baidu.com/timg?image&amp;quality=80&amp;size=b9999_10000&amp;sec=1523173631531&amp;di=69f4b8ed5e780c9c41e048fa5d74d869&amp;imgtype=0&amp;src=http%3A%2F%2Fup.hurun.net%2FHuimages%2F201408%2F20140829143534724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493829" y="2819399"/>
              <a:ext cx="1698171" cy="138258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6" name="左箭头 5"/>
            <p:cNvSpPr/>
            <p:nvPr/>
          </p:nvSpPr>
          <p:spPr bwMode="auto">
            <a:xfrm rot="19159862">
              <a:off x="8371115" y="2906484"/>
              <a:ext cx="435429" cy="315685"/>
            </a:xfrm>
            <a:prstGeom prst="leftArrow">
              <a:avLst/>
            </a:prstGeom>
            <a:solidFill>
              <a:schemeClr val="accent1">
                <a:lumMod val="60000"/>
                <a:lumOff val="40000"/>
                <a:alpha val="99000"/>
              </a:schemeClr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9" name="圆角矩形 8"/>
            <p:cNvSpPr/>
            <p:nvPr/>
          </p:nvSpPr>
          <p:spPr bwMode="auto">
            <a:xfrm>
              <a:off x="8860971" y="2492828"/>
              <a:ext cx="1338943" cy="56605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2400" b="1" i="0" u="none" strike="noStrike" cap="none" normalizeH="0" baseline="0" dirty="0" smtClean="0">
                  <a:ln>
                    <a:noFill/>
                  </a:ln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排水量</a:t>
              </a:r>
            </a:p>
          </p:txBody>
        </p:sp>
        <p:sp>
          <p:nvSpPr>
            <p:cNvPr id="10" name="圆角矩形 9"/>
            <p:cNvSpPr/>
            <p:nvPr/>
          </p:nvSpPr>
          <p:spPr bwMode="auto">
            <a:xfrm>
              <a:off x="8915401" y="3429001"/>
              <a:ext cx="1284514" cy="56605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2400" b="1" i="0" u="none" strike="noStrike" cap="none" normalizeH="0" baseline="0" dirty="0" smtClean="0">
                  <a:ln>
                    <a:noFill/>
                  </a:ln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吃水线</a:t>
              </a:r>
            </a:p>
          </p:txBody>
        </p:sp>
        <p:sp>
          <p:nvSpPr>
            <p:cNvPr id="11" name="左箭头 10"/>
            <p:cNvSpPr/>
            <p:nvPr/>
          </p:nvSpPr>
          <p:spPr bwMode="auto">
            <a:xfrm rot="1737584">
              <a:off x="8425542" y="3385455"/>
              <a:ext cx="435429" cy="315685"/>
            </a:xfrm>
            <a:prstGeom prst="leftArrow">
              <a:avLst/>
            </a:prstGeom>
            <a:solidFill>
              <a:schemeClr val="accent1">
                <a:lumMod val="60000"/>
                <a:lumOff val="40000"/>
                <a:alpha val="99000"/>
              </a:schemeClr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3277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1791995" y="489809"/>
            <a:ext cx="8983133" cy="1143000"/>
          </a:xfrm>
        </p:spPr>
        <p:txBody>
          <a:bodyPr vert="horz" wrap="square" lIns="91440" tIns="45720" rIns="91440" bIns="45720" anchor="ctr"/>
          <a:lstStyle/>
          <a:p>
            <a:pPr algn="ctr"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布置作业</a:t>
            </a:r>
          </a:p>
        </p:txBody>
      </p:sp>
      <p:sp>
        <p:nvSpPr>
          <p:cNvPr id="24579" name="Rectangle 3"/>
          <p:cNvSpPr>
            <a:spLocks noGrp="1"/>
          </p:cNvSpPr>
          <p:nvPr>
            <p:ph idx="1"/>
          </p:nvPr>
        </p:nvSpPr>
        <p:spPr>
          <a:xfrm>
            <a:off x="431800" y="2060576"/>
            <a:ext cx="10972800" cy="4525963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zh-CN" altLang="en-US" sz="6000" b="1" dirty="0" smtClean="0">
                <a:solidFill>
                  <a:srgbClr val="0033CC"/>
                </a:solidFill>
              </a:rPr>
              <a:t>    </a:t>
            </a:r>
            <a:r>
              <a:rPr lang="zh-CN" altLang="en-US" sz="6000" b="1" dirty="0" smtClean="0">
                <a:latin typeface="黑体" pitchFamily="49" charset="-122"/>
                <a:ea typeface="黑体" pitchFamily="49" charset="-122"/>
              </a:rPr>
              <a:t>鸡</a:t>
            </a:r>
            <a:r>
              <a:rPr lang="zh-CN" altLang="en-US" sz="6000" b="1" dirty="0">
                <a:latin typeface="黑体" pitchFamily="49" charset="-122"/>
                <a:ea typeface="黑体" pitchFamily="49" charset="-122"/>
              </a:rPr>
              <a:t>蛋放在水中下沉，怎样利</a:t>
            </a:r>
            <a:r>
              <a:rPr lang="zh-CN" altLang="en-US" sz="6000" b="1" dirty="0" smtClean="0">
                <a:latin typeface="黑体" pitchFamily="49" charset="-122"/>
                <a:ea typeface="黑体" pitchFamily="49" charset="-122"/>
              </a:rPr>
              <a:t>用生活中的器材用尽可能多的方法让</a:t>
            </a:r>
            <a:r>
              <a:rPr lang="zh-CN" altLang="en-US" sz="6000" b="1" dirty="0">
                <a:latin typeface="黑体" pitchFamily="49" charset="-122"/>
                <a:ea typeface="黑体" pitchFamily="49" charset="-122"/>
              </a:rPr>
              <a:t>它浮在水面上？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本框 1"/>
          <p:cNvSpPr txBox="1">
            <a:spLocks noChangeArrowheads="1"/>
          </p:cNvSpPr>
          <p:nvPr/>
        </p:nvSpPr>
        <p:spPr bwMode="auto">
          <a:xfrm>
            <a:off x="1706564" y="1265238"/>
            <a:ext cx="8701087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6000" dirty="0">
                <a:solidFill>
                  <a:srgbClr val="FF0000"/>
                </a:solidFill>
              </a:rPr>
              <a:t>学习目标：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080808"/>
                </a:solidFill>
              </a:rPr>
              <a:t>1.</a:t>
            </a:r>
            <a:r>
              <a:rPr lang="zh-CN" altLang="en-US" sz="3600" dirty="0">
                <a:solidFill>
                  <a:srgbClr val="080808"/>
                </a:solidFill>
              </a:rPr>
              <a:t>通</a:t>
            </a:r>
            <a:r>
              <a:rPr lang="zh-CN" altLang="en-US" sz="3600" dirty="0" smtClean="0">
                <a:solidFill>
                  <a:srgbClr val="080808"/>
                </a:solidFill>
              </a:rPr>
              <a:t>过实验，</a:t>
            </a:r>
            <a:r>
              <a:rPr lang="zh-CN" altLang="en-US" sz="3600" dirty="0">
                <a:solidFill>
                  <a:srgbClr val="080808"/>
                </a:solidFill>
              </a:rPr>
              <a:t>知</a:t>
            </a:r>
            <a:r>
              <a:rPr lang="zh-CN" altLang="en-US" sz="3600" dirty="0" smtClean="0">
                <a:solidFill>
                  <a:srgbClr val="080808"/>
                </a:solidFill>
              </a:rPr>
              <a:t>道浮力在生活中的应用，了解轮船、潜水艇、气球飞艇的浮沉原理；</a:t>
            </a:r>
            <a:endParaRPr lang="zh-CN" altLang="en-US" sz="3600" dirty="0">
              <a:solidFill>
                <a:srgbClr val="080808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080808"/>
                </a:solidFill>
              </a:rPr>
              <a:t>2.</a:t>
            </a:r>
            <a:r>
              <a:rPr lang="zh-CN" altLang="en-US" sz="3600" dirty="0">
                <a:solidFill>
                  <a:srgbClr val="080808"/>
                </a:solidFill>
              </a:rPr>
              <a:t>通</a:t>
            </a:r>
            <a:r>
              <a:rPr lang="zh-CN" altLang="en-US" sz="3600" dirty="0" smtClean="0">
                <a:solidFill>
                  <a:srgbClr val="080808"/>
                </a:solidFill>
              </a:rPr>
              <a:t>过实验参与科学探究，尝试应用科学研究方法解决问题；</a:t>
            </a:r>
            <a:endParaRPr lang="zh-CN" altLang="en-US" sz="3600" dirty="0">
              <a:solidFill>
                <a:srgbClr val="080808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080808"/>
                </a:solidFill>
              </a:rPr>
              <a:t>3</a:t>
            </a:r>
            <a:r>
              <a:rPr lang="en-US" altLang="zh-CN" sz="3600" dirty="0" smtClean="0">
                <a:solidFill>
                  <a:srgbClr val="080808"/>
                </a:solidFill>
              </a:rPr>
              <a:t>.</a:t>
            </a:r>
            <a:r>
              <a:rPr lang="zh-CN" altLang="en-US" sz="3600" dirty="0" smtClean="0">
                <a:solidFill>
                  <a:srgbClr val="080808"/>
                </a:solidFill>
              </a:rPr>
              <a:t>通过小组团队合作，养成实事求是，勇于创新的科学态度。</a:t>
            </a:r>
            <a:endParaRPr lang="zh-CN" altLang="en-US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4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935567" y="763589"/>
            <a:ext cx="3067051" cy="949325"/>
            <a:chOff x="399" y="793"/>
            <a:chExt cx="1859" cy="495"/>
          </a:xfrm>
        </p:grpSpPr>
        <p:pic>
          <p:nvPicPr>
            <p:cNvPr id="15362" name="Rectangle 1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9" y="793"/>
              <a:ext cx="1859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3" name="Text Box 36"/>
            <p:cNvSpPr txBox="1">
              <a:spLocks noChangeArrowheads="1"/>
            </p:cNvSpPr>
            <p:nvPr/>
          </p:nvSpPr>
          <p:spPr bwMode="auto">
            <a:xfrm>
              <a:off x="558" y="882"/>
              <a:ext cx="1699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latin typeface="Calibri" pitchFamily="34" charset="0"/>
                  <a:ea typeface="宋体" pitchFamily="2" charset="-122"/>
                </a:rPr>
                <a:t>实验导入</a:t>
              </a:r>
              <a:endParaRPr lang="en-US" altLang="zh-CN" sz="36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endParaRPr>
            </a:p>
          </p:txBody>
        </p:sp>
      </p:grpSp>
      <p:pic>
        <p:nvPicPr>
          <p:cNvPr id="15364" name="图片 4" descr="QQ图片201705171011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4967" y="836613"/>
            <a:ext cx="5988051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 bwMode="auto">
          <a:xfrm>
            <a:off x="692152" y="1566863"/>
            <a:ext cx="11245849" cy="48926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546100" y="1457326"/>
            <a:ext cx="2844800" cy="708025"/>
            <a:chOff x="399" y="831"/>
            <a:chExt cx="1859" cy="495"/>
          </a:xfrm>
        </p:grpSpPr>
        <p:pic>
          <p:nvPicPr>
            <p:cNvPr id="16387" name="Rectangle 1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9" y="831"/>
              <a:ext cx="1859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88" name="Text Box 36"/>
            <p:cNvSpPr txBox="1">
              <a:spLocks noChangeArrowheads="1"/>
            </p:cNvSpPr>
            <p:nvPr/>
          </p:nvSpPr>
          <p:spPr bwMode="auto">
            <a:xfrm>
              <a:off x="558" y="882"/>
              <a:ext cx="1699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200" b="1">
                  <a:solidFill>
                    <a:schemeClr val="bg1"/>
                  </a:solidFill>
                  <a:latin typeface="Calibri" pitchFamily="34" charset="0"/>
                  <a:ea typeface="宋体" pitchFamily="2" charset="-122"/>
                </a:rPr>
                <a:t>物体状态</a:t>
              </a:r>
              <a:endParaRPr lang="en-US" altLang="zh-CN" sz="32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endParaRPr>
            </a:p>
          </p:txBody>
        </p:sp>
      </p:grpSp>
      <p:pic>
        <p:nvPicPr>
          <p:cNvPr id="1638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0" y="142875"/>
            <a:ext cx="1176867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矩形 22"/>
          <p:cNvSpPr/>
          <p:nvPr/>
        </p:nvSpPr>
        <p:spPr bwMode="auto">
          <a:xfrm>
            <a:off x="1178985" y="3100389"/>
            <a:ext cx="2823633" cy="2701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srgbClr val="C1DDF6"/>
              </a:solidFill>
              <a:ea typeface="宋体" panose="02010600030101010101" pitchFamily="2" charset="-122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4732868" y="3100389"/>
            <a:ext cx="2823633" cy="2701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srgbClr val="C1DDF6"/>
              </a:solidFill>
              <a:ea typeface="宋体" panose="02010600030101010101" pitchFamily="2" charset="-122"/>
            </a:endParaRPr>
          </a:p>
        </p:txBody>
      </p:sp>
      <p:sp>
        <p:nvSpPr>
          <p:cNvPr id="25" name="矩形 24"/>
          <p:cNvSpPr/>
          <p:nvPr/>
        </p:nvSpPr>
        <p:spPr bwMode="auto">
          <a:xfrm>
            <a:off x="8432801" y="3136900"/>
            <a:ext cx="2823633" cy="2701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srgbClr val="C1DDF6"/>
              </a:solidFill>
              <a:ea typeface="宋体" panose="02010600030101010101" pitchFamily="2" charset="-122"/>
            </a:endParaRPr>
          </a:p>
        </p:txBody>
      </p:sp>
      <p:sp>
        <p:nvSpPr>
          <p:cNvPr id="16393" name="椭圆 25"/>
          <p:cNvSpPr>
            <a:spLocks noChangeArrowheads="1"/>
          </p:cNvSpPr>
          <p:nvPr/>
        </p:nvSpPr>
        <p:spPr bwMode="auto">
          <a:xfrm>
            <a:off x="2298701" y="3319463"/>
            <a:ext cx="827617" cy="62071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FFFF00"/>
              </a:solidFill>
              <a:ea typeface="宋体" pitchFamily="2" charset="-122"/>
            </a:endParaRPr>
          </a:p>
        </p:txBody>
      </p:sp>
      <p:sp>
        <p:nvSpPr>
          <p:cNvPr id="16394" name="椭圆 26"/>
          <p:cNvSpPr>
            <a:spLocks noChangeArrowheads="1"/>
          </p:cNvSpPr>
          <p:nvPr/>
        </p:nvSpPr>
        <p:spPr bwMode="auto">
          <a:xfrm>
            <a:off x="9649884" y="3648076"/>
            <a:ext cx="827616" cy="620713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FFFF00"/>
              </a:solidFill>
              <a:ea typeface="宋体" pitchFamily="2" charset="-122"/>
            </a:endParaRPr>
          </a:p>
        </p:txBody>
      </p:sp>
      <p:sp>
        <p:nvSpPr>
          <p:cNvPr id="16395" name="椭圆 27"/>
          <p:cNvSpPr>
            <a:spLocks noChangeArrowheads="1"/>
          </p:cNvSpPr>
          <p:nvPr/>
        </p:nvSpPr>
        <p:spPr bwMode="auto">
          <a:xfrm>
            <a:off x="5657851" y="3611563"/>
            <a:ext cx="827616" cy="62071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FFFF00"/>
              </a:solidFill>
              <a:ea typeface="宋体" pitchFamily="2" charset="-122"/>
            </a:endParaRPr>
          </a:p>
        </p:txBody>
      </p:sp>
      <p:sp>
        <p:nvSpPr>
          <p:cNvPr id="16396" name="圆角矩形 30"/>
          <p:cNvSpPr>
            <a:spLocks noChangeArrowheads="1"/>
          </p:cNvSpPr>
          <p:nvPr/>
        </p:nvSpPr>
        <p:spPr bwMode="auto">
          <a:xfrm>
            <a:off x="4732867" y="3611564"/>
            <a:ext cx="584200" cy="6937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zh-CN" altLang="en-US">
                <a:ea typeface="宋体" pitchFamily="2" charset="-122"/>
              </a:rPr>
              <a:t>悬浮</a:t>
            </a:r>
          </a:p>
        </p:txBody>
      </p:sp>
      <p:grpSp>
        <p:nvGrpSpPr>
          <p:cNvPr id="3" name="组合 35"/>
          <p:cNvGrpSpPr>
            <a:grpSpLocks/>
          </p:cNvGrpSpPr>
          <p:nvPr/>
        </p:nvGrpSpPr>
        <p:grpSpPr bwMode="auto">
          <a:xfrm>
            <a:off x="1227667" y="2662238"/>
            <a:ext cx="584200" cy="1460500"/>
            <a:chOff x="920700" y="2663021"/>
            <a:chExt cx="438156" cy="1459726"/>
          </a:xfrm>
        </p:grpSpPr>
        <p:sp>
          <p:nvSpPr>
            <p:cNvPr id="16398" name="圆角矩形 28"/>
            <p:cNvSpPr>
              <a:spLocks noChangeArrowheads="1"/>
            </p:cNvSpPr>
            <p:nvPr/>
          </p:nvSpPr>
          <p:spPr bwMode="auto">
            <a:xfrm>
              <a:off x="920700" y="3429000"/>
              <a:ext cx="438156" cy="693747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zh-CN" altLang="en-US">
                  <a:ea typeface="宋体" pitchFamily="2" charset="-122"/>
                </a:rPr>
                <a:t>上浮</a:t>
              </a:r>
            </a:p>
          </p:txBody>
        </p:sp>
        <p:cxnSp>
          <p:nvCxnSpPr>
            <p:cNvPr id="16399" name="直接箭头连接符 32"/>
            <p:cNvCxnSpPr>
              <a:cxnSpLocks noChangeShapeType="1"/>
              <a:stCxn id="16398" idx="0"/>
            </p:cNvCxnSpPr>
            <p:nvPr/>
          </p:nvCxnSpPr>
          <p:spPr bwMode="auto">
            <a:xfrm rot="5400000" flipH="1" flipV="1">
              <a:off x="756390" y="3045612"/>
              <a:ext cx="766773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4" name="组合 36"/>
          <p:cNvGrpSpPr>
            <a:grpSpLocks/>
          </p:cNvGrpSpPr>
          <p:nvPr/>
        </p:nvGrpSpPr>
        <p:grpSpPr bwMode="auto">
          <a:xfrm>
            <a:off x="8432800" y="3611563"/>
            <a:ext cx="584200" cy="1497012"/>
            <a:chOff x="6324624" y="3611565"/>
            <a:chExt cx="438156" cy="1497033"/>
          </a:xfrm>
        </p:grpSpPr>
        <p:sp>
          <p:nvSpPr>
            <p:cNvPr id="16401" name="圆角矩形 29"/>
            <p:cNvSpPr>
              <a:spLocks noChangeArrowheads="1"/>
            </p:cNvSpPr>
            <p:nvPr/>
          </p:nvSpPr>
          <p:spPr bwMode="auto">
            <a:xfrm>
              <a:off x="6324624" y="3611565"/>
              <a:ext cx="438156" cy="73026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zh-CN" altLang="en-US">
                  <a:ea typeface="宋体" pitchFamily="2" charset="-122"/>
                </a:rPr>
                <a:t>下沉</a:t>
              </a:r>
            </a:p>
          </p:txBody>
        </p:sp>
        <p:cxnSp>
          <p:nvCxnSpPr>
            <p:cNvPr id="16402" name="直接箭头连接符 34"/>
            <p:cNvCxnSpPr>
              <a:cxnSpLocks noChangeShapeType="1"/>
              <a:stCxn id="16398" idx="0"/>
            </p:cNvCxnSpPr>
            <p:nvPr/>
          </p:nvCxnSpPr>
          <p:spPr bwMode="auto">
            <a:xfrm rot="5400000">
              <a:off x="6179366" y="4706161"/>
              <a:ext cx="803286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16403" name="Rectangle 63"/>
          <p:cNvSpPr>
            <a:spLocks noRot="1" noChangeArrowheads="1"/>
          </p:cNvSpPr>
          <p:nvPr/>
        </p:nvSpPr>
        <p:spPr bwMode="auto">
          <a:xfrm>
            <a:off x="789517" y="946150"/>
            <a:ext cx="5181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zh-CN" altLang="en-US" sz="3200" b="1">
                <a:ea typeface="宋体" pitchFamily="2" charset="-122"/>
              </a:rPr>
              <a:t>一、物体的浮沉条件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 bwMode="auto">
          <a:xfrm>
            <a:off x="984252" y="1530350"/>
            <a:ext cx="10661649" cy="463708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89517" y="873126"/>
            <a:ext cx="5890683" cy="708025"/>
            <a:chOff x="431" y="576"/>
            <a:chExt cx="1859" cy="495"/>
          </a:xfrm>
        </p:grpSpPr>
        <p:pic>
          <p:nvPicPr>
            <p:cNvPr id="17411" name="Rectangle 1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1" y="576"/>
              <a:ext cx="1859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2" name="Text Box 36"/>
            <p:cNvSpPr txBox="1">
              <a:spLocks noChangeArrowheads="1"/>
            </p:cNvSpPr>
            <p:nvPr/>
          </p:nvSpPr>
          <p:spPr bwMode="auto">
            <a:xfrm>
              <a:off x="567" y="618"/>
              <a:ext cx="1699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3200" b="1">
                  <a:solidFill>
                    <a:schemeClr val="bg1"/>
                  </a:solidFill>
                  <a:latin typeface="Calibri" pitchFamily="34" charset="0"/>
                  <a:ea typeface="宋体" pitchFamily="2" charset="-122"/>
                </a:rPr>
                <a:t>1.</a:t>
              </a:r>
              <a:r>
                <a:rPr lang="zh-CN" altLang="en-US" sz="3200" b="1">
                  <a:solidFill>
                    <a:schemeClr val="bg1"/>
                  </a:solidFill>
                  <a:latin typeface="Calibri" pitchFamily="34" charset="0"/>
                  <a:ea typeface="宋体" pitchFamily="2" charset="-122"/>
                </a:rPr>
                <a:t>浮力与重力的关系</a:t>
              </a:r>
              <a:endParaRPr lang="en-US" altLang="zh-CN" sz="32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endParaRPr>
            </a:p>
          </p:txBody>
        </p:sp>
      </p:grpSp>
      <p:pic>
        <p:nvPicPr>
          <p:cNvPr id="17413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0" y="142875"/>
            <a:ext cx="1176867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矩形 22"/>
          <p:cNvSpPr/>
          <p:nvPr/>
        </p:nvSpPr>
        <p:spPr bwMode="auto">
          <a:xfrm>
            <a:off x="1178985" y="3100389"/>
            <a:ext cx="2823633" cy="2701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srgbClr val="C1DDF6"/>
              </a:solidFill>
              <a:ea typeface="宋体" panose="02010600030101010101" pitchFamily="2" charset="-122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4732868" y="3100389"/>
            <a:ext cx="2823633" cy="2701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srgbClr val="C1DDF6"/>
              </a:solidFill>
              <a:ea typeface="宋体" panose="02010600030101010101" pitchFamily="2" charset="-122"/>
            </a:endParaRPr>
          </a:p>
        </p:txBody>
      </p:sp>
      <p:sp>
        <p:nvSpPr>
          <p:cNvPr id="25" name="矩形 24"/>
          <p:cNvSpPr/>
          <p:nvPr/>
        </p:nvSpPr>
        <p:spPr bwMode="auto">
          <a:xfrm>
            <a:off x="8432801" y="3136900"/>
            <a:ext cx="2823633" cy="2701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srgbClr val="C1DDF6"/>
              </a:solidFill>
              <a:ea typeface="宋体" panose="02010600030101010101" pitchFamily="2" charset="-122"/>
            </a:endParaRPr>
          </a:p>
        </p:txBody>
      </p:sp>
      <p:sp>
        <p:nvSpPr>
          <p:cNvPr id="17417" name="椭圆 25"/>
          <p:cNvSpPr>
            <a:spLocks noChangeArrowheads="1"/>
          </p:cNvSpPr>
          <p:nvPr/>
        </p:nvSpPr>
        <p:spPr bwMode="auto">
          <a:xfrm>
            <a:off x="2298701" y="3319463"/>
            <a:ext cx="827617" cy="62071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FFFF00"/>
              </a:solidFill>
              <a:ea typeface="宋体" pitchFamily="2" charset="-122"/>
            </a:endParaRPr>
          </a:p>
        </p:txBody>
      </p:sp>
      <p:sp>
        <p:nvSpPr>
          <p:cNvPr id="17418" name="椭圆 26"/>
          <p:cNvSpPr>
            <a:spLocks noChangeArrowheads="1"/>
          </p:cNvSpPr>
          <p:nvPr/>
        </p:nvSpPr>
        <p:spPr bwMode="auto">
          <a:xfrm>
            <a:off x="9649884" y="3648076"/>
            <a:ext cx="827616" cy="620713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FFFF00"/>
              </a:solidFill>
              <a:ea typeface="宋体" pitchFamily="2" charset="-122"/>
            </a:endParaRPr>
          </a:p>
        </p:txBody>
      </p:sp>
      <p:sp>
        <p:nvSpPr>
          <p:cNvPr id="17419" name="椭圆 27"/>
          <p:cNvSpPr>
            <a:spLocks noChangeArrowheads="1"/>
          </p:cNvSpPr>
          <p:nvPr/>
        </p:nvSpPr>
        <p:spPr bwMode="auto">
          <a:xfrm>
            <a:off x="5657851" y="3611563"/>
            <a:ext cx="827616" cy="62071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FFFF00"/>
              </a:solidFill>
              <a:ea typeface="宋体" pitchFamily="2" charset="-122"/>
            </a:endParaRPr>
          </a:p>
        </p:txBody>
      </p:sp>
      <p:sp>
        <p:nvSpPr>
          <p:cNvPr id="17420" name="圆角矩形 30"/>
          <p:cNvSpPr>
            <a:spLocks noChangeArrowheads="1"/>
          </p:cNvSpPr>
          <p:nvPr/>
        </p:nvSpPr>
        <p:spPr bwMode="auto">
          <a:xfrm>
            <a:off x="4732867" y="3611564"/>
            <a:ext cx="584200" cy="6937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zh-CN" altLang="en-US">
                <a:ea typeface="宋体" pitchFamily="2" charset="-122"/>
              </a:rPr>
              <a:t>悬浮</a:t>
            </a:r>
          </a:p>
        </p:txBody>
      </p:sp>
      <p:grpSp>
        <p:nvGrpSpPr>
          <p:cNvPr id="3" name="组合 35"/>
          <p:cNvGrpSpPr>
            <a:grpSpLocks/>
          </p:cNvGrpSpPr>
          <p:nvPr/>
        </p:nvGrpSpPr>
        <p:grpSpPr bwMode="auto">
          <a:xfrm>
            <a:off x="1227667" y="2662238"/>
            <a:ext cx="584200" cy="1460500"/>
            <a:chOff x="920700" y="2663021"/>
            <a:chExt cx="438156" cy="1459726"/>
          </a:xfrm>
        </p:grpSpPr>
        <p:sp>
          <p:nvSpPr>
            <p:cNvPr id="17422" name="圆角矩形 28"/>
            <p:cNvSpPr>
              <a:spLocks noChangeArrowheads="1"/>
            </p:cNvSpPr>
            <p:nvPr/>
          </p:nvSpPr>
          <p:spPr bwMode="auto">
            <a:xfrm>
              <a:off x="920700" y="3429000"/>
              <a:ext cx="438156" cy="693747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zh-CN" altLang="en-US">
                  <a:ea typeface="宋体" pitchFamily="2" charset="-122"/>
                </a:rPr>
                <a:t>上浮</a:t>
              </a:r>
            </a:p>
          </p:txBody>
        </p:sp>
        <p:cxnSp>
          <p:nvCxnSpPr>
            <p:cNvPr id="17423" name="直接箭头连接符 32"/>
            <p:cNvCxnSpPr>
              <a:cxnSpLocks noChangeShapeType="1"/>
              <a:stCxn id="17422" idx="0"/>
            </p:cNvCxnSpPr>
            <p:nvPr/>
          </p:nvCxnSpPr>
          <p:spPr bwMode="auto">
            <a:xfrm rot="5400000" flipH="1" flipV="1">
              <a:off x="756390" y="3045612"/>
              <a:ext cx="766773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4" name="组合 36"/>
          <p:cNvGrpSpPr>
            <a:grpSpLocks/>
          </p:cNvGrpSpPr>
          <p:nvPr/>
        </p:nvGrpSpPr>
        <p:grpSpPr bwMode="auto">
          <a:xfrm>
            <a:off x="8432800" y="3611563"/>
            <a:ext cx="584200" cy="1497012"/>
            <a:chOff x="6324624" y="3611565"/>
            <a:chExt cx="438156" cy="1497033"/>
          </a:xfrm>
        </p:grpSpPr>
        <p:sp>
          <p:nvSpPr>
            <p:cNvPr id="17425" name="圆角矩形 29"/>
            <p:cNvSpPr>
              <a:spLocks noChangeArrowheads="1"/>
            </p:cNvSpPr>
            <p:nvPr/>
          </p:nvSpPr>
          <p:spPr bwMode="auto">
            <a:xfrm>
              <a:off x="6324624" y="3611565"/>
              <a:ext cx="438156" cy="73026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zh-CN" altLang="en-US">
                  <a:ea typeface="宋体" pitchFamily="2" charset="-122"/>
                </a:rPr>
                <a:t>下沉</a:t>
              </a:r>
            </a:p>
          </p:txBody>
        </p:sp>
        <p:cxnSp>
          <p:nvCxnSpPr>
            <p:cNvPr id="17426" name="直接箭头连接符 34"/>
            <p:cNvCxnSpPr>
              <a:cxnSpLocks noChangeShapeType="1"/>
              <a:stCxn id="17422" idx="0"/>
            </p:cNvCxnSpPr>
            <p:nvPr/>
          </p:nvCxnSpPr>
          <p:spPr bwMode="auto">
            <a:xfrm rot="5400000">
              <a:off x="6179366" y="4706161"/>
              <a:ext cx="803286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5" name="组合 43"/>
          <p:cNvGrpSpPr>
            <a:grpSpLocks/>
          </p:cNvGrpSpPr>
          <p:nvPr/>
        </p:nvGrpSpPr>
        <p:grpSpPr bwMode="auto">
          <a:xfrm>
            <a:off x="2688167" y="2005013"/>
            <a:ext cx="730251" cy="1643062"/>
            <a:chOff x="2051810" y="2004993"/>
            <a:chExt cx="548488" cy="1643084"/>
          </a:xfrm>
        </p:grpSpPr>
        <p:cxnSp>
          <p:nvCxnSpPr>
            <p:cNvPr id="17428" name="直接箭头连接符 20"/>
            <p:cNvCxnSpPr>
              <a:cxnSpLocks noChangeShapeType="1"/>
              <a:stCxn id="17422" idx="0"/>
            </p:cNvCxnSpPr>
            <p:nvPr/>
          </p:nvCxnSpPr>
          <p:spPr bwMode="auto">
            <a:xfrm rot="5400000" flipH="1" flipV="1">
              <a:off x="1267572" y="2862252"/>
              <a:ext cx="1570059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7429" name="TextBox 33"/>
            <p:cNvSpPr txBox="1">
              <a:spLocks noChangeArrowheads="1"/>
            </p:cNvSpPr>
            <p:nvPr/>
          </p:nvSpPr>
          <p:spPr bwMode="auto">
            <a:xfrm>
              <a:off x="2052603" y="2004993"/>
              <a:ext cx="54769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000">
                  <a:ea typeface="宋体" pitchFamily="2" charset="-122"/>
                </a:rPr>
                <a:t>F</a:t>
              </a:r>
              <a:r>
                <a:rPr lang="zh-CN" altLang="en-US" sz="2000" baseline="-25000">
                  <a:ea typeface="宋体" pitchFamily="2" charset="-122"/>
                </a:rPr>
                <a:t>浮</a:t>
              </a:r>
              <a:endParaRPr lang="zh-CN" altLang="en-US" sz="2000">
                <a:ea typeface="宋体" pitchFamily="2" charset="-122"/>
              </a:endParaRPr>
            </a:p>
          </p:txBody>
        </p:sp>
      </p:grpSp>
      <p:grpSp>
        <p:nvGrpSpPr>
          <p:cNvPr id="6" name="组合 47"/>
          <p:cNvGrpSpPr>
            <a:grpSpLocks/>
          </p:cNvGrpSpPr>
          <p:nvPr/>
        </p:nvGrpSpPr>
        <p:grpSpPr bwMode="auto">
          <a:xfrm>
            <a:off x="10085918" y="2662239"/>
            <a:ext cx="732367" cy="1277937"/>
            <a:chOff x="7564478" y="2662227"/>
            <a:chExt cx="549283" cy="1277955"/>
          </a:xfrm>
        </p:grpSpPr>
        <p:cxnSp>
          <p:nvCxnSpPr>
            <p:cNvPr id="17431" name="直接箭头连接符 27"/>
            <p:cNvCxnSpPr>
              <a:cxnSpLocks noChangeShapeType="1"/>
              <a:stCxn id="17422" idx="0"/>
            </p:cNvCxnSpPr>
            <p:nvPr/>
          </p:nvCxnSpPr>
          <p:spPr bwMode="auto">
            <a:xfrm rot="5400000" flipH="1" flipV="1">
              <a:off x="6981064" y="3355180"/>
              <a:ext cx="1168416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7432" name="TextBox 34"/>
            <p:cNvSpPr txBox="1">
              <a:spLocks noChangeArrowheads="1"/>
            </p:cNvSpPr>
            <p:nvPr/>
          </p:nvSpPr>
          <p:spPr bwMode="auto">
            <a:xfrm>
              <a:off x="7566066" y="2662227"/>
              <a:ext cx="54769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000">
                  <a:ea typeface="宋体" pitchFamily="2" charset="-122"/>
                </a:rPr>
                <a:t>F</a:t>
              </a:r>
              <a:r>
                <a:rPr lang="zh-CN" altLang="en-US" sz="2000" baseline="-25000">
                  <a:ea typeface="宋体" pitchFamily="2" charset="-122"/>
                </a:rPr>
                <a:t>浮</a:t>
              </a:r>
              <a:endParaRPr lang="zh-CN" altLang="en-US" sz="2000">
                <a:ea typeface="宋体" pitchFamily="2" charset="-122"/>
              </a:endParaRPr>
            </a:p>
          </p:txBody>
        </p:sp>
      </p:grpSp>
      <p:grpSp>
        <p:nvGrpSpPr>
          <p:cNvPr id="7" name="组合 45"/>
          <p:cNvGrpSpPr>
            <a:grpSpLocks/>
          </p:cNvGrpSpPr>
          <p:nvPr/>
        </p:nvGrpSpPr>
        <p:grpSpPr bwMode="auto">
          <a:xfrm>
            <a:off x="6096000" y="2735263"/>
            <a:ext cx="778933" cy="1204912"/>
            <a:chOff x="4572000" y="2735253"/>
            <a:chExt cx="584208" cy="1204929"/>
          </a:xfrm>
        </p:grpSpPr>
        <p:cxnSp>
          <p:nvCxnSpPr>
            <p:cNvPr id="17434" name="直接箭头连接符 28"/>
            <p:cNvCxnSpPr>
              <a:cxnSpLocks noChangeShapeType="1"/>
              <a:stCxn id="17422" idx="0"/>
            </p:cNvCxnSpPr>
            <p:nvPr/>
          </p:nvCxnSpPr>
          <p:spPr bwMode="auto">
            <a:xfrm rot="5400000" flipH="1" flipV="1">
              <a:off x="3988586" y="3355180"/>
              <a:ext cx="1168416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7435" name="TextBox 35"/>
            <p:cNvSpPr txBox="1">
              <a:spLocks noChangeArrowheads="1"/>
            </p:cNvSpPr>
            <p:nvPr/>
          </p:nvSpPr>
          <p:spPr bwMode="auto">
            <a:xfrm>
              <a:off x="4608513" y="2735253"/>
              <a:ext cx="54769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000">
                  <a:ea typeface="宋体" pitchFamily="2" charset="-122"/>
                </a:rPr>
                <a:t>F</a:t>
              </a:r>
              <a:r>
                <a:rPr lang="zh-CN" altLang="en-US" sz="2000" baseline="-25000">
                  <a:ea typeface="宋体" pitchFamily="2" charset="-122"/>
                </a:rPr>
                <a:t>浮</a:t>
              </a:r>
              <a:endParaRPr lang="zh-CN" altLang="en-US" sz="2000">
                <a:ea typeface="宋体" pitchFamily="2" charset="-122"/>
              </a:endParaRPr>
            </a:p>
          </p:txBody>
        </p:sp>
      </p:grpSp>
      <p:grpSp>
        <p:nvGrpSpPr>
          <p:cNvPr id="8" name="Group 54"/>
          <p:cNvGrpSpPr>
            <a:grpSpLocks/>
          </p:cNvGrpSpPr>
          <p:nvPr/>
        </p:nvGrpSpPr>
        <p:grpSpPr bwMode="auto">
          <a:xfrm>
            <a:off x="6096000" y="3940173"/>
            <a:ext cx="770467" cy="1106905"/>
            <a:chOff x="3860" y="3168"/>
            <a:chExt cx="364" cy="336"/>
          </a:xfrm>
        </p:grpSpPr>
        <p:sp>
          <p:nvSpPr>
            <p:cNvPr id="17437" name="Line 44"/>
            <p:cNvSpPr>
              <a:spLocks noChangeShapeType="1"/>
            </p:cNvSpPr>
            <p:nvPr/>
          </p:nvSpPr>
          <p:spPr bwMode="auto">
            <a:xfrm>
              <a:off x="3860" y="3168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38" name="Text Box 45"/>
            <p:cNvSpPr txBox="1">
              <a:spLocks noChangeArrowheads="1"/>
            </p:cNvSpPr>
            <p:nvPr/>
          </p:nvSpPr>
          <p:spPr bwMode="auto">
            <a:xfrm>
              <a:off x="3888" y="3360"/>
              <a:ext cx="336" cy="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b="1" i="1">
                  <a:latin typeface="Times New Roman" pitchFamily="18" charset="0"/>
                  <a:ea typeface="宋体" pitchFamily="2" charset="-122"/>
                </a:rPr>
                <a:t>G</a:t>
              </a:r>
              <a:endParaRPr lang="en-US" altLang="zh-CN" sz="2000" b="1" baseline="-25000">
                <a:latin typeface="Times New Roman" pitchFamily="18" charset="0"/>
                <a:ea typeface="宋体" pitchFamily="2" charset="-122"/>
              </a:endParaRPr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2688167" y="3684589"/>
            <a:ext cx="770467" cy="953168"/>
            <a:chOff x="3860" y="3168"/>
            <a:chExt cx="364" cy="336"/>
          </a:xfrm>
        </p:grpSpPr>
        <p:sp>
          <p:nvSpPr>
            <p:cNvPr id="17440" name="Line 44"/>
            <p:cNvSpPr>
              <a:spLocks noChangeShapeType="1"/>
            </p:cNvSpPr>
            <p:nvPr/>
          </p:nvSpPr>
          <p:spPr bwMode="auto">
            <a:xfrm>
              <a:off x="3860" y="3168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41" name="Text Box 45"/>
            <p:cNvSpPr txBox="1">
              <a:spLocks noChangeArrowheads="1"/>
            </p:cNvSpPr>
            <p:nvPr/>
          </p:nvSpPr>
          <p:spPr bwMode="auto">
            <a:xfrm>
              <a:off x="3888" y="3360"/>
              <a:ext cx="336" cy="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b="1" i="1">
                  <a:latin typeface="Times New Roman" pitchFamily="18" charset="0"/>
                  <a:ea typeface="宋体" pitchFamily="2" charset="-122"/>
                </a:rPr>
                <a:t>G</a:t>
              </a:r>
              <a:endParaRPr lang="en-US" altLang="zh-CN" sz="2000" b="1" baseline="-25000">
                <a:latin typeface="Times New Roman" pitchFamily="18" charset="0"/>
                <a:ea typeface="宋体" pitchFamily="2" charset="-122"/>
              </a:endParaRPr>
            </a:p>
          </p:txBody>
        </p:sp>
      </p:grpSp>
      <p:grpSp>
        <p:nvGrpSpPr>
          <p:cNvPr id="10" name="Group 54"/>
          <p:cNvGrpSpPr>
            <a:grpSpLocks/>
          </p:cNvGrpSpPr>
          <p:nvPr/>
        </p:nvGrpSpPr>
        <p:grpSpPr bwMode="auto">
          <a:xfrm>
            <a:off x="10088034" y="3976691"/>
            <a:ext cx="759884" cy="1721853"/>
            <a:chOff x="3860" y="3168"/>
            <a:chExt cx="359" cy="336"/>
          </a:xfrm>
        </p:grpSpPr>
        <p:sp>
          <p:nvSpPr>
            <p:cNvPr id="17443" name="Line 44"/>
            <p:cNvSpPr>
              <a:spLocks noChangeShapeType="1"/>
            </p:cNvSpPr>
            <p:nvPr/>
          </p:nvSpPr>
          <p:spPr bwMode="auto">
            <a:xfrm>
              <a:off x="3860" y="3168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44" name="Text Box 45"/>
            <p:cNvSpPr txBox="1">
              <a:spLocks noChangeArrowheads="1"/>
            </p:cNvSpPr>
            <p:nvPr/>
          </p:nvSpPr>
          <p:spPr bwMode="auto">
            <a:xfrm>
              <a:off x="3883" y="3417"/>
              <a:ext cx="336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b="1" i="1">
                  <a:latin typeface="Times New Roman" pitchFamily="18" charset="0"/>
                  <a:ea typeface="宋体" pitchFamily="2" charset="-122"/>
                </a:rPr>
                <a:t>G</a:t>
              </a:r>
              <a:endParaRPr lang="en-US" altLang="zh-CN" sz="2000" b="1" baseline="-25000">
                <a:latin typeface="Times New Roman" pitchFamily="18" charset="0"/>
                <a:ea typeface="宋体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圆角矩形 44"/>
          <p:cNvSpPr>
            <a:spLocks noChangeArrowheads="1"/>
          </p:cNvSpPr>
          <p:nvPr/>
        </p:nvSpPr>
        <p:spPr bwMode="auto">
          <a:xfrm>
            <a:off x="1081618" y="1749426"/>
            <a:ext cx="2774949" cy="91281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ea typeface="宋体" pitchFamily="2" charset="-122"/>
            </a:endParaRPr>
          </a:p>
        </p:txBody>
      </p:sp>
      <p:sp>
        <p:nvSpPr>
          <p:cNvPr id="18434" name="圆角矩形 41"/>
          <p:cNvSpPr>
            <a:spLocks noChangeArrowheads="1"/>
          </p:cNvSpPr>
          <p:nvPr/>
        </p:nvSpPr>
        <p:spPr bwMode="auto">
          <a:xfrm>
            <a:off x="1178984" y="1712913"/>
            <a:ext cx="3164416" cy="8763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>
              <a:ea typeface="宋体" pitchFamily="2" charset="-122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594784" y="1603375"/>
            <a:ext cx="11597216" cy="48926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1843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0" y="142875"/>
            <a:ext cx="1176867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54"/>
          <p:cNvGrpSpPr>
            <a:grpSpLocks/>
          </p:cNvGrpSpPr>
          <p:nvPr/>
        </p:nvGrpSpPr>
        <p:grpSpPr bwMode="auto">
          <a:xfrm>
            <a:off x="4732868" y="3392489"/>
            <a:ext cx="2823633" cy="2847975"/>
            <a:chOff x="3549650" y="2954338"/>
            <a:chExt cx="2117725" cy="2847975"/>
          </a:xfrm>
        </p:grpSpPr>
        <p:sp>
          <p:nvSpPr>
            <p:cNvPr id="24" name="矩形 23"/>
            <p:cNvSpPr/>
            <p:nvPr/>
          </p:nvSpPr>
          <p:spPr bwMode="auto">
            <a:xfrm>
              <a:off x="3549650" y="3100388"/>
              <a:ext cx="2117725" cy="27019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zh-CN" altLang="en-US">
                <a:solidFill>
                  <a:srgbClr val="C1DDF6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8439" name="圆角矩形 30"/>
            <p:cNvSpPr>
              <a:spLocks noChangeArrowheads="1"/>
            </p:cNvSpPr>
            <p:nvPr/>
          </p:nvSpPr>
          <p:spPr bwMode="auto">
            <a:xfrm>
              <a:off x="3549650" y="3611563"/>
              <a:ext cx="438150" cy="693737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zh-CN" altLang="en-US">
                  <a:ea typeface="宋体" pitchFamily="2" charset="-122"/>
                </a:rPr>
                <a:t>悬浮</a:t>
              </a:r>
            </a:p>
          </p:txBody>
        </p:sp>
        <p:grpSp>
          <p:nvGrpSpPr>
            <p:cNvPr id="3" name="组合 53"/>
            <p:cNvGrpSpPr>
              <a:grpSpLocks/>
            </p:cNvGrpSpPr>
            <p:nvPr/>
          </p:nvGrpSpPr>
          <p:grpSpPr bwMode="auto">
            <a:xfrm>
              <a:off x="4243388" y="2954338"/>
              <a:ext cx="912812" cy="1969755"/>
              <a:chOff x="4243388" y="2954338"/>
              <a:chExt cx="912812" cy="1969755"/>
            </a:xfrm>
          </p:grpSpPr>
          <p:sp>
            <p:nvSpPr>
              <p:cNvPr id="18441" name="椭圆 27"/>
              <p:cNvSpPr>
                <a:spLocks noChangeArrowheads="1"/>
              </p:cNvSpPr>
              <p:nvPr/>
            </p:nvSpPr>
            <p:spPr bwMode="auto">
              <a:xfrm>
                <a:off x="4243388" y="3611563"/>
                <a:ext cx="620712" cy="620712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FFFF00"/>
                  </a:solidFill>
                  <a:ea typeface="宋体" pitchFamily="2" charset="-122"/>
                </a:endParaRPr>
              </a:p>
            </p:txBody>
          </p:sp>
          <p:grpSp>
            <p:nvGrpSpPr>
              <p:cNvPr id="4" name="组合 45"/>
              <p:cNvGrpSpPr>
                <a:grpSpLocks/>
              </p:cNvGrpSpPr>
              <p:nvPr/>
            </p:nvGrpSpPr>
            <p:grpSpPr bwMode="auto">
              <a:xfrm>
                <a:off x="4572000" y="2954338"/>
                <a:ext cx="584200" cy="985837"/>
                <a:chOff x="4572000" y="2735253"/>
                <a:chExt cx="584208" cy="1204929"/>
              </a:xfrm>
            </p:grpSpPr>
            <p:cxnSp>
              <p:nvCxnSpPr>
                <p:cNvPr id="18443" name="直接箭头连接符 28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3988586" y="3355180"/>
                  <a:ext cx="1168416" cy="1588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sp>
              <p:nvSpPr>
                <p:cNvPr id="18444" name="TextBox 35"/>
                <p:cNvSpPr txBox="1">
                  <a:spLocks noChangeArrowheads="1"/>
                </p:cNvSpPr>
                <p:nvPr/>
              </p:nvSpPr>
              <p:spPr bwMode="auto">
                <a:xfrm>
                  <a:off x="4608513" y="2735253"/>
                  <a:ext cx="547695" cy="4890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altLang="zh-CN" sz="2000">
                      <a:ea typeface="宋体" pitchFamily="2" charset="-122"/>
                    </a:rPr>
                    <a:t>F</a:t>
                  </a:r>
                  <a:r>
                    <a:rPr lang="zh-CN" altLang="en-US" sz="2000" baseline="-25000">
                      <a:ea typeface="宋体" pitchFamily="2" charset="-122"/>
                    </a:rPr>
                    <a:t>浮</a:t>
                  </a:r>
                  <a:endParaRPr lang="zh-CN" altLang="en-US" sz="2000">
                    <a:ea typeface="宋体" pitchFamily="2" charset="-122"/>
                  </a:endParaRPr>
                </a:p>
              </p:txBody>
            </p:sp>
          </p:grpSp>
          <p:grpSp>
            <p:nvGrpSpPr>
              <p:cNvPr id="5" name="Group 54"/>
              <p:cNvGrpSpPr>
                <a:grpSpLocks/>
              </p:cNvGrpSpPr>
              <p:nvPr/>
            </p:nvGrpSpPr>
            <p:grpSpPr bwMode="auto">
              <a:xfrm>
                <a:off x="4572000" y="3940177"/>
                <a:ext cx="577850" cy="983916"/>
                <a:chOff x="3860" y="3168"/>
                <a:chExt cx="364" cy="336"/>
              </a:xfrm>
            </p:grpSpPr>
            <p:sp>
              <p:nvSpPr>
                <p:cNvPr id="18446" name="Line 44"/>
                <p:cNvSpPr>
                  <a:spLocks noChangeShapeType="1"/>
                </p:cNvSpPr>
                <p:nvPr/>
              </p:nvSpPr>
              <p:spPr bwMode="auto">
                <a:xfrm>
                  <a:off x="3860" y="31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 type="oval" w="med" len="med"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888" y="3360"/>
                  <a:ext cx="336" cy="1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altLang="zh-CN" sz="2000" b="1" i="1">
                      <a:latin typeface="Times New Roman" pitchFamily="18" charset="0"/>
                      <a:ea typeface="宋体" pitchFamily="2" charset="-122"/>
                    </a:rPr>
                    <a:t>G</a:t>
                  </a:r>
                  <a:endParaRPr lang="en-US" altLang="zh-CN" sz="2000" b="1" baseline="-25000">
                    <a:latin typeface="Times New Roman" pitchFamily="18" charset="0"/>
                    <a:ea typeface="宋体" pitchFamily="2" charset="-122"/>
                  </a:endParaRPr>
                </a:p>
              </p:txBody>
            </p:sp>
          </p:grpSp>
        </p:grpSp>
      </p:grpSp>
      <p:grpSp>
        <p:nvGrpSpPr>
          <p:cNvPr id="6" name="组合 52"/>
          <p:cNvGrpSpPr>
            <a:grpSpLocks/>
          </p:cNvGrpSpPr>
          <p:nvPr/>
        </p:nvGrpSpPr>
        <p:grpSpPr bwMode="auto">
          <a:xfrm>
            <a:off x="1178985" y="3136901"/>
            <a:ext cx="2823633" cy="3103563"/>
            <a:chOff x="884238" y="2698750"/>
            <a:chExt cx="2117725" cy="3103558"/>
          </a:xfrm>
        </p:grpSpPr>
        <p:sp>
          <p:nvSpPr>
            <p:cNvPr id="23" name="矩形 22"/>
            <p:cNvSpPr/>
            <p:nvPr/>
          </p:nvSpPr>
          <p:spPr bwMode="auto">
            <a:xfrm>
              <a:off x="884238" y="3100387"/>
              <a:ext cx="2117725" cy="270192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zh-CN" altLang="en-US">
                <a:solidFill>
                  <a:srgbClr val="C1DDF6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7" name="组合 35"/>
            <p:cNvGrpSpPr>
              <a:grpSpLocks/>
            </p:cNvGrpSpPr>
            <p:nvPr/>
          </p:nvGrpSpPr>
          <p:grpSpPr bwMode="auto">
            <a:xfrm>
              <a:off x="920750" y="2771786"/>
              <a:ext cx="438150" cy="1460500"/>
              <a:chOff x="920700" y="2663021"/>
              <a:chExt cx="438156" cy="1459726"/>
            </a:xfrm>
          </p:grpSpPr>
          <p:sp>
            <p:nvSpPr>
              <p:cNvPr id="18451" name="圆角矩形 28"/>
              <p:cNvSpPr>
                <a:spLocks noChangeArrowheads="1"/>
              </p:cNvSpPr>
              <p:nvPr/>
            </p:nvSpPr>
            <p:spPr bwMode="auto">
              <a:xfrm>
                <a:off x="920700" y="3429000"/>
                <a:ext cx="438156" cy="693747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zh-CN" altLang="en-US">
                    <a:ea typeface="宋体" pitchFamily="2" charset="-122"/>
                  </a:rPr>
                  <a:t>上浮</a:t>
                </a:r>
              </a:p>
            </p:txBody>
          </p:sp>
          <p:cxnSp>
            <p:nvCxnSpPr>
              <p:cNvPr id="18452" name="直接箭头连接符 32"/>
              <p:cNvCxnSpPr>
                <a:cxnSpLocks noChangeShapeType="1"/>
                <a:stCxn id="18451" idx="0"/>
              </p:cNvCxnSpPr>
              <p:nvPr/>
            </p:nvCxnSpPr>
            <p:spPr bwMode="auto">
              <a:xfrm rot="5400000" flipH="1" flipV="1">
                <a:off x="756390" y="3045612"/>
                <a:ext cx="766773" cy="158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grpSp>
          <p:nvGrpSpPr>
            <p:cNvPr id="8" name="组合 51"/>
            <p:cNvGrpSpPr>
              <a:grpSpLocks/>
            </p:cNvGrpSpPr>
            <p:nvPr/>
          </p:nvGrpSpPr>
          <p:grpSpPr bwMode="auto">
            <a:xfrm>
              <a:off x="1724025" y="2698750"/>
              <a:ext cx="869950" cy="1773005"/>
              <a:chOff x="1724025" y="2698750"/>
              <a:chExt cx="869950" cy="1773005"/>
            </a:xfrm>
          </p:grpSpPr>
          <p:sp>
            <p:nvSpPr>
              <p:cNvPr id="18454" name="椭圆 25"/>
              <p:cNvSpPr>
                <a:spLocks noChangeArrowheads="1"/>
              </p:cNvSpPr>
              <p:nvPr/>
            </p:nvSpPr>
            <p:spPr bwMode="auto">
              <a:xfrm>
                <a:off x="1724025" y="3319463"/>
                <a:ext cx="620713" cy="620712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FFFF00"/>
                  </a:solidFill>
                  <a:ea typeface="宋体" pitchFamily="2" charset="-122"/>
                </a:endParaRPr>
              </a:p>
            </p:txBody>
          </p:sp>
          <p:grpSp>
            <p:nvGrpSpPr>
              <p:cNvPr id="9" name="组合 43"/>
              <p:cNvGrpSpPr>
                <a:grpSpLocks/>
              </p:cNvGrpSpPr>
              <p:nvPr/>
            </p:nvGrpSpPr>
            <p:grpSpPr bwMode="auto">
              <a:xfrm>
                <a:off x="2016123" y="2698750"/>
                <a:ext cx="547690" cy="949324"/>
                <a:chOff x="2051808" y="2004993"/>
                <a:chExt cx="548490" cy="1643082"/>
              </a:xfrm>
            </p:grpSpPr>
            <p:cxnSp>
              <p:nvCxnSpPr>
                <p:cNvPr id="18456" name="直接箭头连接符 20"/>
                <p:cNvCxnSpPr>
                  <a:cxnSpLocks noChangeShapeType="1"/>
                  <a:stCxn id="18451" idx="0"/>
                </p:cNvCxnSpPr>
                <p:nvPr/>
              </p:nvCxnSpPr>
              <p:spPr bwMode="auto">
                <a:xfrm rot="5400000" flipH="1" flipV="1">
                  <a:off x="1267572" y="2862252"/>
                  <a:ext cx="1570059" cy="1588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sp>
              <p:nvSpPr>
                <p:cNvPr id="18457" name="TextBox 33"/>
                <p:cNvSpPr txBox="1">
                  <a:spLocks noChangeArrowheads="1"/>
                </p:cNvSpPr>
                <p:nvPr/>
              </p:nvSpPr>
              <p:spPr bwMode="auto">
                <a:xfrm>
                  <a:off x="2052603" y="2004993"/>
                  <a:ext cx="547695" cy="6925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altLang="zh-CN" sz="2000">
                      <a:ea typeface="宋体" pitchFamily="2" charset="-122"/>
                    </a:rPr>
                    <a:t>F</a:t>
                  </a:r>
                  <a:r>
                    <a:rPr lang="zh-CN" altLang="en-US" sz="2000" baseline="-25000">
                      <a:ea typeface="宋体" pitchFamily="2" charset="-122"/>
                    </a:rPr>
                    <a:t>浮</a:t>
                  </a:r>
                  <a:endParaRPr lang="zh-CN" altLang="en-US" sz="2000">
                    <a:ea typeface="宋体" pitchFamily="2" charset="-122"/>
                  </a:endParaRPr>
                </a:p>
              </p:txBody>
            </p:sp>
          </p:grpSp>
          <p:grpSp>
            <p:nvGrpSpPr>
              <p:cNvPr id="10" name="Group 54"/>
              <p:cNvGrpSpPr>
                <a:grpSpLocks/>
              </p:cNvGrpSpPr>
              <p:nvPr/>
            </p:nvGrpSpPr>
            <p:grpSpPr bwMode="auto">
              <a:xfrm>
                <a:off x="2016125" y="3684586"/>
                <a:ext cx="577850" cy="787169"/>
                <a:chOff x="3860" y="3168"/>
                <a:chExt cx="364" cy="391"/>
              </a:xfrm>
            </p:grpSpPr>
            <p:sp>
              <p:nvSpPr>
                <p:cNvPr id="18459" name="Line 44"/>
                <p:cNvSpPr>
                  <a:spLocks noChangeShapeType="1"/>
                </p:cNvSpPr>
                <p:nvPr/>
              </p:nvSpPr>
              <p:spPr bwMode="auto">
                <a:xfrm>
                  <a:off x="3860" y="31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 type="oval" w="med" len="med"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0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888" y="3360"/>
                  <a:ext cx="336" cy="1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altLang="zh-CN" sz="2000" b="1" i="1">
                      <a:latin typeface="Times New Roman" pitchFamily="18" charset="0"/>
                      <a:ea typeface="宋体" pitchFamily="2" charset="-122"/>
                    </a:rPr>
                    <a:t>G</a:t>
                  </a:r>
                  <a:endParaRPr lang="en-US" altLang="zh-CN" sz="2000" b="1" baseline="-25000">
                    <a:latin typeface="Times New Roman" pitchFamily="18" charset="0"/>
                    <a:ea typeface="宋体" pitchFamily="2" charset="-122"/>
                  </a:endParaRPr>
                </a:p>
              </p:txBody>
            </p:sp>
          </p:grpSp>
        </p:grpSp>
      </p:grpSp>
      <p:grpSp>
        <p:nvGrpSpPr>
          <p:cNvPr id="11" name="组合 55"/>
          <p:cNvGrpSpPr>
            <a:grpSpLocks/>
          </p:cNvGrpSpPr>
          <p:nvPr/>
        </p:nvGrpSpPr>
        <p:grpSpPr bwMode="auto">
          <a:xfrm>
            <a:off x="8432801" y="3538539"/>
            <a:ext cx="2823633" cy="2701925"/>
            <a:chOff x="6324600" y="3136900"/>
            <a:chExt cx="2117725" cy="2701925"/>
          </a:xfrm>
        </p:grpSpPr>
        <p:sp>
          <p:nvSpPr>
            <p:cNvPr id="25" name="矩形 24"/>
            <p:cNvSpPr/>
            <p:nvPr/>
          </p:nvSpPr>
          <p:spPr bwMode="auto">
            <a:xfrm>
              <a:off x="6324600" y="3136900"/>
              <a:ext cx="2117725" cy="27019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zh-CN" altLang="en-US">
                <a:solidFill>
                  <a:srgbClr val="C1DDF6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8463" name="椭圆 26"/>
            <p:cNvSpPr>
              <a:spLocks noChangeArrowheads="1"/>
            </p:cNvSpPr>
            <p:nvPr/>
          </p:nvSpPr>
          <p:spPr bwMode="auto">
            <a:xfrm>
              <a:off x="7237413" y="3648075"/>
              <a:ext cx="620712" cy="620713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zh-CN" altLang="en-US">
                <a:solidFill>
                  <a:srgbClr val="FFFF00"/>
                </a:solidFill>
                <a:ea typeface="宋体" pitchFamily="2" charset="-122"/>
              </a:endParaRPr>
            </a:p>
          </p:txBody>
        </p:sp>
        <p:grpSp>
          <p:nvGrpSpPr>
            <p:cNvPr id="12" name="组合 36"/>
            <p:cNvGrpSpPr>
              <a:grpSpLocks/>
            </p:cNvGrpSpPr>
            <p:nvPr/>
          </p:nvGrpSpPr>
          <p:grpSpPr bwMode="auto">
            <a:xfrm>
              <a:off x="6324600" y="3611563"/>
              <a:ext cx="438150" cy="1497012"/>
              <a:chOff x="6324624" y="3611565"/>
              <a:chExt cx="438156" cy="1497033"/>
            </a:xfrm>
          </p:grpSpPr>
          <p:sp>
            <p:nvSpPr>
              <p:cNvPr id="18465" name="圆角矩形 29"/>
              <p:cNvSpPr>
                <a:spLocks noChangeArrowheads="1"/>
              </p:cNvSpPr>
              <p:nvPr/>
            </p:nvSpPr>
            <p:spPr bwMode="auto">
              <a:xfrm>
                <a:off x="6324624" y="3611565"/>
                <a:ext cx="438156" cy="73026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zh-CN" altLang="en-US">
                    <a:ea typeface="宋体" pitchFamily="2" charset="-122"/>
                  </a:rPr>
                  <a:t>下沉</a:t>
                </a:r>
              </a:p>
            </p:txBody>
          </p:sp>
          <p:cxnSp>
            <p:nvCxnSpPr>
              <p:cNvPr id="18466" name="直接箭头连接符 34"/>
              <p:cNvCxnSpPr>
                <a:cxnSpLocks noChangeShapeType="1"/>
                <a:stCxn id="18451" idx="0"/>
              </p:cNvCxnSpPr>
              <p:nvPr/>
            </p:nvCxnSpPr>
            <p:spPr bwMode="auto">
              <a:xfrm rot="5400000">
                <a:off x="6179366" y="4706161"/>
                <a:ext cx="803286" cy="158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grpSp>
          <p:nvGrpSpPr>
            <p:cNvPr id="13" name="组合 47"/>
            <p:cNvGrpSpPr>
              <a:grpSpLocks/>
            </p:cNvGrpSpPr>
            <p:nvPr/>
          </p:nvGrpSpPr>
          <p:grpSpPr bwMode="auto">
            <a:xfrm>
              <a:off x="7564438" y="3173413"/>
              <a:ext cx="549275" cy="766762"/>
              <a:chOff x="7564478" y="2662227"/>
              <a:chExt cx="549283" cy="1277955"/>
            </a:xfrm>
          </p:grpSpPr>
          <p:cxnSp>
            <p:nvCxnSpPr>
              <p:cNvPr id="18468" name="直接箭头连接符 27"/>
              <p:cNvCxnSpPr>
                <a:cxnSpLocks noChangeShapeType="1"/>
                <a:stCxn id="18451" idx="0"/>
              </p:cNvCxnSpPr>
              <p:nvPr/>
            </p:nvCxnSpPr>
            <p:spPr bwMode="auto">
              <a:xfrm rot="5400000" flipH="1" flipV="1">
                <a:off x="6981064" y="3355180"/>
                <a:ext cx="1168416" cy="158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18469" name="TextBox 34"/>
              <p:cNvSpPr txBox="1">
                <a:spLocks noChangeArrowheads="1"/>
              </p:cNvSpPr>
              <p:nvPr/>
            </p:nvSpPr>
            <p:spPr bwMode="auto">
              <a:xfrm>
                <a:off x="7566066" y="2662227"/>
                <a:ext cx="547695" cy="6668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2000">
                    <a:ea typeface="宋体" pitchFamily="2" charset="-122"/>
                  </a:rPr>
                  <a:t>F</a:t>
                </a:r>
                <a:r>
                  <a:rPr lang="zh-CN" altLang="en-US" sz="2000" baseline="-25000">
                    <a:ea typeface="宋体" pitchFamily="2" charset="-122"/>
                  </a:rPr>
                  <a:t>浮</a:t>
                </a:r>
                <a:endParaRPr lang="zh-CN" altLang="en-US" sz="2000">
                  <a:ea typeface="宋体" pitchFamily="2" charset="-122"/>
                </a:endParaRPr>
              </a:p>
            </p:txBody>
          </p:sp>
        </p:grpSp>
        <p:grpSp>
          <p:nvGrpSpPr>
            <p:cNvPr id="14" name="Group 54"/>
            <p:cNvGrpSpPr>
              <a:grpSpLocks/>
            </p:cNvGrpSpPr>
            <p:nvPr/>
          </p:nvGrpSpPr>
          <p:grpSpPr bwMode="auto">
            <a:xfrm>
              <a:off x="7566025" y="3976686"/>
              <a:ext cx="569913" cy="1137652"/>
              <a:chOff x="3860" y="3168"/>
              <a:chExt cx="359" cy="384"/>
            </a:xfrm>
          </p:grpSpPr>
          <p:sp>
            <p:nvSpPr>
              <p:cNvPr id="18471" name="Line 44"/>
              <p:cNvSpPr>
                <a:spLocks noChangeShapeType="1"/>
              </p:cNvSpPr>
              <p:nvPr/>
            </p:nvSpPr>
            <p:spPr bwMode="auto">
              <a:xfrm>
                <a:off x="3860" y="3168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72" name="Text Box 45"/>
              <p:cNvSpPr txBox="1">
                <a:spLocks noChangeArrowheads="1"/>
              </p:cNvSpPr>
              <p:nvPr/>
            </p:nvSpPr>
            <p:spPr bwMode="auto">
              <a:xfrm>
                <a:off x="3883" y="3417"/>
                <a:ext cx="336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b="1" i="1">
                    <a:latin typeface="Times New Roman" pitchFamily="18" charset="0"/>
                    <a:ea typeface="宋体" pitchFamily="2" charset="-122"/>
                  </a:rPr>
                  <a:t>G</a:t>
                </a:r>
                <a:endParaRPr lang="en-US" altLang="zh-CN" sz="2000" b="1" baseline="-25000">
                  <a:latin typeface="Times New Roman" pitchFamily="18" charset="0"/>
                  <a:ea typeface="宋体" pitchFamily="2" charset="-122"/>
                </a:endParaRPr>
              </a:p>
            </p:txBody>
          </p:sp>
        </p:grpSp>
      </p:grpSp>
      <p:grpSp>
        <p:nvGrpSpPr>
          <p:cNvPr id="15" name="组合 50"/>
          <p:cNvGrpSpPr>
            <a:grpSpLocks/>
          </p:cNvGrpSpPr>
          <p:nvPr/>
        </p:nvGrpSpPr>
        <p:grpSpPr bwMode="auto">
          <a:xfrm>
            <a:off x="4781551" y="1895475"/>
            <a:ext cx="2774949" cy="1022350"/>
            <a:chOff x="3586150" y="1603350"/>
            <a:chExt cx="2081225" cy="1022375"/>
          </a:xfrm>
        </p:grpSpPr>
        <p:sp>
          <p:nvSpPr>
            <p:cNvPr id="18474" name="圆角矩形 42"/>
            <p:cNvSpPr>
              <a:spLocks noChangeArrowheads="1"/>
            </p:cNvSpPr>
            <p:nvPr/>
          </p:nvSpPr>
          <p:spPr bwMode="auto">
            <a:xfrm>
              <a:off x="3586150" y="1712907"/>
              <a:ext cx="2081225" cy="912818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zh-CN" altLang="en-US">
                <a:ea typeface="宋体" pitchFamily="2" charset="-122"/>
              </a:endParaRPr>
            </a:p>
          </p:txBody>
        </p:sp>
        <p:graphicFrame>
          <p:nvGraphicFramePr>
            <p:cNvPr id="18475" name="Object 5"/>
            <p:cNvGraphicFramePr>
              <a:graphicFrameLocks noChangeAspect="1"/>
            </p:cNvGraphicFramePr>
            <p:nvPr/>
          </p:nvGraphicFramePr>
          <p:xfrm>
            <a:off x="3622662" y="1603350"/>
            <a:ext cx="2008201" cy="1000131"/>
          </p:xfrm>
          <a:graphic>
            <a:graphicData uri="http://schemas.openxmlformats.org/presentationml/2006/ole">
              <p:oleObj spid="_x0000_s1028" r:id="rId4" imgW="685502" imgH="241195" progId="Equation.3">
                <p:embed/>
              </p:oleObj>
            </a:graphicData>
          </a:graphic>
        </p:graphicFrame>
      </p:grpSp>
      <p:grpSp>
        <p:nvGrpSpPr>
          <p:cNvPr id="16" name="组合 48"/>
          <p:cNvGrpSpPr>
            <a:grpSpLocks/>
          </p:cNvGrpSpPr>
          <p:nvPr/>
        </p:nvGrpSpPr>
        <p:grpSpPr bwMode="auto">
          <a:xfrm>
            <a:off x="935567" y="1785939"/>
            <a:ext cx="2810933" cy="1095375"/>
            <a:chOff x="701622" y="1530324"/>
            <a:chExt cx="2108795" cy="1095390"/>
          </a:xfrm>
        </p:grpSpPr>
        <p:sp>
          <p:nvSpPr>
            <p:cNvPr id="18477" name="圆角矩形 45"/>
            <p:cNvSpPr>
              <a:spLocks noChangeArrowheads="1"/>
            </p:cNvSpPr>
            <p:nvPr/>
          </p:nvSpPr>
          <p:spPr bwMode="auto">
            <a:xfrm>
              <a:off x="738188" y="1712913"/>
              <a:ext cx="2072229" cy="908872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zh-CN" altLang="en-US">
                <a:ea typeface="宋体" pitchFamily="2" charset="-122"/>
              </a:endParaRPr>
            </a:p>
          </p:txBody>
        </p:sp>
        <p:graphicFrame>
          <p:nvGraphicFramePr>
            <p:cNvPr id="18478" name="Object 6"/>
            <p:cNvGraphicFramePr>
              <a:graphicFrameLocks noChangeAspect="1"/>
            </p:cNvGraphicFramePr>
            <p:nvPr/>
          </p:nvGraphicFramePr>
          <p:xfrm>
            <a:off x="701622" y="1530324"/>
            <a:ext cx="2072230" cy="1095390"/>
          </p:xfrm>
          <a:graphic>
            <a:graphicData uri="http://schemas.openxmlformats.org/presentationml/2006/ole">
              <p:oleObj spid="_x0000_s1027" r:id="rId5" imgW="685502" imgH="241195" progId="Equation.3">
                <p:embed/>
              </p:oleObj>
            </a:graphicData>
          </a:graphic>
        </p:graphicFrame>
      </p:grpSp>
      <p:grpSp>
        <p:nvGrpSpPr>
          <p:cNvPr id="17" name="组合 48"/>
          <p:cNvGrpSpPr>
            <a:grpSpLocks/>
          </p:cNvGrpSpPr>
          <p:nvPr/>
        </p:nvGrpSpPr>
        <p:grpSpPr bwMode="auto">
          <a:xfrm>
            <a:off x="8331201" y="2005013"/>
            <a:ext cx="3071284" cy="985837"/>
            <a:chOff x="5929977" y="5148694"/>
            <a:chExt cx="1785848" cy="967300"/>
          </a:xfrm>
        </p:grpSpPr>
        <p:sp>
          <p:nvSpPr>
            <p:cNvPr id="50" name="圆角矩形 49"/>
            <p:cNvSpPr/>
            <p:nvPr/>
          </p:nvSpPr>
          <p:spPr>
            <a:xfrm>
              <a:off x="5929977" y="5148694"/>
              <a:ext cx="1721848" cy="967300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18481" name="Object 7"/>
            <p:cNvGraphicFramePr>
              <a:graphicFrameLocks noChangeAspect="1"/>
            </p:cNvGraphicFramePr>
            <p:nvPr/>
          </p:nvGraphicFramePr>
          <p:xfrm>
            <a:off x="5932457" y="5148694"/>
            <a:ext cx="1783368" cy="821714"/>
          </p:xfrm>
          <a:graphic>
            <a:graphicData uri="http://schemas.openxmlformats.org/presentationml/2006/ole">
              <p:oleObj spid="_x0000_s1026" r:id="rId6" imgW="685502" imgH="241195" progId="Equation.3">
                <p:embed/>
              </p:oleObj>
            </a:graphicData>
          </a:graphic>
        </p:graphicFrame>
      </p:grpSp>
      <p:grpSp>
        <p:nvGrpSpPr>
          <p:cNvPr id="18" name="组合 47"/>
          <p:cNvGrpSpPr>
            <a:grpSpLocks/>
          </p:cNvGrpSpPr>
          <p:nvPr/>
        </p:nvGrpSpPr>
        <p:grpSpPr bwMode="auto">
          <a:xfrm>
            <a:off x="-38099" y="727075"/>
            <a:ext cx="9590617" cy="985838"/>
            <a:chOff x="226953" y="873125"/>
            <a:chExt cx="7083425" cy="708025"/>
          </a:xfrm>
        </p:grpSpPr>
        <p:grpSp>
          <p:nvGrpSpPr>
            <p:cNvPr id="19" name="Group 34"/>
            <p:cNvGrpSpPr>
              <a:grpSpLocks/>
            </p:cNvGrpSpPr>
            <p:nvPr/>
          </p:nvGrpSpPr>
          <p:grpSpPr bwMode="auto">
            <a:xfrm>
              <a:off x="226953" y="873125"/>
              <a:ext cx="7083425" cy="708025"/>
              <a:chOff x="431" y="576"/>
              <a:chExt cx="1859" cy="495"/>
            </a:xfrm>
          </p:grpSpPr>
          <p:pic>
            <p:nvPicPr>
              <p:cNvPr id="18484" name="Rectangle 15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31" y="576"/>
                <a:ext cx="1859" cy="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85" name="Text Box 36"/>
              <p:cNvSpPr txBox="1">
                <a:spLocks noChangeArrowheads="1"/>
              </p:cNvSpPr>
              <p:nvPr/>
            </p:nvSpPr>
            <p:spPr bwMode="auto">
              <a:xfrm>
                <a:off x="567" y="618"/>
                <a:ext cx="1699" cy="2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altLang="zh-CN" sz="3200" b="1">
                  <a:solidFill>
                    <a:schemeClr val="bg1"/>
                  </a:solidFill>
                  <a:latin typeface="Calibri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18486" name="Text Box 36"/>
            <p:cNvSpPr txBox="1">
              <a:spLocks noChangeArrowheads="1"/>
            </p:cNvSpPr>
            <p:nvPr/>
          </p:nvSpPr>
          <p:spPr bwMode="auto">
            <a:xfrm>
              <a:off x="802257" y="985848"/>
              <a:ext cx="6316096" cy="464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3600" b="1">
                  <a:solidFill>
                    <a:schemeClr val="bg1"/>
                  </a:solidFill>
                  <a:latin typeface="Calibri" pitchFamily="34" charset="0"/>
                  <a:ea typeface="宋体" pitchFamily="2" charset="-122"/>
                </a:rPr>
                <a:t>2.</a:t>
              </a:r>
              <a:r>
                <a:rPr lang="zh-CN" altLang="en-US" sz="3600" b="1">
                  <a:solidFill>
                    <a:schemeClr val="bg1"/>
                  </a:solidFill>
                  <a:latin typeface="Calibri" pitchFamily="34" charset="0"/>
                  <a:ea typeface="宋体" pitchFamily="2" charset="-122"/>
                </a:rPr>
                <a:t>物体密度与液体密度的关系</a:t>
              </a:r>
              <a:endParaRPr lang="en-US" altLang="zh-CN" sz="36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7999"/>
            <a:chOff x="0" y="0"/>
            <a:chExt cx="12192000" cy="6857999"/>
          </a:xfrm>
        </p:grpSpPr>
        <p:pic>
          <p:nvPicPr>
            <p:cNvPr id="1028" name="Picture 4" descr="https://timgsa.baidu.com/timg?image&amp;quality=80&amp;size=b9999_10000&amp;sec=1523159933253&amp;di=71ca0cd894c9053e4cecb6582fba49c5&amp;imgtype=0&amp;src=http%3A%2F%2Fpic.58pic.com%2F58pic%2F14%2F27%2F57%2F91U58PICThS_1024.jpg"/>
            <p:cNvPicPr>
              <a:picLocks noChangeAspect="1" noChangeArrowheads="1"/>
            </p:cNvPicPr>
            <p:nvPr/>
          </p:nvPicPr>
          <p:blipFill>
            <a:blip r:embed="rId2" cstate="print"/>
            <a:srcRect b="18096"/>
            <a:stretch>
              <a:fillRect/>
            </a:stretch>
          </p:blipFill>
          <p:spPr bwMode="auto">
            <a:xfrm>
              <a:off x="0" y="0"/>
              <a:ext cx="12192000" cy="6857999"/>
            </a:xfrm>
            <a:prstGeom prst="rect">
              <a:avLst/>
            </a:prstGeom>
            <a:noFill/>
          </p:spPr>
        </p:pic>
        <p:grpSp>
          <p:nvGrpSpPr>
            <p:cNvPr id="12" name="组合 11"/>
            <p:cNvGrpSpPr/>
            <p:nvPr/>
          </p:nvGrpSpPr>
          <p:grpSpPr>
            <a:xfrm>
              <a:off x="731519" y="1108038"/>
              <a:ext cx="10085296" cy="4012602"/>
              <a:chOff x="731519" y="1108038"/>
              <a:chExt cx="10085296" cy="4012602"/>
            </a:xfrm>
          </p:grpSpPr>
          <p:sp>
            <p:nvSpPr>
              <p:cNvPr id="4" name="圆角矩形 3"/>
              <p:cNvSpPr/>
              <p:nvPr/>
            </p:nvSpPr>
            <p:spPr bwMode="auto">
              <a:xfrm>
                <a:off x="731519" y="3123304"/>
                <a:ext cx="3338457" cy="717176"/>
              </a:xfrm>
              <a:prstGeom prst="roundRect">
                <a:avLst/>
              </a:prstGeom>
              <a:solidFill>
                <a:srgbClr val="FFFFFF"/>
              </a:solidFill>
              <a:ln w="508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</a:pPr>
                <a:r>
                  <a:rPr kumimoji="0" lang="zh-CN" alt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黑体" panose="02010609060101010101" pitchFamily="49" charset="-122"/>
                    <a:ea typeface="黑体" panose="02010609060101010101" pitchFamily="49" charset="-122"/>
                  </a:rPr>
                  <a:t>浮力的大小与方向</a:t>
                </a:r>
              </a:p>
            </p:txBody>
          </p:sp>
          <p:sp>
            <p:nvSpPr>
              <p:cNvPr id="5" name="圆角矩形 4"/>
              <p:cNvSpPr/>
              <p:nvPr/>
            </p:nvSpPr>
            <p:spPr bwMode="auto">
              <a:xfrm>
                <a:off x="7826189" y="3114339"/>
                <a:ext cx="2990626" cy="715383"/>
              </a:xfrm>
              <a:prstGeom prst="roundRect">
                <a:avLst/>
              </a:prstGeom>
              <a:solidFill>
                <a:srgbClr val="FFFFFF"/>
              </a:solidFill>
              <a:ln w="508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</a:pPr>
                <a:r>
                  <a:rPr kumimoji="0" lang="zh-CN" alt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黑体" panose="02010609060101010101" pitchFamily="49" charset="-122"/>
                    <a:ea typeface="黑体" panose="02010609060101010101" pitchFamily="49" charset="-122"/>
                  </a:rPr>
                  <a:t>浮力的利用</a:t>
                </a:r>
              </a:p>
            </p:txBody>
          </p:sp>
          <p:sp>
            <p:nvSpPr>
              <p:cNvPr id="6" name="圆角矩形 5"/>
              <p:cNvSpPr/>
              <p:nvPr/>
            </p:nvSpPr>
            <p:spPr bwMode="auto">
              <a:xfrm>
                <a:off x="4267199" y="4396291"/>
                <a:ext cx="2990626" cy="724349"/>
              </a:xfrm>
              <a:prstGeom prst="roundRect">
                <a:avLst/>
              </a:prstGeom>
              <a:solidFill>
                <a:srgbClr val="FFFFFF"/>
              </a:solidFill>
              <a:ln w="508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</a:pPr>
                <a:r>
                  <a:rPr kumimoji="0" lang="zh-CN" alt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黑体" panose="02010609060101010101" pitchFamily="49" charset="-122"/>
                    <a:ea typeface="黑体" panose="02010609060101010101" pitchFamily="49" charset="-122"/>
                  </a:rPr>
                  <a:t>阿基米德原理</a:t>
                </a:r>
              </a:p>
            </p:txBody>
          </p:sp>
          <p:sp>
            <p:nvSpPr>
              <p:cNvPr id="8" name="圆角矩形 7"/>
              <p:cNvSpPr/>
              <p:nvPr/>
            </p:nvSpPr>
            <p:spPr bwMode="auto">
              <a:xfrm>
                <a:off x="4582757" y="1108038"/>
                <a:ext cx="1990165" cy="731519"/>
              </a:xfrm>
              <a:prstGeom prst="roundRect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</a:pPr>
                <a:r>
                  <a:rPr kumimoji="0" lang="zh-CN" alt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黑体" panose="02010609060101010101" pitchFamily="49" charset="-122"/>
                    <a:ea typeface="黑体" panose="02010609060101010101" pitchFamily="49" charset="-122"/>
                  </a:rPr>
                  <a:t>浮力          </a:t>
                </a:r>
              </a:p>
            </p:txBody>
          </p:sp>
          <p:cxnSp>
            <p:nvCxnSpPr>
              <p:cNvPr id="10" name="直接连接符 9"/>
              <p:cNvCxnSpPr/>
              <p:nvPr/>
            </p:nvCxnSpPr>
            <p:spPr bwMode="auto">
              <a:xfrm flipH="1">
                <a:off x="2786231" y="1818042"/>
                <a:ext cx="1699709" cy="1204857"/>
              </a:xfrm>
              <a:prstGeom prst="lin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" name="直接连接符 10"/>
              <p:cNvCxnSpPr/>
              <p:nvPr/>
            </p:nvCxnSpPr>
            <p:spPr bwMode="auto">
              <a:xfrm>
                <a:off x="5671074" y="1916653"/>
                <a:ext cx="30479" cy="2418679"/>
              </a:xfrm>
              <a:prstGeom prst="lin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直接连接符 12"/>
              <p:cNvCxnSpPr/>
              <p:nvPr/>
            </p:nvCxnSpPr>
            <p:spPr bwMode="auto">
              <a:xfrm>
                <a:off x="6605195" y="1882588"/>
                <a:ext cx="1602890" cy="1183341"/>
              </a:xfrm>
              <a:prstGeom prst="lin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2589" y="215379"/>
            <a:ext cx="4913954" cy="28822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2471" y="3178288"/>
            <a:ext cx="4840942" cy="31407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0657" y="215379"/>
            <a:ext cx="4819725" cy="2882265"/>
          </a:xfrm>
          <a:prstGeom prst="rect">
            <a:avLst/>
          </a:prstGeom>
        </p:spPr>
      </p:pic>
      <p:pic>
        <p:nvPicPr>
          <p:cNvPr id="9" name="Picture 2" descr="古代帆船动画视频素材"/>
          <p:cNvPicPr>
            <a:picLocks noChangeAspect="1" noChangeArrowheads="1"/>
          </p:cNvPicPr>
          <p:nvPr/>
        </p:nvPicPr>
        <p:blipFill>
          <a:blip r:embed="rId6" cstate="print"/>
          <a:srcRect r="50335" b="50068"/>
          <a:stretch>
            <a:fillRect/>
          </a:stretch>
        </p:blipFill>
        <p:spPr bwMode="auto">
          <a:xfrm>
            <a:off x="1882588" y="3195021"/>
            <a:ext cx="4905487" cy="311971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2495772"/>
            <a:ext cx="1661993" cy="1344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9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船</a:t>
            </a:r>
            <a:endParaRPr lang="zh-CN" altLang="en-US" sz="96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957893" y="886137"/>
            <a:ext cx="10234107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   </a:t>
            </a: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排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水量：船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满载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时排</a:t>
            </a:r>
            <a:r>
              <a:rPr lang="zh-CN" altLang="en-US" sz="4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开水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</a:t>
            </a:r>
            <a:r>
              <a:rPr lang="zh-CN" altLang="en-US" sz="4800" b="1" u="sng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量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zh-CN" altLang="en-US" sz="48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4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4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solidFill>
                <a:srgbClr val="FF0000"/>
              </a:solidFill>
            </a:endParaRPr>
          </a:p>
          <a:p>
            <a:endParaRPr lang="zh-CN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16832"/>
            <a:ext cx="12191999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3">
      <a:dk1>
        <a:srgbClr val="080808"/>
      </a:dk1>
      <a:lt1>
        <a:srgbClr val="FFFFFF"/>
      </a:lt1>
      <a:dk2>
        <a:srgbClr val="A59A55"/>
      </a:dk2>
      <a:lt2>
        <a:srgbClr val="DDDDDD"/>
      </a:lt2>
      <a:accent1>
        <a:srgbClr val="4AB1E4"/>
      </a:accent1>
      <a:accent2>
        <a:srgbClr val="8F038F"/>
      </a:accent2>
      <a:accent3>
        <a:srgbClr val="FFFFFF"/>
      </a:accent3>
      <a:accent4>
        <a:srgbClr val="060606"/>
      </a:accent4>
      <a:accent5>
        <a:srgbClr val="B1D5EF"/>
      </a:accent5>
      <a:accent6>
        <a:srgbClr val="810281"/>
      </a:accent6>
      <a:hlink>
        <a:srgbClr val="F77A1D"/>
      </a:hlink>
      <a:folHlink>
        <a:srgbClr val="5BBE4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en-US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黑体" panose="02010609060101010101" pitchFamily="49" charset="-122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en-US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黑体" panose="02010609060101010101" pitchFamily="49" charset="-122"/>
            <a:ea typeface="黑体" panose="02010609060101010101" pitchFamily="49" charset="-122"/>
          </a:defRPr>
        </a:defPPr>
      </a:lstStyle>
    </a:lnDef>
  </a:objectDefaults>
  <a:extraClrSchemeLst>
    <a:extraClrScheme>
      <a:clrScheme name="Default Design 1">
        <a:dk1>
          <a:srgbClr val="5F5F5F"/>
        </a:dk1>
        <a:lt1>
          <a:srgbClr val="FFFFFF"/>
        </a:lt1>
        <a:dk2>
          <a:srgbClr val="C36609"/>
        </a:dk2>
        <a:lt2>
          <a:srgbClr val="DDDDDD"/>
        </a:lt2>
        <a:accent1>
          <a:srgbClr val="D2B94E"/>
        </a:accent1>
        <a:accent2>
          <a:srgbClr val="2395B9"/>
        </a:accent2>
        <a:accent3>
          <a:srgbClr val="FFFFFF"/>
        </a:accent3>
        <a:accent4>
          <a:srgbClr val="505050"/>
        </a:accent4>
        <a:accent5>
          <a:srgbClr val="E5D9B2"/>
        </a:accent5>
        <a:accent6>
          <a:srgbClr val="1F87A7"/>
        </a:accent6>
        <a:hlink>
          <a:srgbClr val="5C984E"/>
        </a:hlink>
        <a:folHlink>
          <a:srgbClr val="B5C7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5F5F5F"/>
        </a:dk1>
        <a:lt1>
          <a:srgbClr val="FFFFFF"/>
        </a:lt1>
        <a:dk2>
          <a:srgbClr val="9FC591"/>
        </a:dk2>
        <a:lt2>
          <a:srgbClr val="DDDDDD"/>
        </a:lt2>
        <a:accent1>
          <a:srgbClr val="7B82B7"/>
        </a:accent1>
        <a:accent2>
          <a:srgbClr val="8D337C"/>
        </a:accent2>
        <a:accent3>
          <a:srgbClr val="FFFFFF"/>
        </a:accent3>
        <a:accent4>
          <a:srgbClr val="505050"/>
        </a:accent4>
        <a:accent5>
          <a:srgbClr val="BFC1D8"/>
        </a:accent5>
        <a:accent6>
          <a:srgbClr val="7F2D70"/>
        </a:accent6>
        <a:hlink>
          <a:srgbClr val="CC87E1"/>
        </a:hlink>
        <a:folHlink>
          <a:srgbClr val="76C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80808"/>
        </a:dk1>
        <a:lt1>
          <a:srgbClr val="FFFFFF"/>
        </a:lt1>
        <a:dk2>
          <a:srgbClr val="A59A55"/>
        </a:dk2>
        <a:lt2>
          <a:srgbClr val="DDDDDD"/>
        </a:lt2>
        <a:accent1>
          <a:srgbClr val="4AB1E4"/>
        </a:accent1>
        <a:accent2>
          <a:srgbClr val="8F038F"/>
        </a:accent2>
        <a:accent3>
          <a:srgbClr val="FFFFFF"/>
        </a:accent3>
        <a:accent4>
          <a:srgbClr val="060606"/>
        </a:accent4>
        <a:accent5>
          <a:srgbClr val="B1D5EF"/>
        </a:accent5>
        <a:accent6>
          <a:srgbClr val="810281"/>
        </a:accent6>
        <a:hlink>
          <a:srgbClr val="F77A1D"/>
        </a:hlink>
        <a:folHlink>
          <a:srgbClr val="5BBE4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498</Words>
  <Application>Microsoft Office PowerPoint</Application>
  <PresentationFormat>自定义</PresentationFormat>
  <Paragraphs>77</Paragraphs>
  <Slides>19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1" baseType="lpstr">
      <vt:lpstr>1_Default Design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学以致用一</vt:lpstr>
      <vt:lpstr>幻灯片 11</vt:lpstr>
      <vt:lpstr>幻灯片 12</vt:lpstr>
      <vt:lpstr>幻灯片 13</vt:lpstr>
      <vt:lpstr>幻灯片 14</vt:lpstr>
      <vt:lpstr>幻灯片 15</vt:lpstr>
      <vt:lpstr>幻灯片 16</vt:lpstr>
      <vt:lpstr>达标检测</vt:lpstr>
      <vt:lpstr>幻灯片 18</vt:lpstr>
      <vt:lpstr>布置作业</vt:lpstr>
    </vt:vector>
  </TitlesOfParts>
  <Company>DoubleOX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89</cp:revision>
  <dcterms:created xsi:type="dcterms:W3CDTF">2017-04-07T05:36:06Z</dcterms:created>
  <dcterms:modified xsi:type="dcterms:W3CDTF">2019-04-08T12:18:04Z</dcterms:modified>
</cp:coreProperties>
</file>