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slide" Target="slide3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18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.xml"/><Relationship Id="rId11" Type="http://schemas.openxmlformats.org/officeDocument/2006/relationships/slide" Target="slide6.xml"/><Relationship Id="rId10" Type="http://schemas.openxmlformats.org/officeDocument/2006/relationships/slide" Target="slide9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8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image" Target="../media/image4.tiff"/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498408" y="1844677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第二讲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光现象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0878" y="3548380"/>
            <a:ext cx="5895340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平面镜成像特点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2673" y="724535"/>
            <a:ext cx="101466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(4)带支架的透明薄玻璃①选用透明玻璃板代替平面镜的原因(便于确定像的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位置和大小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)[2016.17(2)]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②选择薄玻璃板的目的(是为了避免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重影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，若玻璃板太厚，两个表面同时发生反射成像，会产生重影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)[2016.17(1)]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(5)光屏(观察像能否成在光屏上)4. 实验步骤顺序的补充[2013.17(1)]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将蜡烛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点燃放在玻璃板前面的白纸上，拿另一只未点燃的蜡烛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在玻璃板后面移动，同时人在玻璃板前面观察直到蜡烛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的像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完全重合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(等效替代法确定像的位置，比较像与物的大小)6. 改变蜡烛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与玻璃板的位置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多次实验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(消除偶然性，得到普遍规律)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37578" y="720090"/>
            <a:ext cx="103168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探究平面镜成的像是实像还是虚像(用光屏放在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像的位置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观察光屏，如果在光屏上成像，说明是实像，反之为虚像)[2016.17(3)第2、3空，2013.17(3)]8. 实验表格设计与完善[2013.17(2)]【分析数据和现象、总结结论】9. 记录实验数据，根据数据和现象总结平面镜成像特点[2016.17(3)第1空]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【交流与反思】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10. 测量的实验数据中像距和物距不相等的原因(a.玻璃板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有一定厚度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；b.蜡烛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没有竖直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放置；c.实验过程中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玻璃板改变了位置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11. 实验时将玻璃板竖直向上提起或者水平移动(烛焰的像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大小、位置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都不变)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12. 在玻璃板和蜡烛B之间放一块遮光板(仍然可以观察到像)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24573" y="1721485"/>
            <a:ext cx="99993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 实验操作的评估(不用刻度尺用一枚细针分别在物像的位置扎眼，把纸沿玻璃板位置对折，观察物像位置重合，说明物距等于像距，物像关于镜面对称)14. 平面镜成像特点的应用(根据时钟的像判断时钟的实际时间)[2016.17(4)]实验结论：①平面镜成像的大小与物体的大小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，②像和物体到平面镜的距离相等，③像和物体的连线与镜面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，④平面镜成虚像．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0658" y="98047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23863" y="3225165"/>
            <a:ext cx="112414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(1)实验时小强用玻璃板代替平面镜，原因是玻璃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板透光，便于______________________________；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(2)现有厚度分别为5 mm和 2 mm的两块玻璃板，你认为应选择________厚的玻璃板做实验，原因是______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(3)为了便于观察，实验应该选在________(选填“较亮”或“较暗”)的环境中进行；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03965" y="4122539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例题图甲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grpSp>
        <p:nvGrpSpPr>
          <p:cNvPr id="14" name="组合 5"/>
          <p:cNvGrpSpPr/>
          <p:nvPr/>
        </p:nvGrpSpPr>
        <p:grpSpPr>
          <a:xfrm>
            <a:off x="639154" y="260828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图片 -214748254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3335" t="-11384" r="44833" b="-5386"/>
          <a:stretch>
            <a:fillRect/>
          </a:stretch>
        </p:blipFill>
        <p:spPr>
          <a:xfrm>
            <a:off x="8449628" y="1782445"/>
            <a:ext cx="2687320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2723198" y="3909060"/>
            <a:ext cx="213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确定像的位置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36978" y="4441190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mm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20963" y="4973320"/>
            <a:ext cx="6916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避免出现重影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或者避免出现两个像影响实验效果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44758" y="550545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较暗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7373" y="1880235"/>
            <a:ext cx="810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　如图甲是小强在“探究平面镜成像特点”的实验装置．</a:t>
            </a:r>
            <a:endParaRPr lang="zh-CN" altLang="en-US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2" grpId="0"/>
      <p:bldP spid="1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72808" y="1601470"/>
            <a:ext cx="10427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(4)器材选取后，小强将白纸平铺在水平桌面上，将玻璃板________桌面放在白纸中央，沿玻璃板在白纸上画一条直线代表____________的位置；(5)接着小强在玻璃板前放一支点燃的蜡烛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，再拿一支外形相同但不点燃的蜡烛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竖立在玻璃板后等效替代________(选填“蜡烛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”或“蜡烛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的像”)，移动蜡烛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，人眼一直在玻璃板________(选填“前面”或“后面”)观察，直到看上去蜡烛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跟_______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_(选填“蜡烛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”或“蜡烛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的像”)完全重合，这说明了______________________________；在白纸上记录这两个位置；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74113" y="1696085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15848" y="2299970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平面镜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87328" y="340614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蜡烛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47653" y="3938270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前面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96628" y="4470400"/>
            <a:ext cx="167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蜡烛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的像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17445" y="500221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平面镜所成像与物体大小相等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76338" y="2506345"/>
          <a:ext cx="588581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8680"/>
                <a:gridCol w="2224405"/>
                <a:gridCol w="2792730"/>
              </a:tblGrid>
              <a:tr h="9505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蜡烛到平面镜的距离/cm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蜡烛的像到平面镜的距离/cm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1118553" y="1066165"/>
            <a:ext cx="10097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(6)移动蜡烛的位置，重复上述实验，标记像和物的位置关系如图乙所示，并用刻度尺测量物距与像距，记录数据如下：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1993" y="5533390"/>
            <a:ext cx="1115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pic>
        <p:nvPicPr>
          <p:cNvPr id="6" name="图片 -2147482540"/>
          <p:cNvPicPr>
            <a:picLocks noChangeAspect="1"/>
          </p:cNvPicPr>
          <p:nvPr/>
        </p:nvPicPr>
        <p:blipFill>
          <a:blip r:embed="rId2"/>
          <a:srcRect l="53549" t="-4638" r="-3970" b="-8356"/>
          <a:stretch>
            <a:fillRect/>
          </a:stretch>
        </p:blipFill>
        <p:spPr>
          <a:xfrm>
            <a:off x="7929563" y="2611755"/>
            <a:ext cx="2918460" cy="2709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90308" y="5393055"/>
            <a:ext cx="7802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分析数据可知，像和物体到平面镜的距离____________．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61403" y="109029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89648" y="1522095"/>
            <a:ext cx="102406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(7)小强正在观察蜡烛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的像时，同桌小石用物理书挡在玻璃板的后面，小强________(选填“能”或“不能”)看到蜡烛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的像；(8)小强多次移动蜡烛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重复实验发现规律：蜡烛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逐渐靠近玻璃板时，蜡烛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需要向________(选填“远离”或“靠近”)玻璃板的方向移动才能与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的像再次重合；若某次小强将蜡烛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向远离玻璃板的方向移动了3 cm，再次将蜡烛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移到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像的位置，经测量，蜡烛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与它的像之间的距离变化________cm；(9)为了让右边的同学也能看清蜡烛的像，小强只将玻璃板向右平移，则蜡烛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的像的位置________(选填“向右移动”“向左移动”或“不变”)；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9218" y="2172970"/>
            <a:ext cx="648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63763" y="3298825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49143" y="4424680"/>
            <a:ext cx="405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61043" y="549846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57288" y="972820"/>
            <a:ext cx="98774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(10)同学小丽突发奇想，将手指放在蜡烛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的“烛焰”上，则小丽的手指________(选填“会”或“不会”)被烧痛；(11)小丽分析自己测量的数据时发现，像距都比物距大一些，小丽认为这是由于自己测量粗心引起的，小强认为像距比物距大可能与玻璃板的厚度有关．你认为小丽和小强谁的看法正确？________，理由是______________________________________；(12)实验结束后，小强整理器材时将图乙的白纸沿玻璃板位置对折后，用一枚细针分别在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处扎眼，打开白纸，发现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处也有了针眼，由此可知：平面镜所成像与物是_______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_____关系．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1448" y="163893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75513" y="3302635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小强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21448" y="3834765"/>
            <a:ext cx="5471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如果是粗心，像距不可能总是大于物距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65888" y="5480050"/>
            <a:ext cx="2608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关于平面镜对称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44333" y="1131276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4878" y="2172335"/>
            <a:ext cx="6017260" cy="737235"/>
            <a:chOff x="1342" y="2856"/>
            <a:chExt cx="9476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9" y="2856"/>
              <a:ext cx="627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平面镜成像作图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(10年2考)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-21474825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213" y="2983230"/>
            <a:ext cx="2445385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87413" y="3267710"/>
            <a:ext cx="59385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[2010省卷15(3)题3分]如图所示，在练功房里，小红同学利用平面镜来帮助矫正舞蹈姿势，画出她的脚上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点的光线经过平面镜后进入人眼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点的光路图．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68373" y="594169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784148" y="5285105"/>
            <a:ext cx="3209925" cy="1651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731183" y="5481320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65603" y="516890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112443" y="3284855"/>
            <a:ext cx="2881630" cy="205295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 flipV="1">
            <a:off x="7750493" y="4214495"/>
            <a:ext cx="1625600" cy="1058545"/>
            <a:chOff x="11752" y="7513"/>
            <a:chExt cx="2192" cy="227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8113078" y="3284220"/>
            <a:ext cx="1261745" cy="897255"/>
            <a:chOff x="11752" y="7513"/>
            <a:chExt cx="2192" cy="227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059923" y="1871380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88378" y="2471420"/>
            <a:ext cx="54616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(2019广州13题3分)如图所示，一束由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发出的光射到平面镜表面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点，画出物体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在平面镜中的像，并画出入射光线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的反射光线．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7993" y="2536825"/>
            <a:ext cx="4371975" cy="1684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259763" y="521652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291388" y="3957320"/>
            <a:ext cx="835025" cy="79819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7061518" y="3883025"/>
            <a:ext cx="1121410" cy="110236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633653" y="4845050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rot="2520000">
            <a:off x="7552373" y="429006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7088823" y="2947670"/>
            <a:ext cx="2073910" cy="202374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 rot="2520000">
            <a:off x="8067993" y="381317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67508" y="4828540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93723" y="4968240"/>
            <a:ext cx="892810" cy="1397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140508" y="3023870"/>
            <a:ext cx="32385" cy="193040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 flipH="1" flipV="1">
            <a:off x="9155055" y="1843552"/>
            <a:ext cx="6315" cy="1109198"/>
            <a:chOff x="13836" y="7513"/>
            <a:chExt cx="109" cy="227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3945" y="7513"/>
              <a:ext cx="0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3836" y="8462"/>
              <a:ext cx="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 flipH="1" flipV="1">
            <a:off x="8581708" y="2431415"/>
            <a:ext cx="1121410" cy="110236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 rot="2520000">
            <a:off x="9070658" y="282257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ldLvl="0" animBg="1"/>
      <p:bldP spid="9" grpId="0" bldLvl="0" animBg="1"/>
      <p:bldP spid="11" grpId="0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60308" y="504444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>
                <a:cs typeface="Times New Roman" panose="02020603050405020304" pitchFamily="18" charset="0"/>
              </a:endParaRPr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60310" y="216344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34273" y="3926840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>
                  <a:cs typeface="Times New Roman" panose="02020603050405020304" pitchFamily="18" charset="0"/>
                </a:endParaRPr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0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193858" y="314261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11" action="ppaction://hlinksldjump"/>
          </p:cNvPr>
          <p:cNvSpPr txBox="1"/>
          <p:nvPr/>
        </p:nvSpPr>
        <p:spPr>
          <a:xfrm>
            <a:off x="6659563" y="314261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49643" y="1936115"/>
            <a:ext cx="65538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[2016广州13(1)题2分]如图所示，光源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发出的一束光经平面镜反射在墙上显示出一个光点；①画出光源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在平面镜中的像；②画出镜面反射的光线并标出墙上光点的位置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6408" y="2306955"/>
            <a:ext cx="2893060" cy="2265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781733" y="544322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7744143" y="3984625"/>
            <a:ext cx="936625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8101648" y="3035300"/>
            <a:ext cx="0" cy="1692000"/>
          </a:xfrm>
          <a:prstGeom prst="line">
            <a:avLst/>
          </a:prstGeom>
          <a:ln w="28575">
            <a:solidFill>
              <a:srgbClr val="FF0000"/>
            </a:solidFill>
            <a:prstDash val="dash"/>
            <a:miter lim="800000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080058" y="385699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861618" y="4725670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8093393" y="3264535"/>
            <a:ext cx="2171065" cy="143446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 flipV="1">
            <a:off x="9163368" y="3280410"/>
            <a:ext cx="1101090" cy="695960"/>
            <a:chOff x="11752" y="7513"/>
            <a:chExt cx="2192" cy="227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/>
        </p:nvSpPr>
        <p:spPr>
          <a:xfrm>
            <a:off x="10252393" y="3195955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447973" y="3010535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/>
      <p:bldP spid="9" grpId="0" bldLvl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86473" y="1064895"/>
            <a:ext cx="102196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(2018遂宁16题6分)一小球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在水平桌面上匀速向左运动，桌面上放置一平面镜，如图所示是小球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和它在该平面镜中的像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′在某一时刻对应的位置，请作出该平面镜．(保留作图痕迹)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412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609148" y="3253105"/>
            <a:ext cx="3035300" cy="22237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576253" y="584327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88013" y="3733800"/>
            <a:ext cx="911860" cy="64389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712778" y="3153410"/>
            <a:ext cx="1102995" cy="152717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 rot="2160000">
            <a:off x="6093143" y="391541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16680000">
            <a:off x="6148388" y="2774950"/>
            <a:ext cx="1368425" cy="792480"/>
            <a:chOff x="13662" y="6550"/>
            <a:chExt cx="2060" cy="215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3662" y="6550"/>
              <a:ext cx="2060" cy="2025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3862" y="6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4062" y="6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4262" y="7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4462" y="7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4662" y="75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862" y="7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5062" y="7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5262" y="8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5462" y="8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06133" y="891540"/>
            <a:ext cx="8441690" cy="742950"/>
            <a:chOff x="1342" y="2803"/>
            <a:chExt cx="13294" cy="1170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9" y="2803"/>
              <a:ext cx="1009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探究平面镜成像的特点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(2016.17，2013.17)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748348" y="3958590"/>
            <a:ext cx="105105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(1)现有厚度分别为5 mm和2 mm的两块玻璃板，应选择________ mm厚的玻璃板做实验，目的是__________________________________．(2)用玻璃板代替平面镜的原因是___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_____________，便于研究平面镜的成像特点．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6"/>
          <p:cNvPicPr>
            <a:picLocks noChangeAspect="1"/>
          </p:cNvPicPr>
          <p:nvPr/>
        </p:nvPicPr>
        <p:blipFill>
          <a:blip r:embed="rId2"/>
          <a:srcRect l="-1087" t="-7543" r="50495" b="-2360"/>
          <a:stretch>
            <a:fillRect/>
          </a:stretch>
        </p:blipFill>
        <p:spPr>
          <a:xfrm>
            <a:off x="4769803" y="2240915"/>
            <a:ext cx="2304415" cy="1656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501698" y="4112260"/>
            <a:ext cx="405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63925" y="46440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避免玻璃板太厚产生重像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44783" y="5179695"/>
            <a:ext cx="3072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方便确定像的位置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8213" y="1778000"/>
            <a:ext cx="998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(2016省卷17题7分)在“探究平面镜成像特点”的实验中，如图甲所示．</a:t>
            </a:r>
            <a:endParaRPr lang="zh-CN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56653" y="855980"/>
            <a:ext cx="98520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(3)若白纸上每方格长度是5 cm，将点燃的蜡烛由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点移至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点，此时它与移动后在玻璃板中所成的像的距离是________cm.用光屏在玻璃板后面无论如何移动，在光屏上都________(选填“能”或“不能”)成像，说明平面镜所成的是________像．(4)如图乙中左图所示是从平面镜中看到墙上的时钟的像，请在图乙中右图上画出时钟的实际时间．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9383" y="1585595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07243" y="211772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32493" y="2649855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/>
          </a:p>
        </p:txBody>
      </p:sp>
      <p:pic>
        <p:nvPicPr>
          <p:cNvPr id="6" name="图片 -2147482526"/>
          <p:cNvPicPr>
            <a:picLocks noChangeAspect="1"/>
          </p:cNvPicPr>
          <p:nvPr/>
        </p:nvPicPr>
        <p:blipFill>
          <a:blip r:embed="rId1"/>
          <a:srcRect l="57410" b="-2908"/>
          <a:stretch>
            <a:fillRect/>
          </a:stretch>
        </p:blipFill>
        <p:spPr>
          <a:xfrm>
            <a:off x="4883468" y="4050665"/>
            <a:ext cx="2828290" cy="22612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6841173" y="4501515"/>
            <a:ext cx="262890" cy="647700"/>
            <a:chOff x="10506" y="7214"/>
            <a:chExt cx="414" cy="1020"/>
          </a:xfrm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10506" y="7214"/>
              <a:ext cx="363" cy="36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0506" y="7534"/>
              <a:ext cx="415" cy="70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29983" y="1187450"/>
            <a:ext cx="9532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(2013省卷17题7分)如图甲是探究“平面镜成像特点”的实验．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5"/>
          <p:cNvPicPr>
            <a:picLocks noChangeAspect="1"/>
          </p:cNvPicPr>
          <p:nvPr/>
        </p:nvPicPr>
        <p:blipFill>
          <a:blip r:embed="rId1">
            <a:clrChange>
              <a:clrFrom>
                <a:srgbClr val="707070">
                  <a:alpha val="100000"/>
                </a:srgbClr>
              </a:clrFrom>
              <a:clrTo>
                <a:srgbClr val="707070">
                  <a:alpha val="100000"/>
                  <a:alpha val="0"/>
                </a:srgbClr>
              </a:clrTo>
            </a:clrChange>
          </a:blip>
          <a:srcRect r="55515" b="-8912"/>
          <a:stretch>
            <a:fillRect/>
          </a:stretch>
        </p:blipFill>
        <p:spPr>
          <a:xfrm>
            <a:off x="4813618" y="1904365"/>
            <a:ext cx="2831465" cy="2647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58143" y="5168900"/>
            <a:ext cx="3684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在纸上记录玻璃板的位置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15073" y="5055235"/>
            <a:ext cx="82937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(1)下面步骤a中横线处的内容是________________________．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4508" y="4641850"/>
            <a:ext cx="1153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06158" y="773430"/>
            <a:ext cx="102158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实验步骤a、b、c、d的合理顺序是____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____(填写步骤前字母)．a. 在水平桌面上铺一张白纸，纸上竖立一块玻璃板，________________．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拿另一支完全相同的没有点燃的蜡烛放在玻璃板的后方，移动到某一位置时，发现该蜡烛与被点燃的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蜡烛的像重合，在纸上记下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该蜡烛的位置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′.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改变玻璃板前蜡烛的位置，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重复以上实验，在纸上记录物与像的位置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′(如图乙所示)．d. 点燃蜡烛放在玻璃板前，看到它在玻璃板后面的像，在纸上记录蜡烛的位置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1038" y="887730"/>
            <a:ext cx="1784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5"/>
          <p:cNvPicPr>
            <a:picLocks noChangeAspect="1"/>
          </p:cNvPicPr>
          <p:nvPr/>
        </p:nvPicPr>
        <p:blipFill>
          <a:blip r:embed="rId1"/>
          <a:srcRect l="51138" t="-6085" r="-12345" b="-5439"/>
          <a:stretch>
            <a:fillRect/>
          </a:stretch>
        </p:blipFill>
        <p:spPr>
          <a:xfrm>
            <a:off x="6913563" y="2468245"/>
            <a:ext cx="3312160" cy="2304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80708" y="5234305"/>
            <a:ext cx="1115187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(3)如果在像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′的位置放一光屏，光屏________(选填“能”或“不能”)承接到像，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这说明________________．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47713" y="2501900"/>
          <a:ext cx="1040955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9695"/>
                <a:gridCol w="3319145"/>
                <a:gridCol w="2938780"/>
                <a:gridCol w="2781935"/>
              </a:tblGrid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569278" y="756920"/>
            <a:ext cx="105879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(2)如图乙，分别将实验中的物点与像点连接，发现它们的连线始终与玻璃板面垂直，为了得到平面镜成像的特点，某同学将实验数据填入下表，请将表头中空白部分填上合适的内容.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0933" y="2719705"/>
            <a:ext cx="29267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物体到玻璃板的距离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或物距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)/cm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38153" y="2719705"/>
            <a:ext cx="27787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像到玻璃板的距离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或像距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)/cm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22983" y="2719705"/>
            <a:ext cx="22161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像与物的大小比较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58193" y="5354955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63383" y="5887085"/>
            <a:ext cx="219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平面镜成虚像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48336" y="192468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1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8653" y="2642235"/>
            <a:ext cx="4037965" cy="1198880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实像和虚像</a:t>
            </a:r>
            <a:endParaRPr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668973" y="4013835"/>
          <a:ext cx="9949180" cy="2044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105"/>
                <a:gridCol w="4585970"/>
                <a:gridCol w="4396105"/>
              </a:tblGrid>
              <a:tr h="68135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8135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实像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实际光线会聚而成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像是倒立的，光屏</a:t>
                      </a:r>
                      <a:r>
                        <a:rPr lang="en-US" altLang="zh-CN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承接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8135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虚像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光线的反向延长线相交会聚而成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像是正立的，光屏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承接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2431733" y="2785745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光的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85263" y="4877435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88108" y="5525770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grpSp>
        <p:nvGrpSpPr>
          <p:cNvPr id="45062" name="组合 61"/>
          <p:cNvGrpSpPr/>
          <p:nvPr/>
        </p:nvGrpSpPr>
        <p:grpSpPr>
          <a:xfrm>
            <a:off x="3024823" y="102116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9158" y="1011555"/>
            <a:ext cx="866394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三、成像特点 </a:t>
            </a:r>
            <a:endParaRPr lang="zh-CN" altLang="en-US" sz="2400"/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(1)a.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像的大小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物的大小；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像到平面镜的距离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物到平面镜的距离；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像和物的连线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（选填“垂直”或“平行”）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于镜面（如图所示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平面镜所成的像与物体关于镜面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所成的像为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（选填“实”或“虚”）像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口诀：物像等大、等距、轴对称、成虚像.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平面镜的应用：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穿衣镜（成像）、潜望镜（改变光路）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927668" y="1730375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36353" y="2275205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68663" y="2807335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8808" y="384175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对称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58808" y="4460240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虚</a:t>
            </a:r>
            <a:endParaRPr lang="zh-CN" altLang="en-US"/>
          </a:p>
        </p:txBody>
      </p:sp>
      <p:pic>
        <p:nvPicPr>
          <p:cNvPr id="2" name="图片 -21474825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5988" y="2837815"/>
            <a:ext cx="2487930" cy="1762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85963" y="1466215"/>
            <a:ext cx="73126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五、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球面镜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1.凸面镜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(1)对光有______作用，起到扩大视野的作用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应用：汽车后视镜、路口反光镜等．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凹面镜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对光有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作用．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应用：太阳灶、汽车前灯的反光装置、手电筒等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7568" y="269621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25813" y="431165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会聚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3458" y="112268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841048" y="597662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pic>
        <p:nvPicPr>
          <p:cNvPr id="2" name="图片 -21474825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148" y="3647440"/>
            <a:ext cx="2914650" cy="2104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993458" y="1858010"/>
            <a:ext cx="97980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如图是利用太阳灶烧水的情景．太阳灶的工作原理是利用凹面镜对太阳光的________(选填“会聚”或“发散”)作用，汽车后视镜是________面镜，对光线具有________(选填“会聚”或“发散”)作用．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9003" y="249999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会聚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11923" y="3103880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71098" y="310388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88048" y="1163955"/>
            <a:ext cx="101466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2. (RJ八上P80，动手动脑学物理改编)检查视力的时候，视力表放在被测者头部的后上方，被测者识别对面墙上镜子里的像(如图所示)，视力表在镜中的像与被测者相距_____m. 当人靠近平面镜时，镜中视力表的像的大小将________(选填“变大”“变小”或“不变”).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81358" y="5538470"/>
            <a:ext cx="1184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6798" y="2405380"/>
            <a:ext cx="478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40778" y="293751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pic>
        <p:nvPicPr>
          <p:cNvPr id="2" name="图片 -21474825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0723" y="3678555"/>
            <a:ext cx="5979160" cy="1544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9613" y="4344670"/>
            <a:ext cx="2403475" cy="995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842328" y="918210"/>
            <a:ext cx="104101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如图是被水环绕的国家大剧院照片，从远处看，大剧院和水中的倒影形成了一个完整的“鸭蛋”，这是光的________现象，所成的像是________像(选填“虚”或“实”)，若大剧院顶上一盏灯距水面10 m，则水中灯的像与灯相距________m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alt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(RJ八上P80，动手动脑学物理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)如图所示，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′是</a:t>
            </a:r>
            <a:r>
              <a:rPr lang="en-US" alt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在平面镜中的像，画出平面镜的位置．</a:t>
            </a: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1128" y="5753735"/>
            <a:ext cx="1184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8578" y="5672455"/>
            <a:ext cx="1184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pic>
        <p:nvPicPr>
          <p:cNvPr id="4" name="图片 -214748254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653213" y="4090035"/>
            <a:ext cx="3305175" cy="1471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693093" y="1624330"/>
            <a:ext cx="113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35148" y="1624330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52258" y="2718435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7870508" y="4390390"/>
            <a:ext cx="90000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879908" y="5301615"/>
            <a:ext cx="284400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085773" y="427736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85773" y="517842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14340000">
            <a:off x="7611428" y="4356100"/>
            <a:ext cx="1297305" cy="807085"/>
            <a:chOff x="13662" y="6550"/>
            <a:chExt cx="2060" cy="215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3662" y="6550"/>
              <a:ext cx="2060" cy="2025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3862" y="6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4062" y="6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4262" y="7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4462" y="7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4662" y="75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862" y="77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5062" y="79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5262" y="81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5462" y="8350"/>
              <a:ext cx="46" cy="35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79179" y="83822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32010" y="167293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9333" y="1601470"/>
            <a:ext cx="7446010" cy="558165"/>
            <a:chOff x="1388" y="4017"/>
            <a:chExt cx="11726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11544" cy="824"/>
              <a:chOff x="1457" y="4047"/>
              <a:chExt cx="11544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94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探究平面镜成像特点</a:t>
                </a:r>
                <a:r>
                  <a:rPr sz="24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(2016.17，2013.17)</a:t>
                </a:r>
                <a:endPara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837883" y="2737485"/>
            <a:ext cx="9548495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设计与进行试验</a:t>
            </a:r>
            <a:r>
              <a:rPr lang="zh-CN" alt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实验装置图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实验原理(光的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反射规律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+mn-ea"/>
                <a:cs typeface="+mn-ea"/>
              </a:rPr>
              <a:t> 实验器材及装置</a:t>
            </a:r>
            <a:endParaRPr lang="zh-CN" altLang="en-US" sz="2400"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(1)刻度尺(用刻度尺测量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物与像到平面镜的距离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(2)白纸(或坐标纸)(在白纸或坐标纸上标注平面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镜、物、像的位置)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+mn-ea"/>
                <a:cs typeface="+mn-ea"/>
              </a:rPr>
              <a:t>两支完全相同的蜡烛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A、B</a:t>
            </a:r>
            <a:r>
              <a:rPr lang="zh-CN" altLang="en-US" sz="2400">
                <a:latin typeface="+mn-ea"/>
                <a:cs typeface="+mn-ea"/>
              </a:rPr>
              <a:t>(便于确定</a:t>
            </a:r>
            <a:r>
              <a:rPr lang="zh-CN" altLang="en-US" sz="2400" u="sng">
                <a:latin typeface="+mn-ea"/>
                <a:cs typeface="+mn-ea"/>
              </a:rPr>
              <a:t>像的位置</a:t>
            </a:r>
            <a:r>
              <a:rPr lang="zh-CN" altLang="en-US" sz="2400">
                <a:latin typeface="+mn-ea"/>
                <a:cs typeface="+mn-ea"/>
              </a:rPr>
              <a:t>和比较</a:t>
            </a:r>
            <a:r>
              <a:rPr lang="zh-CN" altLang="en-US" sz="2400" u="sng">
                <a:latin typeface="+mn-ea"/>
                <a:cs typeface="+mn-ea"/>
              </a:rPr>
              <a:t>像与物的大小</a:t>
            </a:r>
            <a:r>
              <a:rPr lang="zh-CN" altLang="en-US" sz="2400">
                <a:latin typeface="+mn-ea"/>
                <a:cs typeface="+mn-ea"/>
              </a:rPr>
              <a:t>)</a:t>
            </a:r>
            <a:endParaRPr lang="zh-CN" altLang="en-US" sz="2400">
              <a:latin typeface="+mn-ea"/>
              <a:cs typeface="+mn-ea"/>
            </a:endParaRPr>
          </a:p>
        </p:txBody>
      </p:sp>
      <p:pic>
        <p:nvPicPr>
          <p:cNvPr id="2" name="图片 -21474825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878" y="3825875"/>
            <a:ext cx="2904490" cy="18148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038069" y="2289755"/>
            <a:ext cx="1848485" cy="521970"/>
            <a:chOff x="1642" y="4118"/>
            <a:chExt cx="2911" cy="822"/>
          </a:xfrm>
        </p:grpSpPr>
        <p:pic>
          <p:nvPicPr>
            <p:cNvPr id="4" name="图片 3" descr="方块小标3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SLIDE_MODEL_TYPE" val="dynamicNum"/>
</p:tagLst>
</file>

<file path=ppt/tags/tag11.xml><?xml version="1.0" encoding="utf-8"?>
<p:tagLst xmlns:p="http://schemas.openxmlformats.org/presentationml/2006/main">
  <p:tag name="KSO_WM_UNIT_TABLE_BEAUTIFY" val="smartTable{d361870b-f476-46dc-b1c1-875bd703bfa6}"/>
</p:tagLst>
</file>

<file path=ppt/tags/tag12.xml><?xml version="1.0" encoding="utf-8"?>
<p:tagLst xmlns:p="http://schemas.openxmlformats.org/presentationml/2006/main">
  <p:tag name="KSO_WM_UNIT_TABLE_BEAUTIFY" val="smartTable{576d2734-b713-4326-ad52-74a43fffd279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4532</Words>
  <Application>WPS 演示</Application>
  <PresentationFormat>宽屏</PresentationFormat>
  <Paragraphs>377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