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2" r:id="rId2"/>
    <p:sldMasterId id="2147483655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3" r:id="rId10"/>
    <p:sldId id="262" r:id="rId11"/>
    <p:sldId id="264" r:id="rId12"/>
    <p:sldId id="265" r:id="rId13"/>
    <p:sldId id="266" r:id="rId14"/>
    <p:sldId id="267" r:id="rId15"/>
    <p:sldId id="269" r:id="rId16"/>
    <p:sldId id="270" r:id="rId17"/>
    <p:sldId id="271" r:id="rId18"/>
    <p:sldId id="272" r:id="rId19"/>
    <p:sldId id="273" r:id="rId20"/>
    <p:sldId id="275" r:id="rId21"/>
    <p:sldId id="276" r:id="rId22"/>
    <p:sldId id="277" r:id="rId23"/>
    <p:sldId id="274" r:id="rId24"/>
  </p:sldIdLst>
  <p:sldSz cx="12192000" cy="6858000"/>
  <p:notesSz cx="6858000" cy="9144000"/>
  <p:embeddedFontLst>
    <p:embeddedFont>
      <p:font typeface="Cambria Math" panose="02040503050406030204" pitchFamily="18" charset="0"/>
      <p:regular r:id="rId25"/>
    </p:embeddedFont>
    <p:embeddedFont>
      <p:font typeface="黑体" panose="02010609060101010101" pitchFamily="49" charset="-122"/>
      <p:regular r:id="rId26"/>
    </p:embeddedFont>
    <p:embeddedFont>
      <p:font typeface="微软雅黑" panose="020B0503020204020204" pitchFamily="34" charset="-122"/>
      <p:regular r:id="rId27"/>
      <p:bold r:id="rId28"/>
    </p:embeddedFont>
  </p:embeddedFontLst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  <p:cmAuthor id="5" name="作者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614" y="72"/>
      </p:cViewPr>
      <p:guideLst>
        <p:guide orient="horz" pos="2152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1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4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3.fntdata"/><Relationship Id="rId30" Type="http://schemas.openxmlformats.org/officeDocument/2006/relationships/commentAuthors" Target="commentAuthors.xml"/><Relationship Id="rId8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课堂小结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课堂小结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空白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本节要点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35" b="1">
                <a:solidFill>
                  <a:schemeClr val="bg1"/>
                </a:solidFill>
              </a:rPr>
              <a:t>本节要点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前言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67982" y="28888"/>
            <a:ext cx="1398117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35" b="1">
                <a:solidFill>
                  <a:schemeClr val="bg1"/>
                </a:solidFill>
              </a:rPr>
              <a:t>前</a:t>
            </a:r>
            <a:r>
              <a:rPr lang="en-US" altLang="zh-CN" sz="2935" b="1">
                <a:solidFill>
                  <a:schemeClr val="bg1"/>
                </a:solidFill>
              </a:rPr>
              <a:t>  </a:t>
            </a:r>
            <a:r>
              <a:rPr lang="zh-CN" altLang="en-US" sz="2935" b="1">
                <a:solidFill>
                  <a:schemeClr val="bg1"/>
                </a:solidFill>
              </a:rPr>
              <a:t>言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导入新课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导入新课</a:t>
            </a:r>
            <a:endParaRPr lang="en-US" altLang="zh-CN" sz="2935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讲授新课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讲授新课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习题解析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习题解析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4.sv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9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矩形 169"/>
          <p:cNvSpPr/>
          <p:nvPr userDrawn="1"/>
        </p:nvSpPr>
        <p:spPr>
          <a:xfrm>
            <a:off x="0" y="1303655"/>
            <a:ext cx="12192000" cy="4018280"/>
          </a:xfrm>
          <a:prstGeom prst="rect">
            <a:avLst/>
          </a:prstGeom>
          <a:solidFill>
            <a:srgbClr val="008D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>
              <a:cs typeface="+mn-ea"/>
              <a:sym typeface="+mn-lt"/>
            </a:endParaRPr>
          </a:p>
        </p:txBody>
      </p:sp>
      <p:pic>
        <p:nvPicPr>
          <p:cNvPr id="227" name="图片 226" descr="C:/Users/Administrator/Desktop/依据新课标编写-02.png依据新课标编写-02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8703310" y="196850"/>
            <a:ext cx="2861310" cy="687705"/>
          </a:xfrm>
          <a:prstGeom prst="rect">
            <a:avLst/>
          </a:prstGeom>
        </p:spPr>
      </p:pic>
      <p:sp>
        <p:nvSpPr>
          <p:cNvPr id="242" name="文本框 241"/>
          <p:cNvSpPr txBox="1"/>
          <p:nvPr userDrawn="1"/>
        </p:nvSpPr>
        <p:spPr>
          <a:xfrm>
            <a:off x="7773670" y="5741035"/>
            <a:ext cx="1131570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35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物理</a:t>
            </a:r>
          </a:p>
        </p:txBody>
      </p:sp>
      <p:grpSp>
        <p:nvGrpSpPr>
          <p:cNvPr id="247" name="组合 246"/>
          <p:cNvGrpSpPr/>
          <p:nvPr userDrawn="1"/>
        </p:nvGrpSpPr>
        <p:grpSpPr>
          <a:xfrm>
            <a:off x="8858111" y="5773420"/>
            <a:ext cx="636061" cy="514985"/>
            <a:chOff x="3513" y="9087"/>
            <a:chExt cx="1042" cy="815"/>
          </a:xfrm>
        </p:grpSpPr>
        <p:sp>
          <p:nvSpPr>
            <p:cNvPr id="245" name="椭圆 244"/>
            <p:cNvSpPr/>
            <p:nvPr userDrawn="1"/>
          </p:nvSpPr>
          <p:spPr>
            <a:xfrm>
              <a:off x="3590" y="9087"/>
              <a:ext cx="815" cy="815"/>
            </a:xfrm>
            <a:prstGeom prst="ellipse">
              <a:avLst/>
            </a:prstGeom>
            <a:solidFill>
              <a:srgbClr val="008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85"/>
            </a:p>
          </p:txBody>
        </p:sp>
        <p:sp>
          <p:nvSpPr>
            <p:cNvPr id="246" name="文本框 245"/>
            <p:cNvSpPr txBox="1"/>
            <p:nvPr userDrawn="1"/>
          </p:nvSpPr>
          <p:spPr>
            <a:xfrm>
              <a:off x="3513" y="9130"/>
              <a:ext cx="1042" cy="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205" b="1" dirty="0">
                  <a:solidFill>
                    <a:srgbClr val="FFFF00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HK</a:t>
              </a:r>
            </a:p>
          </p:txBody>
        </p:sp>
      </p:grpSp>
      <p:sp>
        <p:nvSpPr>
          <p:cNvPr id="243" name="文本框 242"/>
          <p:cNvSpPr txBox="1"/>
          <p:nvPr userDrawn="1"/>
        </p:nvSpPr>
        <p:spPr>
          <a:xfrm>
            <a:off x="9469755" y="5741035"/>
            <a:ext cx="2279650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935" b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八年级下册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alphaModFix amt="1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 userDrawn="1"/>
        </p:nvSpPr>
        <p:spPr>
          <a:xfrm>
            <a:off x="635" y="0"/>
            <a:ext cx="1428115" cy="6858000"/>
          </a:xfrm>
          <a:prstGeom prst="rect">
            <a:avLst/>
          </a:prstGeom>
          <a:solidFill>
            <a:srgbClr val="008D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  <p:sp>
        <p:nvSpPr>
          <p:cNvPr id="75" name="文本框 74"/>
          <p:cNvSpPr txBox="1"/>
          <p:nvPr userDrawn="1"/>
        </p:nvSpPr>
        <p:spPr>
          <a:xfrm>
            <a:off x="156210" y="1054735"/>
            <a:ext cx="1116965" cy="1108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1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目</a:t>
            </a:r>
          </a:p>
        </p:txBody>
      </p:sp>
      <p:sp>
        <p:nvSpPr>
          <p:cNvPr id="76" name="文本框 75"/>
          <p:cNvSpPr txBox="1"/>
          <p:nvPr userDrawn="1"/>
        </p:nvSpPr>
        <p:spPr>
          <a:xfrm>
            <a:off x="185420" y="2625090"/>
            <a:ext cx="1058545" cy="1108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1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录</a:t>
            </a:r>
          </a:p>
        </p:txBody>
      </p:sp>
      <p:pic>
        <p:nvPicPr>
          <p:cNvPr id="227" name="图片 226" descr="C:/Users/Administrator/Desktop/依据新课标编写-02.png依据新课标编写-02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8703310" y="196850"/>
            <a:ext cx="2861310" cy="687705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2756021" y="2327928"/>
            <a:ext cx="2936104" cy="607259"/>
            <a:chOff x="4408" y="1365"/>
            <a:chExt cx="5038" cy="1009"/>
          </a:xfrm>
        </p:grpSpPr>
        <p:sp>
          <p:nvSpPr>
            <p:cNvPr id="5" name="文本框 4"/>
            <p:cNvSpPr txBox="1"/>
            <p:nvPr userDrawn="1"/>
          </p:nvSpPr>
          <p:spPr>
            <a:xfrm>
              <a:off x="5966" y="1365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导入新课</a:t>
              </a:r>
              <a:endParaRPr lang="en-US" altLang="zh-CN" sz="3120" b="1" u="none" baseline="0" dirty="0">
                <a:solidFill>
                  <a:srgbClr val="008DFF"/>
                </a:solidFill>
                <a:uFill>
                  <a:solidFill>
                    <a:srgbClr val="FE970E"/>
                  </a:solidFill>
                </a:uFill>
              </a:endParaRPr>
            </a:p>
          </p:txBody>
        </p:sp>
        <p:sp>
          <p:nvSpPr>
            <p:cNvPr id="4" name="文本框 3"/>
            <p:cNvSpPr txBox="1"/>
            <p:nvPr userDrawn="1"/>
          </p:nvSpPr>
          <p:spPr>
            <a:xfrm>
              <a:off x="4408" y="1425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</a:p>
          </p:txBody>
        </p:sp>
        <p:sp>
          <p:nvSpPr>
            <p:cNvPr id="6" name="矩形 5"/>
            <p:cNvSpPr/>
            <p:nvPr userDrawn="1"/>
          </p:nvSpPr>
          <p:spPr>
            <a:xfrm>
              <a:off x="5600" y="1564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grpSp>
        <p:nvGrpSpPr>
          <p:cNvPr id="8" name="组合 7"/>
          <p:cNvGrpSpPr/>
          <p:nvPr userDrawn="1"/>
        </p:nvGrpSpPr>
        <p:grpSpPr>
          <a:xfrm>
            <a:off x="6464907" y="2345984"/>
            <a:ext cx="2936104" cy="571149"/>
            <a:chOff x="4408" y="2978"/>
            <a:chExt cx="5038" cy="949"/>
          </a:xfrm>
        </p:grpSpPr>
        <p:sp>
          <p:nvSpPr>
            <p:cNvPr id="10" name="文本框 9"/>
            <p:cNvSpPr txBox="1"/>
            <p:nvPr/>
          </p:nvSpPr>
          <p:spPr>
            <a:xfrm>
              <a:off x="5966" y="2978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讲授新课</a:t>
              </a:r>
            </a:p>
          </p:txBody>
        </p:sp>
        <p:sp>
          <p:nvSpPr>
            <p:cNvPr id="13" name="文本框 12"/>
            <p:cNvSpPr txBox="1"/>
            <p:nvPr userDrawn="1"/>
          </p:nvSpPr>
          <p:spPr>
            <a:xfrm>
              <a:off x="4408" y="2978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</a:p>
          </p:txBody>
        </p:sp>
        <p:sp>
          <p:nvSpPr>
            <p:cNvPr id="46" name="矩形 45"/>
            <p:cNvSpPr/>
            <p:nvPr userDrawn="1"/>
          </p:nvSpPr>
          <p:spPr>
            <a:xfrm>
              <a:off x="5600" y="3120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grpSp>
        <p:nvGrpSpPr>
          <p:cNvPr id="14" name="组合 13"/>
          <p:cNvGrpSpPr/>
          <p:nvPr userDrawn="1"/>
        </p:nvGrpSpPr>
        <p:grpSpPr>
          <a:xfrm>
            <a:off x="2756021" y="3678464"/>
            <a:ext cx="2936104" cy="571149"/>
            <a:chOff x="4408" y="5262"/>
            <a:chExt cx="5038" cy="949"/>
          </a:xfrm>
        </p:grpSpPr>
        <p:sp>
          <p:nvSpPr>
            <p:cNvPr id="15" name="文本框 14"/>
            <p:cNvSpPr txBox="1"/>
            <p:nvPr/>
          </p:nvSpPr>
          <p:spPr>
            <a:xfrm>
              <a:off x="5966" y="5262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习题解析</a:t>
              </a:r>
            </a:p>
          </p:txBody>
        </p:sp>
        <p:sp>
          <p:nvSpPr>
            <p:cNvPr id="44" name="文本框 43"/>
            <p:cNvSpPr txBox="1"/>
            <p:nvPr userDrawn="1"/>
          </p:nvSpPr>
          <p:spPr>
            <a:xfrm>
              <a:off x="4408" y="5262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03</a:t>
              </a:r>
            </a:p>
          </p:txBody>
        </p:sp>
        <p:sp>
          <p:nvSpPr>
            <p:cNvPr id="51" name="矩形 50"/>
            <p:cNvSpPr/>
            <p:nvPr userDrawn="1"/>
          </p:nvSpPr>
          <p:spPr>
            <a:xfrm>
              <a:off x="5600" y="5429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grpSp>
        <p:nvGrpSpPr>
          <p:cNvPr id="16" name="组合 15"/>
          <p:cNvGrpSpPr/>
          <p:nvPr userDrawn="1"/>
        </p:nvGrpSpPr>
        <p:grpSpPr>
          <a:xfrm>
            <a:off x="6464907" y="3678464"/>
            <a:ext cx="2936104" cy="571149"/>
            <a:chOff x="4408" y="8000"/>
            <a:chExt cx="5038" cy="949"/>
          </a:xfrm>
        </p:grpSpPr>
        <p:sp>
          <p:nvSpPr>
            <p:cNvPr id="7" name="文本框 6"/>
            <p:cNvSpPr txBox="1"/>
            <p:nvPr userDrawn="1"/>
          </p:nvSpPr>
          <p:spPr>
            <a:xfrm>
              <a:off x="5966" y="8000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课堂小结</a:t>
              </a:r>
            </a:p>
          </p:txBody>
        </p:sp>
        <p:sp>
          <p:nvSpPr>
            <p:cNvPr id="45" name="文本框 44"/>
            <p:cNvSpPr txBox="1"/>
            <p:nvPr userDrawn="1"/>
          </p:nvSpPr>
          <p:spPr>
            <a:xfrm>
              <a:off x="4408" y="8000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04</a:t>
              </a:r>
            </a:p>
          </p:txBody>
        </p:sp>
        <p:sp>
          <p:nvSpPr>
            <p:cNvPr id="53" name="矩形 52"/>
            <p:cNvSpPr/>
            <p:nvPr userDrawn="1"/>
          </p:nvSpPr>
          <p:spPr>
            <a:xfrm>
              <a:off x="5600" y="8142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pic>
        <p:nvPicPr>
          <p:cNvPr id="9" name="图片 8" descr="数学书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8084" y="4436786"/>
            <a:ext cx="839220" cy="86665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0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 userDrawn="1"/>
        </p:nvSpPr>
        <p:spPr>
          <a:xfrm>
            <a:off x="0" y="0"/>
            <a:ext cx="12192000" cy="610870"/>
          </a:xfrm>
          <a:prstGeom prst="rect">
            <a:avLst/>
          </a:prstGeom>
          <a:solidFill>
            <a:srgbClr val="008D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  <p:sp>
        <p:nvSpPr>
          <p:cNvPr id="29" name="同侧圆角矩形 28"/>
          <p:cNvSpPr/>
          <p:nvPr userDrawn="1"/>
        </p:nvSpPr>
        <p:spPr>
          <a:xfrm rot="16200000">
            <a:off x="891272" y="-944880"/>
            <a:ext cx="619125" cy="2493645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FE970E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5" Type="http://schemas.openxmlformats.org/officeDocument/2006/relationships/image" Target="../media/image18.GIF"/><Relationship Id="rId4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31.xml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2" Type="http://schemas.openxmlformats.org/officeDocument/2006/relationships/video" Target="NULL" TargetMode="External"/><Relationship Id="rId1" Type="http://schemas.openxmlformats.org/officeDocument/2006/relationships/tags" Target="../tags/tag33.xml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2" Type="http://schemas.openxmlformats.org/officeDocument/2006/relationships/video" Target="NULL" TargetMode="External"/><Relationship Id="rId1" Type="http://schemas.openxmlformats.org/officeDocument/2006/relationships/tags" Target="../tags/tag34.xml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3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15.xml"/><Relationship Id="rId13" Type="http://schemas.openxmlformats.org/officeDocument/2006/relationships/tags" Target="../tags/tag20.xml"/><Relationship Id="rId3" Type="http://schemas.openxmlformats.org/officeDocument/2006/relationships/tags" Target="../tags/tag10.xml"/><Relationship Id="rId7" Type="http://schemas.openxmlformats.org/officeDocument/2006/relationships/tags" Target="../tags/tag14.xml"/><Relationship Id="rId12" Type="http://schemas.openxmlformats.org/officeDocument/2006/relationships/tags" Target="../tags/tag19.xml"/><Relationship Id="rId2" Type="http://schemas.openxmlformats.org/officeDocument/2006/relationships/tags" Target="../tags/tag9.xml"/><Relationship Id="rId16" Type="http://schemas.openxmlformats.org/officeDocument/2006/relationships/slideLayout" Target="../slideLayouts/slideLayout8.xml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tags" Target="../tags/tag18.xml"/><Relationship Id="rId5" Type="http://schemas.openxmlformats.org/officeDocument/2006/relationships/tags" Target="../tags/tag12.xml"/><Relationship Id="rId15" Type="http://schemas.openxmlformats.org/officeDocument/2006/relationships/tags" Target="../tags/tag22.xml"/><Relationship Id="rId10" Type="http://schemas.openxmlformats.org/officeDocument/2006/relationships/tags" Target="../tags/tag17.xml"/><Relationship Id="rId4" Type="http://schemas.openxmlformats.org/officeDocument/2006/relationships/tags" Target="../tags/tag11.xml"/><Relationship Id="rId9" Type="http://schemas.openxmlformats.org/officeDocument/2006/relationships/tags" Target="../tags/tag16.xml"/><Relationship Id="rId14" Type="http://schemas.openxmlformats.org/officeDocument/2006/relationships/tags" Target="../tags/tag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文本框 43"/>
          <p:cNvSpPr txBox="1"/>
          <p:nvPr/>
        </p:nvSpPr>
        <p:spPr>
          <a:xfrm>
            <a:off x="2245965" y="4281306"/>
            <a:ext cx="8496016" cy="627062"/>
          </a:xfrm>
          <a:prstGeom prst="rect">
            <a:avLst/>
          </a:prstGeom>
          <a:noFill/>
        </p:spPr>
        <p:txBody>
          <a:bodyPr wrap="square" lIns="72358" tIns="36179" rIns="72358" bIns="36179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第二课时</a:t>
            </a:r>
            <a:r>
              <a:rPr lang="en-US" altLang="zh-CN" sz="3600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   </a:t>
            </a:r>
            <a:r>
              <a:rPr lang="zh-CN" altLang="en-US" sz="3600" b="1" dirty="0">
                <a:solidFill>
                  <a:srgbClr val="FFFF00"/>
                </a:solidFill>
                <a:latin typeface="Cambria Math" panose="02040503050406030204" pitchFamily="18" charset="0"/>
                <a:ea typeface="微软雅黑" panose="020B0503020204020204" charset="-122"/>
                <a:cs typeface="Cambria Math" panose="02040503050406030204" pitchFamily="18" charset="0"/>
                <a:sym typeface="微软雅黑" panose="020B0503020204020204" charset="-122"/>
              </a:rPr>
              <a:t>与液体压强相关的应用实例</a:t>
            </a:r>
          </a:p>
        </p:txBody>
      </p:sp>
      <p:sp>
        <p:nvSpPr>
          <p:cNvPr id="174" name="文本框 173"/>
          <p:cNvSpPr txBox="1"/>
          <p:nvPr userDrawn="1"/>
        </p:nvSpPr>
        <p:spPr>
          <a:xfrm>
            <a:off x="0" y="1695450"/>
            <a:ext cx="12192000" cy="2123658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8.2 </a:t>
            </a:r>
            <a:r>
              <a:rPr lang="zh-CN" altLang="en-US" sz="6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探究：液体压强与</a:t>
            </a:r>
          </a:p>
          <a:p>
            <a:pPr algn="ctr"/>
            <a:r>
              <a:rPr lang="zh-CN" altLang="en-US" sz="6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哪些因素有关</a:t>
            </a: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654940" y="1212562"/>
            <a:ext cx="295322" cy="210471"/>
            <a:chOff x="435463" y="1226414"/>
            <a:chExt cx="295380" cy="210512"/>
          </a:xfrm>
        </p:grpSpPr>
        <p:sp>
          <p:nvSpPr>
            <p:cNvPr id="12" name="矩形 11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1219835" y="1025525"/>
            <a:ext cx="184975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连通器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219835" y="1715135"/>
            <a:ext cx="39662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连通器的应用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654940" y="1876772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219835" y="2312035"/>
            <a:ext cx="53524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连通器在生产生活中应用很广泛。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1975" y="2152015"/>
            <a:ext cx="4522470" cy="4522470"/>
          </a:xfrm>
          <a:prstGeom prst="rect">
            <a:avLst/>
          </a:prstGeom>
        </p:spPr>
      </p:pic>
      <p:sp>
        <p:nvSpPr>
          <p:cNvPr id="7" name="圆角矩形 6"/>
          <p:cNvSpPr/>
          <p:nvPr/>
        </p:nvSpPr>
        <p:spPr>
          <a:xfrm>
            <a:off x="8733790" y="4391660"/>
            <a:ext cx="1257935" cy="1466850"/>
          </a:xfrm>
          <a:prstGeom prst="roundRect">
            <a:avLst/>
          </a:prstGeom>
          <a:noFill/>
          <a:ln w="50800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570990" y="3172460"/>
            <a:ext cx="4730115" cy="26860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7112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下水道回弯处利用连通器原理将水储存在回弯处形成液封，可以防止下水道内的臭气和污水进入室内。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654940" y="1212562"/>
            <a:ext cx="295322" cy="210471"/>
            <a:chOff x="435463" y="1226414"/>
            <a:chExt cx="295380" cy="210512"/>
          </a:xfrm>
        </p:grpSpPr>
        <p:sp>
          <p:nvSpPr>
            <p:cNvPr id="12" name="矩形 11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1219835" y="1025525"/>
            <a:ext cx="184975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连通器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219835" y="1715135"/>
            <a:ext cx="39662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连通器的应用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654940" y="1876772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219835" y="2312035"/>
            <a:ext cx="53524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连通器在生产生活中应用很广泛。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315085" y="3008630"/>
            <a:ext cx="406400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锅炉水位计</a:t>
            </a:r>
          </a:p>
          <a:p>
            <a:pPr>
              <a:lnSpc>
                <a:spcPct val="150000"/>
              </a:lnSpc>
            </a:pP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水位计与锅炉内部储水罐相连，有一根可以看到水位的玻璃管，通过玻璃管可以观察锅炉内的水位情况。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115" y="1025525"/>
            <a:ext cx="4242435" cy="565404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654940" y="1041112"/>
            <a:ext cx="295322" cy="210471"/>
            <a:chOff x="435463" y="1226414"/>
            <a:chExt cx="295380" cy="210512"/>
          </a:xfrm>
        </p:grpSpPr>
        <p:sp>
          <p:nvSpPr>
            <p:cNvPr id="12" name="矩形 11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1219835" y="854075"/>
            <a:ext cx="184975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连通器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219835" y="1543685"/>
            <a:ext cx="39662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连通器的应用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654940" y="1705322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矩形 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1219835" y="1959610"/>
            <a:ext cx="535241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/>
              <a:t>船闸通过向两端有闸门控制的航道内灌水和泄水来升降水位，以方便船舶通航。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1219835" y="3989705"/>
            <a:ext cx="5207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中国是建造船闸</a:t>
            </a:r>
            <a:r>
              <a:rPr lang="zh-CN" altLang="en-US" sz="2800" b="1">
                <a:solidFill>
                  <a:schemeClr val="accent5"/>
                </a:solidFill>
              </a:rPr>
              <a:t>最早</a:t>
            </a:r>
            <a:r>
              <a:rPr lang="zh-CN" altLang="en-US" sz="2800"/>
              <a:t>的国家。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1219835" y="4511675"/>
            <a:ext cx="5091430" cy="2306955"/>
          </a:xfrm>
          <a:prstGeom prst="rect">
            <a:avLst/>
          </a:prstGeom>
          <a:ln w="15875" cap="flat" cmpd="sng" algn="ctr">
            <a:solidFill>
              <a:schemeClr val="accent6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>
            <a:spAutoFit/>
          </a:bodyPr>
          <a:lstStyle/>
          <a:p>
            <a:pPr indent="609600" fontAlgn="auto">
              <a:extLst>
                <a:ext uri="{35155182-B16C-46BC-9424-99874614C6A1}">
                  <wpsdc:indentchars xmlns:wpsdc="http://www.wps.cn/officeDocument/2017/drawingmlCustomData" xmlns="" val="200" checksum="4158780845"/>
                </a:ext>
              </a:extLst>
            </a:pPr>
            <a:r>
              <a:rPr lang="en-US" altLang="zh-CN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1293</a:t>
            </a:r>
            <a:r>
              <a:rPr lang="zh-CN" altLang="en-US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年元朝郭守敬在修建惠河时设立了</a:t>
            </a:r>
            <a:r>
              <a:rPr lang="en-US" altLang="zh-CN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24</a:t>
            </a:r>
            <a:r>
              <a:rPr lang="zh-CN" altLang="en-US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座船闸，解决了运河落差大，逆水行舟的困难。他在通航水道建设上的创新，是实现京杭大运河贯通的重要保障之一，对古代北京城的发展有重要作用。</a:t>
            </a:r>
          </a:p>
        </p:txBody>
      </p:sp>
      <p:grpSp>
        <p:nvGrpSpPr>
          <p:cNvPr id="6" name="组合 5"/>
          <p:cNvGrpSpPr>
            <a:grpSpLocks noChangeAspect="1"/>
          </p:cNvGrpSpPr>
          <p:nvPr/>
        </p:nvGrpSpPr>
        <p:grpSpPr>
          <a:xfrm>
            <a:off x="6427470" y="2065655"/>
            <a:ext cx="5598160" cy="3739515"/>
            <a:chOff x="736" y="939"/>
            <a:chExt cx="7122" cy="4757"/>
          </a:xfrm>
        </p:grpSpPr>
        <p:pic>
          <p:nvPicPr>
            <p:cNvPr id="9" name="图片 8" descr="船闸原理图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736" y="939"/>
              <a:ext cx="7123" cy="4007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>
              <p:custDataLst>
                <p:tags r:id="rId3"/>
              </p:custDataLst>
            </p:nvPr>
          </p:nvSpPr>
          <p:spPr>
            <a:xfrm>
              <a:off x="2738" y="5072"/>
              <a:ext cx="3118" cy="624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rtlCol="0" anchor="ctr" anchorCtr="0">
              <a:noAutofit/>
            </a:bodyPr>
            <a:lstStyle/>
            <a:p>
              <a:pPr lvl="0" algn="ctr">
                <a:buClrTx/>
                <a:buSzTx/>
                <a:buFontTx/>
              </a:pPr>
              <a:r>
                <a:rPr lang="zh-CN" altLang="en-US" sz="24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0030101010101" charset="-122"/>
                  <a:ea typeface="黑体" panose="02010600030101010101" charset="-122"/>
                  <a:cs typeface="Times New Roman" panose="02020603050405020304" pitchFamily="18" charset="0"/>
                  <a:sym typeface="+mn-ea"/>
                </a:rPr>
                <a:t>船闸工作示意图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  <p:bldP spid="18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ttps://docer-ks3.wpscdn.cn/picture/54942788/61dff9cc3fac9db02d81048f27bee3bb_612.jpg" descr="Aerial view of the Three Gorges Dam in China"/>
          <p:cNvPicPr>
            <a:picLocks noChangeAspect="1"/>
          </p:cNvPicPr>
          <p:nvPr/>
        </p:nvPicPr>
        <p:blipFill>
          <a:blip r:embed="rId3">
            <a:alphaModFix amt="70000"/>
          </a:blip>
          <a:srcRect t="8669"/>
          <a:stretch>
            <a:fillRect/>
          </a:stretch>
        </p:blipFill>
        <p:spPr>
          <a:xfrm>
            <a:off x="0" y="601345"/>
            <a:ext cx="12192000" cy="624840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654940" y="1041112"/>
            <a:ext cx="295322" cy="210471"/>
            <a:chOff x="435463" y="1226414"/>
            <a:chExt cx="295380" cy="210512"/>
          </a:xfrm>
        </p:grpSpPr>
        <p:sp>
          <p:nvSpPr>
            <p:cNvPr id="12" name="矩形 11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1219835" y="854075"/>
            <a:ext cx="184975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连通器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219835" y="1543685"/>
            <a:ext cx="7868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科学书屋</a:t>
            </a:r>
            <a:r>
              <a:rPr lang="en-US" altLang="zh-CN" sz="2800"/>
              <a:t>	</a:t>
            </a:r>
            <a:r>
              <a:rPr lang="zh-CN" altLang="en-US" sz="2800"/>
              <a:t>长江三峡水利枢纽工程中的船闸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654940" y="1705322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矩形 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1306830" y="2923540"/>
            <a:ext cx="8761095" cy="1814830"/>
          </a:xfrm>
          <a:prstGeom prst="rect">
            <a:avLst/>
          </a:prstGeom>
          <a:solidFill>
            <a:schemeClr val="bg2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indent="711200" fontAlgn="auto"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zh-CN" altLang="en-US" sz="280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我国的三峡工程，无论是规模还是建造难度，在世界上都是首屈一指的。其中长江三峡船闸，被称为世界上最大的连通器，利用</a:t>
            </a:r>
            <a:r>
              <a:rPr lang="zh-CN" altLang="en-US" sz="2800">
                <a:effectLst/>
                <a:latin typeface="微软雅黑" panose="020B0503020204020204" charset="-122"/>
                <a:ea typeface="微软雅黑" panose="020B0503020204020204" charset="-122"/>
              </a:rPr>
              <a:t>五级船闸</a:t>
            </a:r>
            <a:r>
              <a:rPr lang="zh-CN" altLang="en-US" sz="280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解决了有巨大落差的上下游航运问题。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654940" y="1041112"/>
            <a:ext cx="295322" cy="210471"/>
            <a:chOff x="435463" y="1226414"/>
            <a:chExt cx="295380" cy="210512"/>
          </a:xfrm>
        </p:grpSpPr>
        <p:sp>
          <p:nvSpPr>
            <p:cNvPr id="12" name="矩形 11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1219835" y="854075"/>
            <a:ext cx="184975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连通器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219835" y="1543685"/>
            <a:ext cx="7868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科学书屋</a:t>
            </a:r>
            <a:r>
              <a:rPr lang="en-US" altLang="zh-CN" sz="2800"/>
              <a:t>	</a:t>
            </a:r>
            <a:r>
              <a:rPr lang="zh-CN" altLang="en-US" sz="2800"/>
              <a:t>长江三峡水利枢纽工程中的船闸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654940" y="1705322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矩形 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1" name="2.五级船闸原理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34895" y="2255520"/>
            <a:ext cx="7650480" cy="4304665"/>
          </a:xfrm>
          <a:prstGeom prst="rect">
            <a:avLst/>
          </a:prstGeom>
          <a:ln w="57150">
            <a:gradFill>
              <a:lin ang="5400000" scaled="1"/>
            </a:gradFill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>
                <p:cTn id="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654940" y="1041112"/>
            <a:ext cx="295322" cy="210471"/>
            <a:chOff x="435463" y="1226414"/>
            <a:chExt cx="295380" cy="210512"/>
          </a:xfrm>
        </p:grpSpPr>
        <p:sp>
          <p:nvSpPr>
            <p:cNvPr id="12" name="矩形 11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1219835" y="854075"/>
            <a:ext cx="387032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拓展一步</a:t>
            </a:r>
            <a:r>
              <a:rPr lang="en-US" altLang="zh-CN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	</a:t>
            </a:r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液压系统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219835" y="1580515"/>
            <a:ext cx="25495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理论基础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068070" y="2367915"/>
            <a:ext cx="353885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/>
              <a:t>帕斯卡定律：加在密闭液体上的压强，能够</a:t>
            </a:r>
            <a:r>
              <a:rPr lang="zh-CN" altLang="en-US" sz="2800" b="1"/>
              <a:t>大小不变</a:t>
            </a:r>
            <a:r>
              <a:rPr lang="zh-CN" altLang="en-US" sz="2800"/>
              <a:t>地被液体向</a:t>
            </a:r>
            <a:r>
              <a:rPr lang="zh-CN" altLang="en-US" sz="2800" b="1"/>
              <a:t>各个方向</a:t>
            </a:r>
            <a:r>
              <a:rPr lang="zh-CN" altLang="en-US" sz="2800"/>
              <a:t>传递。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654940" y="1735802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l="16923" t="12596"/>
          <a:stretch>
            <a:fillRect/>
          </a:stretch>
        </p:blipFill>
        <p:spPr>
          <a:xfrm>
            <a:off x="4692650" y="1837055"/>
            <a:ext cx="7499350" cy="467550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908685" y="5226050"/>
            <a:ext cx="4125595" cy="953135"/>
          </a:xfrm>
          <a:prstGeom prst="rect">
            <a:avLst/>
          </a:prstGeom>
          <a:noFill/>
          <a:ln w="28575" cmpd="sng">
            <a:solidFill>
              <a:schemeClr val="accent2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zh-CN" altLang="en-US" sz="2800"/>
              <a:t>帕斯卡定律是许多液压系统和液压机工作的基础。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654940" y="1041112"/>
            <a:ext cx="295322" cy="210471"/>
            <a:chOff x="435463" y="1226414"/>
            <a:chExt cx="295380" cy="210512"/>
          </a:xfrm>
        </p:grpSpPr>
        <p:sp>
          <p:nvSpPr>
            <p:cNvPr id="12" name="矩形 11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1219835" y="854075"/>
            <a:ext cx="387032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拓展一步</a:t>
            </a:r>
            <a:r>
              <a:rPr lang="en-US" altLang="zh-CN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	</a:t>
            </a:r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液压系统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654940" y="1735802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219835" y="1580515"/>
            <a:ext cx="43364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液压机的工作原理</a:t>
            </a:r>
          </a:p>
        </p:txBody>
      </p:sp>
      <p:pic>
        <p:nvPicPr>
          <p:cNvPr id="3" name="液压机原理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1414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44440" y="2244725"/>
            <a:ext cx="6705600" cy="37719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219835" y="2287905"/>
            <a:ext cx="4034790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两个活塞与同一容器的液体相接触，施加于小活塞的压强大小不变地被液体传递给大活塞，大活塞便可以产生一个与其横截面面积成正比的力。</a:t>
            </a:r>
          </a:p>
        </p:txBody>
      </p:sp>
      <p:sp>
        <p:nvSpPr>
          <p:cNvPr id="8" name="圆角矩形标注 7"/>
          <p:cNvSpPr/>
          <p:nvPr/>
        </p:nvSpPr>
        <p:spPr>
          <a:xfrm>
            <a:off x="817880" y="5702935"/>
            <a:ext cx="4121150" cy="697230"/>
          </a:xfrm>
          <a:prstGeom prst="wedgeRoundRectCallout">
            <a:avLst>
              <a:gd name="adj1" fmla="val 22295"/>
              <a:gd name="adj2" fmla="val -143260"/>
              <a:gd name="adj3" fmla="val 16667"/>
            </a:avLst>
          </a:prstGeom>
          <a:noFill/>
          <a:ln w="28575" cmpd="dbl">
            <a:solidFill>
              <a:srgbClr val="FF0000"/>
            </a:solidFill>
            <a:prstDash val="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根据这一原理，人们发明了液压千斤顶。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13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654940" y="1041112"/>
            <a:ext cx="295322" cy="210471"/>
            <a:chOff x="435463" y="1226414"/>
            <a:chExt cx="295380" cy="210512"/>
          </a:xfrm>
        </p:grpSpPr>
        <p:sp>
          <p:nvSpPr>
            <p:cNvPr id="12" name="矩形 11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1219835" y="854075"/>
            <a:ext cx="387032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拓展一步</a:t>
            </a:r>
            <a:r>
              <a:rPr lang="en-US" altLang="zh-CN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	</a:t>
            </a:r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液压系统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654940" y="1735802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219835" y="1580515"/>
            <a:ext cx="21551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液压千斤顶</a:t>
            </a:r>
            <a:endParaRPr lang="en-US" altLang="zh-CN" sz="2800"/>
          </a:p>
        </p:txBody>
      </p:sp>
      <p:pic>
        <p:nvPicPr>
          <p:cNvPr id="3" name="812536692_nb3-1-16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1091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81250" y="2102485"/>
            <a:ext cx="7730490" cy="434848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28090" y="1057910"/>
            <a:ext cx="9158605" cy="4615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/>
              <a:t>1</a:t>
            </a:r>
            <a:r>
              <a:rPr lang="zh-CN" altLang="en-US" sz="2800"/>
              <a:t>．如图所示，一个</a:t>
            </a:r>
            <a:r>
              <a:rPr lang="en-US" altLang="zh-CN" sz="2800"/>
              <a:t>“</a:t>
            </a:r>
            <a:r>
              <a:rPr lang="zh-CN" altLang="en-US" sz="2800"/>
              <a:t>山</a:t>
            </a:r>
            <a:r>
              <a:rPr lang="en-US" altLang="zh-CN" sz="2800"/>
              <a:t>”</a:t>
            </a:r>
            <a:r>
              <a:rPr lang="zh-CN" altLang="en-US" sz="2800"/>
              <a:t>形连通器内装有一定量的水，当把它放到斜面上静止以后，下面关于连通器内液面的情况，正确的应是图中的（</a:t>
            </a:r>
            <a:r>
              <a:rPr lang="en-US" altLang="zh-CN" sz="2800"/>
              <a:t>	</a:t>
            </a:r>
            <a:r>
              <a:rPr lang="zh-CN" altLang="en-US" sz="2800"/>
              <a:t>）</a:t>
            </a:r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A</a:t>
            </a:r>
            <a:r>
              <a:rPr lang="zh-CN" altLang="en-US" sz="2800"/>
              <a:t>．</a:t>
            </a:r>
            <a:r>
              <a:rPr lang="en-US" altLang="zh-CN" sz="2800"/>
              <a:t>				B</a:t>
            </a:r>
            <a:r>
              <a:rPr lang="zh-CN" altLang="en-US" sz="2800"/>
              <a:t>．</a:t>
            </a:r>
          </a:p>
          <a:p>
            <a:pPr indent="457200">
              <a:lnSpc>
                <a:spcPct val="150000"/>
              </a:lnSpc>
            </a:pPr>
            <a:endParaRPr lang="zh-CN" altLang="en-US" sz="2800"/>
          </a:p>
          <a:p>
            <a:pPr indent="457200">
              <a:lnSpc>
                <a:spcPct val="150000"/>
              </a:lnSpc>
            </a:pPr>
            <a:endParaRPr lang="zh-CN" altLang="en-US" sz="2800"/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C</a:t>
            </a:r>
            <a:r>
              <a:rPr lang="zh-CN" altLang="en-US" sz="2800"/>
              <a:t>．</a:t>
            </a:r>
            <a:r>
              <a:rPr lang="en-US" altLang="zh-CN" sz="2800"/>
              <a:t>				D</a:t>
            </a:r>
            <a:r>
              <a:rPr lang="zh-CN" altLang="en-US" sz="2800"/>
              <a:t>．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4314190" y="2521585"/>
            <a:ext cx="9017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rgbClr val="FF0000"/>
                </a:solidFill>
              </a:rPr>
              <a:t>B</a:t>
            </a:r>
          </a:p>
        </p:txBody>
      </p:sp>
      <p:pic>
        <p:nvPicPr>
          <p:cNvPr id="100021" name="图片 100021" descr="@@@4a8282d1-2c3d-46ac-8183-dbfcc82b35e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0130" y="3228975"/>
            <a:ext cx="1533525" cy="1555750"/>
          </a:xfrm>
          <a:prstGeom prst="rect">
            <a:avLst/>
          </a:prstGeom>
        </p:spPr>
      </p:pic>
      <p:pic>
        <p:nvPicPr>
          <p:cNvPr id="100023" name="图片 100023" descr="@@@72b49b4d-88ff-4a6d-a121-8b60acac8f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6830" y="3105150"/>
            <a:ext cx="1660525" cy="1682750"/>
          </a:xfrm>
          <a:prstGeom prst="rect">
            <a:avLst/>
          </a:prstGeom>
        </p:spPr>
      </p:pic>
      <p:pic>
        <p:nvPicPr>
          <p:cNvPr id="100025" name="图片 100025" descr="@@@28ff7e6d-5cde-4884-b877-49541dd49ff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0130" y="5053330"/>
            <a:ext cx="1532890" cy="1552575"/>
          </a:xfrm>
          <a:prstGeom prst="rect">
            <a:avLst/>
          </a:prstGeom>
        </p:spPr>
      </p:pic>
      <p:pic>
        <p:nvPicPr>
          <p:cNvPr id="100027" name="图片 100027" descr="@@@e80c6eac-c85e-4e4b-9248-3a2e63c88c7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7000" y="5053330"/>
            <a:ext cx="1476375" cy="151320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685290" y="2191385"/>
            <a:ext cx="835850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/>
              <a:t>2</a:t>
            </a:r>
            <a:r>
              <a:rPr lang="zh-CN" altLang="en-US" sz="2800"/>
              <a:t>．下列装置中，不属于连通器的是（　　）</a:t>
            </a:r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A</a:t>
            </a:r>
            <a:r>
              <a:rPr lang="zh-CN" altLang="en-US" sz="2800"/>
              <a:t>．血压计</a:t>
            </a:r>
            <a:r>
              <a:rPr lang="en-US" altLang="zh-CN" sz="2800"/>
              <a:t>		B</a:t>
            </a:r>
            <a:r>
              <a:rPr lang="zh-CN" altLang="en-US" sz="2800"/>
              <a:t>．船闸</a:t>
            </a:r>
            <a:r>
              <a:rPr lang="en-US" altLang="zh-CN" sz="2800"/>
              <a:t>	</a:t>
            </a:r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C</a:t>
            </a:r>
            <a:r>
              <a:rPr lang="zh-CN" altLang="en-US" sz="2800"/>
              <a:t>．茶壶</a:t>
            </a:r>
            <a:r>
              <a:rPr lang="en-US" altLang="zh-CN" sz="2800"/>
              <a:t>			D</a:t>
            </a:r>
            <a:r>
              <a:rPr lang="zh-CN" altLang="en-US" sz="2800"/>
              <a:t>．锅炉液位计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7552690" y="2362835"/>
            <a:ext cx="9017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rgbClr val="FF0000"/>
                </a:solidFill>
              </a:rPr>
              <a:t>A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98500" y="1043305"/>
            <a:ext cx="6739890" cy="5262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/>
              <a:t>3</a:t>
            </a:r>
            <a:r>
              <a:rPr lang="zh-CN" altLang="en-US" sz="2800"/>
              <a:t>．如图所示，两容器中装有同一液体，且液面高度相同，点的压强小于点的压强。当</a:t>
            </a:r>
            <a:r>
              <a:rPr lang="en-US" altLang="zh-CN" sz="2800"/>
              <a:t>A</a:t>
            </a:r>
            <a:r>
              <a:rPr lang="zh-CN" altLang="en-US" sz="2800"/>
              <a:t>、</a:t>
            </a:r>
            <a:r>
              <a:rPr lang="en-US" altLang="zh-CN" sz="2800"/>
              <a:t>B</a:t>
            </a:r>
            <a:r>
              <a:rPr lang="zh-CN" altLang="en-US" sz="2800"/>
              <a:t>间的阀门打开时</a:t>
            </a:r>
            <a:r>
              <a:rPr lang="en-US" altLang="zh-CN" sz="2800"/>
              <a:t>,</a:t>
            </a:r>
            <a:r>
              <a:rPr lang="zh-CN" altLang="en-US" sz="2800"/>
              <a:t>下列说法正确的是（</a:t>
            </a:r>
            <a:r>
              <a:rPr lang="en-US" altLang="zh-CN" sz="2800"/>
              <a:t>      </a:t>
            </a:r>
            <a:r>
              <a:rPr lang="zh-CN" altLang="en-US" sz="2800"/>
              <a:t>）</a:t>
            </a:r>
            <a:endParaRPr lang="en-US" altLang="zh-CN" sz="2800"/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A</a:t>
            </a:r>
            <a:r>
              <a:rPr lang="zh-CN" altLang="en-US" sz="2800"/>
              <a:t>．液体由</a:t>
            </a:r>
            <a:r>
              <a:rPr lang="en-US" altLang="zh-CN" sz="2800"/>
              <a:t>A</a:t>
            </a:r>
            <a:r>
              <a:rPr lang="zh-CN" altLang="en-US" sz="2800"/>
              <a:t>流向</a:t>
            </a:r>
            <a:r>
              <a:rPr lang="en-US" altLang="zh-CN" sz="2800"/>
              <a:t>B	</a:t>
            </a:r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B</a:t>
            </a:r>
            <a:r>
              <a:rPr lang="zh-CN" altLang="en-US" sz="2800"/>
              <a:t>．液体由</a:t>
            </a:r>
            <a:r>
              <a:rPr lang="en-US" altLang="zh-CN" sz="2800"/>
              <a:t>B</a:t>
            </a:r>
            <a:r>
              <a:rPr lang="zh-CN" altLang="en-US" sz="2800"/>
              <a:t>流向</a:t>
            </a:r>
            <a:r>
              <a:rPr lang="en-US" altLang="zh-CN" sz="2800"/>
              <a:t>A</a:t>
            </a:r>
            <a:endParaRPr lang="zh-CN" altLang="en-US" sz="2800"/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C</a:t>
            </a:r>
            <a:r>
              <a:rPr lang="zh-CN" altLang="en-US" sz="2800"/>
              <a:t>．液体在</a:t>
            </a:r>
            <a:r>
              <a:rPr lang="en-US" altLang="zh-CN" sz="2800"/>
              <a:t>A</a:t>
            </a:r>
            <a:r>
              <a:rPr lang="zh-CN" altLang="en-US" sz="2800"/>
              <a:t>、</a:t>
            </a:r>
            <a:r>
              <a:rPr lang="en-US" altLang="zh-CN" sz="2800"/>
              <a:t>B</a:t>
            </a:r>
            <a:r>
              <a:rPr lang="zh-CN" altLang="en-US" sz="2800"/>
              <a:t>间来回流动</a:t>
            </a:r>
            <a:r>
              <a:rPr lang="en-US" altLang="zh-CN" sz="2800"/>
              <a:t>	</a:t>
            </a:r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D</a:t>
            </a:r>
            <a:r>
              <a:rPr lang="zh-CN" altLang="en-US" sz="2800"/>
              <a:t>．液体静止不动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323340" y="3137535"/>
            <a:ext cx="9017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rgbClr val="FF0000"/>
                </a:solidFill>
              </a:rPr>
              <a:t>D</a:t>
            </a:r>
          </a:p>
        </p:txBody>
      </p:sp>
      <p:pic>
        <p:nvPicPr>
          <p:cNvPr id="196" name="图片 196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8390" y="2496185"/>
            <a:ext cx="4212590" cy="288099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1466850" y="1883410"/>
            <a:ext cx="1336040" cy="4105275"/>
          </a:xfrm>
          <a:prstGeom prst="roundRect">
            <a:avLst/>
          </a:prstGeom>
          <a:solidFill>
            <a:srgbClr val="036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dirty="0">
                <a:solidFill>
                  <a:schemeClr val="bg1"/>
                </a:solidFill>
                <a:latin typeface="Cambria Math" panose="02040503050406030204" pitchFamily="18" charset="0"/>
                <a:ea typeface="微软雅黑" panose="020B0503020204020204" charset="-122"/>
                <a:cs typeface="Cambria Math" panose="02040503050406030204" pitchFamily="18" charset="0"/>
                <a:sym typeface="微软雅黑" panose="020B0503020204020204" charset="-122"/>
              </a:rPr>
              <a:t>与液体压强相关的应用实例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943985" y="1964690"/>
            <a:ext cx="2307590" cy="578444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连通器</a:t>
            </a:r>
          </a:p>
        </p:txBody>
      </p:sp>
      <p:sp>
        <p:nvSpPr>
          <p:cNvPr id="6" name="左大括号 5"/>
          <p:cNvSpPr/>
          <p:nvPr/>
        </p:nvSpPr>
        <p:spPr>
          <a:xfrm>
            <a:off x="2928620" y="2332990"/>
            <a:ext cx="806450" cy="2599055"/>
          </a:xfrm>
          <a:prstGeom prst="leftBrace">
            <a:avLst/>
          </a:prstGeom>
          <a:noFill/>
          <a:ln w="28575">
            <a:solidFill>
              <a:srgbClr val="036E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BDD7EE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597140" y="1149350"/>
            <a:ext cx="931545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概念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7597140" y="1964690"/>
            <a:ext cx="1774190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生活实例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7597140" y="2780030"/>
            <a:ext cx="1781810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三峡船闸</a:t>
            </a:r>
          </a:p>
        </p:txBody>
      </p:sp>
      <p:sp>
        <p:nvSpPr>
          <p:cNvPr id="4" name="左大括号 3"/>
          <p:cNvSpPr/>
          <p:nvPr/>
        </p:nvSpPr>
        <p:spPr>
          <a:xfrm>
            <a:off x="6586855" y="1433830"/>
            <a:ext cx="806450" cy="1639570"/>
          </a:xfrm>
          <a:prstGeom prst="leftBrace">
            <a:avLst/>
          </a:prstGeom>
          <a:noFill/>
          <a:ln w="28575">
            <a:solidFill>
              <a:srgbClr val="036E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BDD7EE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3943985" y="4632325"/>
            <a:ext cx="2307590" cy="578444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液压系统</a:t>
            </a:r>
          </a:p>
        </p:txBody>
      </p:sp>
      <p:sp>
        <p:nvSpPr>
          <p:cNvPr id="8" name="左大括号 7"/>
          <p:cNvSpPr/>
          <p:nvPr/>
        </p:nvSpPr>
        <p:spPr>
          <a:xfrm>
            <a:off x="6460490" y="4065905"/>
            <a:ext cx="806450" cy="1639570"/>
          </a:xfrm>
          <a:prstGeom prst="leftBrace">
            <a:avLst/>
          </a:prstGeom>
          <a:noFill/>
          <a:ln w="28575">
            <a:solidFill>
              <a:srgbClr val="036E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BDD7EE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7393305" y="3722370"/>
            <a:ext cx="2103120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帕斯卡定律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7393305" y="4537710"/>
            <a:ext cx="1360805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液压机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7393305" y="5353050"/>
            <a:ext cx="2337435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液压千斤顶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7" grpId="0" bldLvl="0" animBg="1"/>
      <p:bldP spid="11" grpId="0" bldLvl="0" animBg="1"/>
      <p:bldP spid="9" grpId="0" bldLvl="0" animBg="1"/>
      <p:bldP spid="4" grpId="0" bldLvl="0" animBg="1"/>
      <p:bldP spid="5" grpId="0" bldLvl="0" animBg="1"/>
      <p:bldP spid="8" grpId="0" bldLvl="0" animBg="1"/>
      <p:bldP spid="10" grpId="0" bldLvl="0" animBg="1"/>
      <p:bldP spid="12" grpId="0" bldLvl="0" animBg="1"/>
      <p:bldP spid="13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ttps://docer-ks3.wpscdn.cn/picture/209462626/6295f13860b62102b1e102484bfe04cd_612.jpg" descr="茶壶与茶杯"/>
          <p:cNvPicPr>
            <a:picLocks noChangeAspect="1"/>
          </p:cNvPicPr>
          <p:nvPr/>
        </p:nvPicPr>
        <p:blipFill>
          <a:blip r:embed="rId3">
            <a:alphaModFix amt="60000"/>
          </a:blip>
          <a:srcRect t="23107"/>
          <a:stretch>
            <a:fillRect/>
          </a:stretch>
        </p:blipFill>
        <p:spPr>
          <a:xfrm>
            <a:off x="-635" y="609600"/>
            <a:ext cx="12192635" cy="6248400"/>
          </a:xfrm>
          <a:prstGeom prst="rect">
            <a:avLst/>
          </a:prstGeom>
        </p:spPr>
      </p:pic>
      <p:pic>
        <p:nvPicPr>
          <p:cNvPr id="2" name="图片 1" descr="关键点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75915" y="1791335"/>
            <a:ext cx="617855" cy="61785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24580" y="1638300"/>
            <a:ext cx="609600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/>
              <a:t>1. </a:t>
            </a:r>
            <a:r>
              <a:rPr lang="zh-CN" altLang="en-US" sz="2800"/>
              <a:t>能运用液体压强知识解释生产生活中的相关现象；</a:t>
            </a:r>
          </a:p>
          <a:p>
            <a:pPr>
              <a:lnSpc>
                <a:spcPct val="150000"/>
              </a:lnSpc>
            </a:pPr>
            <a:r>
              <a:rPr lang="en-US" altLang="zh-CN" sz="2800"/>
              <a:t>2. </a:t>
            </a:r>
            <a:r>
              <a:rPr lang="zh-CN" altLang="en-US" sz="2800"/>
              <a:t>了解连通器并能解释其工作原理；</a:t>
            </a:r>
          </a:p>
          <a:p>
            <a:pPr>
              <a:lnSpc>
                <a:spcPct val="150000"/>
              </a:lnSpc>
            </a:pPr>
            <a:r>
              <a:rPr lang="en-US" altLang="zh-CN" sz="2800"/>
              <a:t>3. </a:t>
            </a:r>
            <a:r>
              <a:rPr lang="zh-CN" altLang="en-US" sz="2800"/>
              <a:t>知道液压机的工作原理。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476375" y="1510030"/>
            <a:ext cx="92392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在生产、生活实践中，人们经常巧妙利用液体压强的特性。</a:t>
            </a: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3"/>
          <a:srcRect l="2181" r="5791"/>
          <a:stretch>
            <a:fillRect/>
          </a:stretch>
        </p:blipFill>
        <p:spPr>
          <a:xfrm>
            <a:off x="774065" y="2032000"/>
            <a:ext cx="3935730" cy="4168775"/>
          </a:xfrm>
          <a:prstGeom prst="rect">
            <a:avLst/>
          </a:prstGeom>
        </p:spPr>
      </p:pic>
      <p:pic>
        <p:nvPicPr>
          <p:cNvPr id="3" name="图片 2"/>
          <p:cNvPicPr/>
          <p:nvPr/>
        </p:nvPicPr>
        <p:blipFill>
          <a:blip r:embed="rId4"/>
          <a:stretch>
            <a:fillRect/>
          </a:stretch>
        </p:blipFill>
        <p:spPr>
          <a:xfrm>
            <a:off x="4712335" y="2032635"/>
            <a:ext cx="7357110" cy="416814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654940" y="1212562"/>
            <a:ext cx="295322" cy="210471"/>
            <a:chOff x="435463" y="1226414"/>
            <a:chExt cx="295380" cy="210512"/>
          </a:xfrm>
        </p:grpSpPr>
        <p:sp>
          <p:nvSpPr>
            <p:cNvPr id="12" name="矩形 11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1219835" y="1025525"/>
            <a:ext cx="184975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连通器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219835" y="1720850"/>
            <a:ext cx="81337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含义：</a:t>
            </a:r>
            <a:r>
              <a:rPr lang="zh-CN" altLang="en-US" sz="2800" b="1"/>
              <a:t>上端开口、底部互相连通</a:t>
            </a:r>
            <a:r>
              <a:rPr lang="zh-CN" altLang="en-US" sz="2800"/>
              <a:t>的容器叫做连通器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654940" y="1876137"/>
            <a:ext cx="295322" cy="210471"/>
            <a:chOff x="435463" y="1226414"/>
            <a:chExt cx="295380" cy="210512"/>
          </a:xfrm>
        </p:grpSpPr>
        <p:sp>
          <p:nvSpPr>
            <p:cNvPr id="8" name="矩形 7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0290" y="2419350"/>
            <a:ext cx="4051935" cy="3656330"/>
          </a:xfrm>
          <a:prstGeom prst="rect">
            <a:avLst/>
          </a:prstGeom>
        </p:spPr>
      </p:pic>
      <p:cxnSp>
        <p:nvCxnSpPr>
          <p:cNvPr id="20" name="直接连接符 19"/>
          <p:cNvCxnSpPr/>
          <p:nvPr/>
        </p:nvCxnSpPr>
        <p:spPr>
          <a:xfrm flipH="1" flipV="1">
            <a:off x="6219190" y="3010535"/>
            <a:ext cx="4909185" cy="75565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2185035" y="2526030"/>
            <a:ext cx="3656965" cy="1050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/>
              <a:t>容器内同一液体不流动时，自由液面处于同一高度。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1002665" y="4493260"/>
            <a:ext cx="2505710" cy="112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U</a:t>
            </a:r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形管压强计是连通器吗？</a:t>
            </a: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4"/>
          <a:srcRect r="39875" b="2367"/>
          <a:stretch>
            <a:fillRect/>
          </a:stretch>
        </p:blipFill>
        <p:spPr>
          <a:xfrm>
            <a:off x="3726815" y="3766820"/>
            <a:ext cx="2223770" cy="241554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04595" y="1820545"/>
            <a:ext cx="1031303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/>
              <a:t>特点：</a:t>
            </a:r>
            <a:r>
              <a:rPr lang="zh-CN" altLang="en-US" sz="2800">
                <a:sym typeface="+mn-ea"/>
              </a:rPr>
              <a:t>静止在连通器内的同种液体，各部分</a:t>
            </a:r>
            <a:r>
              <a:rPr lang="zh-CN" altLang="en-US" sz="2800" b="1">
                <a:solidFill>
                  <a:schemeClr val="accent5"/>
                </a:solidFill>
                <a:sym typeface="+mn-ea"/>
              </a:rPr>
              <a:t>直接与大气接触的液面</a:t>
            </a:r>
            <a:r>
              <a:rPr lang="zh-CN" altLang="en-US" sz="2800">
                <a:sym typeface="+mn-ea"/>
              </a:rPr>
              <a:t>总是保持在</a:t>
            </a:r>
            <a:r>
              <a:rPr lang="zh-CN" altLang="en-US" sz="2800" b="1">
                <a:solidFill>
                  <a:schemeClr val="accent5"/>
                </a:solidFill>
                <a:sym typeface="+mn-ea"/>
              </a:rPr>
              <a:t>同一水平面</a:t>
            </a:r>
            <a:r>
              <a:rPr lang="zh-CN" altLang="en-US" sz="2800">
                <a:sym typeface="+mn-ea"/>
              </a:rPr>
              <a:t>上</a:t>
            </a:r>
            <a:r>
              <a:rPr lang="zh-CN" altLang="en-US" sz="2800"/>
              <a:t>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9" r="10714"/>
          <a:stretch>
            <a:fillRect/>
          </a:stretch>
        </p:blipFill>
        <p:spPr>
          <a:xfrm>
            <a:off x="7238365" y="2981325"/>
            <a:ext cx="3974465" cy="3839845"/>
          </a:xfrm>
          <a:prstGeom prst="rect">
            <a:avLst/>
          </a:prstGeom>
        </p:spPr>
      </p:pic>
      <p:pic>
        <p:nvPicPr>
          <p:cNvPr id="4" name="1.连通器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99515" y="3415665"/>
            <a:ext cx="4996180" cy="2811145"/>
          </a:xfrm>
          <a:prstGeom prst="rect">
            <a:avLst/>
          </a:prstGeom>
          <a:ln w="57150">
            <a:gradFill>
              <a:lin ang="5400000" scaled="1"/>
            </a:gradFill>
          </a:ln>
        </p:spPr>
      </p:pic>
      <p:grpSp>
        <p:nvGrpSpPr>
          <p:cNvPr id="5" name="组合 4"/>
          <p:cNvGrpSpPr/>
          <p:nvPr/>
        </p:nvGrpSpPr>
        <p:grpSpPr>
          <a:xfrm>
            <a:off x="683515" y="2192367"/>
            <a:ext cx="295322" cy="210471"/>
            <a:chOff x="435463" y="1226414"/>
            <a:chExt cx="295380" cy="210512"/>
          </a:xfrm>
        </p:grpSpPr>
        <p:sp>
          <p:nvSpPr>
            <p:cNvPr id="6" name="矩形 5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654940" y="1212562"/>
            <a:ext cx="295322" cy="210471"/>
            <a:chOff x="435463" y="1226414"/>
            <a:chExt cx="295380" cy="210512"/>
          </a:xfrm>
        </p:grpSpPr>
        <p:sp>
          <p:nvSpPr>
            <p:cNvPr id="12" name="矩形 11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1219835" y="1025525"/>
            <a:ext cx="184975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连通器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19835" y="1877060"/>
            <a:ext cx="10883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原理：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654940" y="2038697"/>
            <a:ext cx="295322" cy="210471"/>
            <a:chOff x="435463" y="1226414"/>
            <a:chExt cx="295380" cy="210512"/>
          </a:xfrm>
        </p:grpSpPr>
        <p:sp>
          <p:nvSpPr>
            <p:cNvPr id="4" name="矩形 3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8739505" y="1609090"/>
            <a:ext cx="2245360" cy="3107055"/>
            <a:chOff x="3231" y="2701"/>
            <a:chExt cx="2709" cy="374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11" name="组合 10"/>
            <p:cNvGrpSpPr/>
            <p:nvPr/>
          </p:nvGrpSpPr>
          <p:grpSpPr>
            <a:xfrm>
              <a:off x="3231" y="2701"/>
              <a:ext cx="2709" cy="3748"/>
              <a:chOff x="3231" y="2701"/>
              <a:chExt cx="2709" cy="3748"/>
            </a:xfrm>
          </p:grpSpPr>
          <p:sp>
            <p:nvSpPr>
              <p:cNvPr id="7" name="空心弧 6"/>
              <p:cNvSpPr/>
              <p:nvPr/>
            </p:nvSpPr>
            <p:spPr>
              <a:xfrm flipV="1">
                <a:off x="3231" y="3937"/>
                <a:ext cx="2709" cy="2512"/>
              </a:xfrm>
              <a:prstGeom prst="blockArc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003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3231" y="2701"/>
                <a:ext cx="624" cy="2494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latin typeface="Times New Roman" panose="02020603050405020304" pitchFamily="18" charset="0"/>
                  <a:ea typeface="黑体" panose="0201060003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矩形 8"/>
              <p:cNvSpPr/>
              <p:nvPr>
                <p:custDataLst>
                  <p:tags r:id="rId15"/>
                </p:custDataLst>
              </p:nvPr>
            </p:nvSpPr>
            <p:spPr>
              <a:xfrm>
                <a:off x="5316" y="2701"/>
                <a:ext cx="624" cy="2494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latin typeface="Times New Roman" panose="02020603050405020304" pitchFamily="18" charset="0"/>
                  <a:ea typeface="黑体" panose="02010600030101010101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>
              <a:off x="3240" y="3914"/>
              <a:ext cx="2684" cy="2522"/>
              <a:chOff x="3237" y="3914"/>
              <a:chExt cx="2684" cy="2522"/>
            </a:xfrm>
          </p:grpSpPr>
          <p:sp>
            <p:nvSpPr>
              <p:cNvPr id="17" name="任意多边形 16"/>
              <p:cNvSpPr/>
              <p:nvPr>
                <p:custDataLst>
                  <p:tags r:id="rId12"/>
                </p:custDataLst>
              </p:nvPr>
            </p:nvSpPr>
            <p:spPr>
              <a:xfrm flipV="1">
                <a:off x="3237" y="5168"/>
                <a:ext cx="2684" cy="1268"/>
              </a:xfrm>
              <a:custGeom>
                <a:avLst/>
                <a:gdLst>
                  <a:gd name="connsiteX0" fmla="*/ 0 w 2684"/>
                  <a:gd name="connsiteY0" fmla="*/ 1268 h 1268"/>
                  <a:gd name="connsiteX1" fmla="*/ 1344 w 2684"/>
                  <a:gd name="connsiteY1" fmla="*/ 0 h 1268"/>
                  <a:gd name="connsiteX2" fmla="*/ 2684 w 2684"/>
                  <a:gd name="connsiteY2" fmla="*/ 1248 h 1268"/>
                  <a:gd name="connsiteX3" fmla="*/ 2092 w 2684"/>
                  <a:gd name="connsiteY3" fmla="*/ 1264 h 1268"/>
                  <a:gd name="connsiteX4" fmla="*/ 1336 w 2684"/>
                  <a:gd name="connsiteY4" fmla="*/ 604 h 1268"/>
                  <a:gd name="connsiteX5" fmla="*/ 604 w 2684"/>
                  <a:gd name="connsiteY5" fmla="*/ 1264 h 1268"/>
                  <a:gd name="connsiteX6" fmla="*/ 0 w 2684"/>
                  <a:gd name="connsiteY6" fmla="*/ 1268 h 1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84" h="1268">
                    <a:moveTo>
                      <a:pt x="0" y="1268"/>
                    </a:moveTo>
                    <a:cubicBezTo>
                      <a:pt x="0" y="567"/>
                      <a:pt x="595" y="0"/>
                      <a:pt x="1344" y="0"/>
                    </a:cubicBezTo>
                    <a:cubicBezTo>
                      <a:pt x="2092" y="0"/>
                      <a:pt x="2684" y="547"/>
                      <a:pt x="2684" y="1248"/>
                    </a:cubicBezTo>
                    <a:lnTo>
                      <a:pt x="2092" y="1264"/>
                    </a:lnTo>
                    <a:cubicBezTo>
                      <a:pt x="2092" y="913"/>
                      <a:pt x="1737" y="604"/>
                      <a:pt x="1336" y="604"/>
                    </a:cubicBezTo>
                    <a:cubicBezTo>
                      <a:pt x="934" y="604"/>
                      <a:pt x="604" y="913"/>
                      <a:pt x="604" y="1264"/>
                    </a:cubicBezTo>
                    <a:lnTo>
                      <a:pt x="0" y="1268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003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矩形 17"/>
              <p:cNvSpPr/>
              <p:nvPr>
                <p:custDataLst>
                  <p:tags r:id="rId13"/>
                </p:custDataLst>
              </p:nvPr>
            </p:nvSpPr>
            <p:spPr>
              <a:xfrm>
                <a:off x="3244" y="3937"/>
                <a:ext cx="590" cy="1256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latin typeface="Times New Roman" panose="02020603050405020304" pitchFamily="18" charset="0"/>
                  <a:ea typeface="黑体" panose="0201060003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矩形 18"/>
              <p:cNvSpPr/>
              <p:nvPr>
                <p:custDataLst>
                  <p:tags r:id="rId14"/>
                </p:custDataLst>
              </p:nvPr>
            </p:nvSpPr>
            <p:spPr>
              <a:xfrm>
                <a:off x="5325" y="3914"/>
                <a:ext cx="590" cy="1281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latin typeface="Times New Roman" panose="02020603050405020304" pitchFamily="18" charset="0"/>
                  <a:ea typeface="黑体" panose="02010600030101010101" charset="-122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6" name="文本框 25"/>
          <p:cNvSpPr txBox="1"/>
          <p:nvPr/>
        </p:nvSpPr>
        <p:spPr>
          <a:xfrm>
            <a:off x="1301115" y="4799965"/>
            <a:ext cx="3429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  <a:sym typeface="+mn-ea"/>
              </a:rPr>
              <a:t>根据</a:t>
            </a:r>
            <a:r>
              <a:rPr lang="en-US" altLang="zh-CN" sz="2800" b="1" i="1" err="1"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</a:rPr>
              <a:t>p=ρgh</a:t>
            </a:r>
            <a:r>
              <a:rPr lang="zh-CN" altLang="en-US" sz="2800" err="1"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</a:rPr>
              <a:t>，有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1504950" y="5238115"/>
            <a:ext cx="15646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i="1"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</a:rPr>
              <a:t>p</a:t>
            </a:r>
            <a:r>
              <a:rPr lang="en-US" altLang="zh-CN" sz="2800" b="1" baseline="-25000"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</a:rPr>
              <a:t>1</a:t>
            </a:r>
            <a:r>
              <a:rPr lang="en-US" altLang="zh-CN" sz="2800" b="1"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</a:rPr>
              <a:t>=</a:t>
            </a:r>
            <a:r>
              <a:rPr lang="en-US" altLang="zh-CN" sz="2800" b="1" i="1" err="1"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</a:rPr>
              <a:t>ρgh</a:t>
            </a:r>
            <a:r>
              <a:rPr lang="en-US" altLang="zh-CN" sz="2800" b="1" baseline="-25000"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</a:rPr>
              <a:t>1</a:t>
            </a:r>
            <a:endParaRPr lang="en-US" altLang="zh-CN" sz="2800" b="1" i="1" baseline="-25000" err="1">
              <a:latin typeface="Times New Roman" panose="02020603050405020304" pitchFamily="18" charset="0"/>
              <a:ea typeface="黑体" panose="02010600030101010101" charset="-122"/>
              <a:cs typeface="Times New Roman" panose="02020603050405020304" pitchFamily="18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3256280" y="5238115"/>
            <a:ext cx="20110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i="1"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</a:rPr>
              <a:t>p</a:t>
            </a:r>
            <a:r>
              <a:rPr lang="en-US" altLang="zh-CN" sz="2800" b="1" baseline="-25000"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</a:rPr>
              <a:t>2</a:t>
            </a:r>
            <a:r>
              <a:rPr lang="en-US" altLang="zh-CN" sz="2800" b="1"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</a:rPr>
              <a:t>=</a:t>
            </a:r>
            <a:r>
              <a:rPr lang="en-US" altLang="zh-CN" sz="2800" b="1" i="1" err="1"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</a:rPr>
              <a:t>ρgh</a:t>
            </a:r>
            <a:r>
              <a:rPr lang="en-US" altLang="zh-CN" sz="2800" b="1" baseline="-25000"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</a:rPr>
              <a:t>2</a:t>
            </a:r>
            <a:endParaRPr lang="en-US" altLang="zh-CN" sz="2800" b="1" i="1" baseline="-25000" err="1">
              <a:latin typeface="Times New Roman" panose="02020603050405020304" pitchFamily="18" charset="0"/>
              <a:ea typeface="黑体" panose="02010600030101010101" charset="-122"/>
              <a:cs typeface="Times New Roman" panose="02020603050405020304" pitchFamily="18" charset="0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382395" y="5760085"/>
            <a:ext cx="486156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err="1"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  <a:sym typeface="+mn-ea"/>
              </a:rPr>
              <a:t>因为</a:t>
            </a:r>
            <a:r>
              <a:rPr lang="en-US" altLang="zh-CN" sz="2800" b="1" i="1" err="1"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  <a:sym typeface="+mn-ea"/>
              </a:rPr>
              <a:t>h</a:t>
            </a:r>
            <a:r>
              <a:rPr lang="en-US" altLang="zh-CN" sz="2800" b="1" baseline="-25000"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en-US" altLang="zh-CN" sz="2800" err="1"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  <a:sym typeface="+mn-ea"/>
              </a:rPr>
              <a:t>=</a:t>
            </a:r>
            <a:r>
              <a:rPr lang="en-US" altLang="zh-CN" sz="2800" b="1" i="1" err="1"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  <a:sym typeface="+mn-ea"/>
              </a:rPr>
              <a:t>h</a:t>
            </a:r>
            <a:r>
              <a:rPr lang="en-US" altLang="zh-CN" sz="2800" b="1" baseline="-25000"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en-US" altLang="zh-CN" sz="2800" baseline="-25000"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800" err="1"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  <a:sym typeface="+mn-ea"/>
              </a:rPr>
              <a:t>，则有</a:t>
            </a:r>
            <a:r>
              <a:rPr lang="en-US" altLang="zh-CN" sz="2800" b="1" i="1" err="1"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  <a:sym typeface="+mn-ea"/>
              </a:rPr>
              <a:t>p</a:t>
            </a:r>
            <a:r>
              <a:rPr lang="en-US" altLang="zh-CN" sz="2800" b="1" baseline="-25000"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en-US" altLang="zh-CN" sz="2800" err="1"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  <a:sym typeface="+mn-ea"/>
              </a:rPr>
              <a:t>=</a:t>
            </a:r>
            <a:r>
              <a:rPr lang="en-US" altLang="zh-CN" sz="2800" b="1" i="1" err="1"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  <a:sym typeface="+mn-ea"/>
              </a:rPr>
              <a:t>p</a:t>
            </a:r>
            <a:r>
              <a:rPr lang="en-US" altLang="zh-CN" sz="2800" b="1" baseline="-25000"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  <a:sym typeface="+mn-ea"/>
              </a:rPr>
              <a:t>2</a:t>
            </a:r>
            <a:endParaRPr lang="zh-CN" altLang="en-US" sz="2800" b="1" err="1">
              <a:latin typeface="Times New Roman" panose="02020603050405020304" pitchFamily="18" charset="0"/>
              <a:ea typeface="黑体" panose="02010600030101010101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1748" name="矩形标注 4"/>
          <p:cNvSpPr txBox="1"/>
          <p:nvPr>
            <p:custDataLst>
              <p:tags r:id="rId2"/>
            </p:custDataLst>
          </p:nvPr>
        </p:nvSpPr>
        <p:spPr>
          <a:xfrm>
            <a:off x="5573395" y="5219700"/>
            <a:ext cx="6177280" cy="11245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lnSpc>
                <a:spcPct val="120000"/>
              </a:lnSpc>
              <a:buClrTx/>
              <a:buSzTx/>
              <a:defRPr/>
            </a:pPr>
            <a:r>
              <a:rPr lang="zh-CN" sz="2800">
                <a:latin typeface="微软雅黑" panose="020B0503020204020204" charset="-122"/>
                <a:ea typeface="微软雅黑" panose="020B0503020204020204" charset="-122"/>
                <a:sym typeface="+mn-ea"/>
              </a:rPr>
              <a:t>根据液体压强与深度的关系，可知左右两管中液体的深度应该相同。</a:t>
            </a:r>
          </a:p>
        </p:txBody>
      </p:sp>
      <p:sp>
        <p:nvSpPr>
          <p:cNvPr id="25" name="文本框 24"/>
          <p:cNvSpPr txBox="1"/>
          <p:nvPr>
            <p:custDataLst>
              <p:tags r:id="rId3"/>
            </p:custDataLst>
          </p:nvPr>
        </p:nvSpPr>
        <p:spPr>
          <a:xfrm>
            <a:off x="1310005" y="2430780"/>
            <a:ext cx="617791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defRPr/>
            </a:pPr>
            <a:r>
              <a:rPr lang="zh-CN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如图所示，当同种液体不流动时，设想</a:t>
            </a: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U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形管下部正中有液片</a:t>
            </a: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</a:p>
        </p:txBody>
      </p:sp>
      <p:grpSp>
        <p:nvGrpSpPr>
          <p:cNvPr id="51" name="组合 50"/>
          <p:cNvGrpSpPr/>
          <p:nvPr/>
        </p:nvGrpSpPr>
        <p:grpSpPr>
          <a:xfrm>
            <a:off x="8075930" y="2613660"/>
            <a:ext cx="861060" cy="2089150"/>
            <a:chOff x="2896" y="5371"/>
            <a:chExt cx="1356" cy="2200"/>
          </a:xfrm>
        </p:grpSpPr>
        <p:sp>
          <p:nvSpPr>
            <p:cNvPr id="35" name="直接连接符 6167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 flipH="1">
              <a:off x="3686" y="5375"/>
              <a:ext cx="0" cy="215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zh-CN" altLang="en-US" sz="21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36" name="直接连接符 35"/>
            <p:cNvCxnSpPr/>
            <p:nvPr>
              <p:custDataLst>
                <p:tags r:id="rId9"/>
              </p:custDataLst>
            </p:nvPr>
          </p:nvCxnSpPr>
          <p:spPr>
            <a:xfrm>
              <a:off x="3402" y="5371"/>
              <a:ext cx="567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>
              <p:custDataLst>
                <p:tags r:id="rId10"/>
              </p:custDataLst>
            </p:nvPr>
          </p:nvCxnSpPr>
          <p:spPr>
            <a:xfrm>
              <a:off x="3402" y="7571"/>
              <a:ext cx="850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38" name="文本框 37"/>
            <p:cNvSpPr txBox="1"/>
            <p:nvPr>
              <p:custDataLst>
                <p:tags r:id="rId11"/>
              </p:custDataLst>
            </p:nvPr>
          </p:nvSpPr>
          <p:spPr>
            <a:xfrm>
              <a:off x="2896" y="6090"/>
              <a:ext cx="737" cy="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i="1">
                  <a:latin typeface="Times New Roman" panose="02020603050405020304" pitchFamily="18" charset="0"/>
                  <a:ea typeface="黑体" panose="02010600030101010101" charset="-122"/>
                  <a:cs typeface="Times New Roman" panose="02020603050405020304" pitchFamily="18" charset="0"/>
                </a:rPr>
                <a:t>h</a:t>
              </a:r>
              <a:r>
                <a:rPr lang="en-US" altLang="zh-CN" sz="2400" b="1" baseline="-25000">
                  <a:latin typeface="Times New Roman" panose="02020603050405020304" pitchFamily="18" charset="0"/>
                  <a:ea typeface="黑体" panose="02010600030101010101" charset="-122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10708640" y="2586252"/>
            <a:ext cx="823595" cy="2119733"/>
            <a:chOff x="3060" y="5262"/>
            <a:chExt cx="1297" cy="2323"/>
          </a:xfrm>
        </p:grpSpPr>
        <p:sp>
          <p:nvSpPr>
            <p:cNvPr id="23" name="直接连接符 6167"/>
            <p:cNvSpPr>
              <a:spLocks noChangeShapeType="1"/>
            </p:cNvSpPr>
            <p:nvPr>
              <p:custDataLst>
                <p:tags r:id="rId4"/>
              </p:custDataLst>
            </p:nvPr>
          </p:nvSpPr>
          <p:spPr bwMode="auto">
            <a:xfrm flipH="1">
              <a:off x="3626" y="5264"/>
              <a:ext cx="1" cy="232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zh-CN" altLang="en-US" sz="21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24" name="直接连接符 23"/>
            <p:cNvCxnSpPr/>
            <p:nvPr>
              <p:custDataLst>
                <p:tags r:id="rId5"/>
              </p:custDataLst>
            </p:nvPr>
          </p:nvCxnSpPr>
          <p:spPr>
            <a:xfrm flipV="1">
              <a:off x="3467" y="5262"/>
              <a:ext cx="567" cy="0"/>
            </a:xfrm>
            <a:prstGeom prst="line">
              <a:avLst/>
            </a:prstGeom>
            <a:ln w="25400">
              <a:solidFill>
                <a:srgbClr val="00808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>
              <p:custDataLst>
                <p:tags r:id="rId6"/>
              </p:custDataLst>
            </p:nvPr>
          </p:nvCxnSpPr>
          <p:spPr>
            <a:xfrm>
              <a:off x="3060" y="7582"/>
              <a:ext cx="850" cy="0"/>
            </a:xfrm>
            <a:prstGeom prst="line">
              <a:avLst/>
            </a:prstGeom>
            <a:ln w="25400">
              <a:solidFill>
                <a:srgbClr val="00808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31" name="文本框 30"/>
            <p:cNvSpPr txBox="1"/>
            <p:nvPr>
              <p:custDataLst>
                <p:tags r:id="rId7"/>
              </p:custDataLst>
            </p:nvPr>
          </p:nvSpPr>
          <p:spPr>
            <a:xfrm>
              <a:off x="3590" y="5848"/>
              <a:ext cx="767" cy="5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i="1">
                  <a:latin typeface="Times New Roman" panose="02020603050405020304" pitchFamily="18" charset="0"/>
                  <a:ea typeface="黑体" panose="02010600030101010101" charset="-122"/>
                  <a:cs typeface="Times New Roman" panose="02020603050405020304" pitchFamily="18" charset="0"/>
                </a:rPr>
                <a:t>h</a:t>
              </a:r>
              <a:r>
                <a:rPr lang="en-US" altLang="zh-CN" sz="2400" b="1" baseline="-25000">
                  <a:latin typeface="Times New Roman" panose="02020603050405020304" pitchFamily="18" charset="0"/>
                  <a:ea typeface="黑体" panose="02010600030101010101" charset="-122"/>
                  <a:cs typeface="Times New Roman" panose="02020603050405020304" pitchFamily="18" charset="0"/>
                </a:rPr>
                <a:t>2</a:t>
              </a:r>
              <a:endParaRPr lang="zh-CN" altLang="en-US" sz="2400" b="1" i="1" baseline="-25000">
                <a:latin typeface="Times New Roman" panose="02020603050405020304" pitchFamily="18" charset="0"/>
                <a:ea typeface="黑体" panose="0201060003010101010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8620760" y="4018915"/>
            <a:ext cx="1217930" cy="480695"/>
            <a:chOff x="10426" y="4754"/>
            <a:chExt cx="1918" cy="757"/>
          </a:xfrm>
        </p:grpSpPr>
        <p:cxnSp>
          <p:nvCxnSpPr>
            <p:cNvPr id="33" name="直接箭头连接符 32"/>
            <p:cNvCxnSpPr/>
            <p:nvPr/>
          </p:nvCxnSpPr>
          <p:spPr>
            <a:xfrm flipV="1">
              <a:off x="10426" y="5478"/>
              <a:ext cx="1918" cy="23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stealth" w="lg" len="lg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/>
            <p:cNvSpPr txBox="1"/>
            <p:nvPr/>
          </p:nvSpPr>
          <p:spPr>
            <a:xfrm>
              <a:off x="11193" y="4754"/>
              <a:ext cx="770" cy="757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r>
                <a:rPr lang="en-US" altLang="zh-CN" sz="2400" b="1" i="1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0030101010101" charset="-122"/>
                  <a:cs typeface="Times New Roman" panose="02020603050405020304" pitchFamily="18" charset="0"/>
                  <a:sym typeface="+mn-ea"/>
                </a:rPr>
                <a:t>p</a:t>
              </a:r>
              <a:r>
                <a:rPr lang="en-US" altLang="zh-CN" sz="2400" b="1" baseline="-250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0030101010101" charset="-122"/>
                  <a:cs typeface="Times New Roman" panose="02020603050405020304" pitchFamily="18" charset="0"/>
                  <a:sym typeface="+mn-ea"/>
                </a:rPr>
                <a:t>1</a:t>
              </a: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9894570" y="3997960"/>
            <a:ext cx="1146175" cy="480695"/>
            <a:chOff x="11575" y="4647"/>
            <a:chExt cx="1805" cy="757"/>
          </a:xfrm>
        </p:grpSpPr>
        <p:cxnSp>
          <p:nvCxnSpPr>
            <p:cNvPr id="40" name="直接箭头连接符 39"/>
            <p:cNvCxnSpPr/>
            <p:nvPr/>
          </p:nvCxnSpPr>
          <p:spPr>
            <a:xfrm flipH="1" flipV="1">
              <a:off x="11575" y="5395"/>
              <a:ext cx="1805" cy="4"/>
            </a:xfrm>
            <a:prstGeom prst="straightConnector1">
              <a:avLst/>
            </a:prstGeom>
            <a:ln w="38100">
              <a:solidFill>
                <a:srgbClr val="008080"/>
              </a:solidFill>
              <a:tailEnd type="stealth" w="lg" len="lg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文本框 40"/>
            <p:cNvSpPr txBox="1"/>
            <p:nvPr/>
          </p:nvSpPr>
          <p:spPr>
            <a:xfrm>
              <a:off x="12119" y="4647"/>
              <a:ext cx="707" cy="757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r>
                <a:rPr lang="en-US" altLang="zh-CN" sz="2400" b="1" i="1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0030101010101" charset="-122"/>
                  <a:cs typeface="Times New Roman" panose="02020603050405020304" pitchFamily="18" charset="0"/>
                  <a:sym typeface="+mn-ea"/>
                </a:rPr>
                <a:t>p</a:t>
              </a:r>
              <a:r>
                <a:rPr lang="en-US" altLang="zh-CN" sz="2400" b="1" baseline="-250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0030101010101" charset="-122"/>
                  <a:cs typeface="Times New Roman" panose="02020603050405020304" pitchFamily="18" charset="0"/>
                  <a:sym typeface="+mn-ea"/>
                </a:rPr>
                <a:t>2</a:t>
              </a: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654940" y="1212562"/>
            <a:ext cx="295322" cy="210471"/>
            <a:chOff x="435463" y="1226414"/>
            <a:chExt cx="295380" cy="210512"/>
          </a:xfrm>
        </p:grpSpPr>
        <p:sp>
          <p:nvSpPr>
            <p:cNvPr id="43" name="矩形 4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矩形 43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5" name="矩形 44"/>
          <p:cNvSpPr/>
          <p:nvPr/>
        </p:nvSpPr>
        <p:spPr>
          <a:xfrm>
            <a:off x="1219835" y="1025525"/>
            <a:ext cx="184975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连通器</a:t>
            </a:r>
          </a:p>
        </p:txBody>
      </p:sp>
      <p:sp>
        <p:nvSpPr>
          <p:cNvPr id="46" name="文本框 45"/>
          <p:cNvSpPr txBox="1"/>
          <p:nvPr/>
        </p:nvSpPr>
        <p:spPr>
          <a:xfrm>
            <a:off x="1301115" y="3416300"/>
            <a:ext cx="613473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由于液片</a:t>
            </a:r>
            <a:r>
              <a:rPr lang="en-US" altLang="zh-CN" sz="2800"/>
              <a:t>A</a:t>
            </a:r>
            <a:r>
              <a:rPr lang="zh-CN" altLang="en-US" sz="2800"/>
              <a:t>静止不动，处于平衡状态，因此，液片</a:t>
            </a:r>
            <a:r>
              <a:rPr lang="en-US" altLang="zh-CN" sz="2800"/>
              <a:t>A</a:t>
            </a:r>
            <a:r>
              <a:rPr lang="zh-CN" altLang="en-US" sz="2800"/>
              <a:t>两面的受力是相等的，受到的压强也相等，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9545955" y="3582035"/>
            <a:ext cx="617220" cy="1121410"/>
            <a:chOff x="15033" y="5641"/>
            <a:chExt cx="972" cy="1766"/>
          </a:xfrm>
        </p:grpSpPr>
        <p:cxnSp>
          <p:nvCxnSpPr>
            <p:cNvPr id="21" name="直接连接符 20"/>
            <p:cNvCxnSpPr>
              <a:stCxn id="17" idx="4"/>
            </p:cNvCxnSpPr>
            <p:nvPr/>
          </p:nvCxnSpPr>
          <p:spPr>
            <a:xfrm>
              <a:off x="15519" y="6621"/>
              <a:ext cx="16" cy="786"/>
            </a:xfrm>
            <a:prstGeom prst="line">
              <a:avLst/>
            </a:prstGeom>
            <a:ln w="57150">
              <a:solidFill>
                <a:srgbClr val="0070C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文本框 5"/>
            <p:cNvSpPr txBox="1"/>
            <p:nvPr/>
          </p:nvSpPr>
          <p:spPr>
            <a:xfrm>
              <a:off x="15033" y="5641"/>
              <a:ext cx="97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/>
                <a:t>A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0" grpId="0"/>
      <p:bldP spid="31748" grpId="0" animBg="1"/>
      <p:bldP spid="25" grpId="0"/>
      <p:bldP spid="4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654940" y="1212562"/>
            <a:ext cx="295322" cy="210471"/>
            <a:chOff x="435463" y="1226414"/>
            <a:chExt cx="295380" cy="210512"/>
          </a:xfrm>
        </p:grpSpPr>
        <p:sp>
          <p:nvSpPr>
            <p:cNvPr id="12" name="矩形 11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1219835" y="1025525"/>
            <a:ext cx="184975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连通器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219835" y="2312035"/>
            <a:ext cx="53524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连通器在生产生活中应用很广泛。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219835" y="1715135"/>
            <a:ext cx="39662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连通器的应用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654940" y="1876772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https://docer-ks3.wpscdn.cn/picture/202636912/dfed8b2c791ed90041631aca93fa8c3b_612.jpg" descr="在白色的背景下，手工剪裁的茶倒在桌上的杯子里"/>
          <p:cNvPicPr>
            <a:picLocks noChangeAspect="1"/>
          </p:cNvPicPr>
          <p:nvPr/>
        </p:nvPicPr>
        <p:blipFill>
          <a:blip r:embed="rId3"/>
          <a:srcRect l="20016" r="116"/>
          <a:stretch>
            <a:fillRect/>
          </a:stretch>
        </p:blipFill>
        <p:spPr>
          <a:xfrm>
            <a:off x="1422400" y="2909570"/>
            <a:ext cx="4358005" cy="364299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572250" y="3729355"/>
            <a:ext cx="436435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茶壶通过壶嘴和壶身组成连通器，方便人们倒水。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654940" y="1212562"/>
            <a:ext cx="295322" cy="210471"/>
            <a:chOff x="435463" y="1226414"/>
            <a:chExt cx="295380" cy="210512"/>
          </a:xfrm>
        </p:grpSpPr>
        <p:sp>
          <p:nvSpPr>
            <p:cNvPr id="12" name="矩形 11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1219835" y="1025525"/>
            <a:ext cx="184975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连通器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219835" y="1715135"/>
            <a:ext cx="39662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连通器的应用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654940" y="1876772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219835" y="2312035"/>
            <a:ext cx="53524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连通器在生产生活中应用很广泛。</a:t>
            </a:r>
          </a:p>
        </p:txBody>
      </p:sp>
      <p:pic>
        <p:nvPicPr>
          <p:cNvPr id="7" name="https://docer-ks3.wpscdn.cn/picture/199056472/f0eca20e5e557ec43a4d903b475b0f9b_612.jpg" descr="水箱漏水。水箱矢量。为文本腾出空间。水箱在白色背景。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2060" y="2908935"/>
            <a:ext cx="5426710" cy="383413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179945" y="3690620"/>
            <a:ext cx="406400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水塔的供水系统利用连通器特点向用户供水。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10&quot;:[4522386],&quot;65&quot;:[20205081]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10&quot;:[4522386],&quot;65&quot;:[20205081]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木牍原创课件-封面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木牍原创课件-目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木牍原创课件-内文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830</Words>
  <Application>Microsoft Office PowerPoint</Application>
  <PresentationFormat>宽屏</PresentationFormat>
  <Paragraphs>90</Paragraphs>
  <Slides>21</Slides>
  <Notes>0</Notes>
  <HiddenSlides>0</HiddenSlides>
  <MMClips>4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21</vt:i4>
      </vt:variant>
    </vt:vector>
  </HeadingPairs>
  <TitlesOfParts>
    <vt:vector size="31" baseType="lpstr">
      <vt:lpstr>Calibri</vt:lpstr>
      <vt:lpstr>Cambria Math</vt:lpstr>
      <vt:lpstr>微软雅黑</vt:lpstr>
      <vt:lpstr>Times New Roman</vt:lpstr>
      <vt:lpstr>Arial</vt:lpstr>
      <vt:lpstr>黑体</vt:lpstr>
      <vt:lpstr>宋体</vt:lpstr>
      <vt:lpstr>木牍原创课件-封面</vt:lpstr>
      <vt:lpstr>木牍原创课件-目录</vt:lpstr>
      <vt:lpstr>木牍原创课件-内文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>Administrator</cp:lastModifiedBy>
  <cp:revision>1</cp:revision>
  <dcterms:created xsi:type="dcterms:W3CDTF">2019-06-19T02:08:00Z</dcterms:created>
  <dcterms:modified xsi:type="dcterms:W3CDTF">2025-03-12T13:17:22Z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2052-12.1.0.19770</vt:lpwstr>
  </property>
  <property fmtid="{D5CDD505-2E9C-101B-9397-08002B2CF9AE}" pid="3" name="ICV">
    <vt:lpwstr>BDCA6CC7CC9A40ECAF8CDAC1377E0517_11</vt:lpwstr>
  </property>
</Properties>
</file>