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6"/>
  </p:notesMasterIdLst>
  <p:sldIdLst>
    <p:sldId id="336" r:id="rId4"/>
    <p:sldId id="631" r:id="rId5"/>
    <p:sldId id="649" r:id="rId6"/>
    <p:sldId id="672" r:id="rId7"/>
    <p:sldId id="674" r:id="rId8"/>
    <p:sldId id="675" r:id="rId9"/>
    <p:sldId id="650" r:id="rId10"/>
    <p:sldId id="632" r:id="rId11"/>
    <p:sldId id="668" r:id="rId12"/>
    <p:sldId id="651" r:id="rId13"/>
    <p:sldId id="659" r:id="rId14"/>
    <p:sldId id="660" r:id="rId15"/>
    <p:sldId id="661" r:id="rId16"/>
    <p:sldId id="662" r:id="rId17"/>
    <p:sldId id="663" r:id="rId18"/>
    <p:sldId id="636" r:id="rId19"/>
    <p:sldId id="669" r:id="rId20"/>
    <p:sldId id="664" r:id="rId21"/>
    <p:sldId id="670" r:id="rId22"/>
    <p:sldId id="637" r:id="rId23"/>
    <p:sldId id="653" r:id="rId24"/>
    <p:sldId id="671" r:id="rId25"/>
    <p:sldId id="638" r:id="rId26"/>
    <p:sldId id="639" r:id="rId27"/>
    <p:sldId id="640" r:id="rId28"/>
    <p:sldId id="665" r:id="rId29"/>
    <p:sldId id="654" r:id="rId30"/>
    <p:sldId id="655" r:id="rId31"/>
    <p:sldId id="666" r:id="rId32"/>
    <p:sldId id="667" r:id="rId33"/>
    <p:sldId id="642" r:id="rId34"/>
    <p:sldId id="656" r:id="rId35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178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0.ti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1.ti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4.tif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11.TIF" TargetMode="Externa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10.TIF" TargetMode="External"/><Relationship Id="rId5" Type="http://schemas.openxmlformats.org/officeDocument/2006/relationships/image" Target="../media/image38.png"/><Relationship Id="rId10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12.TIF" TargetMode="Externa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5.tif" TargetMode="External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03.TI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26.TI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81.TI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第六章   力和机械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824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6.3   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重力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重力的方向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中的箭头能正确表示小球受到的重力方向的是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1445985" y="238631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09" y="3169094"/>
            <a:ext cx="1609725" cy="23717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343" y="3207194"/>
            <a:ext cx="1733550" cy="23336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38" y="2864294"/>
            <a:ext cx="1343025" cy="26765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69" y="3140519"/>
            <a:ext cx="1162050" cy="2400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是描述地球上不同位置的人释放手中石块的四个示意图。图中虚线表示石块下落的路径，则对石块下落路径的描述最接近实际的是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7202525" y="2244712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05" y="3133605"/>
            <a:ext cx="2126547" cy="246912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92" y="3008905"/>
            <a:ext cx="2033465" cy="245111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84" y="3008905"/>
            <a:ext cx="2033466" cy="256145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083" y="3029542"/>
            <a:ext cx="1955533" cy="25408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重力的大小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下列物体重力最接近</a:t>
            </a:r>
            <a:r>
              <a:rPr lang="en-US" altLang="zh-CN" dirty="0"/>
              <a:t>1 N</a:t>
            </a:r>
            <a:r>
              <a:rPr lang="zh-CN" altLang="zh-CN" dirty="0"/>
              <a:t>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一枚大头针</a:t>
            </a:r>
            <a:r>
              <a:rPr lang="en-US" altLang="zh-CN" dirty="0"/>
              <a:t>  B.</a:t>
            </a:r>
            <a:r>
              <a:rPr lang="zh-CN" altLang="zh-CN" dirty="0"/>
              <a:t>一头奶牛</a:t>
            </a:r>
            <a:r>
              <a:rPr lang="en-US" altLang="zh-CN" dirty="0"/>
              <a:t>  C.</a:t>
            </a:r>
            <a:r>
              <a:rPr lang="zh-CN" altLang="zh-CN" dirty="0"/>
              <a:t>两个鸡蛋</a:t>
            </a:r>
            <a:r>
              <a:rPr lang="en-US" altLang="zh-CN" dirty="0"/>
              <a:t>  D.</a:t>
            </a:r>
            <a:r>
              <a:rPr lang="zh-CN" altLang="zh-CN" dirty="0"/>
              <a:t>一张书桌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6</a:t>
            </a:r>
            <a:r>
              <a:rPr lang="en-US" altLang="zh-CN" dirty="0"/>
              <a:t>.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3</a:t>
            </a:r>
            <a:r>
              <a:rPr lang="zh-CN" altLang="zh-CN" dirty="0"/>
              <a:t>所示图象中，能正确表示物体所受重力与质量关系的是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5515768" y="198679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C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46" y="4496330"/>
            <a:ext cx="2072414" cy="196842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977" y="4434010"/>
            <a:ext cx="1938823" cy="196842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151" y="4339757"/>
            <a:ext cx="2166944" cy="205289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6" y="4451405"/>
            <a:ext cx="2025480" cy="1968424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249846" y="391079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365251" y="152193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张师傅开车从外地拉货回来，经过一座桥，刚要上桥，他看了一下立在桥头的如图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所示的限载标志，便放心地把车开过了桥。已知汽车自身的质量为</a:t>
            </a:r>
            <a:r>
              <a:rPr lang="en-US" altLang="zh-CN" dirty="0"/>
              <a:t>6×10</a:t>
            </a:r>
            <a:r>
              <a:rPr lang="en-US" altLang="zh-CN" baseline="30000" dirty="0"/>
              <a:t>3</a:t>
            </a:r>
            <a:r>
              <a:rPr lang="en-US" altLang="zh-CN" dirty="0"/>
              <a:t> kg</a:t>
            </a:r>
            <a:r>
              <a:rPr lang="zh-CN" altLang="zh-CN" dirty="0"/>
              <a:t>，由此你可以肯定张师傅的汽车所拉的货物重力不会超过多少牛？</a:t>
            </a:r>
            <a:r>
              <a:rPr lang="en-US" altLang="zh-CN" dirty="0"/>
              <a:t>(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10 N/kg)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21" y="3618687"/>
            <a:ext cx="2445000" cy="188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551580" y="3730862"/>
            <a:ext cx="1821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1.4×10</a:t>
            </a:r>
            <a:r>
              <a:rPr lang="en-US" altLang="zh-CN" sz="2800" kern="1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en-US" altLang="zh-CN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4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重心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4167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下列关于重心的说法不正确的是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粗细均匀的木棒的重心在它的中点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铅球的重心在它的球心上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物体的重心一定在物体上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物体的重心可能不在物体上</a:t>
            </a: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8" name="矩形 7"/>
          <p:cNvSpPr/>
          <p:nvPr/>
        </p:nvSpPr>
        <p:spPr>
          <a:xfrm>
            <a:off x="6004859" y="200637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48519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9.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所示，玩具</a:t>
            </a:r>
            <a:r>
              <a:rPr lang="en-US" altLang="zh-CN" dirty="0"/>
              <a:t>“</a:t>
            </a:r>
            <a:r>
              <a:rPr lang="zh-CN" altLang="zh-CN" dirty="0"/>
              <a:t>不倒翁</a:t>
            </a:r>
            <a:r>
              <a:rPr lang="en-US" altLang="zh-CN" dirty="0"/>
              <a:t>”</a:t>
            </a:r>
            <a:r>
              <a:rPr lang="zh-CN" altLang="zh-CN" dirty="0"/>
              <a:t>被扳倒后会自动立起来，其奥妙是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重力太小，可以忽略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重心较低，不易摔倒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重力的方向总是竖直向下的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里面有自动升降的装置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8" name="矩形 7"/>
          <p:cNvSpPr/>
          <p:nvPr/>
        </p:nvSpPr>
        <p:spPr>
          <a:xfrm>
            <a:off x="3252779" y="187713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557" y="2498835"/>
            <a:ext cx="1943918" cy="1943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下列关于重力的说法，不正确的是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重力的大小可以用弹簧测力计直接测量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重力的方向是竖直向下的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重力在物体上的作用点叫做重心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重力的单位是</a:t>
            </a:r>
            <a:r>
              <a:rPr lang="en-US" altLang="zh-CN" dirty="0" smtClean="0"/>
              <a:t>kg</a:t>
            </a:r>
          </a:p>
        </p:txBody>
      </p:sp>
      <p:sp>
        <p:nvSpPr>
          <p:cNvPr id="23" name="矩形 22"/>
          <p:cNvSpPr/>
          <p:nvPr/>
        </p:nvSpPr>
        <p:spPr>
          <a:xfrm>
            <a:off x="6393275" y="141502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关于</a:t>
            </a:r>
            <a:r>
              <a:rPr lang="en-US" altLang="zh-CN" dirty="0"/>
              <a:t>“9.8 N/kg”</a:t>
            </a:r>
            <a:r>
              <a:rPr lang="zh-CN" altLang="zh-CN" dirty="0"/>
              <a:t>所表示的物理意义是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A.1 kg</a:t>
            </a:r>
            <a:r>
              <a:rPr lang="zh-CN" altLang="zh-CN" dirty="0"/>
              <a:t>等于</a:t>
            </a:r>
            <a:r>
              <a:rPr lang="en-US" altLang="zh-CN" dirty="0"/>
              <a:t>9.8 N  </a:t>
            </a:r>
          </a:p>
          <a:p>
            <a:pPr marL="0" indent="0">
              <a:buNone/>
            </a:pPr>
            <a:r>
              <a:rPr lang="en-US" altLang="zh-CN" dirty="0"/>
              <a:t>B.9.8 kg</a:t>
            </a:r>
            <a:r>
              <a:rPr lang="zh-CN" altLang="zh-CN" dirty="0"/>
              <a:t>等于</a:t>
            </a:r>
            <a:r>
              <a:rPr lang="en-US" altLang="zh-CN" dirty="0"/>
              <a:t>1 N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质量为</a:t>
            </a:r>
            <a:r>
              <a:rPr lang="en-US" altLang="zh-CN" dirty="0"/>
              <a:t>9.8 kg</a:t>
            </a:r>
            <a:r>
              <a:rPr lang="zh-CN" altLang="zh-CN" dirty="0"/>
              <a:t>的物体受到的重力是</a:t>
            </a:r>
            <a:r>
              <a:rPr lang="en-US" altLang="zh-CN" dirty="0"/>
              <a:t>1 N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质量为</a:t>
            </a:r>
            <a:r>
              <a:rPr lang="en-US" altLang="zh-CN" dirty="0"/>
              <a:t>1 kg</a:t>
            </a:r>
            <a:r>
              <a:rPr lang="zh-CN" altLang="zh-CN" dirty="0"/>
              <a:t>的物体受到的重力是</a:t>
            </a:r>
            <a:r>
              <a:rPr lang="en-US" altLang="zh-CN" dirty="0"/>
              <a:t>9.8 N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6491163" y="144684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下列物体的重力估计错误的是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一本物理书受到的重力大约是</a:t>
            </a:r>
            <a:r>
              <a:rPr lang="en-US" altLang="zh-CN" dirty="0"/>
              <a:t>30 N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一只鸡的重力大约是</a:t>
            </a:r>
            <a:r>
              <a:rPr lang="en-US" altLang="zh-CN" dirty="0"/>
              <a:t>15 N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一个苹果的重力大约是</a:t>
            </a:r>
            <a:r>
              <a:rPr lang="en-US" altLang="zh-CN" dirty="0"/>
              <a:t>2.5 N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一个中学生的重力大约是</a:t>
            </a:r>
            <a:r>
              <a:rPr lang="en-US" altLang="zh-CN" dirty="0"/>
              <a:t>500 N</a:t>
            </a: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5691939" y="143467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4</a:t>
            </a:r>
            <a:r>
              <a:rPr lang="en-US" altLang="zh-CN" dirty="0"/>
              <a:t>.</a:t>
            </a:r>
            <a:r>
              <a:rPr lang="zh-CN" altLang="zh-CN" dirty="0"/>
              <a:t>关于重心，下列说法正确的是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空心的足球没有重心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物体的重心不一定在物体上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将质地均匀的木球的中心挖去后，木球的重心就消失了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物体受到的力全部都作用在重心上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5674183" y="1446844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了解重力。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重力的产生、方向、大小、重心。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足球运动员把足球踢向空中</a:t>
            </a:r>
            <a:r>
              <a:rPr lang="en-US" altLang="zh-CN" dirty="0"/>
              <a:t>(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甲所示</a:t>
            </a:r>
            <a:r>
              <a:rPr lang="en-US" altLang="zh-CN" dirty="0"/>
              <a:t>)</a:t>
            </a:r>
            <a:r>
              <a:rPr lang="zh-CN" altLang="zh-CN" dirty="0"/>
              <a:t>，若不计空气阻力，则图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乙中对表示足球在空中飞行时的受力分析图</a:t>
            </a:r>
            <a:r>
              <a:rPr lang="en-US" altLang="zh-CN" dirty="0"/>
              <a:t>(</a:t>
            </a:r>
            <a:r>
              <a:rPr lang="en-US" altLang="zh-CN" i="1" dirty="0"/>
              <a:t>G</a:t>
            </a:r>
            <a:r>
              <a:rPr lang="zh-CN" altLang="zh-CN" dirty="0"/>
              <a:t>表示重力，</a:t>
            </a:r>
            <a:r>
              <a:rPr lang="en-US" altLang="zh-CN" i="1" dirty="0"/>
              <a:t>F</a:t>
            </a:r>
            <a:r>
              <a:rPr lang="zh-CN" altLang="zh-CN" dirty="0"/>
              <a:t>表示脚对球的作用力</a:t>
            </a:r>
            <a:r>
              <a:rPr lang="en-US" altLang="zh-CN" dirty="0"/>
              <a:t>)</a:t>
            </a:r>
            <a:r>
              <a:rPr lang="zh-CN" altLang="zh-CN" dirty="0"/>
              <a:t>，正确的是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4097138" y="255689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9" y="3242873"/>
            <a:ext cx="1569177" cy="20968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652" y="3304785"/>
            <a:ext cx="1504950" cy="20383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155" y="3274306"/>
            <a:ext cx="1190625" cy="21717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751" y="3210217"/>
            <a:ext cx="1790700" cy="216217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757" y="2634638"/>
            <a:ext cx="1562100" cy="27051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6.(2019·</a:t>
            </a:r>
            <a:r>
              <a:rPr lang="zh-CN" altLang="zh-CN" dirty="0"/>
              <a:t>易杰原创</a:t>
            </a:r>
            <a:r>
              <a:rPr lang="en-US" altLang="zh-CN" dirty="0"/>
              <a:t>)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7</a:t>
            </a:r>
            <a:r>
              <a:rPr lang="zh-CN" altLang="zh-CN" dirty="0"/>
              <a:t>所示，弹簧测力计的分度值为</a:t>
            </a:r>
            <a:r>
              <a:rPr lang="zh-CN" altLang="zh-CN" u="sng" dirty="0"/>
              <a:t>　  　</a:t>
            </a:r>
            <a:r>
              <a:rPr lang="en-US" altLang="zh-CN" dirty="0"/>
              <a:t>N</a:t>
            </a:r>
            <a:r>
              <a:rPr lang="zh-CN" altLang="zh-CN" dirty="0"/>
              <a:t>，此时所测物体的重力为</a:t>
            </a:r>
            <a:r>
              <a:rPr lang="zh-CN" altLang="zh-CN" u="sng" dirty="0"/>
              <a:t>　 　 　</a:t>
            </a:r>
            <a:r>
              <a:rPr lang="en-US" altLang="zh-CN" dirty="0"/>
              <a:t>N</a:t>
            </a:r>
            <a:r>
              <a:rPr lang="zh-CN" altLang="zh-CN" dirty="0"/>
              <a:t>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716734" y="1758474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0.2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6947160" y="1740671"/>
            <a:ext cx="63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3.6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628" y="2263891"/>
            <a:ext cx="1197372" cy="32577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zh-CN" dirty="0" smtClean="0"/>
              <a:t>7</a:t>
            </a:r>
            <a:r>
              <a:rPr lang="en-US" altLang="zh-CN" dirty="0"/>
              <a:t>.</a:t>
            </a:r>
            <a:r>
              <a:rPr lang="zh-CN" altLang="zh-CN" dirty="0"/>
              <a:t>熟透了的杏子离开树枝后，总是落向地面，这是由于杏子受</a:t>
            </a:r>
            <a:r>
              <a:rPr lang="zh-CN" altLang="zh-CN" u="sng" dirty="0"/>
              <a:t>　　　</a:t>
            </a:r>
            <a:r>
              <a:rPr lang="en-US" altLang="zh-CN" u="sng" dirty="0"/>
              <a:t>  </a:t>
            </a:r>
            <a:r>
              <a:rPr lang="zh-CN" altLang="zh-CN" u="sng" dirty="0"/>
              <a:t>　</a:t>
            </a:r>
            <a:r>
              <a:rPr lang="zh-CN" altLang="zh-CN" dirty="0"/>
              <a:t>力作用的原因，该力的施力物体是</a:t>
            </a:r>
            <a:r>
              <a:rPr lang="zh-CN" altLang="zh-CN" u="sng" dirty="0"/>
              <a:t>　　　</a:t>
            </a:r>
            <a:r>
              <a:rPr lang="en-US" altLang="zh-CN" u="sng" dirty="0"/>
              <a:t>  </a:t>
            </a:r>
            <a:r>
              <a:rPr lang="zh-CN" altLang="zh-CN" u="sng" dirty="0"/>
              <a:t>　</a:t>
            </a:r>
            <a:r>
              <a:rPr lang="zh-CN" altLang="zh-CN" dirty="0"/>
              <a:t>。泥瓦工人通常用线拴一小石子，来检验砌的墙是否竖直，这是根据重力的方向总是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　　</a:t>
            </a:r>
            <a:r>
              <a:rPr lang="zh-CN" altLang="zh-CN" dirty="0"/>
              <a:t>的原理制成。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2944485" y="174792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重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559423" y="211153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地球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53270" y="298292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竖直向下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8</a:t>
            </a:r>
            <a:r>
              <a:rPr lang="zh-CN" altLang="zh-CN" dirty="0"/>
              <a:t>所示是水平仪放置于某桌面上时的情形，水平仪是利用了</a:t>
            </a:r>
            <a:r>
              <a:rPr lang="zh-CN" altLang="zh-CN" u="sng" dirty="0"/>
              <a:t>　　　　　　　　　　 　　　</a:t>
            </a:r>
            <a:r>
              <a:rPr lang="zh-CN" altLang="zh-CN" dirty="0"/>
              <a:t>的原理；此时说明桌面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左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右</a:t>
            </a:r>
            <a:r>
              <a:rPr lang="en-US" altLang="zh-CN" dirty="0"/>
              <a:t>”)</a:t>
            </a:r>
            <a:r>
              <a:rPr lang="zh-CN" altLang="zh-CN" dirty="0"/>
              <a:t>面较高。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5" name="文本框 14"/>
          <p:cNvSpPr txBox="1"/>
          <p:nvPr/>
        </p:nvSpPr>
        <p:spPr>
          <a:xfrm>
            <a:off x="3740559" y="1753048"/>
            <a:ext cx="343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sz="2800" dirty="0"/>
              <a:t>重力方向是竖直向下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780079" y="2159421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左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531" y="3009225"/>
            <a:ext cx="2222436" cy="170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9.(1)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甲所示，重为</a:t>
            </a:r>
            <a:r>
              <a:rPr lang="en-US" altLang="zh-CN" dirty="0"/>
              <a:t>6 N</a:t>
            </a:r>
            <a:r>
              <a:rPr lang="zh-CN" altLang="zh-CN" dirty="0"/>
              <a:t>的物体静止在水平面上，画出它所受重力</a:t>
            </a:r>
            <a:r>
              <a:rPr lang="en-US" altLang="zh-CN" i="1" dirty="0"/>
              <a:t>G</a:t>
            </a:r>
            <a:r>
              <a:rPr lang="zh-CN" altLang="zh-CN" dirty="0"/>
              <a:t>的示意图。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乙所示，重为</a:t>
            </a:r>
            <a:r>
              <a:rPr lang="en-US" altLang="zh-CN" dirty="0"/>
              <a:t>5 N</a:t>
            </a:r>
            <a:r>
              <a:rPr lang="zh-CN" altLang="zh-CN" dirty="0"/>
              <a:t>的物体</a:t>
            </a:r>
            <a:r>
              <a:rPr lang="en-US" altLang="zh-CN" i="1" dirty="0"/>
              <a:t>A</a:t>
            </a:r>
            <a:r>
              <a:rPr lang="zh-CN" altLang="zh-CN" dirty="0"/>
              <a:t>在光滑斜面上自由滑下，请画出物体</a:t>
            </a:r>
            <a:r>
              <a:rPr lang="en-US" altLang="zh-CN" i="1" dirty="0"/>
              <a:t>A</a:t>
            </a:r>
            <a:r>
              <a:rPr lang="zh-CN" altLang="zh-CN" dirty="0"/>
              <a:t>所受重力的示意图。</a:t>
            </a:r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丙所示，小球悬挂在细线下端来回摆动，请作出小球在图示位置时，所受力的示意图。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38" y="4372189"/>
            <a:ext cx="7825123" cy="168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3" y="4591389"/>
            <a:ext cx="2559133" cy="19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629" y="4345555"/>
            <a:ext cx="1832053" cy="142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178" y="4410682"/>
            <a:ext cx="1604383" cy="220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10.</a:t>
            </a:r>
            <a:r>
              <a:rPr lang="zh-CN" altLang="zh-CN" dirty="0"/>
              <a:t>质量为</a:t>
            </a:r>
            <a:r>
              <a:rPr lang="en-US" altLang="zh-CN" dirty="0"/>
              <a:t>0.25 kg</a:t>
            </a:r>
            <a:r>
              <a:rPr lang="zh-CN" altLang="zh-CN" dirty="0"/>
              <a:t>的木块，受到的重力为多少牛？一个人的重力为</a:t>
            </a:r>
            <a:r>
              <a:rPr lang="en-US" altLang="zh-CN" dirty="0"/>
              <a:t>450 N</a:t>
            </a:r>
            <a:r>
              <a:rPr lang="zh-CN" altLang="zh-CN" dirty="0"/>
              <a:t>，那么，他的质量是多少千克？</a:t>
            </a:r>
            <a:r>
              <a:rPr lang="en-US" altLang="zh-CN" dirty="0"/>
              <a:t>(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10 N/kg)</a:t>
            </a: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262567" y="2757080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2.5 N</a:t>
            </a:r>
            <a:r>
              <a:rPr lang="zh-CN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Courier New" panose="02070309020205020404" pitchFamily="49" charset="0"/>
              </a:rPr>
              <a:t>45 kg</a:t>
            </a:r>
            <a:endParaRPr lang="zh-CN" altLang="zh-CN" sz="2800" b="1" kern="1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11.</a:t>
            </a:r>
            <a:r>
              <a:rPr lang="zh-CN" altLang="zh-CN" dirty="0"/>
              <a:t>形状规则、质量分布均匀的物体，它的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重心在它的几何中心上。图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10</a:t>
            </a:r>
            <a:r>
              <a:rPr lang="zh-CN" altLang="zh-CN" dirty="0"/>
              <a:t>所示为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质量分布均匀但形状不规则带有小孔的薄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木板，请用细棉线、刻度尺、笔和铁架台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来确定它的重心。</a:t>
            </a:r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操作方法</a:t>
            </a:r>
            <a:r>
              <a:rPr lang="zh-CN" altLang="en-US" dirty="0"/>
              <a:t>：</a:t>
            </a:r>
            <a:r>
              <a:rPr lang="zh-CN" altLang="en-US" u="sng" dirty="0"/>
              <a:t>                                                               </a:t>
            </a:r>
            <a:r>
              <a:rPr lang="zh-CN" altLang="zh-CN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u="sng" dirty="0"/>
              <a:t>                                                                                       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u="sng" dirty="0"/>
              <a:t>                                                                                       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  <a:endParaRPr lang="en-US" altLang="zh-CN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zh-CN" altLang="en-US" u="sng" dirty="0"/>
              <a:t>                                        </a:t>
            </a:r>
            <a:r>
              <a:rPr lang="zh-CN" altLang="en-US" dirty="0"/>
              <a:t>。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判断方法：</a:t>
            </a:r>
            <a:r>
              <a:rPr lang="zh-CN" altLang="zh-CN" u="sng" dirty="0"/>
              <a:t>　　　　　　　　　　　　　　　</a:t>
            </a:r>
            <a:r>
              <a:rPr lang="zh-CN" altLang="zh-CN" dirty="0"/>
              <a:t>即为簿木板的重心。</a:t>
            </a:r>
          </a:p>
        </p:txBody>
      </p:sp>
      <p:sp>
        <p:nvSpPr>
          <p:cNvPr id="16" name="矩形 15"/>
          <p:cNvSpPr/>
          <p:nvPr/>
        </p:nvSpPr>
        <p:spPr>
          <a:xfrm>
            <a:off x="405592" y="3921262"/>
            <a:ext cx="8229600" cy="198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①用细棉线系住小孔将不规则的薄木板悬挂起来，当木板静止时，用笔和刻度尺在木板上画出重力的作用线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AB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；②利用同样的方法再画出另一重力作用线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CD</a:t>
            </a:r>
            <a:endParaRPr lang="zh-CN" altLang="en-US" b="1" i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707" y="1665059"/>
            <a:ext cx="14478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文本框 16"/>
          <p:cNvSpPr txBox="1"/>
          <p:nvPr/>
        </p:nvSpPr>
        <p:spPr>
          <a:xfrm>
            <a:off x="3666684" y="5948372"/>
            <a:ext cx="2645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i="1" dirty="0">
                <a:latin typeface="+mn-lt"/>
                <a:sym typeface="+mn-ea"/>
              </a:rPr>
              <a:t>AB</a:t>
            </a:r>
            <a:r>
              <a:rPr lang="zh-CN" altLang="en-US" sz="2800" dirty="0">
                <a:latin typeface="+mn-lt"/>
                <a:sym typeface="+mn-ea"/>
              </a:rPr>
              <a:t>、</a:t>
            </a:r>
            <a:r>
              <a:rPr lang="en-US" altLang="zh-CN" sz="2800" i="1" dirty="0">
                <a:latin typeface="+mn-lt"/>
                <a:sym typeface="+mn-ea"/>
              </a:rPr>
              <a:t>CD</a:t>
            </a:r>
            <a:r>
              <a:rPr lang="zh-CN" altLang="en-US" sz="2800" dirty="0">
                <a:latin typeface="+mn-lt"/>
                <a:sym typeface="+mn-ea"/>
              </a:rPr>
              <a:t>的交点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52362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12.</a:t>
            </a:r>
            <a:r>
              <a:rPr lang="zh-CN" altLang="zh-CN" dirty="0"/>
              <a:t>小聪探究</a:t>
            </a:r>
            <a:r>
              <a:rPr lang="en-US" altLang="zh-CN" dirty="0"/>
              <a:t>“</a:t>
            </a:r>
            <a:r>
              <a:rPr lang="zh-CN" altLang="zh-CN" dirty="0"/>
              <a:t>影响重力大小的因素</a:t>
            </a:r>
            <a:r>
              <a:rPr lang="en-US" altLang="zh-CN" dirty="0"/>
              <a:t>”</a:t>
            </a:r>
            <a:r>
              <a:rPr lang="zh-CN" altLang="zh-CN" dirty="0"/>
              <a:t>和</a:t>
            </a:r>
            <a:r>
              <a:rPr lang="en-US" altLang="zh-CN" dirty="0"/>
              <a:t>“</a:t>
            </a:r>
            <a:r>
              <a:rPr lang="zh-CN" altLang="zh-CN" dirty="0"/>
              <a:t>判断重力方向</a:t>
            </a:r>
            <a:r>
              <a:rPr lang="en-US" altLang="zh-CN" dirty="0"/>
              <a:t>”</a:t>
            </a:r>
            <a:r>
              <a:rPr lang="zh-CN" altLang="zh-CN" dirty="0"/>
              <a:t>：</a:t>
            </a:r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在探究物体所受重力大小与物体质量关系时，实验数据记录如下表：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①</a:t>
            </a:r>
            <a:r>
              <a:rPr lang="zh-CN" altLang="zh-CN" dirty="0"/>
              <a:t>在探究过程中，需要的测量工具有</a:t>
            </a:r>
            <a:r>
              <a:rPr lang="zh-CN" altLang="zh-CN" u="sng" dirty="0"/>
              <a:t>　　　　</a:t>
            </a:r>
            <a:r>
              <a:rPr lang="zh-CN" altLang="zh-CN" dirty="0"/>
              <a:t>、</a:t>
            </a:r>
            <a:r>
              <a:rPr lang="zh-CN" altLang="zh-CN" u="sng" dirty="0"/>
              <a:t>　　　　　　　</a:t>
            </a:r>
            <a:r>
              <a:rPr lang="zh-CN" altLang="zh-CN" dirty="0"/>
              <a:t>；</a:t>
            </a:r>
          </a:p>
          <a:p>
            <a:pPr marL="0" indent="0">
              <a:buNone/>
            </a:pPr>
            <a:r>
              <a:rPr lang="en-US" altLang="zh-CN" dirty="0"/>
              <a:t>②</a:t>
            </a:r>
            <a:r>
              <a:rPr lang="zh-CN" altLang="zh-CN" dirty="0"/>
              <a:t>分析表中实验数据，得出的结论是</a:t>
            </a:r>
            <a:r>
              <a:rPr lang="en-US" altLang="zh-CN" u="sng" dirty="0"/>
              <a:t>                             </a:t>
            </a:r>
            <a:r>
              <a:rPr lang="zh-CN" altLang="zh-CN" dirty="0">
                <a:solidFill>
                  <a:schemeClr val="bg1"/>
                </a:solidFill>
              </a:rPr>
              <a:t>。</a:t>
            </a:r>
          </a:p>
          <a:p>
            <a:pPr marL="0" indent="0">
              <a:buNone/>
            </a:pPr>
            <a:r>
              <a:rPr lang="zh-CN" altLang="en-US" u="sng" dirty="0"/>
              <a:t>                                                </a:t>
            </a:r>
            <a:r>
              <a:rPr lang="zh-CN" altLang="en-US" dirty="0"/>
              <a:t>。</a:t>
            </a:r>
            <a:endParaRPr lang="zh-CN" altLang="zh-CN" dirty="0"/>
          </a:p>
        </p:txBody>
      </p:sp>
      <p:sp>
        <p:nvSpPr>
          <p:cNvPr id="17" name="矩形 16"/>
          <p:cNvSpPr/>
          <p:nvPr/>
        </p:nvSpPr>
        <p:spPr>
          <a:xfrm>
            <a:off x="586791" y="5744670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   物体所受的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重力与它的质量成正比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8" y="2796652"/>
            <a:ext cx="8229600" cy="1951349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7850" y="518751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弹簧测力计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123283" y="518751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天平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8" y="138229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在通常情况下，我们认为</a:t>
            </a:r>
            <a:r>
              <a:rPr lang="en-US" altLang="zh-CN" i="1" dirty="0"/>
              <a:t>g</a:t>
            </a:r>
            <a:r>
              <a:rPr lang="zh-CN" altLang="zh-CN" dirty="0"/>
              <a:t>＝</a:t>
            </a:r>
            <a:r>
              <a:rPr lang="en-US" altLang="zh-CN" dirty="0"/>
              <a:t>9.8 N/kg</a:t>
            </a:r>
            <a:r>
              <a:rPr lang="zh-CN" altLang="zh-CN" dirty="0"/>
              <a:t>，但经过科学家的精确测量，发现在不同的地点</a:t>
            </a:r>
            <a:r>
              <a:rPr lang="en-US" altLang="zh-CN" i="1" dirty="0"/>
              <a:t>g</a:t>
            </a:r>
            <a:r>
              <a:rPr lang="zh-CN" altLang="zh-CN" dirty="0"/>
              <a:t>值存在微小差异。下表为部分地点的</a:t>
            </a:r>
            <a:r>
              <a:rPr lang="en-US" altLang="zh-CN" i="1" dirty="0"/>
              <a:t>g</a:t>
            </a:r>
            <a:r>
              <a:rPr lang="zh-CN" altLang="zh-CN" dirty="0"/>
              <a:t>值大小：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zh-CN" altLang="zh-CN" sz="2400" dirty="0"/>
              <a:t>分析表中数据，可以发现：</a:t>
            </a:r>
          </a:p>
          <a:p>
            <a:pPr marL="0" indent="0">
              <a:buNone/>
            </a:pPr>
            <a:r>
              <a:rPr lang="en-US" altLang="zh-CN" sz="2400" dirty="0"/>
              <a:t>①</a:t>
            </a:r>
            <a:r>
              <a:rPr lang="en-US" altLang="zh-CN" sz="2400" i="1" dirty="0"/>
              <a:t>g</a:t>
            </a:r>
            <a:r>
              <a:rPr lang="zh-CN" altLang="zh-CN" sz="2400" dirty="0"/>
              <a:t>值最大的位置在</a:t>
            </a:r>
            <a:r>
              <a:rPr lang="zh-CN" altLang="zh-CN" sz="2400" u="sng" dirty="0"/>
              <a:t>　　　　　　</a:t>
            </a:r>
            <a:r>
              <a:rPr lang="zh-CN" altLang="zh-CN" sz="2400" dirty="0"/>
              <a:t>；</a:t>
            </a:r>
          </a:p>
          <a:p>
            <a:pPr marL="0" indent="0">
              <a:buNone/>
            </a:pPr>
            <a:r>
              <a:rPr lang="en-US" altLang="zh-CN" sz="2400" dirty="0"/>
              <a:t>②</a:t>
            </a:r>
            <a:r>
              <a:rPr lang="zh-CN" altLang="zh-CN" sz="2400" dirty="0"/>
              <a:t>影响</a:t>
            </a:r>
            <a:r>
              <a:rPr lang="en-US" altLang="zh-CN" sz="2400" i="1" dirty="0"/>
              <a:t>g</a:t>
            </a:r>
            <a:r>
              <a:rPr lang="zh-CN" altLang="zh-CN" sz="2400" dirty="0"/>
              <a:t>值大小的原因是</a:t>
            </a:r>
            <a:r>
              <a:rPr lang="zh-CN" altLang="zh-CN" sz="2400" u="sng" dirty="0"/>
              <a:t>　　　　　　</a:t>
            </a:r>
            <a:r>
              <a:rPr lang="zh-CN" altLang="zh-CN" sz="2400" dirty="0"/>
              <a:t>；</a:t>
            </a:r>
            <a:endParaRPr lang="en-US" altLang="zh-CN" sz="2400" dirty="0"/>
          </a:p>
          <a:p>
            <a:pPr marL="0" indent="0">
              <a:buNone/>
            </a:pPr>
            <a:r>
              <a:rPr lang="en-US" altLang="zh-CN" sz="2400" dirty="0"/>
              <a:t>③</a:t>
            </a:r>
            <a:r>
              <a:rPr lang="zh-CN" altLang="zh-CN" sz="2400" dirty="0"/>
              <a:t>我国与许多国家之间的贸易往来频繁，在这些往来的货物运输中，发货单上所标示的</a:t>
            </a:r>
            <a:r>
              <a:rPr lang="en-US" altLang="zh-CN" sz="2400" dirty="0"/>
              <a:t>“</a:t>
            </a:r>
            <a:r>
              <a:rPr lang="zh-CN" altLang="zh-CN" sz="2400" dirty="0"/>
              <a:t>货物重量</a:t>
            </a:r>
            <a:r>
              <a:rPr lang="en-US" altLang="zh-CN" sz="2400" dirty="0"/>
              <a:t>”</a:t>
            </a:r>
            <a:r>
              <a:rPr lang="zh-CN" altLang="zh-CN" sz="2400" dirty="0"/>
              <a:t>，实质上应该是货物的</a:t>
            </a:r>
            <a:r>
              <a:rPr lang="zh-CN" altLang="zh-CN" sz="2400" u="sng" dirty="0"/>
              <a:t>　　　　　　</a:t>
            </a:r>
            <a:r>
              <a:rPr lang="zh-CN" altLang="zh-CN" sz="2400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3396009" y="4575466"/>
            <a:ext cx="8290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北极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5" y="2650590"/>
            <a:ext cx="8404397" cy="1364631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3765761" y="5052520"/>
            <a:ext cx="147348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地理纬度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089199" y="6158048"/>
            <a:ext cx="8290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质量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353637" y="1382297"/>
            <a:ext cx="8625003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在探究重力方向时，实验装置如图</a:t>
            </a:r>
            <a:r>
              <a:rPr lang="en-US" altLang="zh-CN" dirty="0"/>
              <a:t>6.3</a:t>
            </a:r>
            <a:r>
              <a:rPr lang="zh-CN" altLang="zh-CN" dirty="0"/>
              <a:t>－</a:t>
            </a:r>
            <a:r>
              <a:rPr lang="en-US" altLang="zh-CN" dirty="0"/>
              <a:t>11</a:t>
            </a:r>
            <a:r>
              <a:rPr lang="zh-CN" altLang="zh-CN" dirty="0"/>
              <a:t>所示，操作如下：将该装置放在水平桌面上，逐渐改变木板</a:t>
            </a:r>
            <a:r>
              <a:rPr lang="en-US" altLang="zh-CN" i="1" dirty="0"/>
              <a:t>M</a:t>
            </a:r>
            <a:r>
              <a:rPr lang="zh-CN" altLang="zh-CN" dirty="0"/>
              <a:t>与桌面的夹角</a:t>
            </a:r>
            <a:r>
              <a:rPr lang="en-US" altLang="zh-CN" i="1" dirty="0"/>
              <a:t>α</a:t>
            </a:r>
            <a:r>
              <a:rPr lang="zh-CN" altLang="zh-CN" dirty="0"/>
              <a:t>，会观察到悬线</a:t>
            </a:r>
            <a:r>
              <a:rPr lang="en-US" altLang="zh-CN" i="1" dirty="0"/>
              <a:t>OA</a:t>
            </a:r>
            <a:r>
              <a:rPr lang="zh-CN" altLang="zh-CN" dirty="0"/>
              <a:t>的方向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变化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不变</a:t>
            </a:r>
            <a:r>
              <a:rPr lang="en-US" altLang="zh-CN" dirty="0"/>
              <a:t>”)</a:t>
            </a:r>
            <a:r>
              <a:rPr lang="zh-CN" altLang="zh-CN" dirty="0"/>
              <a:t>；以上实验现象分析得出：重力的方向总是</a:t>
            </a:r>
            <a:r>
              <a:rPr lang="zh-CN" altLang="zh-CN" u="sng" dirty="0"/>
              <a:t>　　　 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1880586" y="2884457"/>
            <a:ext cx="147348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竖直向下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100315" y="2125012"/>
            <a:ext cx="82907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不变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28" y="3750531"/>
            <a:ext cx="1916324" cy="206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流程图: 资料带 3"/>
          <p:cNvSpPr/>
          <p:nvPr/>
        </p:nvSpPr>
        <p:spPr>
          <a:xfrm>
            <a:off x="185244" y="1464674"/>
            <a:ext cx="897205" cy="64237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</a:rPr>
              <a:t>思考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26" name="Picture 2" descr="牛顿的故事2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295" y="1463570"/>
            <a:ext cx="3867150" cy="5375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41492" y="3217178"/>
            <a:ext cx="496402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720090">
              <a:spcBef>
                <a:spcPct val="50000"/>
              </a:spcBef>
            </a:pPr>
            <a:r>
              <a:rPr lang="zh-CN" altLang="en-US" sz="28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为什么</a:t>
            </a:r>
            <a:r>
              <a:rPr lang="zh-CN" altLang="en-US" sz="28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熟了的苹果总是向地面下落？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824678" y="1464674"/>
            <a:ext cx="8110025" cy="5342577"/>
            <a:chOff x="824678" y="1464674"/>
            <a:chExt cx="8110025" cy="5342577"/>
          </a:xfrm>
        </p:grpSpPr>
        <p:grpSp>
          <p:nvGrpSpPr>
            <p:cNvPr id="5" name="组合 4"/>
            <p:cNvGrpSpPr/>
            <p:nvPr/>
          </p:nvGrpSpPr>
          <p:grpSpPr>
            <a:xfrm>
              <a:off x="1090116" y="4222545"/>
              <a:ext cx="2819400" cy="2584706"/>
              <a:chOff x="1090116" y="4222545"/>
              <a:chExt cx="2819400" cy="2584706"/>
            </a:xfrm>
          </p:grpSpPr>
          <p:sp>
            <p:nvSpPr>
              <p:cNvPr id="35" name="Rectangle 2"/>
              <p:cNvSpPr>
                <a:spLocks noChangeArrowheads="1"/>
              </p:cNvSpPr>
              <p:nvPr/>
            </p:nvSpPr>
            <p:spPr bwMode="auto">
              <a:xfrm>
                <a:off x="1331011" y="6288139"/>
                <a:ext cx="2519362" cy="519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800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水要往低处流</a:t>
                </a:r>
              </a:p>
            </p:txBody>
          </p:sp>
          <p:pic>
            <p:nvPicPr>
              <p:cNvPr id="37" name="Picture 4" descr="20050723111203951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0116" y="4222545"/>
                <a:ext cx="2819400" cy="211455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6" name="组合 5"/>
            <p:cNvGrpSpPr/>
            <p:nvPr/>
          </p:nvGrpSpPr>
          <p:grpSpPr>
            <a:xfrm>
              <a:off x="4896103" y="2774720"/>
              <a:ext cx="4038600" cy="3498576"/>
              <a:chOff x="4896103" y="2774720"/>
              <a:chExt cx="4038600" cy="3498576"/>
            </a:xfrm>
          </p:grpSpPr>
          <p:pic>
            <p:nvPicPr>
              <p:cNvPr id="38" name="Picture 5" descr="13 2 5副本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EFDF9"/>
                  </a:clrFrom>
                  <a:clrTo>
                    <a:srgbClr val="FEFDF9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96103" y="2774720"/>
                <a:ext cx="4038600" cy="2998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" name="Rectangle 8"/>
              <p:cNvSpPr>
                <a:spLocks noChangeArrowheads="1"/>
              </p:cNvSpPr>
              <p:nvPr/>
            </p:nvSpPr>
            <p:spPr bwMode="auto">
              <a:xfrm>
                <a:off x="5019691" y="5750076"/>
                <a:ext cx="3791423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800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衣服上的水落到地面上</a:t>
                </a: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824678" y="1464674"/>
              <a:ext cx="3922307" cy="2809440"/>
              <a:chOff x="824678" y="1464674"/>
              <a:chExt cx="3922307" cy="280944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7453" y="1464674"/>
                <a:ext cx="2729753" cy="23003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2" name="Rectangle 2"/>
              <p:cNvSpPr>
                <a:spLocks noChangeArrowheads="1"/>
              </p:cNvSpPr>
              <p:nvPr/>
            </p:nvSpPr>
            <p:spPr bwMode="auto">
              <a:xfrm>
                <a:off x="824678" y="3750894"/>
                <a:ext cx="3922307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2800" dirty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抛</a:t>
                </a:r>
                <a:r>
                  <a:rPr lang="zh-CN" altLang="en-US" sz="2800" dirty="0" smtClean="0">
                    <a:solidFill>
                      <a:srgbClr val="0000FF"/>
                    </a:solidFill>
                    <a:latin typeface="楷体" panose="02010609060101010101" pitchFamily="49" charset="-122"/>
                    <a:ea typeface="楷体" panose="02010609060101010101" pitchFamily="49" charset="-122"/>
                  </a:rPr>
                  <a:t>出去的篮球总会落地</a:t>
                </a:r>
                <a:endParaRPr lang="zh-CN" altLang="en-US" sz="2800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1.</a:t>
            </a:r>
            <a:r>
              <a:rPr lang="zh-CN" altLang="zh-CN" sz="2800" dirty="0"/>
              <a:t>月球对其表面物体的引力只有地球上的六分之一。设想宇宙飞船到达月球后，下列情况有可能发生的是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在地球上质量为</a:t>
            </a:r>
            <a:r>
              <a:rPr lang="en-US" altLang="zh-CN" sz="2800" dirty="0"/>
              <a:t>6 kg</a:t>
            </a:r>
            <a:r>
              <a:rPr lang="zh-CN" altLang="zh-CN" sz="2800" dirty="0"/>
              <a:t>的物体，在月球上只有</a:t>
            </a:r>
            <a:r>
              <a:rPr lang="en-US" altLang="zh-CN" sz="2800" dirty="0"/>
              <a:t>1 kg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B.</a:t>
            </a:r>
            <a:r>
              <a:rPr lang="zh-CN" altLang="zh-CN" sz="2800" dirty="0"/>
              <a:t>在地球上重为</a:t>
            </a:r>
            <a:r>
              <a:rPr lang="en-US" altLang="zh-CN" sz="2800" dirty="0"/>
              <a:t>600 N</a:t>
            </a:r>
            <a:r>
              <a:rPr lang="zh-CN" altLang="zh-CN" sz="2800" dirty="0"/>
              <a:t>的人，在月球上重为</a:t>
            </a:r>
            <a:r>
              <a:rPr lang="en-US" altLang="zh-CN" sz="2800" dirty="0"/>
              <a:t>600 N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C.</a:t>
            </a:r>
            <a:r>
              <a:rPr lang="zh-CN" altLang="zh-CN" sz="2800" dirty="0"/>
              <a:t>在地球上重为</a:t>
            </a:r>
            <a:r>
              <a:rPr lang="en-US" altLang="zh-CN" sz="2800" dirty="0"/>
              <a:t>600 N</a:t>
            </a:r>
            <a:r>
              <a:rPr lang="zh-CN" altLang="zh-CN" sz="2800" dirty="0"/>
              <a:t>的人，在月球上重为</a:t>
            </a:r>
            <a:r>
              <a:rPr lang="en-US" altLang="zh-CN" sz="2800" dirty="0"/>
              <a:t>100 N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D.</a:t>
            </a:r>
            <a:r>
              <a:rPr lang="zh-CN" altLang="zh-CN" sz="2800" dirty="0"/>
              <a:t>在地球表面将一根轻质弹簧拉长</a:t>
            </a:r>
            <a:r>
              <a:rPr lang="en-US" altLang="zh-CN" sz="2800" dirty="0"/>
              <a:t>1 cm</a:t>
            </a:r>
            <a:r>
              <a:rPr lang="zh-CN" altLang="zh-CN" sz="2800" dirty="0"/>
              <a:t>需要</a:t>
            </a:r>
            <a:r>
              <a:rPr lang="en-US" altLang="zh-CN" sz="2800" dirty="0"/>
              <a:t>6 N</a:t>
            </a:r>
            <a:r>
              <a:rPr lang="zh-CN" altLang="zh-CN" sz="2800" dirty="0"/>
              <a:t>的拉力，在月球上将它拉长相同长度只需要</a:t>
            </a:r>
            <a:r>
              <a:rPr lang="en-US" altLang="zh-CN" sz="2800" dirty="0"/>
              <a:t>1 N</a:t>
            </a:r>
            <a:r>
              <a:rPr lang="zh-CN" altLang="zh-CN" sz="2800" dirty="0"/>
              <a:t>的拉力</a:t>
            </a:r>
          </a:p>
          <a:p>
            <a:pPr marL="0" indent="0"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933101" y="223002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C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2.</a:t>
            </a:r>
            <a:r>
              <a:rPr lang="zh-CN" altLang="zh-CN" sz="2800" dirty="0"/>
              <a:t>先后在南极和赤道称量同一物体的质量和它所受的重力，读数的情况是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质量大小不变，重力大小也不变</a:t>
            </a:r>
            <a:r>
              <a:rPr lang="en-US" altLang="zh-CN" sz="2800" dirty="0"/>
              <a:t>  </a:t>
            </a:r>
          </a:p>
          <a:p>
            <a:pPr marL="0" indent="0">
              <a:buNone/>
            </a:pPr>
            <a:r>
              <a:rPr lang="en-US" altLang="zh-CN" sz="2800" dirty="0"/>
              <a:t>B.</a:t>
            </a:r>
            <a:r>
              <a:rPr lang="zh-CN" altLang="zh-CN" sz="2800" dirty="0"/>
              <a:t>质量大小有变化，重力大小也有变化</a:t>
            </a:r>
          </a:p>
          <a:p>
            <a:pPr marL="0" indent="0">
              <a:buNone/>
            </a:pPr>
            <a:r>
              <a:rPr lang="en-US" altLang="zh-CN" sz="2800" dirty="0"/>
              <a:t>C.</a:t>
            </a:r>
            <a:r>
              <a:rPr lang="zh-CN" altLang="zh-CN" sz="2800" dirty="0"/>
              <a:t>质量大小不变，重力大小有变化</a:t>
            </a:r>
            <a:r>
              <a:rPr lang="en-US" altLang="zh-CN" sz="2800" dirty="0"/>
              <a:t>  </a:t>
            </a:r>
          </a:p>
          <a:p>
            <a:pPr marL="0" indent="0">
              <a:buNone/>
            </a:pPr>
            <a:r>
              <a:rPr lang="en-US" altLang="zh-CN" sz="2800" dirty="0"/>
              <a:t>D.</a:t>
            </a:r>
            <a:r>
              <a:rPr lang="zh-CN" altLang="zh-CN" sz="2800" dirty="0"/>
              <a:t>质量大小有变化，重力大小不变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4349824" y="18603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C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小明对太空中的星球比较感兴趣，她从网上查得：甲、乙两个星球表面上物体的重力</a:t>
            </a:r>
            <a:r>
              <a:rPr lang="en-US" altLang="zh-CN" sz="2600" dirty="0"/>
              <a:t>(</a:t>
            </a:r>
            <a:r>
              <a:rPr lang="en-US" altLang="zh-CN" sz="2600" i="1" dirty="0"/>
              <a:t>G</a:t>
            </a:r>
            <a:r>
              <a:rPr lang="en-US" altLang="zh-CN" sz="2600" dirty="0"/>
              <a:t>)</a:t>
            </a:r>
            <a:r>
              <a:rPr lang="zh-CN" altLang="en-US" sz="2600" dirty="0"/>
              <a:t>与其质量</a:t>
            </a:r>
            <a:r>
              <a:rPr lang="en-US" altLang="zh-CN" sz="2600" dirty="0"/>
              <a:t>(</a:t>
            </a:r>
            <a:r>
              <a:rPr lang="en-US" altLang="zh-CN" sz="2600" i="1" dirty="0"/>
              <a:t>m</a:t>
            </a:r>
            <a:r>
              <a:rPr lang="en-US" altLang="zh-CN" sz="2600" dirty="0"/>
              <a:t>)</a:t>
            </a:r>
            <a:r>
              <a:rPr lang="zh-CN" altLang="en-US" sz="2600" dirty="0"/>
              <a:t>的关系如图</a:t>
            </a:r>
            <a:r>
              <a:rPr lang="en-US" altLang="zh-CN" sz="2600" dirty="0"/>
              <a:t>6.3</a:t>
            </a:r>
            <a:r>
              <a:rPr lang="zh-CN" altLang="en-US" sz="2600" dirty="0"/>
              <a:t>－</a:t>
            </a:r>
            <a:r>
              <a:rPr lang="en-US" altLang="zh-CN" sz="2600" dirty="0"/>
              <a:t>12</a:t>
            </a:r>
            <a:r>
              <a:rPr lang="zh-CN" altLang="en-US" sz="2600" dirty="0"/>
              <a:t>所示，从图中信息可知</a:t>
            </a:r>
            <a:r>
              <a:rPr lang="en-US" altLang="zh-CN" sz="2600" dirty="0"/>
              <a:t>(</a:t>
            </a:r>
            <a:r>
              <a:rPr lang="zh-CN" altLang="en-US" sz="2600" dirty="0"/>
              <a:t>　　</a:t>
            </a:r>
            <a:r>
              <a:rPr lang="en-US" altLang="zh-CN" sz="2600" dirty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相同质量的物体在甲星球表面上的重力大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相同质量的物体在乙星球表面上的重力大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甲星球表面上重力与质量关系式为</a:t>
            </a:r>
            <a:r>
              <a:rPr lang="en-US" altLang="zh-CN" sz="2600" i="1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15 </a:t>
            </a:r>
            <a:r>
              <a:rPr lang="en-US" altLang="zh-CN" sz="2600" i="1" dirty="0"/>
              <a:t>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乙星球表面上重力与质量关系式为</a:t>
            </a:r>
            <a:r>
              <a:rPr lang="en-US" altLang="zh-CN" sz="2600" i="1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5 </a:t>
            </a:r>
            <a:r>
              <a:rPr lang="en-US" altLang="zh-CN" sz="2600" i="1" dirty="0"/>
              <a:t>m</a:t>
            </a:r>
          </a:p>
        </p:txBody>
      </p:sp>
      <p:sp>
        <p:nvSpPr>
          <p:cNvPr id="13" name="矩形 12"/>
          <p:cNvSpPr/>
          <p:nvPr/>
        </p:nvSpPr>
        <p:spPr>
          <a:xfrm>
            <a:off x="5468411" y="223318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A</a:t>
            </a:r>
            <a:endParaRPr lang="zh-CN" alt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870" y="2756405"/>
            <a:ext cx="2575118" cy="223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重力：地面附近物体因</a:t>
            </a:r>
            <a:r>
              <a:rPr lang="zh-CN" altLang="zh-CN" u="sng" dirty="0"/>
              <a:t>　　　　</a:t>
            </a:r>
            <a:r>
              <a:rPr lang="zh-CN" altLang="zh-CN" dirty="0"/>
              <a:t>的吸引而受到的力；重力的符号是</a:t>
            </a:r>
            <a:r>
              <a:rPr lang="zh-CN" altLang="zh-CN" u="sng" dirty="0"/>
              <a:t>　　　　</a:t>
            </a:r>
            <a:r>
              <a:rPr lang="zh-CN" altLang="zh-CN" dirty="0"/>
              <a:t>，地面附近的一切物体，都受到重力的作用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22" name="文本框 21"/>
          <p:cNvSpPr txBox="1"/>
          <p:nvPr/>
        </p:nvSpPr>
        <p:spPr>
          <a:xfrm>
            <a:off x="4572000" y="146357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地球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854555" y="183801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i="1" dirty="0">
                <a:latin typeface="+mn-lt"/>
                <a:sym typeface="+mn-ea"/>
              </a:rPr>
              <a:t>G</a:t>
            </a:r>
            <a:endParaRPr lang="en-US" altLang="en-US" sz="2800" i="1" dirty="0">
              <a:latin typeface="+mn-lt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6791" y="2971800"/>
            <a:ext cx="7978985" cy="1008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注意：</a:t>
            </a:r>
            <a:r>
              <a:rPr lang="en-US" altLang="zh-CN" sz="2800" dirty="0" smtClean="0"/>
              <a:t>1.</a:t>
            </a:r>
            <a:r>
              <a:rPr lang="zh-CN" altLang="en-US" sz="2800" dirty="0" smtClean="0"/>
              <a:t>重力的施力物体是地球</a:t>
            </a:r>
            <a:endParaRPr lang="en-US" altLang="zh-CN" sz="2800" dirty="0" smtClean="0"/>
          </a:p>
          <a:p>
            <a:r>
              <a:rPr lang="en-US" altLang="zh-CN" sz="2800" dirty="0" smtClean="0"/>
              <a:t>            2.</a:t>
            </a:r>
            <a:r>
              <a:rPr lang="zh-CN" altLang="en-US" sz="2800" dirty="0" smtClean="0"/>
              <a:t>重力的受力物体是地球上的所有物体</a:t>
            </a:r>
            <a:endParaRPr lang="zh-CN" alt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977" y="4047968"/>
            <a:ext cx="2449576" cy="2769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重力的方向总是</a:t>
            </a:r>
            <a:r>
              <a:rPr lang="zh-CN" altLang="zh-CN" u="sng" dirty="0"/>
              <a:t>　　　　　　</a:t>
            </a:r>
            <a:r>
              <a:rPr lang="zh-CN" altLang="zh-CN" dirty="0"/>
              <a:t>，利用这一特点制作的铅垂线，常用来检查墙面是否</a:t>
            </a:r>
            <a:r>
              <a:rPr lang="zh-CN" altLang="zh-CN" u="sng" dirty="0"/>
              <a:t>　　　　</a:t>
            </a:r>
            <a:r>
              <a:rPr lang="zh-CN" altLang="zh-CN" dirty="0"/>
              <a:t>，或者水平面是否</a:t>
            </a:r>
            <a:r>
              <a:rPr lang="zh-CN" altLang="zh-CN" u="sng" dirty="0"/>
              <a:t>　　　　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24" name="文本框 23"/>
          <p:cNvSpPr txBox="1"/>
          <p:nvPr/>
        </p:nvSpPr>
        <p:spPr>
          <a:xfrm>
            <a:off x="3444952" y="143866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竖直向下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035424" y="187451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竖直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490041" y="225791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水平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63123" y="2976017"/>
            <a:ext cx="7894288" cy="3496001"/>
            <a:chOff x="338428" y="2976017"/>
            <a:chExt cx="7894288" cy="3496001"/>
          </a:xfrm>
        </p:grpSpPr>
        <p:grpSp>
          <p:nvGrpSpPr>
            <p:cNvPr id="9" name="组合 8"/>
            <p:cNvGrpSpPr/>
            <p:nvPr/>
          </p:nvGrpSpPr>
          <p:grpSpPr>
            <a:xfrm>
              <a:off x="338428" y="2976017"/>
              <a:ext cx="3657600" cy="3496001"/>
              <a:chOff x="3892429" y="3395281"/>
              <a:chExt cx="3657600" cy="3496001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258636" y="6183396"/>
                <a:ext cx="274947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 smtClean="0"/>
                  <a:t>砌墙时常利用铅垂线来</a:t>
                </a:r>
                <a:endParaRPr lang="en-US" altLang="zh-CN" sz="2000" dirty="0" smtClean="0"/>
              </a:p>
              <a:p>
                <a:r>
                  <a:rPr lang="zh-CN" altLang="en-US" sz="2000" dirty="0" smtClean="0"/>
                  <a:t>检查墙壁是否竖直</a:t>
                </a:r>
                <a:endParaRPr lang="zh-CN" altLang="en-US" sz="2000" dirty="0"/>
              </a:p>
            </p:txBody>
          </p:sp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2429" y="3395281"/>
                <a:ext cx="3657600" cy="2657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1" name="组合 10"/>
            <p:cNvGrpSpPr/>
            <p:nvPr/>
          </p:nvGrpSpPr>
          <p:grpSpPr>
            <a:xfrm>
              <a:off x="4744147" y="3265771"/>
              <a:ext cx="3488569" cy="3142860"/>
              <a:chOff x="2725324" y="2490632"/>
              <a:chExt cx="3488569" cy="3142860"/>
            </a:xfrm>
          </p:grpSpPr>
          <p:pic>
            <p:nvPicPr>
              <p:cNvPr id="4103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5324" y="2490632"/>
                <a:ext cx="3488569" cy="24349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5" name="TextBox 34"/>
              <p:cNvSpPr txBox="1"/>
              <p:nvPr/>
            </p:nvSpPr>
            <p:spPr>
              <a:xfrm>
                <a:off x="3219746" y="4925606"/>
                <a:ext cx="223651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dirty="0" smtClean="0"/>
                  <a:t>用铅垂线检查墙壁</a:t>
                </a:r>
                <a:endParaRPr lang="en-US" altLang="zh-CN" sz="2000" dirty="0" smtClean="0"/>
              </a:p>
              <a:p>
                <a:r>
                  <a:rPr lang="zh-CN" altLang="en-US" sz="2000" dirty="0" smtClean="0"/>
                  <a:t>上的画是否挂正</a:t>
                </a:r>
                <a:endParaRPr lang="zh-CN" altLang="en-US" sz="2000" dirty="0"/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1576292" y="2976017"/>
            <a:ext cx="5629094" cy="3230068"/>
            <a:chOff x="4794816" y="2485852"/>
            <a:chExt cx="5629094" cy="3230068"/>
          </a:xfrm>
        </p:grpSpPr>
        <p:sp>
          <p:nvSpPr>
            <p:cNvPr id="26" name="TextBox 25"/>
            <p:cNvSpPr txBox="1"/>
            <p:nvPr/>
          </p:nvSpPr>
          <p:spPr>
            <a:xfrm>
              <a:off x="6577090" y="5008034"/>
              <a:ext cx="24929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dirty="0" smtClean="0"/>
                <a:t>用水平仪可以检测工</a:t>
              </a:r>
              <a:endParaRPr lang="en-US" altLang="zh-CN" sz="2000" dirty="0" smtClean="0"/>
            </a:p>
            <a:p>
              <a:r>
                <a:rPr lang="zh-CN" altLang="en-US" sz="2000" dirty="0" smtClean="0"/>
                <a:t>作台面是否水平</a:t>
              </a:r>
              <a:endParaRPr lang="zh-CN" altLang="en-US" sz="2000" dirty="0"/>
            </a:p>
          </p:txBody>
        </p:sp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4816" y="3449469"/>
              <a:ext cx="3048000" cy="1543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585" y="2485852"/>
              <a:ext cx="2600325" cy="2505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zh-CN" dirty="0"/>
              <a:t>重力的大小可以通过公式</a:t>
            </a:r>
            <a:r>
              <a:rPr lang="zh-CN" altLang="zh-CN" u="sng" dirty="0"/>
              <a:t>　　　　</a:t>
            </a:r>
            <a:r>
              <a:rPr lang="zh-CN" altLang="zh-CN" dirty="0"/>
              <a:t>进行计算，</a:t>
            </a:r>
            <a:r>
              <a:rPr lang="en-US" altLang="zh-CN" i="1" dirty="0"/>
              <a:t>g</a:t>
            </a:r>
            <a:r>
              <a:rPr lang="zh-CN" altLang="zh-CN" dirty="0"/>
              <a:t>通常取</a:t>
            </a:r>
            <a:r>
              <a:rPr lang="en-US" altLang="zh-CN" dirty="0"/>
              <a:t>9.8 N/kg</a:t>
            </a:r>
            <a:r>
              <a:rPr lang="zh-CN" altLang="zh-CN" dirty="0"/>
              <a:t>。质量为</a:t>
            </a:r>
            <a:r>
              <a:rPr lang="en-US" altLang="zh-CN" dirty="0"/>
              <a:t>10 kg</a:t>
            </a:r>
            <a:r>
              <a:rPr lang="zh-CN" altLang="zh-CN" dirty="0"/>
              <a:t>的物体，其重力是</a:t>
            </a:r>
            <a:r>
              <a:rPr lang="zh-CN" altLang="zh-CN" u="sng" dirty="0"/>
              <a:t>　　</a:t>
            </a:r>
            <a:r>
              <a:rPr lang="en-US" altLang="zh-CN" dirty="0"/>
              <a:t>N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重力的作用点叫</a:t>
            </a:r>
            <a:r>
              <a:rPr lang="zh-CN" altLang="zh-CN" u="sng" dirty="0"/>
              <a:t>　　　　</a:t>
            </a:r>
            <a:r>
              <a:rPr lang="zh-CN" altLang="zh-CN" dirty="0"/>
              <a:t>，形状规则、质量均匀分布的物体，重心在其</a:t>
            </a:r>
            <a:r>
              <a:rPr lang="zh-CN" altLang="zh-CN" u="sng" dirty="0"/>
              <a:t>　　　　　　</a:t>
            </a:r>
            <a:r>
              <a:rPr lang="zh-CN" altLang="zh-CN" dirty="0"/>
              <a:t>上。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4800631" y="1409782"/>
            <a:ext cx="1148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i="1" dirty="0">
                <a:latin typeface="+mn-lt"/>
                <a:sym typeface="+mn-ea"/>
              </a:rPr>
              <a:t>G</a:t>
            </a:r>
            <a:r>
              <a:rPr lang="en-US" altLang="zh-CN" sz="2800" dirty="0">
                <a:latin typeface="+mn-lt"/>
                <a:sym typeface="+mn-ea"/>
              </a:rPr>
              <a:t>=</a:t>
            </a:r>
            <a:r>
              <a:rPr lang="en-US" altLang="zh-CN" sz="2800" i="1" dirty="0">
                <a:latin typeface="+mn-lt"/>
                <a:sym typeface="+mn-ea"/>
              </a:rPr>
              <a:t>mg</a:t>
            </a:r>
            <a:endParaRPr lang="en-US" altLang="en-US" sz="2800" i="1" dirty="0">
              <a:latin typeface="+mn-lt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640280" y="180468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98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470895" y="230126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重心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4321333" y="2681863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几何中心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41735" y="3537245"/>
            <a:ext cx="7774840" cy="2257342"/>
            <a:chOff x="641735" y="3537245"/>
            <a:chExt cx="7774840" cy="2257342"/>
          </a:xfrm>
        </p:grpSpPr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>
              <a:lum bright="-18000" contrast="6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71" y="3816099"/>
              <a:ext cx="3844504" cy="16619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641735" y="3553670"/>
              <a:ext cx="1371600" cy="1371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sp>
          <p:nvSpPr>
            <p:cNvPr id="23" name="Line 7"/>
            <p:cNvSpPr>
              <a:spLocks noChangeShapeType="1"/>
            </p:cNvSpPr>
            <p:nvPr/>
          </p:nvSpPr>
          <p:spPr bwMode="auto">
            <a:xfrm flipV="1">
              <a:off x="658046" y="3537245"/>
              <a:ext cx="1371600" cy="1371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auto">
            <a:xfrm>
              <a:off x="658046" y="3582488"/>
              <a:ext cx="1371600" cy="1371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Oval 9"/>
            <p:cNvSpPr>
              <a:spLocks noChangeArrowheads="1"/>
            </p:cNvSpPr>
            <p:nvPr/>
          </p:nvSpPr>
          <p:spPr bwMode="auto">
            <a:xfrm>
              <a:off x="1244670" y="4143587"/>
              <a:ext cx="152400" cy="1524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grpSp>
          <p:nvGrpSpPr>
            <p:cNvPr id="35" name="Group 10"/>
            <p:cNvGrpSpPr/>
            <p:nvPr/>
          </p:nvGrpSpPr>
          <p:grpSpPr bwMode="auto">
            <a:xfrm>
              <a:off x="1313569" y="4255588"/>
              <a:ext cx="533400" cy="1498600"/>
              <a:chOff x="0" y="0"/>
              <a:chExt cx="336" cy="944"/>
            </a:xfrm>
          </p:grpSpPr>
          <p:sp>
            <p:nvSpPr>
              <p:cNvPr id="36" name="Line 11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Text Box 12"/>
              <p:cNvSpPr txBox="1">
                <a:spLocks noChangeArrowheads="1"/>
              </p:cNvSpPr>
              <p:nvPr/>
            </p:nvSpPr>
            <p:spPr bwMode="auto">
              <a:xfrm>
                <a:off x="48" y="624"/>
                <a:ext cx="288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+mj-cs"/>
                  </a:rPr>
                  <a:t>G</a:t>
                </a:r>
              </a:p>
            </p:txBody>
          </p:sp>
        </p:grpSp>
        <p:sp>
          <p:nvSpPr>
            <p:cNvPr id="38" name="Oval 13"/>
            <p:cNvSpPr>
              <a:spLocks noChangeArrowheads="1"/>
            </p:cNvSpPr>
            <p:nvPr/>
          </p:nvSpPr>
          <p:spPr bwMode="auto">
            <a:xfrm>
              <a:off x="2621033" y="3557088"/>
              <a:ext cx="1447800" cy="14478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sp>
          <p:nvSpPr>
            <p:cNvPr id="39" name="Oval 14"/>
            <p:cNvSpPr>
              <a:spLocks noChangeArrowheads="1"/>
            </p:cNvSpPr>
            <p:nvPr/>
          </p:nvSpPr>
          <p:spPr bwMode="auto">
            <a:xfrm>
              <a:off x="3268733" y="4204788"/>
              <a:ext cx="152400" cy="152400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</a:endParaRPr>
            </a:p>
          </p:txBody>
        </p:sp>
        <p:grpSp>
          <p:nvGrpSpPr>
            <p:cNvPr id="40" name="Group 15"/>
            <p:cNvGrpSpPr/>
            <p:nvPr/>
          </p:nvGrpSpPr>
          <p:grpSpPr bwMode="auto">
            <a:xfrm>
              <a:off x="3356674" y="4295987"/>
              <a:ext cx="647700" cy="1498600"/>
              <a:chOff x="0" y="0"/>
              <a:chExt cx="408" cy="944"/>
            </a:xfrm>
          </p:grpSpPr>
          <p:sp>
            <p:nvSpPr>
              <p:cNvPr id="41" name="Line 16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768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Text Box 17"/>
              <p:cNvSpPr txBox="1">
                <a:spLocks noChangeArrowheads="1"/>
              </p:cNvSpPr>
              <p:nvPr/>
            </p:nvSpPr>
            <p:spPr bwMode="auto">
              <a:xfrm>
                <a:off x="120" y="624"/>
                <a:ext cx="288" cy="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700" b="1" kern="0" dirty="0">
                    <a:latin typeface="楷体" panose="02010609060101010101" pitchFamily="49" charset="-122"/>
                    <a:ea typeface="楷体" panose="02010609060101010101" pitchFamily="49" charset="-122"/>
                    <a:cs typeface="+mj-cs"/>
                  </a:rPr>
                  <a:t>G</a:t>
                </a:r>
              </a:p>
            </p:txBody>
          </p:sp>
        </p:grpSp>
      </p:grpSp>
      <p:grpSp>
        <p:nvGrpSpPr>
          <p:cNvPr id="43" name="组合 42"/>
          <p:cNvGrpSpPr/>
          <p:nvPr/>
        </p:nvGrpSpPr>
        <p:grpSpPr>
          <a:xfrm>
            <a:off x="1398771" y="3320878"/>
            <a:ext cx="6046787" cy="3537122"/>
            <a:chOff x="1642707" y="2494453"/>
            <a:chExt cx="6046787" cy="3537122"/>
          </a:xfrm>
        </p:grpSpPr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3792206" y="5508355"/>
              <a:ext cx="138334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dirty="0" smtClean="0">
                  <a:latin typeface="+mn-ea"/>
                  <a:ea typeface="+mn-ea"/>
                </a:rPr>
                <a:t>悬挂法</a:t>
              </a:r>
              <a:endParaRPr lang="zh-CN" altLang="en-US" sz="2800" kern="0" dirty="0">
                <a:latin typeface="+mn-ea"/>
                <a:ea typeface="+mn-ea"/>
                <a:cs typeface="+mj-cs"/>
              </a:endParaRPr>
            </a:p>
          </p:txBody>
        </p:sp>
        <p:grpSp>
          <p:nvGrpSpPr>
            <p:cNvPr id="46" name="Group 3"/>
            <p:cNvGrpSpPr/>
            <p:nvPr/>
          </p:nvGrpSpPr>
          <p:grpSpPr bwMode="auto">
            <a:xfrm>
              <a:off x="2166938" y="3135313"/>
              <a:ext cx="4575175" cy="2268538"/>
              <a:chOff x="672" y="1697"/>
              <a:chExt cx="2882" cy="1429"/>
            </a:xfrm>
          </p:grpSpPr>
          <p:pic>
            <p:nvPicPr>
              <p:cNvPr id="48" name="Picture 4"/>
              <p:cNvPicPr>
                <a:picLocks noChangeAspect="1" noChangeArrowheads="1"/>
              </p:cNvPicPr>
              <p:nvPr/>
            </p:nvPicPr>
            <p:blipFill>
              <a:blip r:embed="rId4">
                <a:lum bright="-24000" contrast="7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1697"/>
                <a:ext cx="2008" cy="142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9" name="Picture 5" descr="悬挂法测物体的重心位置%20[1]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93" y="1748"/>
                <a:ext cx="761" cy="132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7" name="Rectangle 6"/>
            <p:cNvSpPr>
              <a:spLocks noChangeArrowheads="1"/>
            </p:cNvSpPr>
            <p:nvPr/>
          </p:nvSpPr>
          <p:spPr bwMode="auto">
            <a:xfrm>
              <a:off x="1642707" y="2494453"/>
              <a:ext cx="60467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800" kern="0" dirty="0">
                  <a:latin typeface="+mn-ea"/>
                  <a:ea typeface="+mn-ea"/>
                  <a:cs typeface="+mj-cs"/>
                </a:rPr>
                <a:t>质量不均匀、形状不规则物体的重心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2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361464" y="147993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重力的施力物体是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在地球上，不同的纬度测定的</a:t>
            </a:r>
            <a:r>
              <a:rPr lang="en-US" altLang="zh-CN" i="1" dirty="0"/>
              <a:t>g</a:t>
            </a:r>
            <a:r>
              <a:rPr lang="zh-CN" altLang="zh-CN" dirty="0"/>
              <a:t>略有差异，即</a:t>
            </a:r>
            <a:r>
              <a:rPr lang="en-US" altLang="zh-CN" i="1" dirty="0"/>
              <a:t>g</a:t>
            </a:r>
            <a:r>
              <a:rPr lang="zh-CN" altLang="zh-CN" dirty="0"/>
              <a:t>的大小受</a:t>
            </a:r>
            <a:r>
              <a:rPr lang="zh-CN" altLang="zh-CN" u="sng" dirty="0"/>
              <a:t>　　　　</a:t>
            </a:r>
            <a:r>
              <a:rPr lang="zh-CN" altLang="zh-CN" dirty="0"/>
              <a:t>的影响；因此，同一个物体在地球上的不同地方，受到的重力大小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相同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不同</a:t>
            </a:r>
            <a:r>
              <a:rPr lang="en-US" altLang="zh-CN" dirty="0"/>
              <a:t>”)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物体的重心</a:t>
            </a:r>
            <a:r>
              <a:rPr lang="zh-CN" altLang="zh-CN" u="sng" dirty="0"/>
              <a:t>　　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一定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不一定</a:t>
            </a:r>
            <a:r>
              <a:rPr lang="en-US" altLang="zh-CN" dirty="0"/>
              <a:t>”)</a:t>
            </a:r>
            <a:r>
              <a:rPr lang="zh-CN" altLang="zh-CN" dirty="0"/>
              <a:t>在物体上；在工程技术上，增大物体</a:t>
            </a:r>
            <a:r>
              <a:rPr lang="zh-CN" altLang="zh-CN" u="sng" dirty="0"/>
              <a:t>　　　　　　　　　　</a:t>
            </a:r>
            <a:r>
              <a:rPr lang="zh-CN" altLang="zh-CN" dirty="0"/>
              <a:t>，降低</a:t>
            </a:r>
            <a:r>
              <a:rPr lang="zh-CN" altLang="zh-CN" u="sng" dirty="0"/>
              <a:t>　　　　　</a:t>
            </a:r>
            <a:r>
              <a:rPr lang="zh-CN" altLang="zh-CN" dirty="0"/>
              <a:t>，都可以增加物体的稳定性。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778960" y="142579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地球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713758" y="232221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纬度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574213" y="270228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不同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37210" y="3559707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不一定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44362" y="4385768"/>
            <a:ext cx="2749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底部的支承面积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28764" y="4385768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重心位置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38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重力的产生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下列关于重力的说法，正确的是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只有与地面接触的物体才受到重力的作用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只有静止在地面上的物体才受到重力的作用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地面附近所有的物体都要受到重力的作用</a:t>
            </a:r>
            <a:r>
              <a:rPr lang="en-US" altLang="zh-CN" dirty="0"/>
              <a:t>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在空中运动或在水中的物体都不受重力的作用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031971" y="2025264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运动会上，小明将手中的铅球推出，如果忽略空气阻力，铅球在空中飞行的过程中，其受力情况是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只受手的推力</a:t>
            </a:r>
            <a:r>
              <a:rPr lang="en-US" altLang="zh-CN" dirty="0"/>
              <a:t>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zh-CN" dirty="0"/>
              <a:t>受重力和推力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只受重力</a:t>
            </a:r>
            <a:r>
              <a:rPr lang="en-US" altLang="zh-CN" dirty="0"/>
              <a:t>          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zh-CN" dirty="0"/>
              <a:t>不受力的作用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7" name="文本框 16"/>
          <p:cNvSpPr txBox="1"/>
          <p:nvPr/>
        </p:nvSpPr>
        <p:spPr>
          <a:xfrm>
            <a:off x="863839" y="2336330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1266</Words>
  <Application>Microsoft Office PowerPoint</Application>
  <PresentationFormat>全屏显示(4:3)</PresentationFormat>
  <Paragraphs>232</Paragraphs>
  <Slides>32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</cp:revision>
  <dcterms:created xsi:type="dcterms:W3CDTF">2018-06-13T02:01:00Z</dcterms:created>
  <dcterms:modified xsi:type="dcterms:W3CDTF">2020-04-09T03:02:31Z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