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5" r:id="rId2"/>
    <p:sldId id="453" r:id="rId3"/>
    <p:sldId id="485" r:id="rId4"/>
    <p:sldId id="486" r:id="rId5"/>
    <p:sldId id="497" r:id="rId6"/>
    <p:sldId id="496" r:id="rId7"/>
    <p:sldId id="492" r:id="rId8"/>
    <p:sldId id="499" r:id="rId9"/>
    <p:sldId id="487" r:id="rId10"/>
    <p:sldId id="490" r:id="rId11"/>
    <p:sldId id="488" r:id="rId12"/>
    <p:sldId id="489" r:id="rId13"/>
    <p:sldId id="498" r:id="rId14"/>
    <p:sldId id="493" r:id="rId15"/>
    <p:sldId id="494" r:id="rId16"/>
    <p:sldId id="495" r:id="rId17"/>
    <p:sldId id="455" r:id="rId18"/>
    <p:sldId id="456" r:id="rId19"/>
    <p:sldId id="500" r:id="rId20"/>
    <p:sldId id="501" r:id="rId21"/>
    <p:sldId id="459" r:id="rId22"/>
    <p:sldId id="458" r:id="rId23"/>
    <p:sldId id="460" r:id="rId24"/>
    <p:sldId id="461" r:id="rId25"/>
    <p:sldId id="464" r:id="rId26"/>
    <p:sldId id="502" r:id="rId27"/>
    <p:sldId id="503" r:id="rId28"/>
    <p:sldId id="504" r:id="rId29"/>
    <p:sldId id="465" r:id="rId30"/>
    <p:sldId id="505" r:id="rId31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65" autoAdjust="0"/>
  </p:normalViewPr>
  <p:slideViewPr>
    <p:cSldViewPr>
      <p:cViewPr>
        <p:scale>
          <a:sx n="100" d="100"/>
          <a:sy n="100" d="100"/>
        </p:scale>
        <p:origin x="-416" y="-816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81" y="1734603"/>
            <a:ext cx="7358063" cy="167431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96943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34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第五章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质量与密度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2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学习使用天平和量筒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28" y="631493"/>
            <a:ext cx="6349636" cy="38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/>
          <p:nvPr/>
        </p:nvSpPr>
        <p:spPr>
          <a:xfrm>
            <a:off x="3643888" y="322567"/>
            <a:ext cx="1526977" cy="555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lnSpcReduction="10000"/>
          </a:bodyPr>
          <a:lstStyle>
            <a:lvl1pPr algn="l">
              <a:spcBef>
                <a:spcPts val="3000"/>
              </a:spcBef>
              <a:defRPr sz="5400" b="1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天平</a:t>
            </a:r>
            <a:r>
              <a:rPr lang="zh-CN" altLang="en-US" sz="3200" b="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决</a:t>
            </a:r>
            <a:endParaRPr sz="3200" b="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2817318" y="1004356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先将天平放水平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</a:p>
        </p:txBody>
      </p:sp>
      <p:sp>
        <p:nvSpPr>
          <p:cNvPr id="1202" name="Shape 1202"/>
          <p:cNvSpPr/>
          <p:nvPr/>
        </p:nvSpPr>
        <p:spPr>
          <a:xfrm>
            <a:off x="2817318" y="4175512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最后读数两相加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。</a:t>
            </a:r>
          </a:p>
        </p:txBody>
      </p:sp>
      <p:sp>
        <p:nvSpPr>
          <p:cNvPr id="1203" name="Shape 1203"/>
          <p:cNvSpPr/>
          <p:nvPr/>
        </p:nvSpPr>
        <p:spPr>
          <a:xfrm>
            <a:off x="2817318" y="3737678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先大后小再游码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</a:p>
        </p:txBody>
      </p:sp>
      <p:sp>
        <p:nvSpPr>
          <p:cNvPr id="1204" name="Shape 1204"/>
          <p:cNvSpPr/>
          <p:nvPr/>
        </p:nvSpPr>
        <p:spPr>
          <a:xfrm>
            <a:off x="2817318" y="3283939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就是不许用手抓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。</a:t>
            </a:r>
          </a:p>
        </p:txBody>
      </p:sp>
      <p:sp>
        <p:nvSpPr>
          <p:cNvPr id="1205" name="Shape 1205"/>
          <p:cNvSpPr/>
          <p:nvPr/>
        </p:nvSpPr>
        <p:spPr>
          <a:xfrm>
            <a:off x="2817318" y="2851128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砝码要用镊子取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</a:p>
        </p:txBody>
      </p:sp>
      <p:sp>
        <p:nvSpPr>
          <p:cNvPr id="1206" name="Shape 1206"/>
          <p:cNvSpPr/>
          <p:nvPr/>
        </p:nvSpPr>
        <p:spPr>
          <a:xfrm>
            <a:off x="2817318" y="2392365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左物右码需分清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。</a:t>
            </a:r>
          </a:p>
        </p:txBody>
      </p:sp>
      <p:sp>
        <p:nvSpPr>
          <p:cNvPr id="1207" name="Shape 1207"/>
          <p:cNvSpPr/>
          <p:nvPr/>
        </p:nvSpPr>
        <p:spPr>
          <a:xfrm>
            <a:off x="2817318" y="1927742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平衡螺母调横梁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</a:p>
        </p:txBody>
      </p:sp>
      <p:sp>
        <p:nvSpPr>
          <p:cNvPr id="1208" name="Shape 1208"/>
          <p:cNvSpPr/>
          <p:nvPr/>
        </p:nvSpPr>
        <p:spPr>
          <a:xfrm>
            <a:off x="2817318" y="1445538"/>
            <a:ext cx="350936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左移游码要归零</a:t>
            </a:r>
            <a:r>
              <a:rPr sz="3200" b="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1262574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 animBg="1" advAuto="0"/>
      <p:bldP spid="1201" grpId="0" animBg="1" advAuto="0"/>
      <p:bldP spid="1202" grpId="0" animBg="1" advAuto="0"/>
      <p:bldP spid="1203" grpId="0" animBg="1" advAuto="0"/>
      <p:bldP spid="1204" grpId="0" animBg="1" advAuto="0"/>
      <p:bldP spid="1205" grpId="0" animBg="1" advAuto="0"/>
      <p:bldP spid="1206" grpId="0" animBg="1" advAuto="0"/>
      <p:bldP spid="1207" grpId="0" animBg="1" advAuto="0"/>
      <p:bldP spid="120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1272" y="776883"/>
            <a:ext cx="2774990" cy="148776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1272" y="2601311"/>
            <a:ext cx="2774990" cy="150657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217" name="Shape 1217"/>
          <p:cNvSpPr/>
          <p:nvPr/>
        </p:nvSpPr>
        <p:spPr>
          <a:xfrm>
            <a:off x="386536" y="985324"/>
            <a:ext cx="5219439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/>
          <a:p>
            <a:pPr algn="l"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测量空烧杯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质量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为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5999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0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；</a:t>
            </a:r>
          </a:p>
        </p:txBody>
      </p:sp>
      <p:sp>
        <p:nvSpPr>
          <p:cNvPr id="1218" name="Shape 1218"/>
          <p:cNvSpPr/>
          <p:nvPr/>
        </p:nvSpPr>
        <p:spPr>
          <a:xfrm>
            <a:off x="386535" y="1694152"/>
            <a:ext cx="5604058" cy="92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/>
          <a:p>
            <a:pPr algn="l">
              <a:lnSpc>
                <a:spcPct val="50000"/>
              </a:lnSpc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将</a:t>
            </a:r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被测液体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倒入烧杯，</a:t>
            </a:r>
          </a:p>
          <a:p>
            <a:pPr algn="l">
              <a:lnSpc>
                <a:spcPct val="50000"/>
              </a:lnSpc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    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测量总质量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为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5999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总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；</a:t>
            </a:r>
          </a:p>
        </p:txBody>
      </p:sp>
      <p:sp>
        <p:nvSpPr>
          <p:cNvPr id="1219" name="Shape 1219"/>
          <p:cNvSpPr/>
          <p:nvPr/>
        </p:nvSpPr>
        <p:spPr>
          <a:xfrm>
            <a:off x="431540" y="2706765"/>
            <a:ext cx="3889558" cy="8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/>
          <a:p>
            <a:pPr algn="l">
              <a:lnSpc>
                <a:spcPct val="40000"/>
              </a:lnSpc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被测液体质量</a:t>
            </a:r>
          </a:p>
          <a:p>
            <a:pPr algn="l">
              <a:lnSpc>
                <a:spcPct val="40000"/>
              </a:lnSpc>
              <a:spcBef>
                <a:spcPts val="2109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      m=</a:t>
            </a:r>
            <a:r>
              <a:rPr sz="3200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5999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总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− m</a:t>
            </a:r>
            <a:r>
              <a:rPr sz="3200" baseline="-5999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0</a:t>
            </a:r>
          </a:p>
        </p:txBody>
      </p:sp>
      <p:sp>
        <p:nvSpPr>
          <p:cNvPr id="1220" name="Shape 1220"/>
          <p:cNvSpPr/>
          <p:nvPr/>
        </p:nvSpPr>
        <p:spPr>
          <a:xfrm>
            <a:off x="656565" y="3820639"/>
            <a:ext cx="486054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）（</a:t>
            </a:r>
            <a:r>
              <a:rPr lang="en-US"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2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）能否互换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顺序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？</a:t>
            </a:r>
            <a:endParaRPr sz="32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224" name="Shape 1224"/>
          <p:cNvSpPr/>
          <p:nvPr/>
        </p:nvSpPr>
        <p:spPr>
          <a:xfrm>
            <a:off x="431540" y="242742"/>
            <a:ext cx="4366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六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测量液体的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质量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84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6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" grpId="0" animBg="1" advAuto="0"/>
      <p:bldP spid="1215" grpId="0" animBg="1" advAuto="0"/>
      <p:bldP spid="1217" grpId="0" animBg="1" advAuto="0"/>
      <p:bldP spid="1218" grpId="0" animBg="1" advAuto="0"/>
      <p:bldP spid="1219" grpId="0" animBg="1" advAuto="0"/>
      <p:bldP spid="122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66505"/>
            <a:ext cx="7020780" cy="212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3200" dirty="0">
                <a:solidFill>
                  <a:srgbClr val="111111"/>
                </a:solidFill>
                <a:latin typeface="Times New Roman" charset="0"/>
              </a:rPr>
              <a:t>大头针的质量太小，用天平不能直接称量一个大头针的质量，你有什么办法能够称量出一个大头针的质量？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6819" b="31452"/>
          <a:stretch/>
        </p:blipFill>
        <p:spPr>
          <a:xfrm>
            <a:off x="3131840" y="3111810"/>
            <a:ext cx="2555048" cy="10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/>
          <p:nvPr/>
        </p:nvSpPr>
        <p:spPr>
          <a:xfrm>
            <a:off x="3328543" y="917816"/>
            <a:ext cx="331368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微软雅黑"/>
              </a:rPr>
              <a:t>：测纸张；测大头针</a:t>
            </a:r>
            <a:endParaRPr sz="3200" dirty="0">
              <a:solidFill>
                <a:schemeClr val="tx1"/>
              </a:solidFill>
              <a:latin typeface="+mn-ea"/>
              <a:ea typeface="+mn-ea"/>
              <a:cs typeface="微软雅黑"/>
            </a:endParaRPr>
          </a:p>
        </p:txBody>
      </p:sp>
      <p:pic>
        <p:nvPicPr>
          <p:cNvPr id="1363" name="图片 136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630" y="1829167"/>
            <a:ext cx="3358737" cy="2685437"/>
          </a:xfrm>
          <a:prstGeom prst="rect">
            <a:avLst/>
          </a:prstGeom>
        </p:spPr>
      </p:pic>
      <p:pic>
        <p:nvPicPr>
          <p:cNvPr id="1364" name="图片 136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1" y="1829167"/>
            <a:ext cx="3774495" cy="2685437"/>
          </a:xfrm>
          <a:prstGeom prst="rect">
            <a:avLst/>
          </a:prstGeom>
        </p:spPr>
      </p:pic>
      <p:sp>
        <p:nvSpPr>
          <p:cNvPr id="1365" name="Shape 1365"/>
          <p:cNvSpPr/>
          <p:nvPr/>
        </p:nvSpPr>
        <p:spPr>
          <a:xfrm>
            <a:off x="1151620" y="917817"/>
            <a:ext cx="1733146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1.累积法</a:t>
            </a:r>
          </a:p>
        </p:txBody>
      </p:sp>
      <p:sp>
        <p:nvSpPr>
          <p:cNvPr id="1369" name="Shape 1369"/>
          <p:cNvSpPr/>
          <p:nvPr/>
        </p:nvSpPr>
        <p:spPr>
          <a:xfrm>
            <a:off x="341530" y="242742"/>
            <a:ext cx="4473774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七</a:t>
            </a:r>
            <a:r>
              <a:rPr sz="32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sz="32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、质量的特殊测量法</a:t>
            </a:r>
          </a:p>
        </p:txBody>
      </p:sp>
    </p:spTree>
    <p:extLst>
      <p:ext uri="{BB962C8B-B14F-4D97-AF65-F5344CB8AC3E}">
        <p14:creationId xmlns:p14="http://schemas.microsoft.com/office/powerpoint/2010/main" val="8413218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" grpId="0" animBg="1"/>
      <p:bldP spid="1363" grpId="0" advAuto="0"/>
      <p:bldP spid="1364" grpId="0" advAuto="0"/>
      <p:bldP spid="13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/>
          <p:nvPr/>
        </p:nvSpPr>
        <p:spPr>
          <a:xfrm>
            <a:off x="3020793" y="385046"/>
            <a:ext cx="3355082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：</a:t>
            </a:r>
            <a:r>
              <a:rPr sz="32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测</a:t>
            </a:r>
            <a:r>
              <a:rPr lang="zh-CN" altLang="en-US" sz="32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液体；测小狗</a:t>
            </a:r>
            <a:endParaRPr sz="32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1372" name="图片 137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555" y="1765533"/>
            <a:ext cx="2952898" cy="2989289"/>
          </a:xfrm>
          <a:prstGeom prst="rect">
            <a:avLst/>
          </a:prstGeom>
        </p:spPr>
      </p:pic>
      <p:pic>
        <p:nvPicPr>
          <p:cNvPr id="1373" name="图片 137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4037" y="1824642"/>
            <a:ext cx="3362356" cy="2871071"/>
          </a:xfrm>
          <a:prstGeom prst="rect">
            <a:avLst/>
          </a:prstGeom>
        </p:spPr>
      </p:pic>
      <p:sp>
        <p:nvSpPr>
          <p:cNvPr id="1374" name="Shape 1374"/>
          <p:cNvSpPr/>
          <p:nvPr/>
        </p:nvSpPr>
        <p:spPr>
          <a:xfrm>
            <a:off x="686899" y="416186"/>
            <a:ext cx="218491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2.质量差法</a:t>
            </a:r>
          </a:p>
        </p:txBody>
      </p:sp>
    </p:spTree>
    <p:extLst>
      <p:ext uri="{BB962C8B-B14F-4D97-AF65-F5344CB8AC3E}">
        <p14:creationId xmlns:p14="http://schemas.microsoft.com/office/powerpoint/2010/main" val="24625119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0" animBg="1"/>
      <p:bldP spid="1372" grpId="0" advAuto="0"/>
      <p:bldP spid="1373" grpId="0" advAuto="0"/>
      <p:bldP spid="13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/>
          <p:nvPr/>
        </p:nvSpPr>
        <p:spPr>
          <a:xfrm>
            <a:off x="3500821" y="394813"/>
            <a:ext cx="2739528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测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500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本书本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1377" name="图片 137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08" y="1712668"/>
            <a:ext cx="4404215" cy="2756887"/>
          </a:xfrm>
          <a:prstGeom prst="rect">
            <a:avLst/>
          </a:prstGeom>
        </p:spPr>
      </p:pic>
      <p:pic>
        <p:nvPicPr>
          <p:cNvPr id="1378" name="图片 137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6838" y="1541073"/>
            <a:ext cx="3130933" cy="3100078"/>
          </a:xfrm>
          <a:prstGeom prst="rect">
            <a:avLst/>
          </a:prstGeom>
        </p:spPr>
      </p:pic>
      <p:sp>
        <p:nvSpPr>
          <p:cNvPr id="1379" name="Shape 1379"/>
          <p:cNvSpPr/>
          <p:nvPr/>
        </p:nvSpPr>
        <p:spPr>
          <a:xfrm>
            <a:off x="656565" y="411511"/>
            <a:ext cx="2613542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3.取样测量法</a:t>
            </a:r>
          </a:p>
        </p:txBody>
      </p:sp>
    </p:spTree>
    <p:extLst>
      <p:ext uri="{BB962C8B-B14F-4D97-AF65-F5344CB8AC3E}">
        <p14:creationId xmlns:p14="http://schemas.microsoft.com/office/powerpoint/2010/main" val="8332759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" grpId="0" advAuto="0"/>
      <p:bldP spid="1378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4920526" y="1360852"/>
            <a:ext cx="369041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物体占据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空间大小</a:t>
            </a:r>
            <a:endParaRPr sz="28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716905" y="1356615"/>
            <a:ext cx="1211253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体积</a:t>
            </a:r>
            <a:r>
              <a:rPr sz="28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：</a:t>
            </a:r>
            <a:endParaRPr sz="28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356865" y="366505"/>
            <a:ext cx="2621257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sz="28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符号</a:t>
            </a:r>
            <a:r>
              <a:rPr lang="x-none"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）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54908" y="351301"/>
            <a:ext cx="2756951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二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体积与容积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8600" t="9610" r="19400"/>
          <a:stretch/>
        </p:blipFill>
        <p:spPr>
          <a:xfrm>
            <a:off x="521550" y="1536635"/>
            <a:ext cx="2752257" cy="2672352"/>
          </a:xfrm>
          <a:prstGeom prst="rect">
            <a:avLst/>
          </a:prstGeom>
        </p:spPr>
      </p:pic>
      <p:sp>
        <p:nvSpPr>
          <p:cNvPr id="16" name="Shape 1385"/>
          <p:cNvSpPr/>
          <p:nvPr/>
        </p:nvSpPr>
        <p:spPr>
          <a:xfrm>
            <a:off x="3716905" y="2796775"/>
            <a:ext cx="1350922" cy="585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sz="2800" dirty="0" err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容积</a:t>
            </a:r>
            <a:r>
              <a:rPr sz="28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：</a:t>
            </a:r>
          </a:p>
        </p:txBody>
      </p:sp>
      <p:sp>
        <p:nvSpPr>
          <p:cNvPr id="17" name="Shape 1387"/>
          <p:cNvSpPr/>
          <p:nvPr/>
        </p:nvSpPr>
        <p:spPr>
          <a:xfrm>
            <a:off x="4977045" y="2751770"/>
            <a:ext cx="3510390" cy="675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8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容器内部空间的大小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Shape 1389"/>
          <p:cNvSpPr/>
          <p:nvPr/>
        </p:nvSpPr>
        <p:spPr>
          <a:xfrm>
            <a:off x="3705391" y="1990922"/>
            <a:ext cx="112512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8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单位:</a:t>
            </a:r>
          </a:p>
        </p:txBody>
      </p:sp>
      <p:sp>
        <p:nvSpPr>
          <p:cNvPr id="20" name="Shape 1390"/>
          <p:cNvSpPr/>
          <p:nvPr/>
        </p:nvSpPr>
        <p:spPr>
          <a:xfrm>
            <a:off x="4830516" y="1990922"/>
            <a:ext cx="256528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等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Shape 1391"/>
          <p:cNvSpPr/>
          <p:nvPr/>
        </p:nvSpPr>
        <p:spPr>
          <a:xfrm>
            <a:off x="3671900" y="3651870"/>
            <a:ext cx="4590510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8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单位：</a:t>
            </a:r>
            <a:r>
              <a:rPr sz="280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升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L)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2800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毫升</a:t>
            </a:r>
            <a:r>
              <a:rPr 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L)</a:t>
            </a:r>
            <a:r>
              <a:rPr sz="28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等</a:t>
            </a:r>
            <a:endParaRPr sz="28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147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16" grpId="0" animBg="1" advAuto="0"/>
      <p:bldP spid="17" grpId="0" animBg="1" advAuto="0"/>
      <p:bldP spid="19" grpId="0" animBg="1" advAuto="0"/>
      <p:bldP spid="20" grpId="0" animBg="1" advAuto="0"/>
      <p:bldP spid="2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398"/>
          <p:cNvSpPr txBox="1">
            <a:spLocks/>
          </p:cNvSpPr>
          <p:nvPr/>
        </p:nvSpPr>
        <p:spPr>
          <a:xfrm>
            <a:off x="836585" y="951570"/>
            <a:ext cx="7965885" cy="18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2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marL="0" indent="0">
              <a:buSzTx/>
              <a:buFontTx/>
              <a:buNone/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e-DE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1L=1 dm</a:t>
            </a:r>
            <a:r>
              <a:rPr lang="de-DE" sz="3200" baseline="31999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 </a:t>
            </a:r>
            <a:r>
              <a:rPr lang="de-DE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    1ml=1 cm</a:t>
            </a:r>
            <a:r>
              <a:rPr lang="de-DE" sz="3200" baseline="31999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</a:t>
            </a:r>
            <a:r>
              <a:rPr lang="de-DE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    1L=1000ml</a:t>
            </a:r>
          </a:p>
          <a:p>
            <a:pPr marL="0" indent="0">
              <a:buSzTx/>
              <a:buNone/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e-DE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1 m</a:t>
            </a:r>
            <a:r>
              <a:rPr lang="de-DE" sz="3200" baseline="31999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 </a:t>
            </a:r>
            <a:r>
              <a:rPr lang="de-DE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=10</a:t>
            </a:r>
            <a:r>
              <a:rPr lang="de-DE" sz="3200" baseline="300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</a:t>
            </a:r>
            <a:r>
              <a:rPr lang="de-DE" altLang="zh-CN" sz="32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 dm</a:t>
            </a:r>
            <a:r>
              <a:rPr lang="de-DE" altLang="zh-CN" sz="3200" baseline="31999" dirty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 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=</a:t>
            </a:r>
            <a:r>
              <a:rPr lang="de-DE" altLang="zh-CN" sz="32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1</a:t>
            </a:r>
            <a:r>
              <a:rPr lang="de-DE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0</a:t>
            </a:r>
            <a:r>
              <a:rPr lang="de-DE" sz="3200" baseline="31999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6</a:t>
            </a:r>
            <a:r>
              <a:rPr lang="de-DE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 cm</a:t>
            </a:r>
            <a:r>
              <a:rPr lang="de-DE" sz="3200" baseline="31999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American Typewriter"/>
              </a:rPr>
              <a:t>3</a:t>
            </a:r>
            <a:endParaRPr lang="de-DE" sz="3200" baseline="31999" dirty="0">
              <a:solidFill>
                <a:srgbClr val="FF0000"/>
              </a:solidFill>
              <a:latin typeface="微软雅黑"/>
              <a:ea typeface="微软雅黑"/>
              <a:cs typeface="微软雅黑"/>
              <a:sym typeface="American Typewriter"/>
            </a:endParaRPr>
          </a:p>
        </p:txBody>
      </p:sp>
      <p:sp>
        <p:nvSpPr>
          <p:cNvPr id="21" name="Shape 1402"/>
          <p:cNvSpPr/>
          <p:nvPr/>
        </p:nvSpPr>
        <p:spPr>
          <a:xfrm>
            <a:off x="386535" y="231490"/>
            <a:ext cx="265529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二</a:t>
            </a:r>
            <a:r>
              <a:rPr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单位换算</a:t>
            </a:r>
            <a:endParaRPr sz="3200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" name="Shape 1390"/>
          <p:cNvSpPr/>
          <p:nvPr/>
        </p:nvSpPr>
        <p:spPr>
          <a:xfrm>
            <a:off x="1016605" y="2886785"/>
            <a:ext cx="3465384" cy="810090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500m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200" u="sng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    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3200" u="sng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Shape 1390"/>
          <p:cNvSpPr/>
          <p:nvPr/>
        </p:nvSpPr>
        <p:spPr>
          <a:xfrm>
            <a:off x="5112060" y="2886785"/>
            <a:ext cx="2745305" cy="810090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0cm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dm</a:t>
            </a:r>
            <a:r>
              <a:rPr lang="en-US" altLang="zh-CN" sz="3200" baseline="300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3200" u="sng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" name="Shape 1390"/>
          <p:cNvSpPr/>
          <p:nvPr/>
        </p:nvSpPr>
        <p:spPr>
          <a:xfrm>
            <a:off x="1016605" y="3921900"/>
            <a:ext cx="3465384" cy="810090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500</a:t>
            </a:r>
            <a:r>
              <a:rPr lang="de-DE" altLang="zh-CN" sz="3200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ml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200" u="sng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    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cm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3200" u="sng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" name="Shape 1390"/>
          <p:cNvSpPr/>
          <p:nvPr/>
        </p:nvSpPr>
        <p:spPr>
          <a:xfrm>
            <a:off x="5022050" y="3921900"/>
            <a:ext cx="3375375" cy="810090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0</a:t>
            </a:r>
            <a:r>
              <a:rPr lang="de-DE" altLang="zh-CN" sz="3200" dirty="0" smtClean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ml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200" u="sng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     </a:t>
            </a:r>
            <a:r>
              <a:rPr lang="en-US" altLang="zh-CN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dm</a:t>
            </a:r>
            <a:r>
              <a:rPr lang="en-US" altLang="zh-CN" sz="3200" baseline="300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endParaRPr lang="en-US" altLang="zh-CN" sz="3200" u="sng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655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  <p:bldP spid="23" grpId="0" animBg="1" advAuto="0"/>
      <p:bldP spid="24" grpId="0" animBg="1" advAuto="0"/>
      <p:bldP spid="2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937" t="52783" r="75190" b="16344"/>
          <a:stretch>
            <a:fillRect/>
          </a:stretch>
        </p:blipFill>
        <p:spPr>
          <a:xfrm>
            <a:off x="691381" y="325021"/>
            <a:ext cx="1675015" cy="127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r="78037" b="61579"/>
          <a:stretch>
            <a:fillRect/>
          </a:stretch>
        </p:blipFill>
        <p:spPr>
          <a:xfrm>
            <a:off x="3555373" y="371951"/>
            <a:ext cx="1508690" cy="1230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屏幕快照 2017-06-26 上午10.04.43.png"/>
          <p:cNvPicPr>
            <a:picLocks noChangeAspect="1"/>
          </p:cNvPicPr>
          <p:nvPr/>
        </p:nvPicPr>
        <p:blipFill>
          <a:blip r:embed="rId3">
            <a:extLst/>
          </a:blip>
          <a:srcRect l="66408" t="61453" r="13090" b="28662"/>
          <a:stretch>
            <a:fillRect/>
          </a:stretch>
        </p:blipFill>
        <p:spPr>
          <a:xfrm>
            <a:off x="701570" y="1851670"/>
            <a:ext cx="1485165" cy="64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屏幕快照 2017-06-26 上午10.04.43.png"/>
          <p:cNvPicPr>
            <a:picLocks noChangeAspect="1"/>
          </p:cNvPicPr>
          <p:nvPr/>
        </p:nvPicPr>
        <p:blipFill>
          <a:blip r:embed="rId3">
            <a:extLst/>
          </a:blip>
          <a:srcRect l="67144" t="85611" r="14718" b="4658"/>
          <a:stretch>
            <a:fillRect/>
          </a:stretch>
        </p:blipFill>
        <p:spPr>
          <a:xfrm>
            <a:off x="3581890" y="1851670"/>
            <a:ext cx="1491860" cy="64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22413" t="1955" r="52614" b="59193"/>
          <a:stretch>
            <a:fillRect/>
          </a:stretch>
        </p:blipFill>
        <p:spPr>
          <a:xfrm>
            <a:off x="6284163" y="372056"/>
            <a:ext cx="1696241" cy="1230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屏幕快照 2017-06-26 上午10.04.43.png"/>
          <p:cNvPicPr>
            <a:picLocks noChangeAspect="1"/>
          </p:cNvPicPr>
          <p:nvPr/>
        </p:nvPicPr>
        <p:blipFill>
          <a:blip r:embed="rId3">
            <a:extLst/>
          </a:blip>
          <a:srcRect l="68021" t="11658" r="14199" b="81921"/>
          <a:stretch>
            <a:fillRect/>
          </a:stretch>
        </p:blipFill>
        <p:spPr>
          <a:xfrm>
            <a:off x="6192180" y="1851670"/>
            <a:ext cx="1997911" cy="58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0302" r="25636" b="61849"/>
          <a:stretch>
            <a:fillRect/>
          </a:stretch>
        </p:blipFill>
        <p:spPr>
          <a:xfrm>
            <a:off x="701570" y="2616755"/>
            <a:ext cx="1664478" cy="1230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75575" b="61071"/>
          <a:stretch>
            <a:fillRect/>
          </a:stretch>
        </p:blipFill>
        <p:spPr>
          <a:xfrm>
            <a:off x="3491880" y="2616755"/>
            <a:ext cx="1655863" cy="123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屏幕快照 2017-06-26 上午10.04.43.png"/>
          <p:cNvPicPr>
            <a:picLocks noChangeAspect="1"/>
          </p:cNvPicPr>
          <p:nvPr/>
        </p:nvPicPr>
        <p:blipFill>
          <a:blip r:embed="rId3">
            <a:extLst/>
          </a:blip>
          <a:srcRect l="58858" t="19005" r="6112" b="69871"/>
          <a:stretch>
            <a:fillRect/>
          </a:stretch>
        </p:blipFill>
        <p:spPr>
          <a:xfrm>
            <a:off x="296055" y="4101921"/>
            <a:ext cx="2432419" cy="730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屏幕快照 2017-06-26 上午10.04.43.png"/>
          <p:cNvPicPr>
            <a:picLocks noChangeAspect="1"/>
          </p:cNvPicPr>
          <p:nvPr/>
        </p:nvPicPr>
        <p:blipFill>
          <a:blip r:embed="rId3">
            <a:extLst/>
          </a:blip>
          <a:srcRect l="60420" t="30514" r="7621" b="48247"/>
          <a:stretch>
            <a:fillRect/>
          </a:stretch>
        </p:blipFill>
        <p:spPr>
          <a:xfrm>
            <a:off x="3086835" y="3921900"/>
            <a:ext cx="2487772" cy="1023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tiff"/>
          <p:cNvPicPr>
            <a:picLocks noChangeAspect="1"/>
          </p:cNvPicPr>
          <p:nvPr/>
        </p:nvPicPr>
        <p:blipFill>
          <a:blip r:embed="rId4">
            <a:extLst/>
          </a:blip>
          <a:srcRect l="10903" t="5006" r="10903" b="9694"/>
          <a:stretch>
            <a:fillRect/>
          </a:stretch>
        </p:blipFill>
        <p:spPr>
          <a:xfrm>
            <a:off x="6237185" y="2616755"/>
            <a:ext cx="2160240" cy="155385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946257" y="4468199"/>
            <a:ext cx="372173" cy="43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21931279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  <p:bldP spid="157" grpId="0" animBg="1" advAuto="0"/>
      <p:bldP spid="159" grpId="0" animBg="1" advAuto="0"/>
      <p:bldP spid="162" grpId="0" animBg="1" advAuto="0"/>
      <p:bldP spid="16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1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"/>
          <a:stretch>
            <a:fillRect/>
          </a:stretch>
        </p:blipFill>
        <p:spPr bwMode="auto">
          <a:xfrm>
            <a:off x="1016605" y="141480"/>
            <a:ext cx="6750750" cy="4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55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575" y="771550"/>
            <a:ext cx="3608665" cy="351039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90"/>
          <p:cNvSpPr/>
          <p:nvPr/>
        </p:nvSpPr>
        <p:spPr>
          <a:xfrm>
            <a:off x="4977045" y="1716655"/>
            <a:ext cx="274530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排水法测体积</a:t>
            </a:r>
            <a:endParaRPr sz="3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Shape 1192"/>
          <p:cNvSpPr/>
          <p:nvPr/>
        </p:nvSpPr>
        <p:spPr>
          <a:xfrm>
            <a:off x="5382090" y="2796775"/>
            <a:ext cx="216024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石</a:t>
            </a:r>
            <a:r>
              <a:rPr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－</a:t>
            </a:r>
            <a:r>
              <a:rPr lang="en-US" sz="32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1</a:t>
            </a:r>
            <a:endParaRPr sz="3200" baseline="-250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25191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76545" y="366505"/>
            <a:ext cx="3080743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三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体积的测量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" name="Shape 246"/>
          <p:cNvSpPr/>
          <p:nvPr/>
        </p:nvSpPr>
        <p:spPr>
          <a:xfrm>
            <a:off x="1196625" y="996575"/>
            <a:ext cx="396044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工具：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量筒或量杯</a:t>
            </a:r>
            <a:endParaRPr sz="32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33168"/>
          <a:stretch/>
        </p:blipFill>
        <p:spPr>
          <a:xfrm>
            <a:off x="296525" y="1716655"/>
            <a:ext cx="4905545" cy="3115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4815" b="13581"/>
          <a:stretch/>
        </p:blipFill>
        <p:spPr>
          <a:xfrm>
            <a:off x="5247075" y="1851670"/>
            <a:ext cx="3671900" cy="28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63778" b="9569"/>
          <a:stretch/>
        </p:blipFill>
        <p:spPr>
          <a:xfrm>
            <a:off x="836585" y="546525"/>
            <a:ext cx="1710190" cy="3938233"/>
          </a:xfrm>
          <a:prstGeom prst="rect">
            <a:avLst/>
          </a:prstGeom>
        </p:spPr>
      </p:pic>
      <p:sp>
        <p:nvSpPr>
          <p:cNvPr id="3" name="Shape 1390"/>
          <p:cNvSpPr/>
          <p:nvPr/>
        </p:nvSpPr>
        <p:spPr>
          <a:xfrm>
            <a:off x="2816805" y="861560"/>
            <a:ext cx="274530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分度值：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2ml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Shape 1390"/>
          <p:cNvSpPr/>
          <p:nvPr/>
        </p:nvSpPr>
        <p:spPr>
          <a:xfrm>
            <a:off x="2816805" y="1626645"/>
            <a:ext cx="2745305" cy="63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量程：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2ml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5" name="Shape 1390"/>
          <p:cNvSpPr/>
          <p:nvPr/>
        </p:nvSpPr>
        <p:spPr>
          <a:xfrm>
            <a:off x="2816805" y="2571750"/>
            <a:ext cx="5805646" cy="126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读数：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读数时视线应与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凹面的</a:t>
            </a:r>
            <a:endParaRPr lang="en-US" altLang="zh-CN" sz="3200" dirty="0" smtClean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底部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或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凸面的顶部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平行。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704428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3" y="951570"/>
            <a:ext cx="8727137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816555"/>
            <a:ext cx="4669269" cy="3600400"/>
          </a:xfrm>
          <a:prstGeom prst="rect">
            <a:avLst/>
          </a:prstGeom>
        </p:spPr>
      </p:pic>
      <p:sp>
        <p:nvSpPr>
          <p:cNvPr id="3" name="Shape 1192"/>
          <p:cNvSpPr/>
          <p:nvPr/>
        </p:nvSpPr>
        <p:spPr>
          <a:xfrm>
            <a:off x="2366755" y="681540"/>
            <a:ext cx="117013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l</a:t>
            </a:r>
            <a:r>
              <a:rPr lang="en-US" altLang="zh-CN" sz="3200" baseline="30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3200" baseline="300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右大括号 3"/>
          <p:cNvSpPr/>
          <p:nvPr/>
        </p:nvSpPr>
        <p:spPr>
          <a:xfrm rot="5400000">
            <a:off x="2686610" y="3512035"/>
            <a:ext cx="470880" cy="930570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6755" y="4191930"/>
            <a:ext cx="117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1CM</a:t>
            </a:r>
          </a:p>
        </p:txBody>
      </p:sp>
      <p:sp>
        <p:nvSpPr>
          <p:cNvPr id="6" name="Shape 1192"/>
          <p:cNvSpPr/>
          <p:nvPr/>
        </p:nvSpPr>
        <p:spPr>
          <a:xfrm>
            <a:off x="6057165" y="2211710"/>
            <a:ext cx="1350151" cy="81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sz="44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sz="44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lang="en-US" sz="44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?</a:t>
            </a:r>
            <a:endParaRPr sz="4400" baseline="300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87273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8395" r="88274" b="45948"/>
          <a:stretch/>
        </p:blipFill>
        <p:spPr>
          <a:xfrm>
            <a:off x="386535" y="1626645"/>
            <a:ext cx="2295255" cy="1402362"/>
          </a:xfrm>
          <a:prstGeom prst="rect">
            <a:avLst/>
          </a:prstGeom>
        </p:spPr>
      </p:pic>
      <p:sp>
        <p:nvSpPr>
          <p:cNvPr id="5" name="Shape 1192"/>
          <p:cNvSpPr/>
          <p:nvPr/>
        </p:nvSpPr>
        <p:spPr>
          <a:xfrm>
            <a:off x="5067055" y="1626645"/>
            <a:ext cx="216024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zh-CN" altLang="en-US" sz="3200" baseline="-25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石</a:t>
            </a:r>
            <a:r>
              <a:rPr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－</a:t>
            </a:r>
            <a:r>
              <a:rPr lang="en-US" sz="3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</a:t>
            </a:r>
            <a:endParaRPr sz="3200" baseline="-250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Shape 1192"/>
          <p:cNvSpPr/>
          <p:nvPr/>
        </p:nvSpPr>
        <p:spPr>
          <a:xfrm>
            <a:off x="5472100" y="2751770"/>
            <a:ext cx="1350151" cy="81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sz="44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V</a:t>
            </a:r>
            <a:r>
              <a:rPr sz="44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=</a:t>
            </a:r>
            <a:r>
              <a:rPr lang="en-US" sz="44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?</a:t>
            </a:r>
            <a:endParaRPr sz="4400" baseline="300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65244" b="9499"/>
          <a:stretch/>
        </p:blipFill>
        <p:spPr>
          <a:xfrm>
            <a:off x="656565" y="906565"/>
            <a:ext cx="3285365" cy="32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59" y="276495"/>
            <a:ext cx="8055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在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“用托盘天平称物体的质量”的实验中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下列哪项操作不是必要的　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algn="l"/>
            <a:endParaRPr lang="zh-CN" altLang="zh-CN" sz="28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使用天平时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应将天平放在水平操作台面上</a:t>
            </a:r>
          </a:p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调节横梁平衡时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应先将游码移至横梁标尺左端“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”刻度线上</a:t>
            </a:r>
          </a:p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称量时左盘应放置待称量的物体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右盘放置砝码</a:t>
            </a:r>
          </a:p>
          <a:p>
            <a:pPr algn="l"/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D.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判断天平横梁是否平衡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</a:rPr>
              <a:t>一定要等指针完全静止下来</a:t>
            </a:r>
          </a:p>
        </p:txBody>
      </p:sp>
      <p:sp>
        <p:nvSpPr>
          <p:cNvPr id="3" name="矩形 2"/>
          <p:cNvSpPr/>
          <p:nvPr/>
        </p:nvSpPr>
        <p:spPr>
          <a:xfrm>
            <a:off x="4932040" y="726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6585" y="771550"/>
            <a:ext cx="7425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在称量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物体的质量时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向右移动游码相当于　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　　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A.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向右调节平衡螺母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           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B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向左调节平衡螺母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C.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在右盘增加砝码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             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D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r>
              <a:rPr lang="zh-CN" altLang="zh-CN" sz="2800" dirty="0">
                <a:solidFill>
                  <a:schemeClr val="tx1"/>
                </a:solidFill>
                <a:latin typeface="+mn-ea"/>
                <a:ea typeface="+mn-ea"/>
              </a:rPr>
              <a:t>在右盘减去砝码</a:t>
            </a:r>
          </a:p>
        </p:txBody>
      </p:sp>
      <p:sp>
        <p:nvSpPr>
          <p:cNvPr id="3" name="矩形 2"/>
          <p:cNvSpPr/>
          <p:nvPr/>
        </p:nvSpPr>
        <p:spPr>
          <a:xfrm>
            <a:off x="1961710" y="11765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1580" y="591530"/>
            <a:ext cx="7470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要求较准确地测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80mL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的酒精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请你在下列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4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种规格的量筒中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选出适当的量筒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)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量程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50mL,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最小刻度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5mL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B.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量程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50mL,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最小刻度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2mL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C.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量程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100mL,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最小刻度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10mL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D.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量程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100mL,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最小刻度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5mL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12260" y="10415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0" y="1761660"/>
            <a:ext cx="4320480" cy="30776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530" y="276495"/>
            <a:ext cx="8505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</a:t>
            </a:r>
            <a:r>
              <a:rPr lang="zh-CN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今将一个体积为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10cm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的铁块挂在蜡块的下端使蜡块全部浸没在量筒的水中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此时量筒中水面变化如图所示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则蜡块的体积是</a:t>
            </a:r>
            <a:r>
              <a:rPr lang="zh-CN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cm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21950" y="108658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50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/>
          <p:nvPr/>
        </p:nvSpPr>
        <p:spPr>
          <a:xfrm>
            <a:off x="661260" y="773622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放：</a:t>
            </a:r>
          </a:p>
        </p:txBody>
      </p:sp>
      <p:sp>
        <p:nvSpPr>
          <p:cNvPr id="1184" name="Shape 1184"/>
          <p:cNvSpPr/>
          <p:nvPr/>
        </p:nvSpPr>
        <p:spPr>
          <a:xfrm>
            <a:off x="1811803" y="773622"/>
            <a:ext cx="3937993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把天平放在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水平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桌面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上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85" name="Shape 1185"/>
          <p:cNvSpPr/>
          <p:nvPr/>
        </p:nvSpPr>
        <p:spPr>
          <a:xfrm>
            <a:off x="661260" y="1311821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移：</a:t>
            </a:r>
          </a:p>
        </p:txBody>
      </p:sp>
      <p:sp>
        <p:nvSpPr>
          <p:cNvPr id="1186" name="Shape 1186"/>
          <p:cNvSpPr/>
          <p:nvPr/>
        </p:nvSpPr>
        <p:spPr>
          <a:xfrm>
            <a:off x="1770754" y="1311821"/>
            <a:ext cx="5652492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把</a:t>
            </a:r>
            <a:r>
              <a:rPr sz="3200" dirty="0" err="1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游码</a:t>
            </a:r>
            <a:r>
              <a:rPr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移至标尺左端</a:t>
            </a:r>
            <a:r>
              <a:rPr sz="3200" dirty="0" err="1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零刻度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线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处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87" name="Shape 1187"/>
          <p:cNvSpPr/>
          <p:nvPr/>
        </p:nvSpPr>
        <p:spPr>
          <a:xfrm>
            <a:off x="661260" y="1850020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调：</a:t>
            </a:r>
          </a:p>
        </p:txBody>
      </p:sp>
      <p:sp>
        <p:nvSpPr>
          <p:cNvPr id="1188" name="Shape 1188"/>
          <p:cNvSpPr/>
          <p:nvPr/>
        </p:nvSpPr>
        <p:spPr>
          <a:xfrm>
            <a:off x="1806565" y="1804533"/>
            <a:ext cx="7160041" cy="1399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调节横梁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上的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平衡螺母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，使指针在分度盘中线或等幅摆动；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左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偏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向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右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调</a:t>
            </a:r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，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右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偏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向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左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调</a:t>
            </a:r>
            <a:endParaRPr sz="32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89" name="Shape 1189"/>
          <p:cNvSpPr/>
          <p:nvPr/>
        </p:nvSpPr>
        <p:spPr>
          <a:xfrm>
            <a:off x="611560" y="3201820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称：</a:t>
            </a:r>
          </a:p>
        </p:txBody>
      </p:sp>
      <p:sp>
        <p:nvSpPr>
          <p:cNvPr id="1190" name="Shape 1190"/>
          <p:cNvSpPr/>
          <p:nvPr/>
        </p:nvSpPr>
        <p:spPr>
          <a:xfrm>
            <a:off x="1826695" y="3201820"/>
            <a:ext cx="612068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左</a:t>
            </a:r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物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右</a:t>
            </a:r>
            <a:r>
              <a:rPr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码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，先大后小，再移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游码</a:t>
            </a:r>
            <a:endParaRPr sz="32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606322" y="3677826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读：</a:t>
            </a:r>
          </a:p>
        </p:txBody>
      </p:sp>
      <p:sp>
        <p:nvSpPr>
          <p:cNvPr id="1192" name="Shape 1192"/>
          <p:cNvSpPr/>
          <p:nvPr/>
        </p:nvSpPr>
        <p:spPr>
          <a:xfrm>
            <a:off x="1826695" y="3685624"/>
            <a:ext cx="3375375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砝码</a:t>
            </a:r>
            <a:r>
              <a:rPr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+</a:t>
            </a:r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游码</a:t>
            </a:r>
            <a:endParaRPr sz="3200" baseline="-25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93" name="Shape 1193"/>
          <p:cNvSpPr/>
          <p:nvPr/>
        </p:nvSpPr>
        <p:spPr>
          <a:xfrm>
            <a:off x="611560" y="4248196"/>
            <a:ext cx="937618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收：</a:t>
            </a:r>
          </a:p>
        </p:txBody>
      </p:sp>
      <p:sp>
        <p:nvSpPr>
          <p:cNvPr id="1194" name="Shape 1194"/>
          <p:cNvSpPr/>
          <p:nvPr/>
        </p:nvSpPr>
        <p:spPr>
          <a:xfrm>
            <a:off x="1826696" y="4259438"/>
            <a:ext cx="4795243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砝码放回盒内，游码归零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341530" y="231490"/>
            <a:ext cx="3616524" cy="468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20000"/>
          </a:bodyPr>
          <a:lstStyle>
            <a:lvl1pPr algn="l">
              <a:spcBef>
                <a:spcPts val="3000"/>
              </a:spcBef>
              <a:defRPr sz="44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一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托盘天平的使用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30596659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animBg="1" advAuto="0"/>
      <p:bldP spid="1184" grpId="0" animBg="1" advAuto="0"/>
      <p:bldP spid="1185" grpId="0" animBg="1" advAuto="0"/>
      <p:bldP spid="1186" grpId="0" animBg="1" advAuto="0"/>
      <p:bldP spid="1187" grpId="0" animBg="1" advAuto="0"/>
      <p:bldP spid="1188" grpId="0" animBg="1" advAuto="0"/>
      <p:bldP spid="1189" grpId="0" animBg="1" advAuto="0"/>
      <p:bldP spid="1190" grpId="0" animBg="1" advAuto="0"/>
      <p:bldP spid="1191" grpId="0" animBg="1" advAuto="0"/>
      <p:bldP spid="1192" grpId="0" animBg="1" advAuto="0"/>
      <p:bldP spid="1193" grpId="0" animBg="1" advAuto="0"/>
      <p:bldP spid="1194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95" y="1446625"/>
            <a:ext cx="5130570" cy="35062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6575" y="321500"/>
            <a:ext cx="7470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小明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利用天平测一块小石块的质量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如图所示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图中小石块的实际质量是</a:t>
            </a:r>
            <a:r>
              <a:rPr lang="zh-CN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72100" y="726545"/>
            <a:ext cx="88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23.8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0607" b="10299"/>
          <a:stretch/>
        </p:blipFill>
        <p:spPr>
          <a:xfrm>
            <a:off x="1359811" y="1222771"/>
            <a:ext cx="6915613" cy="23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75" y="636535"/>
            <a:ext cx="7650850" cy="37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9685"/>
          <a:stretch/>
        </p:blipFill>
        <p:spPr>
          <a:xfrm>
            <a:off x="1556665" y="411510"/>
            <a:ext cx="6030670" cy="43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56" y="1113702"/>
            <a:ext cx="6289727" cy="2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0759"/>
          <a:stretch/>
        </p:blipFill>
        <p:spPr>
          <a:xfrm>
            <a:off x="1106615" y="861560"/>
            <a:ext cx="6885765" cy="33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0"/>
          <p:cNvSpPr/>
          <p:nvPr/>
        </p:nvSpPr>
        <p:spPr>
          <a:xfrm>
            <a:off x="3311860" y="3741880"/>
            <a:ext cx="2187632" cy="502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左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码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右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物时</a:t>
            </a:r>
            <a:endParaRPr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Shape 1192"/>
          <p:cNvSpPr/>
          <p:nvPr/>
        </p:nvSpPr>
        <p:spPr>
          <a:xfrm>
            <a:off x="2636785" y="4371950"/>
            <a:ext cx="3937993" cy="502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</a:t>
            </a:r>
            <a:r>
              <a:rPr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砝码</a:t>
            </a:r>
            <a:r>
              <a:rPr 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－</a:t>
            </a:r>
            <a:r>
              <a:rPr lang="en-US" altLang="zh-CN" sz="32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sz="3200" baseline="-25000" dirty="0" err="1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游码</a:t>
            </a:r>
            <a:endParaRPr sz="3200" baseline="-25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5817"/>
          <a:stretch/>
        </p:blipFill>
        <p:spPr>
          <a:xfrm>
            <a:off x="1061610" y="186485"/>
            <a:ext cx="6908970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 advAuto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7082</TotalTime>
  <Words>466</Words>
  <Application>Microsoft Macintosh PowerPoint</Application>
  <PresentationFormat>全屏显示(16:9)</PresentationFormat>
  <Paragraphs>96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2020-03-09T01:50:53Z</dcterms:modified>
</cp:coreProperties>
</file>