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3963" r:id="rId3"/>
    <p:sldId id="3964" r:id="rId5"/>
    <p:sldId id="3965" r:id="rId6"/>
    <p:sldId id="3966" r:id="rId7"/>
    <p:sldId id="3967" r:id="rId8"/>
    <p:sldId id="3968" r:id="rId9"/>
    <p:sldId id="3969" r:id="rId10"/>
    <p:sldId id="3970" r:id="rId11"/>
    <p:sldId id="3971" r:id="rId12"/>
    <p:sldId id="3972" r:id="rId13"/>
    <p:sldId id="3973" r:id="rId14"/>
    <p:sldId id="3974" r:id="rId15"/>
    <p:sldId id="3975" r:id="rId16"/>
    <p:sldId id="3976" r:id="rId17"/>
    <p:sldId id="3977" r:id="rId18"/>
    <p:sldId id="3978" r:id="rId19"/>
    <p:sldId id="3979" r:id="rId20"/>
    <p:sldId id="3980" r:id="rId21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lvl="1" indent="-18288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lvl="2" indent="-3683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lvl="3" indent="-55435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lvl="4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8C8A"/>
    <a:srgbClr val="AB0019"/>
    <a:srgbClr val="334859"/>
    <a:srgbClr val="005D40"/>
    <a:srgbClr val="F29548"/>
    <a:srgbClr val="F18D3B"/>
    <a:srgbClr val="EE7919"/>
    <a:srgbClr val="F8B566"/>
    <a:srgbClr val="EB6300"/>
    <a:srgbClr val="EA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294"/>
    <p:restoredTop sz="92986"/>
  </p:normalViewPr>
  <p:slideViewPr>
    <p:cSldViewPr showGuides="1">
      <p:cViewPr varScale="1">
        <p:scale>
          <a:sx n="108" d="100"/>
          <a:sy n="108" d="100"/>
        </p:scale>
        <p:origin x="-486" y="-96"/>
      </p:cViewPr>
      <p:guideLst>
        <p:guide orient="horz" pos="428"/>
        <p:guide orient="horz" pos="3792"/>
        <p:guide pos="2976"/>
        <p:guide pos="542"/>
        <p:guide pos="55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>
              <a:defRPr/>
            </a:pPr>
            <a:fld id="{06024D97-E667-405D-B634-E583E2108D71}" type="datetimeFigureOut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fontAlgn="base"/>
            <a:fld id="{418F03C3-53C1-4F10-8DAF-D1F318E96C6E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55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55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75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75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055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9650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" name="矩形 259"/>
          <p:cNvSpPr>
            <a:spLocks noChangeArrowheads="1"/>
          </p:cNvSpPr>
          <p:nvPr userDrawn="1"/>
        </p:nvSpPr>
        <p:spPr bwMode="auto">
          <a:xfrm>
            <a:off x="2352675" y="2930525"/>
            <a:ext cx="443865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base">
              <a:buNone/>
            </a:pPr>
            <a:r>
              <a:rPr lang="zh-CN" altLang="en-US" sz="9815" b="1" strike="noStrike" cap="all" noProof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谢   谢</a:t>
            </a:r>
            <a:endParaRPr lang="zh-CN" altLang="en-US" sz="9815" b="1" strike="noStrike" cap="all" noProof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4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0125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/>
      <p:bldP spid="21" grpId="1"/>
    </p:bld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ct val="19000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813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55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89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837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638300" y="2919730"/>
            <a:ext cx="5857240" cy="1736725"/>
            <a:chOff x="2580" y="4598"/>
            <a:chExt cx="9224" cy="2735"/>
          </a:xfrm>
        </p:grpSpPr>
        <p:sp>
          <p:nvSpPr>
            <p:cNvPr id="21" name="矩形 259"/>
            <p:cNvSpPr>
              <a:spLocks noChangeArrowheads="1"/>
            </p:cNvSpPr>
            <p:nvPr/>
          </p:nvSpPr>
          <p:spPr bwMode="auto">
            <a:xfrm>
              <a:off x="2580" y="4598"/>
              <a:ext cx="9224" cy="1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265" b="1" i="0" u="none" strike="noStrike" kern="1200" cap="all" spc="0" normalizeH="0" baseline="0" noProof="1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课后作业本</a:t>
              </a:r>
              <a:endParaRPr kumimoji="0" lang="zh-CN" altLang="en-US" sz="4265" b="1" i="0" u="none" strike="noStrike" kern="1200" cap="all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" name="矩形 259"/>
            <p:cNvSpPr>
              <a:spLocks noChangeArrowheads="1"/>
            </p:cNvSpPr>
            <p:nvPr/>
          </p:nvSpPr>
          <p:spPr bwMode="auto">
            <a:xfrm>
              <a:off x="2580" y="6505"/>
              <a:ext cx="9224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415" b="0" i="0" u="none" strike="noStrike" kern="1200" cap="all" spc="0" normalizeH="0" baseline="0" noProof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第二十一章   信息的传递</a:t>
              </a:r>
              <a:endParaRPr kumimoji="0" lang="zh-CN" altLang="en-US" sz="3415" b="0" i="0" u="none" strike="noStrike" kern="1200" cap="all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0830" y="4937760"/>
            <a:ext cx="2446020" cy="12280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9. （2019·泰州）如图，磁悬浮无线蓝牙音箱可由蓝牙通过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（选填“超声波”或“电磁波”）实现与手机数据的光速传输. 该产品底座里有一个电磁铁，可使箱体悬在空中，这是根据同名磁极相互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的原理实现的该产品处于图示状态时，若重力突然消失，则此瞬间底座对水平桌面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（选填“有”或“没有”）压力.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62694" y="1706880"/>
            <a:ext cx="13442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电磁波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05172" y="3251835"/>
            <a:ext cx="9867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排斥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24284" y="4269105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72660" y="4129405"/>
            <a:ext cx="3321685" cy="16637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459865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10. （2018·淮安）如图所示，“天宫二号”中的航天员是通过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接收地面指挥中心发出的各项指令，“天宫二号”上的太阳能电池板是将太阳能转化为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的装置.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84664" y="1983105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电磁波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89602" y="297624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电能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55663" y="1531620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11. （2018·乌鲁木齐）同步通信卫星是在离地面高度为3.6×10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m，绕地心转动的圆轨道（同步轨道）上运行的卫星，运行周期跟地球自转周期相同.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（1）同步通信卫星绕地球运行时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（选填“受”或“不受”）地球的引力，周期是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h．同步通信卫星相对于地面的建筑物是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的，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颗同步通信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卫星基本可以实现全球通信.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62040" y="5220970"/>
            <a:ext cx="1416050" cy="13398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01449" y="3641725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受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194" name="TextBox 1"/>
          <p:cNvSpPr txBox="1"/>
          <p:nvPr/>
        </p:nvSpPr>
        <p:spPr>
          <a:xfrm>
            <a:off x="3104833" y="86868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能力提升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55067" y="4610100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24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70612" y="513715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静止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19122" y="5132070"/>
            <a:ext cx="360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（2）理论和实践表明，质量不同的同步通信卫星都以相同的速度在同步轨道上运行，若同步通信卫星上的天线脱落，天线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（选填“仍然”或“不会”）在同步轨道上运行. （3）地面上的甲、乙两人用卫星电话通过同步通信卫星联系，从甲发出信号到他收到乙自动回复的信号至少需要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s.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96662" y="251079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仍然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21887" y="4545965"/>
            <a:ext cx="8051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0.48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316355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12. （2019·烟台）阅读下文，回答问题：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拥抱5G时代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　　5G电话通了，5G手术成功了，5G庭审开庭了……近期，5G“很忙”，形形色色的与5G有关的应用频频在我们视野中出现.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　　5G技术突破了数据传输的瓶颈，实现了端到端的高速率、低时延、广连接，5G技术即将在移动终端大规模推出. 无论是1G、2G、3G，还是4G、5G，无论什么黑科技、白科技，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博大精深的无线通信技术奥秘全部都蕴含在物理学中的基本公式“c=λv”，即“光速=波长×频率”（国际单位制中，波长的单位为米；频率单位为赫兹）.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电磁波的功能特性，是由它的频率决定的，不同频率的电磁波，有不同的用途. 频率越高，能使用的频率资源越丰富，其传输速率就越高，同时，频率越高，波长越短，越趋近于直线传播（绕射能力越差），在传播介质中的衰减也越大.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4872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5G技术采用了高频段，其最大的问题就是传输距离大幅缩短，覆盖能力大幅减弱. 为了解决这一问题，需要增加覆盖同一区域的5G基站的数量，将来我们身边将会出现很多的“微基站”“天线阵列”，只有这样，同一基站下的两个用户就可以不通过基站直接实现手机间的传输.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（1）依据你的理解，给文中“传输速率”下一个定义.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8075" y="5499100"/>
            <a:ext cx="6942455" cy="103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传输数据的量跟时间的比值叫做传输速率（单位时间内传输数据的量）.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01090"/>
            <a:ext cx="743267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（2）5G技术的难点是什么？技术人员是通过什么突破数据传输的瓶颈？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（3）国际上主要使用28GHz（1G=109）电磁波进行5G商用的频段试验，利用文中提到的知识，估算5G商用电磁波的波长约为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mm（计算结果保留一位小数）.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29327" y="5223510"/>
            <a:ext cx="8051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10.7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8075" y="2126615"/>
            <a:ext cx="6942455" cy="1986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5G技术采用的电磁波趋近于直线传播，衰减大，传输距离短，覆盖能力弱（答出一点即可）；增加覆盖同一区域的5G基站的数量（其他说法合理即可）.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ransition>
    <p:push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3104833" y="86868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基础巩固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5663" y="1675130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1．（2019·临沂）2019年4月15日京雄高铁采用铺轨机正式铺轨，此铺轨机（如图）首次应用了我国自主研发的“北斗”定位系统. 铺轨机与“北斗”定位系统间的信息传递靠的是（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电磁波		B. 超声波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次声波		D. 红外线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86232" y="381063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65445" y="3810635"/>
            <a:ext cx="2823210" cy="208407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2.（2019·巴中）下列关于电磁波和信息技术说法正确的是（ 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由华为主导的5G技术不是利用电磁波进行信息传输的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北斗卫星导航系统是通过电磁波进行定位服务的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电磁波只能传递信息不能传递能量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D．不同频率的电磁波在真空中传播速度不相同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84272" y="1995805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5303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3. （2019·宿迁）“跨越时空，漫游地球”离不开电磁波和能源，下列相关认识错误的是（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“嫦娥四号”探测器能从月球上发回月背的影像图，说明电磁波能在真空中传播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我国5G技术世界领先，该技术采用无线电波传输信息，无线电波是电磁波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太阳是人类的“能源之母”，煤、石油、风能、水能等能源都是间接来自太阳能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能量在转化或转移过程中总量保持不变，所以不必担心能源危机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59232" y="218440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890395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4．（2018·内江）在下面所列举的电磁波谱大家庭中，其中频率最高的是（      ）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无线电波			B． 红外线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紫外线				D． X射线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36972" y="248221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74688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5.（2018·兰州）下列关于地球同步通信卫星的说法错误的是（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同步卫星处于平衡状态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同步卫星的机械能守恒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同步卫星相对于地面静止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同步卫星使用微波进行通信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39237" y="231013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6.中央电视台春晚通过CCTV-1、CCTV-4、CCTV-9三大频道同时并机直播，观众在家中选择不同频道观看电视直播时，实际上是在改变（ 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电视台发射的电磁波的波速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电视机接收的电磁波的波速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电视台发射的电磁波的频率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电视机接收的电磁波的频率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0207" y="301307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7. （2019·盐城）2019年1月3日，“嫦娥四号”探测器在月球背面成功着陆，并通过中继星传回世界首张月球背面图片. 着陆前，探测器在距离月面l5km处启动反向推进器，速度逐步从1.7km/s降为0， 在距月面100m处悬停. 这里的1.7km/s是以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为参照物. 悬停时，反向推进器对探测器作用力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（选填“大于”“等于”或“小于”）月球对探测器的引力. 中继星利用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传递信息.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61842" y="380492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月面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94147" y="434403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等于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1564" y="5337175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电磁波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8.（2019·凉山州）手机APP“抖音”里常有人模仿韩红、刘欢等文艺名人的声音，从声音的特性看，他们主要是模仿声音的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，我们常常使用手机和家人联系，那么手机是利用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传递信息. 在生产、生活中，电力的运用越来越广泛，那么发电机是根据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原理制成.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38657" y="298132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音色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37114" y="3508375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电磁波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41727" y="454977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电磁感应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ISPRING_PRESENTATION_TITLE" val="bt021.pptx"/>
</p:tagLst>
</file>

<file path=ppt/theme/theme1.xml><?xml version="1.0" encoding="utf-8"?>
<a:theme xmlns:a="http://schemas.openxmlformats.org/drawingml/2006/main" name="自定义设计方案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B0019"/>
      </a:accent1>
      <a:accent2>
        <a:srgbClr val="A5A5A5"/>
      </a:accent2>
      <a:accent3>
        <a:srgbClr val="AB0019"/>
      </a:accent3>
      <a:accent4>
        <a:srgbClr val="A5A5A5"/>
      </a:accent4>
      <a:accent5>
        <a:srgbClr val="AB0019"/>
      </a:accent5>
      <a:accent6>
        <a:srgbClr val="A5A5A5"/>
      </a:accent6>
      <a:hlink>
        <a:srgbClr val="AB0019"/>
      </a:hlink>
      <a:folHlink>
        <a:srgbClr val="A5A5A5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2532</Words>
  <Application>WPS 演示</Application>
  <PresentationFormat>自定义</PresentationFormat>
  <Paragraphs>127</Paragraphs>
  <Slides>18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方正北魏楷书_GBK</vt:lpstr>
      <vt:lpstr>方正书宋繁体</vt:lpstr>
      <vt:lpstr>Times New Roman</vt:lpstr>
      <vt:lpstr>方正楷体_GBK</vt:lpstr>
      <vt:lpstr>Arial Unicode MS</vt:lpstr>
      <vt:lpstr>方正黑体_GBK</vt:lpstr>
      <vt:lpstr>方正正中黑简体</vt:lpstr>
      <vt:lpstr>黑体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CCAV1234</cp:lastModifiedBy>
  <cp:revision>115</cp:revision>
  <dcterms:created xsi:type="dcterms:W3CDTF">2019-05-24T02:19:00Z</dcterms:created>
  <dcterms:modified xsi:type="dcterms:W3CDTF">2020-01-14T10:17:09Z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