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0"/>
  </p:notesMasterIdLst>
  <p:sldIdLst>
    <p:sldId id="459" r:id="rId2"/>
    <p:sldId id="260" r:id="rId3"/>
    <p:sldId id="263" r:id="rId4"/>
    <p:sldId id="265" r:id="rId5"/>
    <p:sldId id="268" r:id="rId6"/>
    <p:sldId id="271" r:id="rId7"/>
    <p:sldId id="274" r:id="rId8"/>
    <p:sldId id="277" r:id="rId9"/>
    <p:sldId id="281" r:id="rId10"/>
    <p:sldId id="283" r:id="rId11"/>
    <p:sldId id="286" r:id="rId12"/>
    <p:sldId id="288" r:id="rId13"/>
    <p:sldId id="290" r:id="rId14"/>
    <p:sldId id="292" r:id="rId15"/>
    <p:sldId id="294" r:id="rId16"/>
    <p:sldId id="296" r:id="rId17"/>
    <p:sldId id="298" r:id="rId18"/>
    <p:sldId id="301" r:id="rId19"/>
    <p:sldId id="303" r:id="rId20"/>
    <p:sldId id="306" r:id="rId21"/>
    <p:sldId id="311" r:id="rId22"/>
    <p:sldId id="313" r:id="rId23"/>
    <p:sldId id="315" r:id="rId24"/>
    <p:sldId id="320" r:id="rId25"/>
    <p:sldId id="322" r:id="rId26"/>
    <p:sldId id="325" r:id="rId27"/>
    <p:sldId id="327" r:id="rId28"/>
    <p:sldId id="330" r:id="rId29"/>
    <p:sldId id="333" r:id="rId30"/>
    <p:sldId id="335" r:id="rId31"/>
    <p:sldId id="337" r:id="rId32"/>
    <p:sldId id="341" r:id="rId33"/>
    <p:sldId id="343" r:id="rId34"/>
    <p:sldId id="345" r:id="rId35"/>
    <p:sldId id="348" r:id="rId36"/>
    <p:sldId id="351" r:id="rId37"/>
    <p:sldId id="354" r:id="rId38"/>
    <p:sldId id="358" r:id="rId39"/>
    <p:sldId id="360" r:id="rId40"/>
    <p:sldId id="362" r:id="rId41"/>
    <p:sldId id="363" r:id="rId42"/>
    <p:sldId id="366" r:id="rId43"/>
    <p:sldId id="369" r:id="rId44"/>
    <p:sldId id="372" r:id="rId45"/>
    <p:sldId id="374" r:id="rId46"/>
    <p:sldId id="378" r:id="rId47"/>
    <p:sldId id="382" r:id="rId48"/>
    <p:sldId id="384" r:id="rId49"/>
    <p:sldId id="385" r:id="rId50"/>
    <p:sldId id="388" r:id="rId51"/>
    <p:sldId id="392" r:id="rId52"/>
    <p:sldId id="394" r:id="rId53"/>
    <p:sldId id="396" r:id="rId54"/>
    <p:sldId id="400" r:id="rId55"/>
    <p:sldId id="402" r:id="rId56"/>
    <p:sldId id="405" r:id="rId57"/>
    <p:sldId id="407" r:id="rId58"/>
    <p:sldId id="409" r:id="rId59"/>
    <p:sldId id="411" r:id="rId60"/>
    <p:sldId id="414" r:id="rId61"/>
    <p:sldId id="418" r:id="rId62"/>
    <p:sldId id="420" r:id="rId63"/>
    <p:sldId id="422" r:id="rId64"/>
    <p:sldId id="425" r:id="rId65"/>
    <p:sldId id="428" r:id="rId66"/>
    <p:sldId id="429" r:id="rId67"/>
    <p:sldId id="432" r:id="rId68"/>
    <p:sldId id="435" r:id="rId69"/>
    <p:sldId id="437" r:id="rId70"/>
    <p:sldId id="439" r:id="rId71"/>
    <p:sldId id="441" r:id="rId72"/>
    <p:sldId id="460" r:id="rId73"/>
    <p:sldId id="447" r:id="rId74"/>
    <p:sldId id="450" r:id="rId75"/>
    <p:sldId id="453" r:id="rId76"/>
    <p:sldId id="454" r:id="rId77"/>
    <p:sldId id="456" r:id="rId78"/>
    <p:sldId id="457" r:id="rId79"/>
  </p:sldIdLst>
  <p:sldSz cx="9144000" cy="5111750"/>
  <p:notesSz cx="6858000" cy="9144000"/>
  <p:custDataLst>
    <p:tags r:id="rId8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7" autoAdjust="0"/>
    <p:restoredTop sz="78142" autoAdjust="0"/>
  </p:normalViewPr>
  <p:slideViewPr>
    <p:cSldViewPr>
      <p:cViewPr varScale="1">
        <p:scale>
          <a:sx n="154" d="100"/>
          <a:sy n="154" d="100"/>
        </p:scale>
        <p:origin x="-3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02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87957"/>
            <a:ext cx="7772400" cy="109571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37835"/>
            <a:ext cx="2133600" cy="272154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37835"/>
            <a:ext cx="2895600" cy="27215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37835"/>
            <a:ext cx="2133600" cy="272154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0345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30964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</a:rPr>
              <a:t> </a:t>
            </a:r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639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</a:rPr>
              <a:t> </a:t>
            </a:r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30964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</a:rPr>
              <a:t> </a:t>
            </a:r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639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</a:rPr>
              <a:t> </a:t>
            </a:r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78020" y="847836"/>
            <a:ext cx="104646" cy="203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</a:rPr>
              <a:t>  </a:t>
            </a:r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67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5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3中考ppt文件13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291" cy="5111750"/>
          </a:xfrm>
          <a:prstGeom prst="rect">
            <a:avLst/>
          </a:prstGeom>
        </p:spPr>
      </p:pic>
      <p:grpSp>
        <p:nvGrpSpPr>
          <p:cNvPr id="2" name="组合 38"/>
          <p:cNvGrpSpPr/>
          <p:nvPr/>
        </p:nvGrpSpPr>
        <p:grpSpPr>
          <a:xfrm>
            <a:off x="7496052" y="-768655"/>
            <a:ext cx="1477010" cy="684722"/>
            <a:chOff x="7885535" y="892779"/>
            <a:chExt cx="928694" cy="761923"/>
          </a:xfrm>
        </p:grpSpPr>
        <p:sp>
          <p:nvSpPr>
            <p:cNvPr id="10" name="圆角矩形 9"/>
            <p:cNvSpPr/>
            <p:nvPr/>
          </p:nvSpPr>
          <p:spPr>
            <a:xfrm>
              <a:off x="8024796" y="892779"/>
              <a:ext cx="663103" cy="7619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F0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7885535" y="899520"/>
              <a:ext cx="928694" cy="714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sng" strike="noStrike" kern="120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hlinkClick r:id="rId15" action="ppaction://hlinksldjump"/>
                </a:rPr>
                <a:t>五年中考</a:t>
              </a:r>
              <a:endParaRPr kumimoji="0" lang="zh-CN" altLang="en-US" sz="1200" b="1" i="0" u="sng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sng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hlinkClick r:id="rId16" action="ppaction://hlinksldjump"/>
                </a:rPr>
                <a:t>三年模拟</a:t>
              </a:r>
              <a:endParaRPr kumimoji="0" lang="en-US" altLang="zh-CN" sz="12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sng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hlinkClick r:id="rId17" action="ppaction://hlinksldjump"/>
                </a:rPr>
                <a:t>专题检测</a:t>
              </a:r>
              <a:endParaRPr kumimoji="0" lang="zh-CN" altLang="en-US" sz="12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hlinkClick r:id="" action="ppaction://noaction"/>
              </a:endParaRPr>
            </a:p>
          </p:txBody>
        </p:sp>
      </p:grpSp>
      <p:grpSp>
        <p:nvGrpSpPr>
          <p:cNvPr id="3" name="组合 8"/>
          <p:cNvGrpSpPr/>
          <p:nvPr/>
        </p:nvGrpSpPr>
        <p:grpSpPr>
          <a:xfrm>
            <a:off x="7788275" y="262877"/>
            <a:ext cx="915988" cy="306074"/>
            <a:chOff x="7788275" y="264509"/>
            <a:chExt cx="915988" cy="307975"/>
          </a:xfrm>
        </p:grpSpPr>
        <p:sp>
          <p:nvSpPr>
            <p:cNvPr id="13" name="流程图: 终止 11"/>
            <p:cNvSpPr/>
            <p:nvPr/>
          </p:nvSpPr>
          <p:spPr>
            <a:xfrm>
              <a:off x="7788275" y="295275"/>
              <a:ext cx="915988" cy="254000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Box 12"/>
            <p:cNvSpPr txBox="1"/>
            <p:nvPr userDrawn="1"/>
          </p:nvSpPr>
          <p:spPr>
            <a:xfrm>
              <a:off x="7799794" y="264509"/>
              <a:ext cx="9032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栏目索引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9194 L -0.00052 0.24807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70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426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011362" y="1538533"/>
            <a:ext cx="2922059" cy="776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kumimoji="1"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1" lang="zh-CN" altLang="en-US" sz="28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中考物理</a:t>
            </a:r>
            <a:endParaRPr kumimoji="1" lang="zh-CN" altLang="en-US" sz="1100">
              <a:solidFill>
                <a:schemeClr val="bg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611560" y="3203947"/>
            <a:ext cx="7743202" cy="5997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4000" baseline="30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专题十一　电路</a:t>
            </a:r>
            <a:endParaRPr kumimoji="1"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2502" y="107603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2021</a:t>
            </a:r>
            <a:r>
              <a:rPr lang="zh-CN" altLang="en-US" sz="4400" dirty="0" smtClean="0">
                <a:solidFill>
                  <a:schemeClr val="bg1"/>
                </a:solidFill>
              </a:rPr>
              <a:t>物理中考二轮总复习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438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(2020重庆A,5,3分)刚搬新家的小超对家里卫生间的电路进行探究,发现照明灯和换气扇既能同时使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用,也能独立使用,图中最符合此卫生间电路特点的是    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430" kern="0" spc="49669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7" y="1770057"/>
            <a:ext cx="7124699" cy="132397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13131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图A中只闭合S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,电动机工作,若要使照明灯工作,就需要同时闭合S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,不能满足照明灯能单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独工作的要求,A不符合题意;同理图B电动机不能单独工作,B不符合题意;图C中电动机和照明灯串联,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不能单独工作,C不符合题意;图D中,两开关分别在电动机和照明灯所在的两个支路上,两用电器既能同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时工作,又可以单独工作,符合题意,故选D。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7405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(2020山东潍坊,9,2分)如图所示电路中,电源电压为3 V,灯泡L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规格相同。闭合开关S,两灯均不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亮。保持S闭合,用电压表测得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间电压为0 V,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间电压为3 V,下列判断正确的是 (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225" kern="0" spc="17151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07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间导线断路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均断路</a:t>
            </a:r>
            <a:endParaRPr lang="zh-CN" altLang="en-US"/>
          </a:p>
        </p:txBody>
      </p:sp>
      <p:pic>
        <p:nvPicPr>
          <p:cNvPr id="3" name="图片 3" descr="textimage1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770057"/>
            <a:ext cx="2486119" cy="120863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127511"/>
            <a:ext cx="8316000" cy="671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由题图可知L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串联,闭合开关S,两灯均不亮,说明此电路是断路。把电压表并联在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电压表的示数为0 V,则此时电压表与电源连接的电路为断路;把电压表并联在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间,电压表的示数为3 V</a:t>
            </a: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,则此时电压表与电源连接的电路是通路,由此可以判断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之间为断路,即L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断路。</a:t>
            </a:r>
            <a:endParaRPr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720000" y="912801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考点三　电路故障分析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3471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(2020四川成都,A26,6分)在“连接并联电路”的实验中,小红同学用两个不同的小灯泡组成了如图所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示的电路。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305" kern="0" spc="5694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75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(1)连接电路时,开关S应该处于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状态。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(2)她将所有开关闭合,发现S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支路的灯不亮,S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支路的灯发光。于是她断开所有开关,交换两灯位置后,再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闭合所有开关,发现仍然是S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支路的灯不亮,S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支路的灯发光。故障的原因可能是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A.某个灯泡的灯丝断路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B.干路上某根导线断路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支路某根导线断路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支路某根导线断路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(3)她排除故障后,继续进行实验。为了探究开关S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的作用,在观察灯泡发光情况时,她应该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</p:txBody>
      </p:sp>
      <p:pic>
        <p:nvPicPr>
          <p:cNvPr id="3" name="图片 3" descr="textimage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214192"/>
            <a:ext cx="1254027" cy="106592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233463"/>
            <a:ext cx="8316000" cy="679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A.同时观察两个支路上的灯泡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B.只观察S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所在支路上的灯泡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C.只观察S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所在支路上的灯泡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(1)断开　(2)C　(3)A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1755023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(1)连接电路时为保护电路应将开关断开,检查电路连接无误后,再闭合开关。(2)并联电路两支路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互不影响;S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支路灯不亮,S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支路灯发光,说明干路连接完好,S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支路有断路,又因为交换两灯位置后,仍是S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支路的灯不亮,S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支路的灯发光,即两灯泡无故障,故选择C。(3)探究开关S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的作用时,应闭合或断开S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,同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时观察两个灯泡哪一个会受到影响,故选择A。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11807"/>
            <a:ext cx="8316000" cy="250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(2020贵州贵阳,26,9分)我们已经学习了串联电路电压的规律,那么串联的各部分电路如何分配电源电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压呢?小明利用以下实验器材进行实验:阻值不同的定值电阻若干、电压表、电压为3 V的电源、开关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及导线。请回答下列问题。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甲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乙</a:t>
            </a:r>
            <a:endParaRPr lang="zh-CN" altLang="en-US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83" y="2126187"/>
            <a:ext cx="2312288" cy="1500198"/>
          </a:xfrm>
          <a:prstGeom prst="rect">
            <a:avLst/>
          </a:prstGeom>
        </p:spPr>
      </p:pic>
      <p:pic>
        <p:nvPicPr>
          <p:cNvPr id="4" name="图片 3" descr="textimage1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117" y="2554815"/>
            <a:ext cx="1731395" cy="10918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720000" y="1154811"/>
          <a:ext cx="7740000" cy="1463040"/>
        </p:xfrm>
        <a:graphic>
          <a:graphicData uri="http://schemas.openxmlformats.org/drawingml/2006/table">
            <a:tbl>
              <a:tblPr/>
              <a:tblGrid>
                <a:gridCol w="2580000"/>
                <a:gridCol w="2580000"/>
                <a:gridCol w="2580000"/>
              </a:tblGrid>
              <a:tr h="15286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实验次数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i="1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AB</a:t>
                      </a: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间电阻/Ω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i="1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CD</a:t>
                      </a: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间电阻/Ω</a:t>
                      </a: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45720" marR="45720"/>
                </a:tc>
              </a:tr>
              <a:tr h="13191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45720" marR="45720"/>
                </a:tc>
              </a:tr>
              <a:tr h="22767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12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0000" y="2710714"/>
            <a:ext cx="8316000" cy="19883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(1)连接电路时,应将开关处于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状态(选填:“断开”或“闭合”);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(2)如图甲所示,小明将阻值为10 Ω和5 Ω的电阻分别接入电路中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两位置,闭合开关,电压表的示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数如图乙所示,则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间电压为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V。比较两电阻阻值和所分电压值可得初步结论:串联电路中,电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阻值越大,其所分电压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(3)为了进一步探究电压的分配规律,小明更换电阻完成了上表中2、3两次实验,观察到每次实验电压表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示数几乎不变。分析实验数据发现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间的电压之比与其对应电阻阻值之比相等,于是得出: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“串联电路中各部分电路按其阻值之比分配电源电压”的结论。根据这一实验过程得出的结论是否可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信?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(选填:“可信”或“不可信”),你的理由是: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　　　　　　　　　　　　　　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　　　　　　　　　　　　　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79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(1)断开　(2)2　越大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(3)不可信　实验中选用的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间电阻阻值始终是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间电阻阻值的两倍,使得实验结论存在偶然性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评分建议:第(3)问第一空1分,其余每空2分,共9分。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190841"/>
            <a:ext cx="8316000" cy="1508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(1)连接电路时,开关断开,可以避免短路等问题出现而损坏实验器材。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(2)由题图乙可知,电压表使用的量程是0~3 V,分度值为0.1 V,电压表示数为2 V,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间电压为2 V;由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I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2380" kern="0" spc="-806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可知,通过10 Ω电阻的电流为0.2 A,串联电路中电流处处相等,所以通过5 Ω电阻的电流为0.2 A,因此5 Ω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电阻两端的电压为1 V,由此可得初步结论:串联电路中,电阻值越大,其所分电压越大。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(3)由于实验中所选择的电阻值特殊,所得出的结论具有偶然性,实验中所选用的电阻阻值应是任意的,进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行多次实验才能得出可信的结论。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326135" y="2447954"/>
          <a:ext cx="200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5181600" imgH="10668000" progId="">
                  <p:embed/>
                </p:oleObj>
              </mc:Choice>
              <mc:Fallback>
                <p:oleObj name="Equation" r:id="rId4" imgW="5181600" imgH="106680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26135" y="2447954"/>
                        <a:ext cx="20002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83099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电流和电压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1180" y="698487"/>
            <a:ext cx="768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TW" altLang="en-US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   </a:t>
            </a:r>
            <a:r>
              <a:rPr lang="en-US" altLang="zh-CN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2016—2019</a:t>
            </a:r>
            <a:r>
              <a:rPr lang="zh-CN" altLang="en-US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年全国中考题组</a:t>
            </a:r>
            <a:endParaRPr lang="zh-CN" altLang="en-US" sz="1400">
              <a:latin typeface="+mn-ea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720000" y="1378842"/>
            <a:ext cx="8316000" cy="2759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(2019山西,15,3分)小亮将两只相同的气球在自己的头发上摩擦后,就可以让一只气球在另一只气球上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方“跳舞”(如图)。对该现象解释正确的是 (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350" kern="0" spc="7726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12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A.摩擦的方法创造了电荷使两气球带了电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B.摩擦的方法使气球分子发生转移而带电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C.这种现象与验电器的工作原理相同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D.两气球因带了异种电荷而互相排斥</a:t>
            </a:r>
            <a:endParaRPr lang="zh-CN" altLang="en-US"/>
          </a:p>
        </p:txBody>
      </p:sp>
      <p:pic>
        <p:nvPicPr>
          <p:cNvPr id="5" name="图片 3" descr="textimage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888899"/>
            <a:ext cx="1533214" cy="1228097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20000" y="4198949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摩擦起电不是创造了电荷而是电子发生了转移,故A、B两项错误;两只气球与头发摩擦后带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上了相同的电荷,因为同种电荷相互排斥而出现了“跳舞”现象,这个现象与验电器两个金属箔片相互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排斥的原理相同,故C项正确,D项错误。故选择C。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047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(2019四川成都,A2,2分)如图所示,将手机充电器插入家庭电路插座中,即可为手机充电。充电器为手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机充电时的输出电压约为 (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225" kern="0" spc="14376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07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A.1.5 V　　B.5 V　　C.110 V　　D.220 V</a:t>
            </a:r>
            <a:endParaRPr lang="zh-CN" altLang="en-US"/>
          </a:p>
        </p:txBody>
      </p:sp>
      <p:pic>
        <p:nvPicPr>
          <p:cNvPr id="3" name="图片 3" descr="textimage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770057"/>
            <a:ext cx="2203084" cy="120863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698883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手机充电时要先使用充电器将220 V的电压转换成约5 V的电压,再向手机充电,故选择B。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41363"/>
            <a:ext cx="8316000" cy="155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(2018安徽,19,4分)在某次电学实验中,已知所使用的双量程电流表能够满足实验的测量要求。在不能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事先估计电流的情况下,为了避免损坏电流表,且又能较精确地测出电路中的电流,常常通过“试触”来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确定电流表的量程。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(1)假如先选用电流表的小量程:闭合开关然后迅速断开,同时观察开关闭合瞬间电流表的指针偏转情况,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若指针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,则换用电流表的大量程;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(2)假如先选用电流表的大量程:闭合开关然后迅速断开,同时观察开关闭合瞬间电流表的指针偏转情况,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若指针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,则换用电流表的小量程。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617322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(1)偏转超过最大测量值　(2)偏转幅度过小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(其他合理的答案均给分)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3251462"/>
            <a:ext cx="8316000" cy="10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测量电流时,在不能预先估计被测电流大小的情况下,要先用试触法来确定电流表的量程。(1)假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如先选用电流表的小量程:闭合开关然后迅速断开,同时观察开关闭合瞬间电流表的指针偏转情况,若电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流表的指针偏转超过最大测量值,说明被测电流超过了小量程,应换用大量程;(2)假如先选用电流表的大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量程:闭合开关然后迅速断开,同时观察开关闭合瞬间电流表的指针偏转情况,若电流表的指针偏转幅度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较小,说明量程选择过大,应换用小量程。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67787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电流和电压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9641" y="1154613"/>
            <a:ext cx="768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TW" altLang="en-US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   </a:t>
            </a:r>
            <a:r>
              <a:rPr lang="en-US" altLang="zh-CN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lang="zh-CN" altLang="en-US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年全国中考题组</a:t>
            </a:r>
            <a:endParaRPr lang="zh-CN" altLang="en-US" sz="1400">
              <a:latin typeface="+mn-ea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720000" y="1841495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(2020广东广州,4,3分)如图所示,轻质棒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M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放在绝缘支架上,与毛皮摩擦后带上负电的绝缘棒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靠近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M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</a:t>
            </a:r>
            <a:r>
              <a:rPr/>
              <a:t/>
            </a:r>
            <a:br>
              <a:rPr/>
            </a:b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端时,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端被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吸引,则 (　　)</a:t>
            </a:r>
            <a:endParaRPr lang="en-US" altLang="zh-CN" sz="1415" kern="0" smtClean="0">
              <a:solidFill>
                <a:srgbClr val="000000"/>
              </a:solidFill>
              <a:latin typeface="Times New Roman" pitchFamily="65" charset="-122"/>
              <a:ea typeface="宋体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M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一定带负电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M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一定带正电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C.摩擦时,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失去电子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D.摩擦时,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得到电子</a:t>
            </a:r>
            <a:endParaRPr lang="zh-CN" altLang="en-US"/>
          </a:p>
        </p:txBody>
      </p:sp>
      <p:pic>
        <p:nvPicPr>
          <p:cNvPr id="6" name="图片 3" descr="textimage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208676"/>
            <a:ext cx="2928958" cy="1207498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20000" y="3637436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摩擦起电的本质是电荷的转移,物体得到电子带负电,失去电子带正电,由“与毛皮摩擦后带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上负电”可知与毛皮摩擦后绝缘棒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得到电子,故C错误,D正确;带电物体不仅可以吸引异种电荷,还可以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吸引轻小物体,与毛皮摩擦后带上负电的绝缘棒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靠近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M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端时,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端被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吸引,则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端可能带正电或不带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电,故A、B错误。</a:t>
            </a: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835696" y="529426"/>
            <a:ext cx="59046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等线 Light" pitchFamily="2" charset="-122"/>
                <a:ea typeface="等线 Light" pitchFamily="2" charset="-122"/>
              </a:rPr>
              <a:t>中    考    真    题    再    现</a:t>
            </a:r>
            <a:endParaRPr lang="zh-CN" altLang="en-US" sz="2800" dirty="0">
              <a:solidFill>
                <a:srgbClr val="FF0000"/>
              </a:solidFill>
              <a:latin typeface="等线 Light" pitchFamily="2" charset="-122"/>
              <a:ea typeface="等线 Light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1361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(2017上海,18)在图所示电路的</a:t>
            </a:r>
            <a:r>
              <a:rPr lang="zh-CN" altLang="en-US" sz="1415" kern="0" smtClean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⚫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里填上适当的电表符号。要求:闭合电键S,两灯均能发光。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350" kern="0" spc="8326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7" y="994231"/>
            <a:ext cx="1714512" cy="1320748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4548622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思路分析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灯泡都发光,即两个灯泡需要形成通路,分析电路,电流从电源正极出发分两支路,分别通过两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灯泡,再回到负极,则知两灯泡并联。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0000" y="4048556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分析题图可知,闭合电键,两灯泡都亮,电路中的两灯泡应并联,故干路上的圆圈和与L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串联的圆圈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中应为电流表;与L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并联的圆圈中应为电压表。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0000" y="2395491"/>
            <a:ext cx="8316000" cy="1557763"/>
            <a:chOff x="720000" y="1260000"/>
            <a:chExt cx="8316000" cy="1557763"/>
          </a:xfrm>
        </p:grpSpPr>
        <p:sp>
          <p:nvSpPr>
            <p:cNvPr id="8" name="TextBox 2"/>
            <p:cNvSpPr txBox="1"/>
            <p:nvPr/>
          </p:nvSpPr>
          <p:spPr>
            <a:xfrm>
              <a:off x="720000" y="1260000"/>
              <a:ext cx="8316000" cy="1361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1415" b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答案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　如图所示</a:t>
              </a:r>
              <a:endParaRPr lang="zh-CN" altLang="en-US"/>
            </a:p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7350" kern="0" spc="8251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 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 </a:t>
              </a:r>
              <a:endParaRPr lang="zh-CN" altLang="en-US"/>
            </a:p>
          </p:txBody>
        </p:sp>
        <p:pic>
          <p:nvPicPr>
            <p:cNvPr id="9" name="图片 8" descr="textimage17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7356" y="1484305"/>
              <a:ext cx="1722727" cy="133345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8562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(2019湖南长沙,20,3分)下列操作能使图中的小灯泡L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组成串联电路的是 (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890" kern="0" spc="1120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66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B.只闭合开关S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C.只闭合开关S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D.只闭合开关S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555743"/>
            <a:ext cx="1987146" cy="146811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984239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串、并联电路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720000" y="4198949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,小灯泡L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均被短路,故A不符合题意;只闭合开关S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,小灯泡L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并联,故B不符合题意;只闭合开关S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被短路,故C不符合题意;只闭合开关S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,小灯泡L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正好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组成串联电路,故D符合题意。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12801"/>
            <a:ext cx="8316000" cy="23812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(2019山东青岛,11,3分)(多选)利用如图电路探究串联电路的规律,下列做法正确的是 (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555" kern="0" spc="9269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84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A.分别把开关改接到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处,可以探究开关位置的改变对用电器控制作用的影响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B.分别将电流表串联在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处,可以探究电路中各处电流的关系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C.分别将电压表串联在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处,可以探究电路中各用电器两端电压与电源两端电压的关系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D.为使探究结论更具普遍性,可更换不同的用电器或改变电源电压进行多次实验</a:t>
            </a:r>
            <a:endParaRPr lang="zh-CN" altLang="en-US"/>
          </a:p>
        </p:txBody>
      </p:sp>
      <p:pic>
        <p:nvPicPr>
          <p:cNvPr id="3" name="图片 3" descr="textimage1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175270"/>
            <a:ext cx="1641706" cy="110484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341693"/>
            <a:ext cx="8316000" cy="1308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ABD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分别把开关改接到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处,开关的位置不同,通过开关的通断,可以探究开关位置的改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变对用电器控制作用的影响,A正确;分别将电流表串联在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处,电流表测不同位置的电流,可以探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究电路中各处电流的关系,B正确;电压表要并联在用电器两端,若分别将电压表串联在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处,相当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于断路,不能探究电路中各用电器两端电压与电源两端电压的关系,C错误;本实验是探究串联电路的规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律(主要是电流、电压的规律),为使探究结论更具普遍性,可更换不同的用电器或改变电源电压进行多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次实验,D正确。故选A、B、D。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1964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(2017福建,15,2分)为了提高行车的安全性,有的汽车装有日间行车灯,如图甲所示。当汽车启动时,S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闭合,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日间行车灯L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立即亮起,再闭合S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,车前大灯L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也亮起。图乙所示的电路图中符合这一情况的是 (    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765" kern="0" spc="771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915"/>
              </a:spcBef>
              <a:buNone/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图甲</a:t>
            </a:r>
            <a:endParaRPr lang="zh-CN" altLang="en-US"/>
          </a:p>
        </p:txBody>
      </p:sp>
      <p:pic>
        <p:nvPicPr>
          <p:cNvPr id="3" name="图片 3" descr="textimage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285711"/>
            <a:ext cx="1493163" cy="1137279"/>
          </a:xfrm>
          <a:prstGeom prst="rect">
            <a:avLst/>
          </a:prstGeom>
        </p:spPr>
      </p:pic>
      <p:pic>
        <p:nvPicPr>
          <p:cNvPr id="4" name="图片 3" descr="textimage2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739175"/>
            <a:ext cx="3815485" cy="1288134"/>
          </a:xfrm>
          <a:prstGeom prst="rect">
            <a:avLst/>
          </a:prstGeom>
        </p:spPr>
      </p:pic>
      <p:pic>
        <p:nvPicPr>
          <p:cNvPr id="5" name="图片 4" descr="textimage2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698751"/>
            <a:ext cx="3786214" cy="1326308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357686" y="4056073"/>
            <a:ext cx="63729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319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图乙</a:t>
            </a:r>
            <a:endParaRPr lang="zh-CN" altLang="en-US"/>
          </a:p>
        </p:txBody>
      </p:sp>
      <p:sp>
        <p:nvSpPr>
          <p:cNvPr id="7" name="TextBox 2"/>
          <p:cNvSpPr txBox="1"/>
          <p:nvPr/>
        </p:nvSpPr>
        <p:spPr>
          <a:xfrm>
            <a:off x="720000" y="4341825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A图中,只有S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都闭合时,两个灯才亮;B图中,闭合S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均发光,再闭合S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不发光;C图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中,闭合S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时,L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发光,再闭合S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也亮起;D图中,闭合S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时,L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发光,再闭合S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也亮起;综合分析可知,只有D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图符合题意。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562"/>
            <a:ext cx="8316000" cy="3151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(2019天津,10,3分)如图所示的电路中,两个小灯泡的规格相同。闭合开关后,只有一个小灯泡发光,电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压表指针偏转明显。则故障原因可能是 (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1645" kern="0" spc="22852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362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　    B.L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　    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　    D.L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</a:t>
            </a:r>
            <a:endParaRPr lang="zh-CN" altLang="en-US"/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770057"/>
            <a:ext cx="3304083" cy="189625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912801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考点三　电路故障分析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720000" y="4484701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图中两灯串联。当L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短路时,L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不发光,L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发光,电压表有示数,A正确;当L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断路时,两灯都不发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光,B错误;当L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短路时,电压表没有示数,C错误;当L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断路时,电压表有示数,两灯都不发光,D错误。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3096"/>
            <a:ext cx="8316000" cy="2642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2.(2019内蒙古呼和浩特,6,2分)如图所示,电源电压一定。关于电路的工作情况,下列说法正确的是 (    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)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A.同时闭合两个开关,两只灯泡电流是相同的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B.若先闭合S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,再闭合S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,电压表读数不变、电流表读数变大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C.若电压表和电流表位置对调,闭合S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后,则两表都被烧坏</a:t>
            </a:r>
            <a:endParaRPr lang="zh-CN" altLang="en-US"/>
          </a:p>
        </p:txBody>
      </p:sp>
      <p:pic>
        <p:nvPicPr>
          <p:cNvPr id="3" name="图片 3" descr="textimage2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9" y="1036793"/>
            <a:ext cx="2500330" cy="173339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13131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D.若灯L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被短路,闭合S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后,灯L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不亮,灯L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亮,电流表损坏</a:t>
            </a:r>
            <a:endParaRPr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720000" y="3751528"/>
            <a:ext cx="8316000" cy="10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同时闭合两个开关,L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并联,L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两端电压相等,由于电阻大小未知,所以通过的电流大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小不一定相等,A项错误;先闭合S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,电流表示数为通过L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支路的电流,电压表测电源电压,再闭合S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,电流表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示数为通过L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两支路电流之和,示数变大,电压表测电源电压,示数不变,故B项正确;电压表与电流表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位置对调,电压表接在干路中,电阻很大,两电表都不会被烧坏,C项错误;L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被短路后,L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也被短路,L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不会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发光,电流表会被烧坏,D项错误。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976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(2017黑龙江哈尔滨,25,2分)如图,闭合开关S,发现灯泡L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亮,L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不亮。调节变阻器滑片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P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变亮,L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始终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不亮,出现这一现象的原因可能是 (　　)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A.滑动变阻器断路　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B.滑动变阻器短路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　   </a:t>
            </a: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   D.灯泡L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</a:t>
            </a:r>
            <a:endParaRPr lang="zh-CN" altLang="en-US"/>
          </a:p>
        </p:txBody>
      </p:sp>
      <p:pic>
        <p:nvPicPr>
          <p:cNvPr id="3" name="图片 3" descr="textimage2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770057"/>
            <a:ext cx="2714644" cy="178409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27038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串联,闭合开关,L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亮,L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不亮,则电路中无断路,A、D项错误;移动滑片,L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变亮,L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始终不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亮,说明滑动变阻器接线正确,无短路现象,B项错误。故选C。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438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(2017吉林,13,2分)如图所示,闭合开关后小灯泡L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均正常发光,它们的连接方式是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联;过一会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儿发现有一个小灯泡熄灭,而电流表的示数不变,则电路中出现的故障是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430" kern="0" spc="7369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2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841495"/>
            <a:ext cx="1752600" cy="132397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10657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并    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断路(或L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支路中某处断路)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770321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因电流从正极流回负极有两条路径,所以L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是并联的;过一会儿,一个小灯泡熄灭,而电流表示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数不变,因电流表测L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中的电流,所以应是L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断路或L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支路中某处断路。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电流和电压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1978" y="841363"/>
            <a:ext cx="768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40"/>
              </a:spcBef>
            </a:pPr>
            <a:r>
              <a:rPr lang="zh-CN" altLang="en-US" sz="15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C组　教师专用题组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720000" y="1627181"/>
            <a:ext cx="8316000" cy="1984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(2020江西,16,3分)许多实验仪器的制作都运用了转换的思路,将不易观测的量或现象转换为容易观测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的量或现象。如图所示的实验仪器中,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没有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利用这种制作思路的是 (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980" kern="0" spc="46121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5" name="图片 3" descr="textimage2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437" y="2208675"/>
            <a:ext cx="5453331" cy="1633083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20000" y="4127511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卷尺是用来测量物体长度的仪器,测量的过程可以直接把长度测量出来,没有用到转换法,故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B符合题意,本题选B。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580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(2020北京,11,2分)如图所示的电路中,将开关S闭合,完全相同的灯L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均发光。下列说法正确的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430" kern="0" spc="9094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80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比灯L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亮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B.通过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点的电流大于通过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点的电流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的实际电功率比灯L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的实际电功率小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D.电路中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两点间的电压等于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两点间的电压</a:t>
            </a:r>
            <a:endParaRPr lang="zh-CN" altLang="en-US"/>
          </a:p>
        </p:txBody>
      </p:sp>
      <p:pic>
        <p:nvPicPr>
          <p:cNvPr id="3" name="图片 3" descr="textimage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627181"/>
            <a:ext cx="1616363" cy="108538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98463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串联,通过两盏灯的电流相同,B错误;两灯完全相同,电阻相同,由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P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I</a:t>
            </a:r>
            <a:r>
              <a:rPr lang="zh-CN" altLang="en-US" sz="1065" kern="0" baseline="59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可知两灯实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际功率相同,亮度相同,A、C错误;由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IR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可知,电路中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两点间的电压等于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两点间的电压,D正确。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12801"/>
            <a:ext cx="8316000" cy="2113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(2020吉林,3,2分)如图所示,能正确地测出小灯泡L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电流的电路是 (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14242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208544"/>
            <a:ext cx="3362325" cy="26479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923188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A项电路中电流表测量通过L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中的电流,且电流表正、负接线柱接反了,不符合题意;B项电路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中电流表测量干路中的电流,不符合题意;C项电路中电流表测量通过L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的电流,但是电流表正、负接线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柱接反了,不符合题意;D项电路中电流表测量通过L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的电流,且电流表连接正确,符合题意。故选D。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298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(2019山东潍坊,2,2分)如图所示,人在科技馆内用手触摸静电球时,头发丝一根根竖起并散开,由该现象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可推断竖起的头发丝所带的电荷一定是 (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350" kern="0" spc="6151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12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A.正电荷　    B.负电荷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C.异种电荷　    D.同种电荷</a:t>
            </a:r>
            <a:endParaRPr lang="zh-CN" altLang="en-US"/>
          </a:p>
        </p:txBody>
      </p:sp>
      <p:pic>
        <p:nvPicPr>
          <p:cNvPr id="3" name="图片 3" descr="textimage2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756406"/>
            <a:ext cx="1373028" cy="122809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84175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手触摸静电球时,头发丝一根根竖起,形成“怒发冲冠”的有趣景象。这是因为头发带同种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电荷,相互排斥。无论正电荷还是负电荷都具有同种电荷相互排斥的特点。故选D。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698487"/>
            <a:ext cx="8316000" cy="2449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(2018安徽,17,3分)如图所示,当带电体接触验电器的金属球时,下列说法正确的是 (　　)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2325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2325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232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A.若带电体带正电荷,则这些正电荷就通过金属杆全部移动到金属箔上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B.若带电体带负电荷,则这些负电荷就通过金属杆全部移动到金属箔上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C.若带电体带正电荷,则验电器就有一部分电子移动到带电体上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D.若带电体带负电荷,则验电器就有一部分正电荷移动到带电体上</a:t>
            </a:r>
            <a:endParaRPr lang="zh-CN" altLang="en-US"/>
          </a:p>
        </p:txBody>
      </p:sp>
      <p:pic>
        <p:nvPicPr>
          <p:cNvPr id="3" name="图片 3" descr="textimage3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1" y="984239"/>
            <a:ext cx="1785950" cy="118837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127379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若带电体带正电荷,带电体缺少电子,正电荷不能通过金属杆移动到金属箔上,而只能是一部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分电子从验电器移动到带电体上,故A错误,C正确;若带电体带负电荷,部分负电荷将转移到金属箔上,从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而使金属箔带负电,而带电体仍带负电,故B错误;若带电体带负电荷,由于有多余的电子,则带电体就有一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部分电子转移到验电器上,故D错误。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406606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疑难突破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自由电荷不一定是负电荷,但是一定不是质子,质子不可自由移动。</a:t>
            </a:r>
            <a:endParaRPr lang="zh-CN" altLang="en-US"/>
          </a:p>
        </p:txBody>
      </p:sp>
      <p:sp>
        <p:nvSpPr>
          <p:cNvPr id="6" name="TextBox 2"/>
          <p:cNvSpPr txBox="1"/>
          <p:nvPr/>
        </p:nvSpPr>
        <p:spPr>
          <a:xfrm>
            <a:off x="720000" y="434054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规律总结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带电体接触验电器时,无论带电体带正电还是负电,验电器和带电体之间都是电子的转移。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如果带电体带正电,金属箔上的一部分电子转移到带电体上;如果带电体带负电,带电体上的一部分电子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转移到金属箔上。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795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(2017北京,22,2分)(多选)中国科技馆有一个“会发电的衣服”的展台,在展台中可以做模拟“发电纤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维发电”的实验。实验过程及现象如下:踩动踏步机踏板,带动压电薄膜振动,使得一些与压电薄膜相连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的小灯发光;增大踩动踏板的频率,压电薄膜振动得更剧烈,发光小灯的数量增加。则下列四个选项中,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判断正确的是 (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A.压电薄膜振动时可以产生电压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B.小灯发光说明振动的压电薄膜中产生了电流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C.发光小灯的数量与踩动踏板的频率有关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D.增大踩动踏板的频率,压电薄膜发电的总功率变小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3198817"/>
            <a:ext cx="8316000" cy="10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ABC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从题干中发现“踩动踏步机踏板,带动压电薄膜振动,使得一些与压电薄膜相连的小灯发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光”,小灯发光说明灯两端有电压,所以A正确;小灯发光说明压电薄膜和小灯之间形成了通路,有电流通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过,所以B正确;从题干中发现“增大踩动踏板的频率,压电薄膜振动得更剧烈,发光小灯的数量增加”,所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以C正确;增大踩动踏板的频率,发光小灯的数量增加,说明电路总功率变大,所以D错误。故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选A、B、C。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26629"/>
            <a:ext cx="8316000" cy="2113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(2016黑龙江哈尔滨,19,2分)如图关于仪表的正确使用和电路常规连接正确的是 (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1776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3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193810"/>
            <a:ext cx="3809999" cy="264794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127511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电流表不能直接接在电源两端,A项错误;电压表可以直接接在电源两端,测电源电压,B项正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确;导线直接接在电源两端,会发生短路现象,烧坏电源,C项错误;家用电器应并联接在电路中,才能正常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工作,所以D项错误。故选择B。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181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7.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(2020河南,4,2分)用毛皮摩擦过的橡胶棒由于得到电子而带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电。用这个橡胶棒接触验电器的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金属球,如图所示,验电器的两金属箔片由于带同种电荷互相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而张开。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4760" kern="0" spc="2739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3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770057"/>
            <a:ext cx="1143008" cy="113157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055941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负　排斥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405614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毛皮与橡胶棒摩擦,由于橡胶棒的原子核束缚电子的能力强,会得到电子,带负电。验电器的工作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原理:同种电荷相互排斥,带电物体接触验电器后两金属箔片带上同种电荷并张开一定角度。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(2020广西北部湾经济区,18,2分)某款新型魔方充电器,转动魔方就能产生电能,并储存于魔方内,它的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工作原理跟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(选填“发电机”或“电动机”)相同。当魔方给移动设备充电时,它相当于电路中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(选填“电源”或“用电器”)。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117256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发电机　电源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47692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转动魔方就能产生电能,即将机械能转化为电能,故它的工作原理与发电机相同;当魔方给移动设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备充电时提供电能,相当于电路中的电源。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772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(2018吉林长春,14,2分)如图所示,某手机移动电源(俗称充电宝)有两个输出端,通过电源线可以单独或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同时为手机充电,这两个输出端的连接方式是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联;用移动电源为手机充电时,手机相当于电路中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180" kern="0" spc="7668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3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841495"/>
            <a:ext cx="1885950" cy="149542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10657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并　用电器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770321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根据“可以单独或同时为手机充电”可知,两个输出端工作情况互不影响,则是并联的;移动电源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为手机充电时,手机消耗了移动电源的电能,故手机相当于用电器。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0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(2018湖北黄冈,10,3分)为了积极响应党和国家号召,践行绿色发展理念,某企业引进静电除尘设备,治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理生产中的空气污染。启动静电除尘设备,混浊空气进入除尘腔即被电离成离子和电子,由于异种电荷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互相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,其中的电子会向设备的阳极板(带正电)运动,在运动过程中遇到尘粒,使尘粒带上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(选填“正”或“负”)电荷,带了电的尘粒继续运动,碰到阳极板失去电性,在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的作用下,落向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底部的集尘板。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617322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吸引　负　重力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976986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根据电荷间的相互作用规律可知,异种电荷相互吸引;电子运动的过程中遇到尘粒,尘粒带上和电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子相同的电荷——负电荷;尘粒失去电性后,在重力的作用下落向底部的集尘板。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562"/>
            <a:ext cx="8316000" cy="2331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(2020湖南长沙,20,3分)小英回家时发现有两个开关可以控制小区的门,闭合任何一个开关,电动机都会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工作,把门打开。下列电路图符合上述要求的是 (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1566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770057"/>
            <a:ext cx="3543300" cy="264794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841363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串、并联电路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720000" y="4484701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闭合任何一个开关,电动机都会工作,说明两个开关并联,电动机在干路上,两个开关分别在两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个支路上,A、C、D错误,B符合题意。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53082"/>
            <a:ext cx="8316000" cy="2363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(2020浙江温州,13,4分)小明家的智能锁需通过“密码+指纹”两次识别成功才能开锁。第一次识别成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功时S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闭合,发声器</a:t>
            </a:r>
            <a:r>
              <a:rPr lang="zh-CN" altLang="en-US" sz="1340" kern="0" spc="-138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发出声音,但不开锁;第二次识别成功时S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闭合,有电流通过电动机</a:t>
            </a:r>
            <a:r>
              <a:rPr lang="zh-CN" altLang="en-US" sz="1340" kern="0" spc="-138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,开锁成功。下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列电路设计符合要求的是 (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1020" kern="0" spc="43653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</p:txBody>
      </p:sp>
      <p:pic>
        <p:nvPicPr>
          <p:cNvPr id="3" name="图片 3" descr="textimage3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7" y="1228519"/>
            <a:ext cx="152400" cy="161925"/>
          </a:xfrm>
          <a:prstGeom prst="rect">
            <a:avLst/>
          </a:prstGeom>
        </p:spPr>
      </p:pic>
      <p:pic>
        <p:nvPicPr>
          <p:cNvPr id="4" name="图片 4" descr="textimage3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624" y="1228519"/>
            <a:ext cx="152399" cy="161924"/>
          </a:xfrm>
          <a:prstGeom prst="rect">
            <a:avLst/>
          </a:prstGeom>
        </p:spPr>
      </p:pic>
      <p:pic>
        <p:nvPicPr>
          <p:cNvPr id="5" name="图片 5" descr="textimage3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1809745"/>
            <a:ext cx="3857652" cy="1317634"/>
          </a:xfrm>
          <a:prstGeom prst="rect">
            <a:avLst/>
          </a:prstGeom>
        </p:spPr>
      </p:pic>
      <p:pic>
        <p:nvPicPr>
          <p:cNvPr id="6" name="图片 3" descr="textimage3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3320527"/>
            <a:ext cx="3857652" cy="1307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(2020辽宁营口,15,3分)用塑料梳子梳理干燥的头发后,梳子能够吸起碎纸屑,这是因为带电体能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;若塑料的原子核束缚电子的本领强于头发,用该梳子接触不带电的验电器金属球,两金属箔片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由于带上同种电荷互相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而张开;接触的瞬间,电流方向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(选填序号即可:①“从梳子到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金属球”或②“从金属球到梳子”)。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260132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吸引轻小物体　排斥　②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612279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塑料梳子与头发摩擦,梳子带了电,能吸起碎纸屑,是因为带电体具有吸引轻小物体的性质;塑料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的原子核束缚电子的本领强于头发,故塑料梳子与头发摩擦过程中,塑料梳子得到电子带负电,用该梳子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接触不带电的验电器金属球,两金属箔片由于带上同种电荷相互排斥而张开;接触的瞬间梳子上多余的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电子向金属球转移,而电流方向与电子定向移动的方向相反,故选②。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52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根据题意可知,闭合开关S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,只有发声器工作;两个开关都闭合时,有电流通过电动机,这说明两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个开关都闭合时,电动机才会工作。A项,由图可知,闭合开关S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,只有发声器接入电路,发声器工作,再闭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,电动机和发声器并联接入电路中,有电流通过电动机,符合要求;B项,由图可知,闭合开关S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,发声器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没有接入电路,发声器不工作,两个开关都闭合,发声器和电动机都工作,不符合要求;C项,由图可知,发声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器和电动机并联接入电路中,两个开关并联,只要闭合任意一个开关,发声器和电动机都工作,不符合要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求;D项,由图可知,闭合开关S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,只有电动机接入电路,电动机工作,再闭合S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,电动机和发声器并联接入电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路中,有电流通过发声器,不符合要求。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(2019新疆,9,2分)如图所示,开关闭合后,当滑动变阻器滑片向某一方向滑动时,观察到灯泡变暗,该过程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中 (　　)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A.电流表示数变大,电压表示数变小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B.电流表示数变大,电压表示数变大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C.电流表示数变小,电压表示数变小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D.电流表示数变小,电压表示数变大</a:t>
            </a:r>
            <a:endParaRPr lang="zh-CN" altLang="en-US"/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529118"/>
            <a:ext cx="1857800" cy="124107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124905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根据电路图可知,滑动变阻器与灯泡串联,灯泡变暗,说明灯泡两端的电压降低,通过灯泡的电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流变小。根据串联电路中电源电压等于各部分用电器两端电压之和,知滑动变阻器两端的电压变大。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故电流表的示数变小,电压表的示数变大。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91319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方法技巧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本题不需要考虑滑动变阻器滑片移动的方向,只需根据灯泡的亮度变化情况即可判断电流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表和电压表的示数变化情况。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2331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(2019广西北部湾经济区,11,2分)如图所示,某一型号的锁设置了三种打开方式:密码(S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)、特定指纹(S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或应急钥匙(S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),三者都可以单独使电动机M工作而打开门锁。下列电路设计符合要求的是 (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15592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4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351420"/>
            <a:ext cx="3533775" cy="264794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046082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由题意可知,密码(S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)、特定指纹(S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)和应急钥匙(S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)都可以单独使电动机M工作而打开门锁,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所以,S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并联,且电动机M位于干路,由电路图可知,选项D符合题意。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4548622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解题关键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本题考查了电路的设计。根据题意得出三个开关的连接方式和电动机的位置是解答本题的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关键。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27115"/>
            <a:ext cx="8316000" cy="1887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(2019重庆A,6,3分)某同学设计了道路井盖移动报警电路。当井盖没有被移动,井盖开关S闭合,警示灯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L不亮;当井盖被移动,井盖开关S断开,警示灯L发光,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0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为保护电阻。图中符合设计要求的电路图是 (    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930" kern="0" spc="4816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4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708610"/>
            <a:ext cx="5995140" cy="140260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198817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分析题意可知设计要求是开关断开时警示灯发光。图A中灯L与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0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串联,开关闭合,L发光;图C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中灯L与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0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并联,开关S在干路上,开关S闭合,L发光;图D中灯L与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0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并联,开关S在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0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支路上,开关S无论闭合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还是断开,L都发光,因此A、C、D均不符合题意。图B中开关S闭合时将L短路,L不发光,当开关S断开时,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灯L与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0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串联与电源接通,L发光,故B符合题意。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4197664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知识拓展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电路设计的技巧:根据设计要求先确定用电器连接方式,用电器工作过程中相互影响,则为串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联;用电器工作过程中互不影响,则为并联。再确定开关位置,开关控制整个电路,则接在干路上;开关闭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合,用电器不工作,开关断开,用电器工作,则开关与用电器并联。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41363"/>
            <a:ext cx="8316000" cy="3266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(2018新疆乌鲁木齐,9,3分)高层建筑的墙体中有三根绞在一起的电线,可以用如图乙所示的“测量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仪”把它们区分开。小华将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连在一起时,小明将“测量仪”连接在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X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Z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两端,灯泡发光;小华将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/>
              <a:t/>
            </a:r>
            <a:br>
              <a:rPr/>
            </a:b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连在一起时,小明将“测量仪”连在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X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Y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两端,灯泡发光。则 (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810" kern="0" spc="9265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63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Y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是同一根电线,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Z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是同一根电线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Z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是同一根电线,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Y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是同一根电线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Y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是同一根电线,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X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是同一根电线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X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是同一根电线,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Y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是同一根电线</a:t>
            </a:r>
            <a:endParaRPr lang="zh-CN" altLang="en-US"/>
          </a:p>
        </p:txBody>
      </p:sp>
      <p:pic>
        <p:nvPicPr>
          <p:cNvPr id="3" name="图片 3" descr="textimage4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610791"/>
            <a:ext cx="1789230" cy="145514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27038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连在一起,将“测量仪”连接在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X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Z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两端,灯泡发光,说明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XABZ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连通,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Y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为同一根导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线;再将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连在一起,“测试仪”连在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X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Y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两端,灯泡发光,说明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X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为同一根导线。故本题选择D。有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1791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7.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(2017吉林,6,2分)如图所示,电源电压保持不变,当开关S由断开到闭合时,电路中 (　　)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2502369"/>
            <a:ext cx="8316000" cy="910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A.电流表的示数变大,小灯泡变亮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B.电流表的示数变小,小灯泡变亮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C.电压表的示数变小,小灯泡不亮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D.电压表的示数变大,小灯泡不亮</a:t>
            </a:r>
            <a:endParaRPr lang="zh-CN" altLang="en-US"/>
          </a:p>
        </p:txBody>
      </p:sp>
      <p:pic>
        <p:nvPicPr>
          <p:cNvPr id="4" name="图片 3" descr="textimage4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213653"/>
            <a:ext cx="1691438" cy="128871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3553533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开关S断开时,L和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串联,电压表测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两端电压。开关S闭合后,灯L被短路,灯泡不亮,电压表测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电源电压,示数变大,因电路中总电阻变小,则电流表示数变大,故选择D。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14348" y="4056073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解题关键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开关S断开或闭合时,电路的结构分析是解题关键。S闭合时,灯L两端被导线直接连接,L被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短路,没有电流通过。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考点三　电路故障分析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00" y="1071814"/>
            <a:ext cx="8316000" cy="2708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(2016内蒙古呼和浩特,9,3分)(多选)如图所示,小宇同学在“测量小灯泡电功率”的实验中,将电压表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并在了滑动变阻器两端,闭合开关,发现电路存在故障,并作如下分析,下列判断正确的是    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100" kern="0" spc="9026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03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A.若灯不亮,电压表有示数,电路故障可能是灯泡断路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B.若灯不亮,电流表有示数,电路故障可能是灯泡短路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C.若灯不亮,两表都有示数,电路故障可能是滑动变阻器短路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D.若灯不亮,电压表有示数,电路故障可能是滑动变阻器断路</a:t>
            </a:r>
            <a:endParaRPr lang="zh-CN" altLang="en-US"/>
          </a:p>
        </p:txBody>
      </p:sp>
      <p:pic>
        <p:nvPicPr>
          <p:cNvPr id="4" name="图片 3" descr="textimage4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607142"/>
            <a:ext cx="1649501" cy="118917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391319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若灯泡断路,则电压表无示数,A项错误;若灯泡短路,灯泡中没有电流通过,灯泡不亮,电流表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有示数,B项正确;若滑动变阻器短路,则电压表无示数,C项错误;若滑动变阻器断路,电路中没有电流,灯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泡不亮,电压表测电源两端的电压,电压表有示数,D项正确;故选B、D。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0000" y="4633809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评析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本题主要通过对电路故障的判断,考查学生运用电学知识分析问题的能力。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41363"/>
            <a:ext cx="8316000" cy="20029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(2020广东广州,23)小明设计的电路图如图甲,小灯泡L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的额定电压分别为2.5 V、1.5 V。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930" kern="0" spc="5668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975"/>
              </a:spcBef>
              <a:buNone/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甲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(1)根据电路图,用笔画线表示导线,把图乙中的实物连接起来。</a:t>
            </a:r>
            <a:endParaRPr lang="zh-CN" altLang="en-US"/>
          </a:p>
        </p:txBody>
      </p:sp>
      <p:pic>
        <p:nvPicPr>
          <p:cNvPr id="3" name="图片 3" descr="textimage4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137106"/>
            <a:ext cx="1294187" cy="1163227"/>
          </a:xfrm>
          <a:prstGeom prst="rect">
            <a:avLst/>
          </a:prstGeom>
        </p:spPr>
      </p:pic>
      <p:pic>
        <p:nvPicPr>
          <p:cNvPr id="4" name="图片 3" descr="textimage4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913065"/>
            <a:ext cx="2154905" cy="17340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43306" y="469901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乙</a:t>
            </a:r>
            <a:endParaRPr lang="zh-CN" altLang="en-US" sz="140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857875"/>
            <a:ext cx="8316000" cy="2522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140" kern="0" spc="1131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050"/>
              </a:spcBef>
              <a:buNone/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丙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(3)小明将L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换成额定电压为2.5 V的LED,闭合开关后发现LED亮,而L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不亮。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①小明认为此时L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烧断,他判断是否正确?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依据是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　　　　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②小芳认为L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两端电压不够,将图27中的电池增至三节。闭合开关,两灯不亮,此时V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的示数均为</a:t>
            </a: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4.4 V,这可能是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烧断(选填“LED”“L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”)。</a:t>
            </a:r>
            <a:endParaRPr lang="zh-CN" altLang="en-US"/>
          </a:p>
        </p:txBody>
      </p:sp>
      <p:pic>
        <p:nvPicPr>
          <p:cNvPr id="3" name="图片 3" descr="textimage4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939304"/>
            <a:ext cx="1885467" cy="119566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126000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326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(2)电路正确连接后,闭合开关,两灯发光,如图丙电压表V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的示数为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的示数为2.8 V,L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是否正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常发光?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1926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(1)如图所示　(2)1.5 V　否　(3)①不正确    LED、L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串联,若L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烧断,则电路断路,LED 灯不亮    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②LED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600" kern="0" spc="1049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351421"/>
            <a:ext cx="2214578" cy="177662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270255"/>
            <a:ext cx="8316000" cy="1334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(1)根据电路图画实物图,连接过程需注意,L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和L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串联,电压表V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测L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两端电压,电压表V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测L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两端总电压。图中只有两节干电池,电源电压约为3 V,所以两个电压表均选择小量程。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(2)根据串联电路电压规律,可以得出灯泡L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两端实际电压为1.3 V,小于额定电压1.5 V,所以灯泡L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不能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正常发光。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(3)①由于LED与L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串联,LED亮,说明电路是通路,所以L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不可能烧断,小明判断错误;②V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示数相同,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说明LED烧断。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57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(2020北京,23,2分)如图所示,手持用丝绸摩擦过的玻璃棒,靠近吊起的用毛皮摩擦过的橡胶棒的一端,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发现橡胶棒的这端被吸引过来,这是由于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350" kern="0" spc="12751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770057"/>
            <a:ext cx="2552700" cy="153352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553533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异种电荷相互吸引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91319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丝绸摩擦过的玻璃棒带正电,毛皮摩擦过的橡胶棒带负电,异种电荷相互吸引,所以橡胶棒的一端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被吸引过来。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电流和电压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720000" y="1522575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(2020福建福清一模,10,2分)如图所示的电路中,电源电压为9 V,闭合开关后,两灯均发光,电压表示数为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 V,此时 (　　)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两端电压为6 V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两端电压为6 V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两端电压为9 V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两端电压为3 V</a:t>
            </a:r>
            <a:endParaRPr lang="zh-CN" altLang="en-US"/>
          </a:p>
        </p:txBody>
      </p:sp>
      <p:pic>
        <p:nvPicPr>
          <p:cNvPr id="5" name="图片 3" descr="textimage4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912933"/>
            <a:ext cx="1665706" cy="115674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20000" y="404479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方法归纳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判断电压表测哪个用电器两端电压的方法:观察电压表正负接线柱与哪个(些)用电器并联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(用电器中不能包含电源),就是测哪个(些)用电器两端电压,若电压表正负接线柱与电源两端直接相连,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则测电源电压。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20000" y="3176265"/>
            <a:ext cx="8316000" cy="671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由电路图可知,两灯泡串联,电压表测L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两端电压,电压表示数为6 V,则灯泡L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 V,由串联电路的电压特点可得,灯泡L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-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=9 V-6 V=3 V,故A、C、D项错误,B项正确。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故选B。</a:t>
            </a: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95736" y="539651"/>
            <a:ext cx="40324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等线 Light" pitchFamily="2" charset="-122"/>
                <a:ea typeface="等线 Light" pitchFamily="2" charset="-122"/>
              </a:rPr>
              <a:t>最       新       模       拟</a:t>
            </a:r>
            <a:endParaRPr lang="zh-CN" altLang="en-US" sz="2400">
              <a:solidFill>
                <a:srgbClr val="FF0000"/>
              </a:solidFill>
              <a:latin typeface="等线 Light" pitchFamily="2" charset="-122"/>
              <a:ea typeface="等线 Light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466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(2019福建厦门质检,9)小灯泡的结构如图所示,下列连接方式中能让灯泡发光的是 (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4260" kern="0" spc="249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040"/>
              </a:spcBef>
              <a:buNone/>
            </a:pPr>
            <a:r>
              <a:rPr lang="zh-CN" altLang="en-US" sz="9435" kern="0" spc="46664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698619"/>
            <a:ext cx="1423108" cy="1375671"/>
          </a:xfrm>
          <a:prstGeom prst="rect">
            <a:avLst/>
          </a:prstGeom>
        </p:spPr>
      </p:pic>
      <p:pic>
        <p:nvPicPr>
          <p:cNvPr id="4" name="图片 4" descr="textimage5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627181"/>
            <a:ext cx="5137884" cy="1449322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3413131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A中金属触头与电源的正、负极相连,灯泡没有接入电路,电源短路,灯泡不发光,不符合题意;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B中金属螺纹壳和电源的负极相连,金属触头和电源的正极相连,电路构成通路,灯泡发光,符合题意;C中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金属触头和电源的负极相连,没有构成通路,灯泡不发光,不符合题意;D中金属触头与电源的正、负极相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连,灯泡没有接入电路,电源短路,灯泡不发光,不符合题意。故选B。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12801"/>
            <a:ext cx="8316000" cy="2113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(2018天津东丽一模,8)图中,能正确测量通过L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电流的电路是(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1686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279982"/>
            <a:ext cx="3695700" cy="264794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066064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电流表要与需测量电流的元件串联且电流要“+”进“-”出。A项电流表测干路电流;B项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电流表与L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串联且正、负接线柱接法正确,测通过L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的电流;C项电流表测量通过L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的电流;D项电流表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正、负接线柱接反了。故选择B。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2299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(2020四川成都成华二诊,19,2分)小明按如图甲所示的电路进行实验,闭合开关后两灯都正常发光,电压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表V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的示数为3 V,V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的示数如图乙所示,此时V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的示数为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V,则L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两端的电压为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025" kern="0" spc="28251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279982"/>
            <a:ext cx="3346649" cy="170136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26026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2　1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546016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由电路图可知,L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串联,电压表V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测量串联电路两端电压,电压表V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测量L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两端电压;由于串联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电路两端电压大于各部分电压,所以V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的量程为0~3 V,分度值为0.1 V,示数为2 V。因为串联电路两端电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压等于各部分电压之和,所以灯L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-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=3 V-2 V=1 V。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0000" y="426287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知识归纳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电压表使用规则:并联在被测电路两端;电流要从正接线柱流入,负接线柱流出;电压表可以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直接接在电源两端,测电源电压;使用时可先试用大量程,若电压在小量程范围内,则改用小量程。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624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(2019四川华蓥一模,15)用塑料棒摩擦毛衣,塑料棒能够吸引纸屑,说明带电体具有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的性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质,如果用摩擦过的塑料棒接触验电器金属小球(如图所示),验电器的金属箔片张开,这是因为箔片带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(同/异)种电荷相互排斥,摩擦起电的实质是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在物体间转移。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220" kern="0" spc="4353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984371"/>
            <a:ext cx="1343025" cy="127634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13131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吸引轻小物体　同　电子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720000" y="1260000"/>
            <a:ext cx="8316000" cy="1116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用毛衣摩擦过的塑料棒带了电荷,由于带电体能够吸引轻小物体,所以当其靠近碎纸屑时,碎纸屑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会被吸引过来。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当验电器与带电的塑料棒接触后,验电器的金属箔片上都带了同种电荷,由于同种电荷相互排斥,所以两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个金属箔片会张开。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摩擦起电的实质是电子从一个物体转移到另一个物体,即摩擦起电的实质是电子在物体间转移。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2439996"/>
            <a:ext cx="8316000" cy="1116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知识归纳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(1)毛衣摩擦过的塑料棒带了电荷,而带电体具有吸引轻小物体的性质。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(2)根据验电器的金属箔片是否张开来确定物体是否带电。验电器的金属箔片之所以张开,就是因为两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个箔片带了同种电荷,同种电荷相互排斥。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(3)摩擦起电的实质是电子从一个物体转移到另一个物体,并没有创造电荷。相互摩擦的两个物体,一个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物体失去了多少电子,另一个物体一定得到了多少电子,两个物体所带的电荷多少是相同的,电性是相反的。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17124"/>
            <a:ext cx="8316000" cy="254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(2020北京东城一模,11,2分)新型电动公共汽车的动力来源于电动机。它的设计充分考虑了要保证人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身安全,前、后两门(电路开关)中任意一个门没有关闭好,车都无法行驶。图中符合要求的电路是 (    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1701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698619"/>
            <a:ext cx="3714750" cy="26479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841363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串、并联电路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720000" y="4405746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题中要求:前、后两门(电路开关)中任意一个门没有关闭好,车都无法行驶,所以两门中的电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路开关应串联,同时控制电动机。故选A。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41363"/>
            <a:ext cx="8316000" cy="254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(2019福建泉州质检,10)某电热水壶有电热丝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和两个开关S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。当水沸腾后壶内积聚了大量水蒸气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使S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自动断开,壶停止加热;若壶中没水,壶的温度升高到120 ℃时S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自动断开,壶停止加热防止干烧。图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中符合上述功能的电路图是 (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2031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606403"/>
            <a:ext cx="4133849" cy="26479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325791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当水沸腾后壶内积聚了大量水蒸气使S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自动断开,壶停止加热;若壶中没水,壶的温度升高到1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20 ℃时S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自动断开(防止干烧),壶停止加热;说明两开关只要有一个断开后都会使壶停止加热,两开关是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串联的,且与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是串联的,故只有A符合题意。故选A。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698487"/>
            <a:ext cx="8316000" cy="254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(2019重庆綦江二模,5)为了生活方便,卧室里的同一个照明灯可以用两个开关控制。一个安装在进门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处,另一个安装在床头附近,操作任意一个开关均可以开灯或关灯。如图,是某合作学习小组用电池作为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电源设计的四个电路模型(其中C图中的S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及D图中的S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为单刀双掷开关),能满足要求的是 (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2256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422858"/>
            <a:ext cx="4000528" cy="239686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894404"/>
            <a:ext cx="8316000" cy="10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图A中两个单刀开关串联,相互影响,只有两个开关都闭合时,灯泡才发光,不符合题意;图B中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两个单刀开关并联,闭合S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或S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都能使灯泡发光,但是只有两个开关都断开时,灯泡才熄灭,不符合题意;图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C中S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为单刀双掷开关,S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为单刀开关,当S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断开时,无论S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往哪个方向掷,灯泡都不能发光,不符合题意;图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D中S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为单刀双掷开关,S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同时向上掷时或S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同时向下掷时灯泡发光;S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中一个向上掷,另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一个向下掷时灯泡不发光,任意一个开关都可以开灯、关灯,符合题意;故选D。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12801"/>
            <a:ext cx="8316000" cy="17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(2020重庆一模,12,2分)如图所示电路,电源电压保持不变,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的最大阻值为20 Ω,滑动变阻器的滑片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P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两个端点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间滑动,电流表的示数变化范围为0.6 A至0.2 A,则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Ω,电源电压为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015" kern="0" spc="1121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494296"/>
            <a:ext cx="2314575" cy="145732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114881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10　6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85156" y="3494560"/>
            <a:ext cx="8316000" cy="1059072"/>
            <a:chOff x="720000" y="1260000"/>
            <a:chExt cx="8316000" cy="1059072"/>
          </a:xfrm>
        </p:grpSpPr>
        <p:sp>
          <p:nvSpPr>
            <p:cNvPr id="6" name="TextBox 2"/>
            <p:cNvSpPr txBox="1"/>
            <p:nvPr/>
          </p:nvSpPr>
          <p:spPr>
            <a:xfrm>
              <a:off x="720000" y="1260000"/>
              <a:ext cx="8316000" cy="1059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1415" b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解析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　由电路图可知,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与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2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串联,电流表测电路中的电流。当滑片位于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a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端时,电路为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的简单电路,电</a:t>
              </a:r>
              <a:r>
                <a:rPr/>
                <a:t/>
              </a:r>
              <a:br>
                <a:rPr/>
              </a:b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路中的电流最大,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I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大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=0.6 A,由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I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</a:t>
              </a:r>
              <a:r>
                <a:rPr lang="zh-CN" altLang="en-US" sz="2380" kern="0" spc="-806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 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可得,电源的电压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U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I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大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=0.6 A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Arial Narrow" panose="020B0606020202030204" pitchFamily="65" charset="-122"/>
                  <a:ea typeface="Arial Unicode MS" pitchFamily="65" charset="-122"/>
                </a:rPr>
                <a:t>×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,当滑片位于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b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端时,电路中的电流最</a:t>
              </a:r>
              <a:endParaRPr lang="zh-CN" altLang="en-US"/>
            </a:p>
            <a:p>
              <a:pPr marL="0" indent="0" eaLnBrk="0" latinLnBrk="1" hangingPunct="0">
                <a:lnSpc>
                  <a:spcPct val="100000"/>
                </a:lnSpc>
                <a:spcBef>
                  <a:spcPts val="335"/>
                </a:spcBef>
                <a:buNone/>
              </a:pP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小,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I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小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=0.2 A,因串联电路中总电压等于各分电压之和,所以,电源的电压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U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I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小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(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+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2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)=0.2 A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Arial Narrow" panose="020B0606020202030204" pitchFamily="65" charset="-122"/>
                  <a:ea typeface="Arial Unicode MS" pitchFamily="65" charset="-122"/>
                </a:rPr>
                <a:t>×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(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+20 Ω),因</a:t>
              </a:r>
              <a:r>
                <a:rPr/>
                <a:t/>
              </a:r>
              <a:br>
                <a:rPr/>
              </a:b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电源的电压不变,所以0.6 A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Arial Narrow" panose="020B0606020202030204" pitchFamily="65" charset="-122"/>
                  <a:ea typeface="Arial Unicode MS" pitchFamily="65" charset="-122"/>
                </a:rPr>
                <a:t>×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=0.2 A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Arial Narrow" panose="020B0606020202030204" pitchFamily="65" charset="-122"/>
                  <a:ea typeface="Arial Unicode MS" pitchFamily="65" charset="-122"/>
                </a:rPr>
                <a:t>×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(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+20 Ω),解得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=10 Ω,电源的电压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U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I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大</a:t>
              </a:r>
              <a:r>
                <a:rPr lang="zh-CN" altLang="en-US" sz="1415" i="1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R</a:t>
              </a:r>
              <a:r>
                <a:rPr lang="zh-CN" altLang="en-US" sz="1065" kern="0" baseline="-1500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=0.6 A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Arial Narrow" panose="020B0606020202030204" pitchFamily="65" charset="-122"/>
                  <a:ea typeface="Arial Unicode MS" pitchFamily="65" charset="-122"/>
                </a:rPr>
                <a:t>×</a:t>
              </a:r>
              <a:r>
                <a:rPr lang="zh-CN" altLang="en-US" sz="1415" kern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10 Ω=6 V。</a:t>
              </a:r>
              <a:endParaRPr lang="zh-CN" altLang="en-US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3062900" y="1499113"/>
            <a:ext cx="2000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5" imgW="5181600" imgH="10668000" progId="">
                    <p:embed/>
                  </p:oleObj>
                </mc:Choice>
                <mc:Fallback>
                  <p:oleObj name="Equation" r:id="rId5" imgW="5181600" imgH="10668000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62900" y="1499113"/>
                          <a:ext cx="200025" cy="4000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55677"/>
            <a:ext cx="8316000" cy="2022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(2020四川成都,A20,4分)图甲所示电路,闭合开关S,滑片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P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向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移动的过程中,小灯泡的亮度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;当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P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移动到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端时,电压表的指针位置如图乙所示,则此时灯泡两端的电压为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315" kern="0" spc="8533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    </a:t>
            </a:r>
            <a:r>
              <a:rPr lang="zh-CN" altLang="en-US" sz="7140" kern="0" spc="1131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050"/>
              </a:spcBef>
              <a:buNone/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甲　　　　　　　　　　　　乙</a:t>
            </a:r>
            <a:endParaRPr lang="zh-CN" altLang="en-US"/>
          </a:p>
        </p:txBody>
      </p:sp>
      <p:pic>
        <p:nvPicPr>
          <p:cNvPr id="3" name="图片 3" descr="textimage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81" y="1513080"/>
            <a:ext cx="1715515" cy="1195662"/>
          </a:xfrm>
          <a:prstGeom prst="rect">
            <a:avLst/>
          </a:prstGeom>
        </p:spPr>
      </p:pic>
      <p:pic>
        <p:nvPicPr>
          <p:cNvPr id="4" name="图片 4" descr="textimage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855" y="1513080"/>
            <a:ext cx="1885467" cy="1195662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3210093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变暗　1.7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0000" y="3637436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由题图甲可知,电路结构为滑动变阻器与灯泡串联,当滑片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P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向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移动时,滑动变阻器接入电路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中的阻值变大,电路中的电流变小,故小灯泡亮度变暗;电压表测灯泡两端电压,电压表量程为0~3 V,分度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值为0.1 V,读数为1.7 V,故此时灯泡两端电压为1.7 V。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265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(2019广西贵港一模,17)如图所示,电源电压不变,当开关S由断开到闭合时,电压表的示数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流表的示数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。(均选填“变大”、“变小”或“不变”)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5305" kern="0" spc="1596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984371"/>
            <a:ext cx="876300" cy="10668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82095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变大 　变小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84175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开关S断开时,灯泡L和电阻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、电流表串联,电压表测量灯泡L两端的电压;开关S闭合时,电阻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电流表被短路,所以电流表示数变为零;电压表测量电源电压,示数变大。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745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(2020天津五县一模,10,2分)如图所示的电路中,闭合开关后,额定电压均为3 V的小灯泡L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都不发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光。将电压表分别接在电源、L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两端,测得电压分别是3 V、0 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、3 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,则故障原因可能是 (　　)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　    B.L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　    D.L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</a:t>
            </a:r>
            <a:endParaRPr lang="zh-CN" altLang="en-US"/>
          </a:p>
        </p:txBody>
      </p:sp>
      <p:pic>
        <p:nvPicPr>
          <p:cNvPr id="3" name="图片 3" descr="textimage6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770057"/>
            <a:ext cx="3071834" cy="172519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896283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考点三　电路故障分析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720000" y="4127511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　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如果L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短路,灯泡L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发光,如果L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短路,灯泡L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发光,故A、C不符合题意;如果L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断路,电压表接到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两端时,电压表串联在电路中,电压表的示数等于电源电压,为3 V,故B不符合题意;如果L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断路,电压表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接到L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两端时,电压表的示数为零,电压表接到L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两端时,电压表串联在电路中,电压表的示数等于电源电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压,为3 V,故D符合题意。故选D。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270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(2019江苏苏州吴江一模,6)如图,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是定值电阻,开关S闭合一段时间后,电流表示数突然减小。用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电压表检测电路。当电压表接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两点时,电压表有示数;接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两点时,电压表无示数。则故障原因可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能是 (　　)</a:t>
            </a: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A.仅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　    B.仅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导线断路　    D.电流表断路</a:t>
            </a:r>
            <a:endParaRPr lang="zh-CN" altLang="en-US"/>
          </a:p>
        </p:txBody>
      </p:sp>
      <p:pic>
        <p:nvPicPr>
          <p:cNvPr id="3" name="图片 3" descr="textimage6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841495"/>
            <a:ext cx="1694861" cy="125404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627445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由电路图可知,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并联,电流表测干路电流。开关S闭合一段时间后,电流表示数突然减小,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则电路故障为某处断路。当电压表接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两点时,电压表有示数,则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到电源的负极与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到电源的正极之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间均是接通的;当电压表接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两点时,电压表无示数,则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到电源的负极之间是断开的,而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到电源的负极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之间是接通的,故可能是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间导线出现了断路。故选C。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765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(2020辽宁沈阳沈河一模,16,2分)小亮按照如图所示的电路图正确连接了电路,当开关闭合后,两个小灯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泡都发光,电压表有示数。过一会儿,他发现电压表的示数突然变大了,则可能出现的故障是小灯泡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的灯丝断了;此时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(填“有”或“没有”)小灯泡发光。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140" kern="0" spc="1161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6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984371"/>
            <a:ext cx="2381250" cy="148589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62873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没有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984635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如图电路为串联电路,电压表测量L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两端电压,示数小于电源电压,如果L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断路,电路无电流通过,电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压表示数为0 V,不符合题意;若L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断路,电路无电流通过,此时电压表测量电源电压,示数变大,所以是L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路,灯泡都不发光。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688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(2020上海黄浦二模,14,1分)在图所示的电路中,已知电源电压为6伏保持不变。当开关S由断开到闭合,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观察到两电表的示数均不变。若电路中仅有一处故障,且只发生在电阻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上,请根据以上信息写出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两电表的示数及相对应的故障。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　　　　　　　　　　　　　　　　　　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640" kern="0" spc="10311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6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970094"/>
            <a:ext cx="2152650" cy="137159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74578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若电压表示数为0,电流表示数为0,则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断路;若电压表示数为6 V,电流表示数为0,则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770321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　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由图可知,这是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的串联电路,电流表测量的是电路中的电流,电压表测量的是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两端的电压;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当电压表示数为0,电流表示数也为0时,电路故障是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断路;当电压表示数为6 V,电流表示数为0时,电路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故障是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740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(2018江苏扬州宝应一模,25)在“用电流表测电流”的实验中,小王同学的电路如图所示,闭合开关后,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发现电流表A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的示数比电流表A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的示数要大一些。于是他猜想:当电流通过灯泡时,由于灯泡要消耗电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能,所以电流在流动过程中将逐渐变小。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475" kern="0" spc="15299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51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(1)小王同学的猜想是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(正确/错误)的,你判断的依据是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　　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(2)你认为造成上述现象的原因可能是: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                                                      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</p:txBody>
      </p:sp>
      <p:pic>
        <p:nvPicPr>
          <p:cNvPr id="3" name="图片 3" descr="textimage6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009885"/>
            <a:ext cx="2366111" cy="14032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(1)错误　串联电路中各处电流相等    (2)见解析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1627181"/>
            <a:ext cx="8316000" cy="66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(1)由图可知,两灯泡串联,因为串联电路中电流处处相等,故小王同学的猜想是错误的;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(2)可能是电流表的原因,如:在电路未接通前,某一个电流表的指针不在零刻度线处;两个电流表所选的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量程不同,但按相同的量程读数。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2402649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思路分析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(1)从串联电路电流的特点进行分析,即串联电路中电流处处相等;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(2)从电流表上进行分析,如刚开始指针没在零刻度线处,所用量程不同。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9479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一、选择题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(每小题3分,共15分)</a:t>
            </a:r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720000" y="1474314"/>
            <a:ext cx="8316000" cy="254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(2020安徽第三次学业水平测试)常用智能手机是通过指纹开关S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或密码开关S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来解锁的,若其中任一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方式解锁失败后,锁定开关S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均会断开而暂停手机解锁功能,S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将在一段时间后自动闭合而恢复解锁功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能。若用灯泡L发光模拟手机解锁成功,则符合要求的模拟电路是 (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2061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5" name="图片 3" descr="textimage6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247288"/>
            <a:ext cx="3637686" cy="2308851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20000" y="455613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由题意知开关S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或开关S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均可接通电路,所以S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并联,开关S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断开,手机解锁功能暂停,说明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位于干路。故C项符合题意。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592495"/>
            <a:ext cx="4104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  <a:latin typeface="等线 Light" pitchFamily="2" charset="-122"/>
                <a:ea typeface="等线 Light" pitchFamily="2" charset="-122"/>
              </a:rPr>
              <a:t>      检         测          卷</a:t>
            </a:r>
            <a:endParaRPr lang="zh-CN" altLang="en-US" sz="2800">
              <a:solidFill>
                <a:srgbClr val="FF0000"/>
              </a:solidFill>
              <a:latin typeface="等线 Light" pitchFamily="2" charset="-122"/>
              <a:ea typeface="等线 Light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914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(2018天津部分区县一模,9)如图所示的装置中,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是滑动变阻器的电阻片,滑动变阻器的滑片跟滑杆相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连,滑杆可绕固定轴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O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转动,另一端固定一个漂在油面上的浮子。若想在此装置中接入一块电压表,使油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量增加、滑片向下移动时电压表示数变大,则电压表应并联在图中的 (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350" kern="0" spc="16522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825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A.电源两端　        B.电流表两端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C.变阻器两端　    D.定值电阻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0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</a:t>
            </a:r>
            <a:endParaRPr lang="zh-CN" altLang="en-US"/>
          </a:p>
        </p:txBody>
      </p:sp>
      <p:pic>
        <p:nvPicPr>
          <p:cNvPr id="3" name="图片 3" descr="textimage6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016535"/>
            <a:ext cx="2541234" cy="153947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27038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油量增加,滑片向下移动,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接入的阻值减小,根据串联分压规律可知,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两端电压减小,则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0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端电压增大,因要求此时电压表示数变大,故要把电压表并联在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0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7472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(2019北京,10)如图所示的电路中,将开关S闭合,灯L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均发光。下列说法中正确的是 (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350" kern="0" spc="9499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47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两端的电压一定相等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C.通过灯L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的电流与通过灯L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的电流一定相等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D.通过灯L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的电流与通过电源的电流一定相等</a:t>
            </a:r>
            <a:endParaRPr lang="zh-CN" altLang="en-US"/>
          </a:p>
        </p:txBody>
      </p:sp>
      <p:pic>
        <p:nvPicPr>
          <p:cNvPr id="3" name="图片 3" descr="textimage6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627181"/>
            <a:ext cx="1780220" cy="13837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056073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由电路图可知,灯L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并联,由此可知灯L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两端的电压一定相等,A错误,B正确;灯L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的电阻值未知,所以通过灯L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的电流与通过灯L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的电流关系不能确定,C错误;通过灯L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的电流小于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通过电源的电流,D错误。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29969"/>
            <a:ext cx="8316000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(2020江西,23节选)请你应用所学的物理知识解答下列问题。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小莹同学测量电流时,连接好电路,闭合开关,发现电表指针向右偏转至如图甲所示位置,原因是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;断开开关,纠正错误后,再闭合开关,发现指针偏至如图乙所示位置,接下来的操作是:断开开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关,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,继续进行实验。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065" kern="0" spc="43959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682012"/>
            <a:ext cx="4637818" cy="170115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62873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电流表使用前未校零　换接小量程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3984635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电流表使用前应先校零,闭合开关后指针向右偏转,最后停在零刻度线左侧,说明电流表使用前未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校零;使用电流表时要选择合适的量程,根据题图乙可知电路中电流太小,读数不准确,应该改用小量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程。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254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(2020福建石狮一模)电磁炉在使用过程中为避免因温度过高而烧坏线圈,其用来加热的电磁发热体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工作时,起降温作用的风扇也开始工作;电磁发热体停止工作后,风扇还会继续工作一段时间,才停止工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作,下列各图中符合该电路设计要求的是 (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13942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6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494296"/>
            <a:ext cx="3324225" cy="26479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27038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根据题意可知电磁发热体和风扇可以单独工作,所以电磁发热体和风扇是并联的,又因为用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来加热的电磁发热体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工作时,起降温作用的风扇一定开始工作,所以必须有一个开关在干路,一个开关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在电磁发热体这一支路,故A选项正确,B、C、D选项错误。故选A。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1637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(2019江苏无锡新吴模拟,15)有一种电动玩具鱼(如图所示)内部电路主要由电源、小型电动机和小灯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泡构成。白天开关S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闭合,S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断开时,只有电动机工作,玩具鱼将会游动;晚上开关S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都闭合时,电动机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和灯泡都工作,玩具鱼既游动又发光;不玩时,只需将S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断开。下列电路设计中符合要求的是 (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305" kern="0" spc="17244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</p:txBody>
      </p:sp>
      <p:pic>
        <p:nvPicPr>
          <p:cNvPr id="3" name="图片 3" descr="textimage6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208676"/>
            <a:ext cx="1928826" cy="835415"/>
          </a:xfrm>
          <a:prstGeom prst="rect">
            <a:avLst/>
          </a:prstGeom>
        </p:spPr>
      </p:pic>
      <p:pic>
        <p:nvPicPr>
          <p:cNvPr id="4" name="图片 3" descr="textimage7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494296"/>
            <a:ext cx="3409950" cy="2647949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427038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由题意可知,电动机和灯泡可以独立工作,因此电动机和灯泡并联;S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闭合,S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断开,只有电动机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工作,说明S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控制小灯泡。不玩时,只需要将S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断开,由此可知,S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在干路上,故D符合题意。故选D。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二、填空题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(每空1分,共9分)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1593390"/>
            <a:ext cx="8316000" cy="1669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(2019江苏苏州,18)如图所示电路中,电源电压为3 V,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阻值相等。若断开S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,两电阻的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连接方式为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(选填“串联”或“并联”);若断开S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,此时电压表示数为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930" kern="0" spc="9692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4" name="图片 3" descr="textimage7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103447"/>
            <a:ext cx="2238375" cy="166687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4198949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断开S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,此时两电阻的两端都接在了电源的两端,根据并联电路的特点可知,两电阻的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连接方式为并联;若断开S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,此时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串联,两电阻的阻值相等,根据串联电路中电压比等于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电阻比,所以两电阻分得的电压相等,为1.5 V,而电压表测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两端的电压,则电压表示数为1.5 V。</a:t>
            </a:r>
            <a:endParaRPr lang="zh-CN" altLang="en-US"/>
          </a:p>
        </p:txBody>
      </p:sp>
      <p:sp>
        <p:nvSpPr>
          <p:cNvPr id="6" name="TextBox 2"/>
          <p:cNvSpPr txBox="1"/>
          <p:nvPr/>
        </p:nvSpPr>
        <p:spPr>
          <a:xfrm>
            <a:off x="714348" y="3913197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并联　1.5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913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7.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(2020四川成都成华二诊,15)如图所示,用毛皮摩擦过的橡胶棒接触验电器的金属球,就有一部分电荷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转移到验电器的两片金属箔上,这两片金属箔带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(选填“同种”或“异种”)电荷,由于互相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/>
              <a:t/>
            </a:r>
            <a:br>
              <a:rPr/>
            </a:b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(选填“吸引”或“排斥”)而张开。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100" kern="0" spc="4725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7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984371"/>
            <a:ext cx="1628775" cy="170497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771606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同种　排斥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4127511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用毛皮摩擦过的橡胶棒带负电(有多余的电子),用它去接触验电器的金属球时,橡胶棒上多余的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电子有一部分会转移到验电器上,则验电器也带上负电,即验电器的金属球和两个金属箔片上都带上了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负电,由于同种电荷相互排斥,故两个金属箔片会张开。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265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(2020北京海淀一模)如图所示,电流表的示数为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720" kern="0" spc="4752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7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627181"/>
            <a:ext cx="1457325" cy="13906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06899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0.46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3698883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由图知,电流表选择的是0~0.6 A量程,对应的分度值为0.02 A,则电流表的示数为0.46 A。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772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(2019江苏南京六合二模,15)如图所示,电源电压保持不变。闭合开关S后,电压表示数为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,一段时间后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发现只有一个电表的示数变大,已知电阻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中仅有一个出现了故障。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430" kern="0" spc="921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215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(1)故障情况是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或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(2)若此时电压表示数为3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,则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的比值为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(3)若排除故障后将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的位置互换,则示数一定不发生变化的是</a:t>
            </a:r>
            <a:r>
              <a:rPr lang="zh-CN" altLang="en-US" sz="1415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表(选填“电流”、“电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压”或“电流和电压”)。</a:t>
            </a:r>
            <a:endParaRPr lang="zh-CN" altLang="en-US"/>
          </a:p>
        </p:txBody>
      </p:sp>
      <p:pic>
        <p:nvPicPr>
          <p:cNvPr id="3" name="图片 3" descr="textimage7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814870"/>
            <a:ext cx="1690293" cy="12410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    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　(2)1∶2　(3)电流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0000" y="1555743"/>
            <a:ext cx="8316000" cy="1962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(1)两电阻串联,电流表测电路电流,电压表测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两端的电压,因为两个电表中只有一个电表的示数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变大,分以下两种情况:①若电压表示数变大,故障可能为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短路或者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断路,如果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短路,则电流表示数也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变大,不符合题意,如果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断路,则电流表示数变小,符合题意;②若电流表示数变大,电路总电阻变小,则可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能是电阻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短路或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短路,如果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短路,则电压表示数也变大,不符合题意,如果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短路,则电压表示数变小,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符合题意。(2)若此时电压表示数为3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,说明示数变大的是电压表,那么故障就是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断路,此时电压表测量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的是电源电压;电路正常时电阻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两端电压是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,根据串联电路电压的规律,则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两端电压是3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-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,因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此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的比值为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∶2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=1∶2。(3)若将电阻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位置互换,电路的连接方式不变,故电路中的电流一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定不变,而电压表的测量对象发生了变化,且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</a:t>
            </a:r>
            <a:r>
              <a:rPr lang="zh-CN" altLang="en-US" sz="1415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R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阻值不等,则电压表示数变化,故示数不发生变化的是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电流表。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702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(2019广东河源一模,15)根据图甲所示的电路图,用笔画线代替导线,连接图乙实物图,估计通过电流表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的电流值为0.5 A。(要求导线不能交叉)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100" kern="0" spc="9024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    </a:t>
            </a:r>
            <a:r>
              <a:rPr lang="zh-CN" altLang="en-US" sz="10560" kern="0" spc="1208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3245"/>
              </a:spcBef>
              <a:buNone/>
            </a:pPr>
            <a:r>
              <a:rPr lang="en-US" altLang="zh-CN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甲　　　　　　　　　　　　　　　乙　　    </a:t>
            </a:r>
            <a:endParaRPr lang="zh-CN" altLang="en-US"/>
          </a:p>
        </p:txBody>
      </p:sp>
      <p:pic>
        <p:nvPicPr>
          <p:cNvPr id="3" name="图片 3" descr="textimage7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36" y="1930210"/>
            <a:ext cx="2047874" cy="1523999"/>
          </a:xfrm>
          <a:prstGeom prst="rect">
            <a:avLst/>
          </a:prstGeom>
        </p:spPr>
      </p:pic>
      <p:pic>
        <p:nvPicPr>
          <p:cNvPr id="4" name="图片 4" descr="textimage7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106" y="1828412"/>
            <a:ext cx="2192158" cy="172759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98048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三、作图题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(共6分)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029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如图所示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1690" kern="0" spc="15535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7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538815"/>
            <a:ext cx="2861029" cy="208863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91319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估计通过电流表的电流值为0.5 A,故电流表的量程选用0~0.6 A;采用“电流流向法”接线,电流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从电源正极出发,经开关S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、电流表后分两支,一支经灯泡L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,另一支经灯泡L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,两支汇合后回到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电源负极。</a:t>
            </a:r>
            <a:endParaRPr lang="zh-CN" altLang="en-US"/>
          </a:p>
        </p:txBody>
      </p:sp>
      <p:pic>
        <p:nvPicPr>
          <p:cNvPr id="6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1455400" y="11137900"/>
            <a:ext cx="4699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串、并联电路</a:t>
            </a:r>
            <a:endParaRPr lang="zh-CN" altLang="en-US" sz="15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00" y="1673594"/>
            <a:ext cx="8316000" cy="2356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(2020江苏苏州,9,2分)有一款“空调扇”既能送常温风,又能送凉风。小明了解到其内部有两个电动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机,其中电动机M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驱动扇叶送风,M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驱动机内水循环使所送的风成为“凉风”,此款风扇不会只有水循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环而不送风。小明设计的电路图,符合要求的是 (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0980" kern="0" spc="3762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/>
          </a:p>
        </p:txBody>
      </p:sp>
      <p:pic>
        <p:nvPicPr>
          <p:cNvPr id="4" name="图片 3" descr="textimage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17" y="2469403"/>
            <a:ext cx="3506771" cy="1342097"/>
          </a:xfrm>
          <a:prstGeom prst="rect">
            <a:avLst/>
          </a:prstGeom>
        </p:spPr>
      </p:pic>
      <p:pic>
        <p:nvPicPr>
          <p:cNvPr id="5" name="图片 4" descr="textimage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141" y="2525617"/>
            <a:ext cx="3375445" cy="128588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20000" y="3898163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A项电路图,只闭合开关S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,M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、M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均接通,此时送凉风,闭合开关S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,M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被短接,只有M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工作,即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只有水循环而不送风,不符合题意。B项电路图,只闭合S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时,只有M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工作,不符合题意。C项电路图,只闭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时,只有M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工作,送常温风,再闭合S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,此时送凉风,且不会只有水循环而不送风,符合题意。D项电路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图,只闭合S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时,只有M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工作,不符合题意。故选C。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254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(2020福建,14,2分)需要制作一个具有如下功能的选答器:单选题有两个可供选择的答案,与两个答案对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应的红、绿灯分别由S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、S</a:t>
            </a:r>
            <a:r>
              <a:rPr lang="zh-CN" altLang="en-US" sz="1065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两个开关控制,选择哪个答案就闭合对应的开关,使相应的灯发光。下列设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计简图符合上述要求的是 (　　)</a:t>
            </a:r>
            <a:endParaRPr lang="zh-CN" altLang="en-US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1491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494296"/>
            <a:ext cx="3448050" cy="26479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34182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“选择哪个答案,就闭合对应的开关,使相应的灯发光”,说明两个开关单独控制两盏灯,故两</a:t>
            </a:r>
            <a:r>
              <a:rPr/>
              <a:t/>
            </a:r>
            <a:br>
              <a:rPr/>
            </a:br>
            <a:r>
              <a:rPr lang="zh-CN" altLang="en-US" sz="1415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灯并联,B、C、D错,A正确。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21版53中考课件版式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3542</Words>
  <Application>Microsoft Office PowerPoint</Application>
  <PresentationFormat>自定义</PresentationFormat>
  <Paragraphs>433</Paragraphs>
  <Slides>78</Slides>
  <Notes>77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78</vt:i4>
      </vt:variant>
    </vt:vector>
  </HeadingPairs>
  <TitlesOfParts>
    <vt:vector size="80" baseType="lpstr">
      <vt:lpstr>21版53中考课件版式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cp:lastPrinted>2021-04-02T18:14:05Z</cp:lastPrinted>
  <dcterms:created xsi:type="dcterms:W3CDTF">2021-04-02T18:14:05Z</dcterms:created>
  <dcterms:modified xsi:type="dcterms:W3CDTF">2021-04-26T13:12:19Z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