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sldIdLst>
    <p:sldId id="256" r:id="rId2"/>
    <p:sldId id="370" r:id="rId3"/>
    <p:sldId id="322" r:id="rId4"/>
    <p:sldId id="364" r:id="rId5"/>
    <p:sldId id="378" r:id="rId6"/>
    <p:sldId id="384" r:id="rId7"/>
    <p:sldId id="383" r:id="rId8"/>
    <p:sldId id="382" r:id="rId9"/>
    <p:sldId id="381" r:id="rId10"/>
    <p:sldId id="380" r:id="rId11"/>
    <p:sldId id="388" r:id="rId12"/>
    <p:sldId id="387" r:id="rId13"/>
    <p:sldId id="386" r:id="rId14"/>
    <p:sldId id="385" r:id="rId15"/>
    <p:sldId id="268" r:id="rId16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42" d="100"/>
          <a:sy n="142" d="100"/>
        </p:scale>
        <p:origin x="714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160489B-7159-4F4A-9A06-487091C9392A}" type="datetimeFigureOut">
              <a:rPr lang="zh-CN" altLang="en-US" smtClean="0"/>
              <a:t>2021/9/3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930E74-68FD-414E-9EB6-06B6292C917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91994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1A296-CC1E-42AA-90E8-FF3FF151887F}" type="datetimeFigureOut">
              <a:rPr lang="zh-CN" altLang="en-US" smtClean="0"/>
              <a:t>2021/9/3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BC7D6-17B6-42CE-A39F-47FAA889B9B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727760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1A296-CC1E-42AA-90E8-FF3FF151887F}" type="datetimeFigureOut">
              <a:rPr lang="zh-CN" altLang="en-US" smtClean="0"/>
              <a:t>2021/9/3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BC7D6-17B6-42CE-A39F-47FAA889B9B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66290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1A296-CC1E-42AA-90E8-FF3FF151887F}" type="datetimeFigureOut">
              <a:rPr lang="zh-CN" altLang="en-US" smtClean="0"/>
              <a:t>2021/9/3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BC7D6-17B6-42CE-A39F-47FAA889B9B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350196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1A296-CC1E-42AA-90E8-FF3FF151887F}" type="datetimeFigureOut">
              <a:rPr lang="zh-CN" altLang="en-US" smtClean="0"/>
              <a:t>2021/9/3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BC7D6-17B6-42CE-A39F-47FAA889B9B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83523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1A296-CC1E-42AA-90E8-FF3FF151887F}" type="datetimeFigureOut">
              <a:rPr lang="zh-CN" altLang="en-US" smtClean="0"/>
              <a:t>2021/9/3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BC7D6-17B6-42CE-A39F-47FAA889B9B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837324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1A296-CC1E-42AA-90E8-FF3FF151887F}" type="datetimeFigureOut">
              <a:rPr lang="zh-CN" altLang="en-US" smtClean="0"/>
              <a:t>2021/9/3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BC7D6-17B6-42CE-A39F-47FAA889B9B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481053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1A296-CC1E-42AA-90E8-FF3FF151887F}" type="datetimeFigureOut">
              <a:rPr lang="zh-CN" altLang="en-US" smtClean="0"/>
              <a:t>2021/9/3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BC7D6-17B6-42CE-A39F-47FAA889B9B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607817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1A296-CC1E-42AA-90E8-FF3FF151887F}" type="datetimeFigureOut">
              <a:rPr lang="zh-CN" altLang="en-US" smtClean="0"/>
              <a:t>2021/9/3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BC7D6-17B6-42CE-A39F-47FAA889B9B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54091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1A296-CC1E-42AA-90E8-FF3FF151887F}" type="datetimeFigureOut">
              <a:rPr lang="zh-CN" altLang="en-US" smtClean="0"/>
              <a:t>2021/9/3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BC7D6-17B6-42CE-A39F-47FAA889B9B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187047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1A296-CC1E-42AA-90E8-FF3FF151887F}" type="datetimeFigureOut">
              <a:rPr lang="zh-CN" altLang="en-US" smtClean="0"/>
              <a:t>2021/9/3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BC7D6-17B6-42CE-A39F-47FAA889B9B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656845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1A296-CC1E-42AA-90E8-FF3FF151887F}" type="datetimeFigureOut">
              <a:rPr lang="zh-CN" altLang="en-US" smtClean="0"/>
              <a:t>2021/9/3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BC7D6-17B6-42CE-A39F-47FAA889B9B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589189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D1A296-CC1E-42AA-90E8-FF3FF151887F}" type="datetimeFigureOut">
              <a:rPr lang="zh-CN" altLang="en-US" smtClean="0"/>
              <a:t>2021/9/3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6BC7D6-17B6-42CE-A39F-47FAA889B9B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131797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标题 3073"/>
          <p:cNvSpPr>
            <a:spLocks noGrp="1"/>
          </p:cNvSpPr>
          <p:nvPr>
            <p:ph type="ctrTitle"/>
          </p:nvPr>
        </p:nvSpPr>
        <p:spPr>
          <a:xfrm>
            <a:off x="1657350" y="1597819"/>
            <a:ext cx="5829300" cy="1102519"/>
          </a:xfrm>
        </p:spPr>
        <p:txBody>
          <a:bodyPr anchor="ctr" anchorCtr="0"/>
          <a:lstStyle/>
          <a:p>
            <a:r>
              <a:rPr lang="zh-CN" altLang="en-US" sz="3300" b="1"/>
              <a:t>第二章</a:t>
            </a:r>
            <a:r>
              <a:rPr lang="en-US" altLang="zh-CN" sz="3300" b="1"/>
              <a:t>   </a:t>
            </a:r>
            <a:r>
              <a:rPr lang="zh-CN" altLang="en-US" sz="3300" b="1"/>
              <a:t>物态变化</a:t>
            </a:r>
          </a:p>
        </p:txBody>
      </p:sp>
      <p:sp>
        <p:nvSpPr>
          <p:cNvPr id="6146" name="副标题 3074"/>
          <p:cNvSpPr>
            <a:spLocks noGrp="1"/>
          </p:cNvSpPr>
          <p:nvPr>
            <p:ph type="subTitle" idx="1"/>
          </p:nvPr>
        </p:nvSpPr>
        <p:spPr>
          <a:xfrm>
            <a:off x="2171700" y="2914650"/>
            <a:ext cx="4800600" cy="373380"/>
          </a:xfrm>
        </p:spPr>
        <p:txBody>
          <a:bodyPr anchor="t" anchorCtr="0">
            <a:normAutofit fontScale="92500" lnSpcReduction="10000"/>
          </a:bodyPr>
          <a:lstStyle/>
          <a:p>
            <a:pPr>
              <a:buFontTx/>
            </a:pPr>
            <a:r>
              <a:rPr lang="en-US" altLang="zh-CN" sz="2400" b="1" dirty="0">
                <a:solidFill>
                  <a:srgbClr val="FF0000"/>
                </a:solidFill>
              </a:rPr>
              <a:t>2.</a:t>
            </a:r>
            <a:r>
              <a:rPr lang="en-US" sz="2400" b="1" dirty="0">
                <a:solidFill>
                  <a:srgbClr val="FF0000"/>
                </a:solidFill>
              </a:rPr>
              <a:t>5 </a:t>
            </a:r>
            <a:r>
              <a:rPr lang="zh-CN" altLang="en-US" sz="2400" b="1" dirty="0">
                <a:solidFill>
                  <a:srgbClr val="FF0000"/>
                </a:solidFill>
              </a:rPr>
              <a:t>水循环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文本框 104"/>
          <p:cNvSpPr txBox="1"/>
          <p:nvPr/>
        </p:nvSpPr>
        <p:spPr>
          <a:xfrm>
            <a:off x="1444943" y="631031"/>
            <a:ext cx="6269831" cy="3970318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marL="130016" indent="-130016"/>
            <a:r>
              <a:rPr lang="en-US" b="1">
                <a:latin typeface="Times New Roman" panose="02020603050405020304" charset="0"/>
              </a:rPr>
              <a:t>12</a:t>
            </a:r>
            <a:r>
              <a:rPr lang="zh-CN" altLang="en-US" b="1">
                <a:latin typeface="Times New Roman" panose="02020603050405020304" charset="0"/>
                <a:ea typeface="新宋体" panose="02010609030101010101" charset="-122"/>
              </a:rPr>
              <a:t>．“山坡上，有的地方雪厚点，有的地方草色还露着，这样，一道儿白，</a:t>
            </a:r>
            <a:r>
              <a:rPr lang="en-US" altLang="zh-CN" b="1">
                <a:latin typeface="Times New Roman" panose="02020603050405020304" charset="0"/>
                <a:ea typeface="新宋体" panose="02010609030101010101" charset="-122"/>
              </a:rPr>
              <a:t>…</a:t>
            </a:r>
            <a:r>
              <a:rPr lang="zh-CN" altLang="en-US" b="1">
                <a:latin typeface="Times New Roman" panose="02020603050405020304" charset="0"/>
                <a:ea typeface="新宋体" panose="02010609030101010101" charset="-122"/>
              </a:rPr>
              <a:t>那水呢，不但不结冰，倒反在绿萍上冒着点热气，</a:t>
            </a:r>
            <a:r>
              <a:rPr lang="en-US" altLang="zh-CN" b="1">
                <a:latin typeface="Times New Roman" panose="02020603050405020304" charset="0"/>
                <a:ea typeface="新宋体" panose="02010609030101010101" charset="-122"/>
              </a:rPr>
              <a:t>…”</a:t>
            </a:r>
            <a:r>
              <a:rPr lang="zh-CN" altLang="en-US" b="1">
                <a:latin typeface="Times New Roman" panose="02020603050405020304" charset="0"/>
                <a:ea typeface="新宋体" panose="02010609030101010101" charset="-122"/>
              </a:rPr>
              <a:t>上面的文字节选于老舍先生的</a:t>
            </a:r>
            <a:r>
              <a:rPr lang="en-US" altLang="zh-CN" b="1">
                <a:latin typeface="Times New Roman" panose="02020603050405020304" charset="0"/>
                <a:ea typeface="新宋体" panose="02010609030101010101" charset="-122"/>
              </a:rPr>
              <a:t>《</a:t>
            </a:r>
            <a:r>
              <a:rPr lang="zh-CN" altLang="en-US" b="1">
                <a:latin typeface="Times New Roman" panose="02020603050405020304" charset="0"/>
                <a:ea typeface="新宋体" panose="02010609030101010101" charset="-122"/>
              </a:rPr>
              <a:t>济南的冬天</a:t>
            </a:r>
            <a:r>
              <a:rPr lang="en-US" altLang="zh-CN" b="1">
                <a:latin typeface="Times New Roman" panose="02020603050405020304" charset="0"/>
                <a:ea typeface="新宋体" panose="02010609030101010101" charset="-122"/>
              </a:rPr>
              <a:t>》</a:t>
            </a:r>
            <a:r>
              <a:rPr lang="zh-CN" altLang="en-US" b="1">
                <a:latin typeface="Times New Roman" panose="02020603050405020304" charset="0"/>
                <a:ea typeface="新宋体" panose="02010609030101010101" charset="-122"/>
              </a:rPr>
              <a:t>一文。关于文中所涉及到的一些现象，用物理知识解释正确的是（　　）</a:t>
            </a:r>
            <a:endParaRPr lang="en-US" b="1">
              <a:latin typeface="Times New Roman" panose="02020603050405020304" charset="0"/>
            </a:endParaRPr>
          </a:p>
          <a:p>
            <a:pPr marL="130016" indent="-130016"/>
            <a:r>
              <a:rPr lang="en-US" b="1">
                <a:latin typeface="Times New Roman" panose="02020603050405020304" charset="0"/>
              </a:rPr>
              <a:t>A</a:t>
            </a:r>
            <a:r>
              <a:rPr lang="zh-CN" altLang="en-US" b="1">
                <a:latin typeface="Times New Roman" panose="02020603050405020304" charset="0"/>
                <a:ea typeface="新宋体" panose="02010609030101010101" charset="-122"/>
              </a:rPr>
              <a:t>．“雪”的形成过程需要吸收热量</a:t>
            </a:r>
            <a:r>
              <a:rPr lang="en-US" b="1">
                <a:latin typeface="Calibri" panose="020F0502020204030204" charset="0"/>
              </a:rPr>
              <a:t>	</a:t>
            </a:r>
            <a:endParaRPr lang="en-US" b="1">
              <a:latin typeface="Times New Roman" panose="02020603050405020304" charset="0"/>
            </a:endParaRPr>
          </a:p>
          <a:p>
            <a:pPr marL="130016" indent="-130016"/>
            <a:r>
              <a:rPr lang="en-US" b="1">
                <a:latin typeface="Times New Roman" panose="02020603050405020304" charset="0"/>
              </a:rPr>
              <a:t>B</a:t>
            </a:r>
            <a:r>
              <a:rPr lang="zh-CN" altLang="en-US" b="1">
                <a:latin typeface="Times New Roman" panose="02020603050405020304" charset="0"/>
                <a:ea typeface="新宋体" panose="02010609030101010101" charset="-122"/>
              </a:rPr>
              <a:t>．“结冰”是凝华过程需要放出热量</a:t>
            </a:r>
            <a:r>
              <a:rPr lang="en-US" b="1">
                <a:latin typeface="Calibri" panose="020F0502020204030204" charset="0"/>
              </a:rPr>
              <a:t>	</a:t>
            </a:r>
            <a:endParaRPr lang="en-US" b="1">
              <a:latin typeface="Times New Roman" panose="02020603050405020304" charset="0"/>
            </a:endParaRPr>
          </a:p>
          <a:p>
            <a:pPr marL="130016" indent="-130016"/>
            <a:r>
              <a:rPr lang="en-US" b="1">
                <a:latin typeface="Times New Roman" panose="02020603050405020304" charset="0"/>
              </a:rPr>
              <a:t>C</a:t>
            </a:r>
            <a:r>
              <a:rPr lang="zh-CN" altLang="en-US" b="1">
                <a:latin typeface="Times New Roman" panose="02020603050405020304" charset="0"/>
                <a:ea typeface="新宋体" panose="02010609030101010101" charset="-122"/>
              </a:rPr>
              <a:t>．“热气”是水蒸气液化而成的</a:t>
            </a:r>
            <a:r>
              <a:rPr lang="en-US" b="1">
                <a:latin typeface="Calibri" panose="020F0502020204030204" charset="0"/>
              </a:rPr>
              <a:t>	</a:t>
            </a:r>
            <a:endParaRPr lang="en-US" b="1">
              <a:latin typeface="Times New Roman" panose="02020603050405020304" charset="0"/>
            </a:endParaRPr>
          </a:p>
          <a:p>
            <a:pPr marL="130016" indent="-130016"/>
            <a:r>
              <a:rPr lang="en-US" b="1">
                <a:latin typeface="Times New Roman" panose="02020603050405020304" charset="0"/>
              </a:rPr>
              <a:t>D</a:t>
            </a:r>
            <a:r>
              <a:rPr lang="zh-CN" altLang="en-US" b="1">
                <a:latin typeface="Times New Roman" panose="02020603050405020304" charset="0"/>
                <a:ea typeface="新宋体" panose="02010609030101010101" charset="-122"/>
              </a:rPr>
              <a:t>．“冰”是非晶体没有一定的熔化温度</a:t>
            </a:r>
          </a:p>
          <a:p>
            <a:pPr marL="130016" indent="-130016"/>
            <a:endParaRPr lang="zh-CN" altLang="en-US" b="1">
              <a:latin typeface="Times New Roman" panose="02020603050405020304" charset="0"/>
              <a:ea typeface="新宋体" panose="02010609030101010101" charset="-122"/>
            </a:endParaRPr>
          </a:p>
          <a:p>
            <a:pPr marL="130016" indent="-130016"/>
            <a:r>
              <a:rPr lang="en-US" b="1">
                <a:latin typeface="Times New Roman" panose="02020603050405020304" charset="0"/>
              </a:rPr>
              <a:t>13</a:t>
            </a:r>
            <a:r>
              <a:rPr lang="zh-CN" altLang="en-US" b="1">
                <a:latin typeface="Times New Roman" panose="02020603050405020304" charset="0"/>
                <a:ea typeface="新宋体" panose="02010609030101010101" charset="-122"/>
              </a:rPr>
              <a:t>．盛夏，从冰箱里取出矿泉水，一会儿水瓶外壁会附着一些小水珠，这是空气中的水蒸气经下列哪种物态变化所形成（　　）</a:t>
            </a:r>
            <a:endParaRPr lang="en-US" b="1">
              <a:latin typeface="Times New Roman" panose="02020603050405020304" charset="0"/>
            </a:endParaRPr>
          </a:p>
          <a:p>
            <a:pPr marL="130016" indent="-130016"/>
            <a:r>
              <a:rPr lang="en-US" b="1">
                <a:latin typeface="Times New Roman" panose="02020603050405020304" charset="0"/>
              </a:rPr>
              <a:t>A</a:t>
            </a:r>
            <a:r>
              <a:rPr lang="zh-CN" altLang="en-US" b="1">
                <a:latin typeface="Times New Roman" panose="02020603050405020304" charset="0"/>
                <a:ea typeface="新宋体" panose="02010609030101010101" charset="-122"/>
              </a:rPr>
              <a:t>．液化</a:t>
            </a:r>
            <a:r>
              <a:rPr lang="en-US" b="1">
                <a:latin typeface="Calibri" panose="020F0502020204030204" charset="0"/>
              </a:rPr>
              <a:t>	</a:t>
            </a:r>
            <a:r>
              <a:rPr lang="en-US" b="1">
                <a:latin typeface="Times New Roman" panose="02020603050405020304" charset="0"/>
              </a:rPr>
              <a:t>B</a:t>
            </a:r>
            <a:r>
              <a:rPr lang="zh-CN" altLang="en-US" b="1">
                <a:latin typeface="Times New Roman" panose="02020603050405020304" charset="0"/>
                <a:ea typeface="新宋体" panose="02010609030101010101" charset="-122"/>
              </a:rPr>
              <a:t>．汽化</a:t>
            </a:r>
            <a:r>
              <a:rPr lang="en-US" b="1">
                <a:latin typeface="Calibri" panose="020F0502020204030204" charset="0"/>
              </a:rPr>
              <a:t>	</a:t>
            </a:r>
            <a:r>
              <a:rPr lang="en-US" b="1">
                <a:latin typeface="Times New Roman" panose="02020603050405020304" charset="0"/>
              </a:rPr>
              <a:t>C</a:t>
            </a:r>
            <a:r>
              <a:rPr lang="zh-CN" altLang="en-US" b="1">
                <a:latin typeface="Times New Roman" panose="02020603050405020304" charset="0"/>
                <a:ea typeface="新宋体" panose="02010609030101010101" charset="-122"/>
              </a:rPr>
              <a:t>．升华</a:t>
            </a:r>
            <a:r>
              <a:rPr lang="en-US" b="1">
                <a:latin typeface="Calibri" panose="020F0502020204030204" charset="0"/>
              </a:rPr>
              <a:t>	</a:t>
            </a:r>
            <a:r>
              <a:rPr lang="en-US" b="1">
                <a:latin typeface="Times New Roman" panose="02020603050405020304" charset="0"/>
              </a:rPr>
              <a:t>D</a:t>
            </a:r>
            <a:r>
              <a:rPr lang="zh-CN" altLang="en-US" b="1">
                <a:latin typeface="Times New Roman" panose="02020603050405020304" charset="0"/>
                <a:ea typeface="新宋体" panose="02010609030101010101" charset="-122"/>
              </a:rPr>
              <a:t>．凝华</a:t>
            </a:r>
          </a:p>
        </p:txBody>
      </p:sp>
      <p:sp>
        <p:nvSpPr>
          <p:cNvPr id="37913" name="Rectangle 25"/>
          <p:cNvSpPr/>
          <p:nvPr/>
        </p:nvSpPr>
        <p:spPr>
          <a:xfrm>
            <a:off x="2411730" y="1707356"/>
            <a:ext cx="346710" cy="369332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r>
              <a:rPr lang="en-US" altLang="zh-CN" b="1" dirty="0">
                <a:solidFill>
                  <a:srgbClr val="FF3300"/>
                </a:solidFill>
                <a:latin typeface="Arial" panose="020B0604020202020204" pitchFamily="34" charset="0"/>
                <a:ea typeface="华文细黑" pitchFamily="2" charset="-122"/>
              </a:rPr>
              <a:t>C</a:t>
            </a:r>
          </a:p>
        </p:txBody>
      </p:sp>
      <p:sp>
        <p:nvSpPr>
          <p:cNvPr id="2" name="Rectangle 25"/>
          <p:cNvSpPr/>
          <p:nvPr/>
        </p:nvSpPr>
        <p:spPr>
          <a:xfrm>
            <a:off x="1925479" y="3921443"/>
            <a:ext cx="346710" cy="369332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r>
              <a:rPr lang="en-US" altLang="zh-CN" b="1" dirty="0">
                <a:solidFill>
                  <a:srgbClr val="FF3300"/>
                </a:solidFill>
                <a:latin typeface="Arial" panose="020B0604020202020204" pitchFamily="34" charset="0"/>
                <a:ea typeface="华文细黑" pitchFamily="2" charset="-122"/>
              </a:rPr>
              <a:t>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79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913" grpId="0"/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文本框 104"/>
          <p:cNvSpPr txBox="1"/>
          <p:nvPr/>
        </p:nvSpPr>
        <p:spPr>
          <a:xfrm>
            <a:off x="1602105" y="843439"/>
            <a:ext cx="5542598" cy="646331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marL="130016" indent="-130016"/>
            <a:r>
              <a:rPr lang="en-US" b="1">
                <a:latin typeface="Times New Roman" panose="02020603050405020304" charset="0"/>
              </a:rPr>
              <a:t>14</a:t>
            </a:r>
            <a:r>
              <a:rPr lang="zh-CN" altLang="en-US" b="1">
                <a:latin typeface="Times New Roman" panose="02020603050405020304" charset="0"/>
                <a:ea typeface="新宋体" panose="02010609030101010101" charset="-122"/>
              </a:rPr>
              <a:t>．下列选项中与（蜘蛛网上的露珠）物态变化相同的是（　　）</a:t>
            </a:r>
          </a:p>
        </p:txBody>
      </p:sp>
      <p:sp>
        <p:nvSpPr>
          <p:cNvPr id="106" name="文本框 105"/>
          <p:cNvSpPr txBox="1"/>
          <p:nvPr/>
        </p:nvSpPr>
        <p:spPr>
          <a:xfrm>
            <a:off x="1602105" y="3813811"/>
            <a:ext cx="5435918" cy="646331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r>
              <a:rPr lang="en-US" b="1">
                <a:latin typeface="Times New Roman" panose="02020603050405020304" charset="0"/>
              </a:rPr>
              <a:t>A</a:t>
            </a:r>
            <a:r>
              <a:rPr lang="zh-CN" altLang="en-US" b="1">
                <a:latin typeface="Times New Roman" panose="02020603050405020304" charset="0"/>
                <a:ea typeface="新宋体" panose="02010609030101010101" charset="-122"/>
              </a:rPr>
              <a:t>．</a:t>
            </a:r>
            <a:r>
              <a:rPr lang="zh-CN" altLang="en-US" b="1">
                <a:latin typeface="Times New Roman" panose="02020603050405020304" charset="0"/>
                <a:ea typeface="新宋体" panose="02010609030101010101" charset="-122"/>
                <a:sym typeface="+mn-ea"/>
              </a:rPr>
              <a:t>湿毛巾降温</a:t>
            </a:r>
            <a:r>
              <a:rPr lang="en-US" altLang="zh-CN" b="1">
                <a:latin typeface="Times New Roman" panose="02020603050405020304" charset="0"/>
                <a:ea typeface="新宋体" panose="02010609030101010101" charset="-122"/>
                <a:sym typeface="+mn-ea"/>
              </a:rPr>
              <a:t>       B.</a:t>
            </a:r>
            <a:r>
              <a:rPr lang="zh-CN" altLang="en-US" b="1">
                <a:latin typeface="Times New Roman" panose="02020603050405020304" charset="0"/>
                <a:ea typeface="新宋体" panose="02010609030101010101" charset="-122"/>
                <a:sym typeface="+mn-ea"/>
              </a:rPr>
              <a:t>冰冻的衣服晾干</a:t>
            </a:r>
            <a:r>
              <a:rPr lang="en-US" altLang="zh-CN" b="1">
                <a:latin typeface="Times New Roman" panose="02020603050405020304" charset="0"/>
                <a:ea typeface="新宋体" panose="02010609030101010101" charset="-122"/>
                <a:sym typeface="+mn-ea"/>
              </a:rPr>
              <a:t> </a:t>
            </a:r>
          </a:p>
          <a:p>
            <a:r>
              <a:rPr lang="en-US" altLang="zh-CN" b="1">
                <a:latin typeface="Times New Roman" panose="02020603050405020304" charset="0"/>
                <a:ea typeface="新宋体" panose="02010609030101010101" charset="-122"/>
                <a:sym typeface="+mn-ea"/>
              </a:rPr>
              <a:t>C.</a:t>
            </a:r>
            <a:r>
              <a:rPr lang="zh-CN" altLang="en-US" b="1">
                <a:latin typeface="Times New Roman" panose="02020603050405020304" charset="0"/>
                <a:ea typeface="新宋体" panose="02010609030101010101" charset="-122"/>
                <a:sym typeface="+mn-ea"/>
              </a:rPr>
              <a:t>蜡烛熔化</a:t>
            </a:r>
            <a:r>
              <a:rPr lang="en-US" altLang="zh-CN" b="1">
                <a:latin typeface="Times New Roman" panose="02020603050405020304" charset="0"/>
                <a:ea typeface="新宋体" panose="02010609030101010101" charset="-122"/>
                <a:sym typeface="+mn-ea"/>
              </a:rPr>
              <a:t>              D.</a:t>
            </a:r>
            <a:r>
              <a:rPr lang="zh-CN" altLang="en-US" b="1">
                <a:latin typeface="Times New Roman" panose="02020603050405020304" charset="0"/>
                <a:ea typeface="新宋体" panose="02010609030101010101" charset="-122"/>
                <a:sym typeface="+mn-ea"/>
              </a:rPr>
              <a:t>雾的形成</a:t>
            </a:r>
            <a:r>
              <a:rPr lang="en-US" altLang="zh-CN" b="1">
                <a:latin typeface="Times New Roman" panose="02020603050405020304" charset="0"/>
                <a:ea typeface="新宋体" panose="02010609030101010101" charset="-122"/>
                <a:sym typeface="+mn-ea"/>
              </a:rPr>
              <a:t>   </a:t>
            </a:r>
          </a:p>
        </p:txBody>
      </p:sp>
      <p:pic>
        <p:nvPicPr>
          <p:cNvPr id="3" name="图片 2"/>
          <p:cNvPicPr/>
          <p:nvPr/>
        </p:nvPicPr>
        <p:blipFill>
          <a:blip r:embed="rId2"/>
          <a:stretch>
            <a:fillRect/>
          </a:stretch>
        </p:blipFill>
        <p:spPr>
          <a:xfrm>
            <a:off x="1503046" y="2247424"/>
            <a:ext cx="1682591" cy="1075373"/>
          </a:xfrm>
          <a:prstGeom prst="rect">
            <a:avLst/>
          </a:prstGeom>
          <a:noFill/>
          <a:ln w="9525">
            <a:solidFill>
              <a:srgbClr val="FF0000"/>
            </a:solidFill>
          </a:ln>
        </p:spPr>
      </p:pic>
      <p:pic>
        <p:nvPicPr>
          <p:cNvPr id="4" name="图片 3"/>
          <p:cNvPicPr/>
          <p:nvPr/>
        </p:nvPicPr>
        <p:blipFill>
          <a:blip r:embed="rId3"/>
          <a:stretch>
            <a:fillRect/>
          </a:stretch>
        </p:blipFill>
        <p:spPr>
          <a:xfrm>
            <a:off x="3338989" y="1849755"/>
            <a:ext cx="1365885" cy="1478280"/>
          </a:xfrm>
          <a:prstGeom prst="rect">
            <a:avLst/>
          </a:prstGeom>
          <a:noFill/>
          <a:ln w="9525">
            <a:solidFill>
              <a:srgbClr val="FF0000"/>
            </a:solidFill>
          </a:ln>
        </p:spPr>
      </p:pic>
      <p:pic>
        <p:nvPicPr>
          <p:cNvPr id="5" name="图片 4"/>
          <p:cNvPicPr/>
          <p:nvPr/>
        </p:nvPicPr>
        <p:blipFill>
          <a:blip r:embed="rId4"/>
          <a:stretch>
            <a:fillRect/>
          </a:stretch>
        </p:blipFill>
        <p:spPr>
          <a:xfrm>
            <a:off x="4858226" y="1897857"/>
            <a:ext cx="861060" cy="1430179"/>
          </a:xfrm>
          <a:prstGeom prst="rect">
            <a:avLst/>
          </a:prstGeom>
          <a:noFill/>
          <a:ln w="9525">
            <a:solidFill>
              <a:srgbClr val="FF0000"/>
            </a:solidFill>
          </a:ln>
        </p:spPr>
      </p:pic>
      <p:pic>
        <p:nvPicPr>
          <p:cNvPr id="6" name="图片 5"/>
          <p:cNvPicPr/>
          <p:nvPr/>
        </p:nvPicPr>
        <p:blipFill>
          <a:blip r:embed="rId5"/>
          <a:stretch>
            <a:fillRect/>
          </a:stretch>
        </p:blipFill>
        <p:spPr>
          <a:xfrm>
            <a:off x="5922169" y="2151698"/>
            <a:ext cx="1603534" cy="1171099"/>
          </a:xfrm>
          <a:prstGeom prst="rect">
            <a:avLst/>
          </a:prstGeom>
          <a:noFill/>
          <a:ln w="9525">
            <a:solidFill>
              <a:srgbClr val="FF0000"/>
            </a:solidFill>
          </a:ln>
        </p:spPr>
      </p:pic>
      <p:sp>
        <p:nvSpPr>
          <p:cNvPr id="37913" name="Rectangle 25"/>
          <p:cNvSpPr/>
          <p:nvPr/>
        </p:nvSpPr>
        <p:spPr>
          <a:xfrm>
            <a:off x="2574131" y="1113473"/>
            <a:ext cx="346710" cy="369332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r>
              <a:rPr lang="en-US" altLang="zh-CN" b="1" dirty="0">
                <a:solidFill>
                  <a:srgbClr val="FF3300"/>
                </a:solidFill>
                <a:latin typeface="Arial" panose="020B0604020202020204" pitchFamily="34" charset="0"/>
                <a:ea typeface="华文细黑" pitchFamily="2" charset="-122"/>
              </a:rPr>
              <a:t>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79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91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文本框 109"/>
          <p:cNvSpPr txBox="1"/>
          <p:nvPr/>
        </p:nvSpPr>
        <p:spPr>
          <a:xfrm>
            <a:off x="1234440" y="962978"/>
            <a:ext cx="6548438" cy="3139321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marL="130016" indent="-130016"/>
            <a:r>
              <a:rPr lang="en-US" b="1">
                <a:latin typeface="Times New Roman" panose="02020603050405020304" charset="0"/>
              </a:rPr>
              <a:t>15</a:t>
            </a:r>
            <a:r>
              <a:rPr lang="zh-CN" altLang="en-US" b="1">
                <a:latin typeface="Times New Roman" panose="02020603050405020304" charset="0"/>
                <a:ea typeface="新宋体" panose="02010609030101010101" charset="-122"/>
              </a:rPr>
              <a:t>．下列关于物态变化的说法中正确的是（　　）</a:t>
            </a:r>
            <a:endParaRPr lang="en-US" b="1">
              <a:latin typeface="Times New Roman" panose="02020603050405020304" charset="0"/>
            </a:endParaRPr>
          </a:p>
          <a:p>
            <a:pPr marL="130016" indent="-130016"/>
            <a:r>
              <a:rPr lang="en-US" b="1">
                <a:latin typeface="Times New Roman" panose="02020603050405020304" charset="0"/>
              </a:rPr>
              <a:t>A</a:t>
            </a:r>
            <a:r>
              <a:rPr lang="zh-CN" altLang="en-US" b="1">
                <a:latin typeface="Times New Roman" panose="02020603050405020304" charset="0"/>
                <a:ea typeface="新宋体" panose="02010609030101010101" charset="-122"/>
              </a:rPr>
              <a:t>．冬天在菜窖里放几桶水，利用水凝固吸热使菜不被冻坏</a:t>
            </a:r>
            <a:r>
              <a:rPr lang="en-US" b="1">
                <a:latin typeface="Calibri" panose="020F0502020204030204" charset="0"/>
              </a:rPr>
              <a:t>	</a:t>
            </a:r>
            <a:endParaRPr lang="en-US" b="1">
              <a:latin typeface="Times New Roman" panose="02020603050405020304" charset="0"/>
            </a:endParaRPr>
          </a:p>
          <a:p>
            <a:pPr marL="130016" indent="-130016"/>
            <a:r>
              <a:rPr lang="en-US" b="1">
                <a:latin typeface="Times New Roman" panose="02020603050405020304" charset="0"/>
              </a:rPr>
              <a:t>B</a:t>
            </a:r>
            <a:r>
              <a:rPr lang="zh-CN" altLang="en-US" b="1">
                <a:latin typeface="Times New Roman" panose="02020603050405020304" charset="0"/>
                <a:ea typeface="新宋体" panose="02010609030101010101" charset="-122"/>
              </a:rPr>
              <a:t>．冬天户外冰冻的衣服也会干，是汽化现象</a:t>
            </a:r>
            <a:r>
              <a:rPr lang="en-US" b="1">
                <a:latin typeface="Calibri" panose="020F0502020204030204" charset="0"/>
              </a:rPr>
              <a:t>	</a:t>
            </a:r>
            <a:endParaRPr lang="en-US" b="1">
              <a:latin typeface="Times New Roman" panose="02020603050405020304" charset="0"/>
            </a:endParaRPr>
          </a:p>
          <a:p>
            <a:pPr marL="130016" indent="-130016"/>
            <a:r>
              <a:rPr lang="en-US" b="1">
                <a:latin typeface="Times New Roman" panose="02020603050405020304" charset="0"/>
              </a:rPr>
              <a:t>C</a:t>
            </a:r>
            <a:r>
              <a:rPr lang="zh-CN" altLang="en-US" b="1">
                <a:latin typeface="Times New Roman" panose="02020603050405020304" charset="0"/>
                <a:ea typeface="新宋体" panose="02010609030101010101" charset="-122"/>
              </a:rPr>
              <a:t>．夏天在教室地面洒水降温，利用水蒸发吸热</a:t>
            </a:r>
            <a:r>
              <a:rPr lang="en-US" b="1">
                <a:latin typeface="Calibri" panose="020F0502020204030204" charset="0"/>
              </a:rPr>
              <a:t>	</a:t>
            </a:r>
            <a:endParaRPr lang="en-US" b="1">
              <a:latin typeface="Times New Roman" panose="02020603050405020304" charset="0"/>
            </a:endParaRPr>
          </a:p>
          <a:p>
            <a:pPr marL="130016" indent="-130016"/>
            <a:r>
              <a:rPr lang="en-US" b="1">
                <a:latin typeface="Times New Roman" panose="02020603050405020304" charset="0"/>
              </a:rPr>
              <a:t>D</a:t>
            </a:r>
            <a:r>
              <a:rPr lang="zh-CN" altLang="en-US" b="1">
                <a:latin typeface="Times New Roman" panose="02020603050405020304" charset="0"/>
                <a:ea typeface="新宋体" panose="02010609030101010101" charset="-122"/>
              </a:rPr>
              <a:t>．舞台上“干冰”制造的“烟雾”，是“干冰”升华形成的</a:t>
            </a:r>
          </a:p>
          <a:p>
            <a:pPr marL="130016" indent="-130016"/>
            <a:endParaRPr lang="zh-CN" altLang="en-US" b="1">
              <a:latin typeface="Times New Roman" panose="02020603050405020304" charset="0"/>
              <a:ea typeface="新宋体" panose="02010609030101010101" charset="-122"/>
            </a:endParaRPr>
          </a:p>
          <a:p>
            <a:pPr marL="130016" indent="-130016"/>
            <a:r>
              <a:rPr lang="en-US" b="1">
                <a:latin typeface="Times New Roman" panose="02020603050405020304" charset="0"/>
              </a:rPr>
              <a:t>16</a:t>
            </a:r>
            <a:r>
              <a:rPr lang="zh-CN" altLang="en-US" b="1">
                <a:latin typeface="Times New Roman" panose="02020603050405020304" charset="0"/>
                <a:ea typeface="新宋体" panose="02010609030101010101" charset="-122"/>
              </a:rPr>
              <a:t>．下列物态变化中，属于熔化现象的是（　　）</a:t>
            </a:r>
            <a:endParaRPr lang="en-US" b="1">
              <a:latin typeface="Times New Roman" panose="02020603050405020304" charset="0"/>
            </a:endParaRPr>
          </a:p>
          <a:p>
            <a:pPr marL="130016" indent="-130016"/>
            <a:r>
              <a:rPr lang="en-US" b="1">
                <a:latin typeface="Times New Roman" panose="02020603050405020304" charset="0"/>
              </a:rPr>
              <a:t>A</a:t>
            </a:r>
            <a:r>
              <a:rPr lang="zh-CN" altLang="en-US" b="1">
                <a:latin typeface="Times New Roman" panose="02020603050405020304" charset="0"/>
                <a:ea typeface="新宋体" panose="02010609030101010101" charset="-122"/>
              </a:rPr>
              <a:t>．冬天，人嘴里呼出“白气”</a:t>
            </a:r>
            <a:r>
              <a:rPr lang="en-US" b="1">
                <a:latin typeface="Calibri" panose="020F0502020204030204" charset="0"/>
              </a:rPr>
              <a:t>	</a:t>
            </a:r>
            <a:endParaRPr lang="en-US" b="1">
              <a:latin typeface="Times New Roman" panose="02020603050405020304" charset="0"/>
            </a:endParaRPr>
          </a:p>
          <a:p>
            <a:pPr marL="130016" indent="-130016"/>
            <a:r>
              <a:rPr lang="en-US" b="1">
                <a:latin typeface="Times New Roman" panose="02020603050405020304" charset="0"/>
              </a:rPr>
              <a:t>B</a:t>
            </a:r>
            <a:r>
              <a:rPr lang="zh-CN" altLang="en-US" b="1">
                <a:latin typeface="Times New Roman" panose="02020603050405020304" charset="0"/>
                <a:ea typeface="新宋体" panose="02010609030101010101" charset="-122"/>
              </a:rPr>
              <a:t>．夏天，人吃冰棒感觉凉爽</a:t>
            </a:r>
            <a:r>
              <a:rPr lang="en-US" b="1">
                <a:latin typeface="Calibri" panose="020F0502020204030204" charset="0"/>
              </a:rPr>
              <a:t>	</a:t>
            </a:r>
            <a:endParaRPr lang="en-US" b="1">
              <a:latin typeface="Times New Roman" panose="02020603050405020304" charset="0"/>
            </a:endParaRPr>
          </a:p>
          <a:p>
            <a:pPr marL="130016" indent="-130016"/>
            <a:r>
              <a:rPr lang="en-US" b="1">
                <a:latin typeface="Times New Roman" panose="02020603050405020304" charset="0"/>
              </a:rPr>
              <a:t>C</a:t>
            </a:r>
            <a:r>
              <a:rPr lang="zh-CN" altLang="en-US" b="1">
                <a:latin typeface="Times New Roman" panose="02020603050405020304" charset="0"/>
                <a:ea typeface="新宋体" panose="02010609030101010101" charset="-122"/>
              </a:rPr>
              <a:t>．用纸锅烧水，水沸腾但锅不会燃烧</a:t>
            </a:r>
            <a:r>
              <a:rPr lang="en-US" b="1">
                <a:latin typeface="Calibri" panose="020F0502020204030204" charset="0"/>
              </a:rPr>
              <a:t>	</a:t>
            </a:r>
            <a:endParaRPr lang="en-US" b="1">
              <a:latin typeface="Times New Roman" panose="02020603050405020304" charset="0"/>
            </a:endParaRPr>
          </a:p>
          <a:p>
            <a:pPr marL="130016" indent="-130016"/>
            <a:r>
              <a:rPr lang="en-US" b="1">
                <a:latin typeface="Times New Roman" panose="02020603050405020304" charset="0"/>
              </a:rPr>
              <a:t>D</a:t>
            </a:r>
            <a:r>
              <a:rPr lang="zh-CN" altLang="en-US" b="1">
                <a:latin typeface="Times New Roman" panose="02020603050405020304" charset="0"/>
                <a:ea typeface="新宋体" panose="02010609030101010101" charset="-122"/>
              </a:rPr>
              <a:t>．游泳的人刚从水中出来，感觉特别冷</a:t>
            </a:r>
          </a:p>
        </p:txBody>
      </p:sp>
      <p:sp>
        <p:nvSpPr>
          <p:cNvPr id="37913" name="Rectangle 25"/>
          <p:cNvSpPr/>
          <p:nvPr/>
        </p:nvSpPr>
        <p:spPr>
          <a:xfrm>
            <a:off x="5760244" y="962978"/>
            <a:ext cx="346710" cy="369332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r>
              <a:rPr lang="en-US" altLang="zh-CN" b="1" dirty="0">
                <a:solidFill>
                  <a:srgbClr val="FF3300"/>
                </a:solidFill>
                <a:latin typeface="Arial" panose="020B0604020202020204" pitchFamily="34" charset="0"/>
                <a:ea typeface="华文细黑" pitchFamily="2" charset="-122"/>
              </a:rPr>
              <a:t>C</a:t>
            </a:r>
          </a:p>
        </p:txBody>
      </p:sp>
      <p:sp>
        <p:nvSpPr>
          <p:cNvPr id="2" name="Rectangle 25"/>
          <p:cNvSpPr/>
          <p:nvPr/>
        </p:nvSpPr>
        <p:spPr>
          <a:xfrm>
            <a:off x="5706428" y="2625566"/>
            <a:ext cx="346710" cy="369332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r>
              <a:rPr lang="en-US" altLang="zh-CN" b="1" dirty="0">
                <a:solidFill>
                  <a:srgbClr val="FF3300"/>
                </a:solidFill>
                <a:latin typeface="Arial" panose="020B0604020202020204" pitchFamily="34" charset="0"/>
                <a:ea typeface="华文细黑" pitchFamily="2" charset="-122"/>
              </a:rPr>
              <a:t>B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79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913" grpId="0"/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24" descr="菁优网：http://www.jyeoo.com"/>
          <p:cNvPicPr>
            <a:picLocks noChangeAspect="1"/>
          </p:cNvPicPr>
          <p:nvPr/>
        </p:nvPicPr>
        <p:blipFill>
          <a:blip r:embed="rId2">
            <a:lum bright="-12000" contrast="54000"/>
          </a:blip>
          <a:srcRect r="2597" b="2596"/>
          <a:stretch>
            <a:fillRect/>
          </a:stretch>
        </p:blipFill>
        <p:spPr>
          <a:xfrm>
            <a:off x="5274946" y="2957989"/>
            <a:ext cx="1966436" cy="1905476"/>
          </a:xfrm>
          <a:prstGeom prst="rect">
            <a:avLst/>
          </a:prstGeom>
          <a:noFill/>
          <a:ln w="9525">
            <a:solidFill>
              <a:srgbClr val="00B050"/>
            </a:solidFill>
          </a:ln>
        </p:spPr>
      </p:pic>
      <p:sp>
        <p:nvSpPr>
          <p:cNvPr id="110" name="文本框 109"/>
          <p:cNvSpPr txBox="1"/>
          <p:nvPr/>
        </p:nvSpPr>
        <p:spPr>
          <a:xfrm>
            <a:off x="1332072" y="788670"/>
            <a:ext cx="6222206" cy="3139321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marL="130016" indent="-130016"/>
            <a:r>
              <a:rPr lang="en-US" b="1">
                <a:latin typeface="Times New Roman" panose="02020603050405020304" charset="0"/>
              </a:rPr>
              <a:t>17</a:t>
            </a:r>
            <a:r>
              <a:rPr lang="zh-CN" altLang="en-US" b="1">
                <a:latin typeface="Times New Roman" panose="02020603050405020304" charset="0"/>
                <a:ea typeface="新宋体" panose="02010609030101010101" charset="-122"/>
              </a:rPr>
              <a:t>．从冰箱里拿出一冰块，过一段时间后变成了水。此现象中发生的物态变化是（　　）</a:t>
            </a:r>
            <a:endParaRPr lang="en-US" b="1">
              <a:latin typeface="Times New Roman" panose="02020603050405020304" charset="0"/>
            </a:endParaRPr>
          </a:p>
          <a:p>
            <a:pPr marL="130016" indent="-130016"/>
            <a:r>
              <a:rPr lang="en-US" b="1">
                <a:latin typeface="Times New Roman" panose="02020603050405020304" charset="0"/>
              </a:rPr>
              <a:t>A</a:t>
            </a:r>
            <a:r>
              <a:rPr lang="zh-CN" altLang="en-US" b="1">
                <a:latin typeface="Times New Roman" panose="02020603050405020304" charset="0"/>
                <a:ea typeface="新宋体" panose="02010609030101010101" charset="-122"/>
              </a:rPr>
              <a:t>．汽化</a:t>
            </a:r>
            <a:r>
              <a:rPr lang="en-US" b="1">
                <a:latin typeface="Calibri" panose="020F0502020204030204" charset="0"/>
              </a:rPr>
              <a:t>	</a:t>
            </a:r>
            <a:r>
              <a:rPr lang="en-US" b="1">
                <a:latin typeface="Times New Roman" panose="02020603050405020304" charset="0"/>
              </a:rPr>
              <a:t>B</a:t>
            </a:r>
            <a:r>
              <a:rPr lang="zh-CN" altLang="en-US" b="1">
                <a:latin typeface="Times New Roman" panose="02020603050405020304" charset="0"/>
                <a:ea typeface="新宋体" panose="02010609030101010101" charset="-122"/>
              </a:rPr>
              <a:t>．熔化</a:t>
            </a:r>
            <a:r>
              <a:rPr lang="en-US" b="1">
                <a:latin typeface="Calibri" panose="020F0502020204030204" charset="0"/>
              </a:rPr>
              <a:t>	</a:t>
            </a:r>
          </a:p>
          <a:p>
            <a:pPr marL="130016" indent="-130016"/>
            <a:r>
              <a:rPr lang="en-US" b="1">
                <a:latin typeface="Calibri" panose="020F0502020204030204" charset="0"/>
              </a:rPr>
              <a:t>   </a:t>
            </a:r>
            <a:r>
              <a:rPr lang="en-US" b="1">
                <a:latin typeface="Times New Roman" panose="02020603050405020304" charset="0"/>
              </a:rPr>
              <a:t>C</a:t>
            </a:r>
            <a:r>
              <a:rPr lang="zh-CN" altLang="en-US" b="1">
                <a:latin typeface="Times New Roman" panose="02020603050405020304" charset="0"/>
                <a:ea typeface="新宋体" panose="02010609030101010101" charset="-122"/>
              </a:rPr>
              <a:t>．升华</a:t>
            </a:r>
            <a:r>
              <a:rPr lang="en-US" b="1">
                <a:latin typeface="Calibri" panose="020F0502020204030204" charset="0"/>
              </a:rPr>
              <a:t>	</a:t>
            </a:r>
            <a:r>
              <a:rPr lang="en-US" b="1">
                <a:latin typeface="Times New Roman" panose="02020603050405020304" charset="0"/>
              </a:rPr>
              <a:t>D</a:t>
            </a:r>
            <a:r>
              <a:rPr lang="zh-CN" altLang="en-US" b="1">
                <a:latin typeface="Times New Roman" panose="02020603050405020304" charset="0"/>
                <a:ea typeface="新宋体" panose="02010609030101010101" charset="-122"/>
              </a:rPr>
              <a:t>．凝固</a:t>
            </a:r>
          </a:p>
          <a:p>
            <a:pPr marL="130016" indent="-130016"/>
            <a:endParaRPr lang="zh-CN" altLang="en-US" b="1">
              <a:latin typeface="Times New Roman" panose="02020603050405020304" charset="0"/>
              <a:ea typeface="新宋体" panose="02010609030101010101" charset="-122"/>
            </a:endParaRPr>
          </a:p>
          <a:p>
            <a:pPr marL="130016" indent="-130016"/>
            <a:r>
              <a:rPr lang="en-US" b="1">
                <a:latin typeface="Times New Roman" panose="02020603050405020304" charset="0"/>
              </a:rPr>
              <a:t>18</a:t>
            </a:r>
            <a:r>
              <a:rPr lang="zh-CN" altLang="en-US" b="1">
                <a:latin typeface="Times New Roman" panose="02020603050405020304" charset="0"/>
                <a:ea typeface="新宋体" panose="02010609030101010101" charset="-122"/>
              </a:rPr>
              <a:t>．新冠疫情期间，隔离病区医护人员长时间佩戴护目镜会产生“雾气”。下列对雾气”的分析正确的是（　　）</a:t>
            </a:r>
            <a:endParaRPr lang="en-US" b="1">
              <a:latin typeface="Times New Roman" panose="02020603050405020304" charset="0"/>
            </a:endParaRPr>
          </a:p>
          <a:p>
            <a:pPr marL="130016" indent="-130016"/>
            <a:r>
              <a:rPr lang="en-US" b="1">
                <a:latin typeface="Times New Roman" panose="02020603050405020304" charset="0"/>
              </a:rPr>
              <a:t>A</a:t>
            </a:r>
            <a:r>
              <a:rPr lang="zh-CN" altLang="en-US" b="1">
                <a:latin typeface="Times New Roman" panose="02020603050405020304" charset="0"/>
                <a:ea typeface="新宋体" panose="02010609030101010101" charset="-122"/>
              </a:rPr>
              <a:t>．“雾气”是水蒸气</a:t>
            </a:r>
            <a:r>
              <a:rPr lang="en-US" b="1">
                <a:latin typeface="Calibri" panose="020F0502020204030204" charset="0"/>
              </a:rPr>
              <a:t>	</a:t>
            </a:r>
          </a:p>
          <a:p>
            <a:pPr marL="130016" indent="-130016"/>
            <a:r>
              <a:rPr lang="en-US" b="1">
                <a:latin typeface="Times New Roman" panose="02020603050405020304" charset="0"/>
              </a:rPr>
              <a:t>  B</a:t>
            </a:r>
            <a:r>
              <a:rPr lang="zh-CN" altLang="en-US" b="1">
                <a:latin typeface="Times New Roman" panose="02020603050405020304" charset="0"/>
                <a:ea typeface="新宋体" panose="02010609030101010101" charset="-122"/>
              </a:rPr>
              <a:t>．出现在护目镜的内侧</a:t>
            </a:r>
            <a:r>
              <a:rPr lang="en-US" b="1">
                <a:latin typeface="Calibri" panose="020F0502020204030204" charset="0"/>
              </a:rPr>
              <a:t>	</a:t>
            </a:r>
            <a:endParaRPr lang="en-US" b="1">
              <a:latin typeface="Times New Roman" panose="02020603050405020304" charset="0"/>
            </a:endParaRPr>
          </a:p>
          <a:p>
            <a:pPr marL="130016" indent="-130016"/>
            <a:r>
              <a:rPr lang="en-US" b="1">
                <a:latin typeface="Times New Roman" panose="02020603050405020304" charset="0"/>
              </a:rPr>
              <a:t>C</a:t>
            </a:r>
            <a:r>
              <a:rPr lang="zh-CN" altLang="en-US" b="1">
                <a:latin typeface="Times New Roman" panose="02020603050405020304" charset="0"/>
                <a:ea typeface="新宋体" panose="02010609030101010101" charset="-122"/>
              </a:rPr>
              <a:t>．与霜的形成原理相同</a:t>
            </a:r>
            <a:r>
              <a:rPr lang="en-US" b="1">
                <a:latin typeface="Calibri" panose="020F0502020204030204" charset="0"/>
              </a:rPr>
              <a:t>	</a:t>
            </a:r>
          </a:p>
          <a:p>
            <a:pPr marL="130016" indent="-130016"/>
            <a:r>
              <a:rPr lang="en-US" b="1">
                <a:latin typeface="Calibri" panose="020F0502020204030204" charset="0"/>
              </a:rPr>
              <a:t>  </a:t>
            </a:r>
            <a:r>
              <a:rPr lang="en-US" b="1">
                <a:latin typeface="Times New Roman" panose="02020603050405020304" charset="0"/>
              </a:rPr>
              <a:t>D</a:t>
            </a:r>
            <a:r>
              <a:rPr lang="zh-CN" altLang="en-US" b="1">
                <a:latin typeface="Times New Roman" panose="02020603050405020304" charset="0"/>
                <a:ea typeface="新宋体" panose="02010609030101010101" charset="-122"/>
              </a:rPr>
              <a:t>．“雾气”消失需要放热</a:t>
            </a:r>
            <a:endParaRPr lang="zh-CN" altLang="en-US" b="1"/>
          </a:p>
        </p:txBody>
      </p:sp>
      <p:sp>
        <p:nvSpPr>
          <p:cNvPr id="37913" name="Rectangle 25"/>
          <p:cNvSpPr/>
          <p:nvPr/>
        </p:nvSpPr>
        <p:spPr>
          <a:xfrm>
            <a:off x="3870008" y="1059180"/>
            <a:ext cx="346710" cy="369332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r>
              <a:rPr lang="en-US" altLang="zh-CN" b="1" dirty="0">
                <a:solidFill>
                  <a:srgbClr val="FF3300"/>
                </a:solidFill>
                <a:latin typeface="Arial" panose="020B0604020202020204" pitchFamily="34" charset="0"/>
                <a:ea typeface="华文细黑" pitchFamily="2" charset="-122"/>
              </a:rPr>
              <a:t>B</a:t>
            </a:r>
          </a:p>
        </p:txBody>
      </p:sp>
      <p:sp>
        <p:nvSpPr>
          <p:cNvPr id="2" name="Rectangle 25"/>
          <p:cNvSpPr/>
          <p:nvPr/>
        </p:nvSpPr>
        <p:spPr>
          <a:xfrm>
            <a:off x="6354128" y="2398871"/>
            <a:ext cx="346710" cy="369332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r>
              <a:rPr lang="en-US" altLang="zh-CN" b="1" dirty="0">
                <a:solidFill>
                  <a:srgbClr val="FF3300"/>
                </a:solidFill>
                <a:latin typeface="Arial" panose="020B0604020202020204" pitchFamily="34" charset="0"/>
                <a:ea typeface="华文细黑" pitchFamily="2" charset="-122"/>
              </a:rPr>
              <a:t>B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79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913" grpId="0"/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文本框 109"/>
          <p:cNvSpPr txBox="1"/>
          <p:nvPr/>
        </p:nvSpPr>
        <p:spPr>
          <a:xfrm>
            <a:off x="1385888" y="1167289"/>
            <a:ext cx="6136481" cy="2862322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marL="130016" indent="-130016"/>
            <a:r>
              <a:rPr lang="en-US" b="1">
                <a:latin typeface="Times New Roman" panose="02020603050405020304" charset="0"/>
              </a:rPr>
              <a:t>19</a:t>
            </a:r>
            <a:r>
              <a:rPr lang="zh-CN" altLang="en-US" b="1">
                <a:latin typeface="Times New Roman" panose="02020603050405020304" charset="0"/>
                <a:ea typeface="新宋体" panose="02010609030101010101" charset="-122"/>
              </a:rPr>
              <a:t>．寒冷的冬天，可以看到户外的人不断呼出“白气”，烧开水时，可以看到水壶会冒出大量的“白气”，这些“白气”是（　　）</a:t>
            </a:r>
            <a:endParaRPr lang="en-US" b="1">
              <a:latin typeface="Times New Roman" panose="02020603050405020304" charset="0"/>
            </a:endParaRPr>
          </a:p>
          <a:p>
            <a:pPr marL="130016" indent="-130016"/>
            <a:r>
              <a:rPr lang="en-US" b="1">
                <a:latin typeface="Times New Roman" panose="02020603050405020304" charset="0"/>
              </a:rPr>
              <a:t>A</a:t>
            </a:r>
            <a:r>
              <a:rPr lang="zh-CN" altLang="en-US" b="1">
                <a:latin typeface="Times New Roman" panose="02020603050405020304" charset="0"/>
                <a:ea typeface="新宋体" panose="02010609030101010101" charset="-122"/>
              </a:rPr>
              <a:t>．汽化现象</a:t>
            </a:r>
            <a:r>
              <a:rPr lang="en-US" b="1">
                <a:latin typeface="Calibri" panose="020F0502020204030204" charset="0"/>
              </a:rPr>
              <a:t>	</a:t>
            </a:r>
            <a:r>
              <a:rPr lang="en-US" b="1">
                <a:latin typeface="Times New Roman" panose="02020603050405020304" charset="0"/>
              </a:rPr>
              <a:t>B</a:t>
            </a:r>
            <a:r>
              <a:rPr lang="zh-CN" altLang="en-US" b="1">
                <a:latin typeface="Times New Roman" panose="02020603050405020304" charset="0"/>
                <a:ea typeface="新宋体" panose="02010609030101010101" charset="-122"/>
              </a:rPr>
              <a:t>．液化现象</a:t>
            </a:r>
            <a:r>
              <a:rPr lang="en-US" b="1">
                <a:latin typeface="Calibri" panose="020F0502020204030204" charset="0"/>
              </a:rPr>
              <a:t>	</a:t>
            </a:r>
          </a:p>
          <a:p>
            <a:pPr marL="130016" indent="-130016"/>
            <a:r>
              <a:rPr lang="en-US" b="1">
                <a:latin typeface="Times New Roman" panose="02020603050405020304" charset="0"/>
              </a:rPr>
              <a:t>  C</a:t>
            </a:r>
            <a:r>
              <a:rPr lang="zh-CN" altLang="en-US" b="1">
                <a:latin typeface="Times New Roman" panose="02020603050405020304" charset="0"/>
                <a:ea typeface="新宋体" panose="02010609030101010101" charset="-122"/>
              </a:rPr>
              <a:t>．升华现象</a:t>
            </a:r>
            <a:r>
              <a:rPr lang="en-US" b="1">
                <a:latin typeface="Calibri" panose="020F0502020204030204" charset="0"/>
              </a:rPr>
              <a:t>	</a:t>
            </a:r>
            <a:r>
              <a:rPr lang="en-US" b="1">
                <a:latin typeface="Times New Roman" panose="02020603050405020304" charset="0"/>
              </a:rPr>
              <a:t>D</a:t>
            </a:r>
            <a:r>
              <a:rPr lang="zh-CN" altLang="en-US" b="1">
                <a:latin typeface="Times New Roman" panose="02020603050405020304" charset="0"/>
                <a:ea typeface="新宋体" panose="02010609030101010101" charset="-122"/>
              </a:rPr>
              <a:t>．凝华现象</a:t>
            </a:r>
          </a:p>
          <a:p>
            <a:pPr marL="130016" indent="-130016"/>
            <a:endParaRPr lang="zh-CN" altLang="en-US" b="1">
              <a:latin typeface="Times New Roman" panose="02020603050405020304" charset="0"/>
              <a:ea typeface="新宋体" panose="02010609030101010101" charset="-122"/>
            </a:endParaRPr>
          </a:p>
          <a:p>
            <a:pPr marL="130016" indent="-130016"/>
            <a:r>
              <a:rPr lang="en-US" b="1">
                <a:latin typeface="Times New Roman" panose="02020603050405020304" charset="0"/>
              </a:rPr>
              <a:t>20</a:t>
            </a:r>
            <a:r>
              <a:rPr lang="zh-CN" altLang="en-US" b="1">
                <a:latin typeface="Times New Roman" panose="02020603050405020304" charset="0"/>
                <a:ea typeface="新宋体" panose="02010609030101010101" charset="-122"/>
              </a:rPr>
              <a:t>．夏天吃冰糕时，冰糕的周围出现一股“白气”，“白气”形成过程属于（　　）</a:t>
            </a:r>
            <a:endParaRPr lang="en-US" b="1">
              <a:latin typeface="Times New Roman" panose="02020603050405020304" charset="0"/>
            </a:endParaRPr>
          </a:p>
          <a:p>
            <a:pPr marL="130016" indent="-130016"/>
            <a:r>
              <a:rPr lang="en-US" b="1">
                <a:latin typeface="Times New Roman" panose="02020603050405020304" charset="0"/>
              </a:rPr>
              <a:t>A</a:t>
            </a:r>
            <a:r>
              <a:rPr lang="zh-CN" altLang="en-US" b="1">
                <a:latin typeface="Times New Roman" panose="02020603050405020304" charset="0"/>
                <a:ea typeface="新宋体" panose="02010609030101010101" charset="-122"/>
              </a:rPr>
              <a:t>．液化</a:t>
            </a:r>
            <a:r>
              <a:rPr lang="en-US" b="1">
                <a:latin typeface="Calibri" panose="020F0502020204030204" charset="0"/>
              </a:rPr>
              <a:t>	</a:t>
            </a:r>
            <a:r>
              <a:rPr lang="en-US" b="1">
                <a:latin typeface="Times New Roman" panose="02020603050405020304" charset="0"/>
              </a:rPr>
              <a:t>B</a:t>
            </a:r>
            <a:r>
              <a:rPr lang="zh-CN" altLang="en-US" b="1">
                <a:latin typeface="Times New Roman" panose="02020603050405020304" charset="0"/>
                <a:ea typeface="新宋体" panose="02010609030101010101" charset="-122"/>
              </a:rPr>
              <a:t>．汽化</a:t>
            </a:r>
            <a:r>
              <a:rPr lang="en-US" b="1">
                <a:latin typeface="Calibri" panose="020F0502020204030204" charset="0"/>
              </a:rPr>
              <a:t>	</a:t>
            </a:r>
          </a:p>
          <a:p>
            <a:pPr marL="130016" indent="-130016"/>
            <a:r>
              <a:rPr lang="en-US" b="1">
                <a:latin typeface="Calibri" panose="020F0502020204030204" charset="0"/>
              </a:rPr>
              <a:t>  </a:t>
            </a:r>
            <a:r>
              <a:rPr lang="en-US" b="1">
                <a:latin typeface="Times New Roman" panose="02020603050405020304" charset="0"/>
              </a:rPr>
              <a:t>C</a:t>
            </a:r>
            <a:r>
              <a:rPr lang="zh-CN" altLang="en-US" b="1">
                <a:latin typeface="Times New Roman" panose="02020603050405020304" charset="0"/>
                <a:ea typeface="新宋体" panose="02010609030101010101" charset="-122"/>
              </a:rPr>
              <a:t>．升华</a:t>
            </a:r>
            <a:r>
              <a:rPr lang="en-US" b="1">
                <a:latin typeface="Calibri" panose="020F0502020204030204" charset="0"/>
              </a:rPr>
              <a:t>	</a:t>
            </a:r>
            <a:r>
              <a:rPr lang="en-US" b="1">
                <a:latin typeface="Times New Roman" panose="02020603050405020304" charset="0"/>
              </a:rPr>
              <a:t>D</a:t>
            </a:r>
            <a:r>
              <a:rPr lang="zh-CN" altLang="en-US" b="1">
                <a:latin typeface="Times New Roman" panose="02020603050405020304" charset="0"/>
                <a:ea typeface="新宋体" panose="02010609030101010101" charset="-122"/>
              </a:rPr>
              <a:t>．凝华</a:t>
            </a:r>
          </a:p>
        </p:txBody>
      </p:sp>
      <p:sp>
        <p:nvSpPr>
          <p:cNvPr id="37913" name="Rectangle 25"/>
          <p:cNvSpPr/>
          <p:nvPr/>
        </p:nvSpPr>
        <p:spPr>
          <a:xfrm>
            <a:off x="2574131" y="1707356"/>
            <a:ext cx="346710" cy="369332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r>
              <a:rPr lang="en-US" altLang="zh-CN" b="1" dirty="0">
                <a:solidFill>
                  <a:srgbClr val="FF3300"/>
                </a:solidFill>
                <a:latin typeface="Arial" panose="020B0604020202020204" pitchFamily="34" charset="0"/>
                <a:ea typeface="华文细黑" pitchFamily="2" charset="-122"/>
              </a:rPr>
              <a:t>B</a:t>
            </a:r>
          </a:p>
        </p:txBody>
      </p:sp>
      <p:sp>
        <p:nvSpPr>
          <p:cNvPr id="2" name="Rectangle 25"/>
          <p:cNvSpPr/>
          <p:nvPr/>
        </p:nvSpPr>
        <p:spPr>
          <a:xfrm>
            <a:off x="3276124" y="3057525"/>
            <a:ext cx="346710" cy="369332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r>
              <a:rPr lang="en-US" altLang="zh-CN" b="1" dirty="0">
                <a:solidFill>
                  <a:srgbClr val="FF3300"/>
                </a:solidFill>
                <a:latin typeface="Arial" panose="020B0604020202020204" pitchFamily="34" charset="0"/>
                <a:ea typeface="华文细黑" pitchFamily="2" charset="-122"/>
              </a:rPr>
              <a:t>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79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913" grpId="0"/>
      <p:bldP spid="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11"/>
          <p:cNvSpPr/>
          <p:nvPr/>
        </p:nvSpPr>
        <p:spPr>
          <a:xfrm>
            <a:off x="1485900" y="1175757"/>
            <a:ext cx="5334953" cy="415498"/>
          </a:xfrm>
          <a:prstGeom prst="rect">
            <a:avLst/>
          </a:prstGeom>
          <a:noFill/>
          <a:ln w="9525">
            <a:noFill/>
          </a:ln>
        </p:spPr>
        <p:txBody>
          <a:bodyPr wrap="square" anchor="ctr" anchorCtr="0">
            <a:spAutoFit/>
          </a:bodyPr>
          <a:lstStyle/>
          <a:p>
            <a:r>
              <a:rPr lang="en-US" altLang="zh-CN" sz="2100" b="1" dirty="0">
                <a:latin typeface="楷体_GB2312" pitchFamily="49" charset="-122"/>
                <a:ea typeface="楷体_GB2312" pitchFamily="49" charset="-122"/>
              </a:rPr>
              <a:t>21.</a:t>
            </a:r>
            <a:r>
              <a:rPr lang="zh-CN" altLang="en-US" sz="2100" b="1" dirty="0">
                <a:latin typeface="楷体_GB2312" pitchFamily="49" charset="-122"/>
                <a:ea typeface="楷体_GB2312" pitchFamily="49" charset="-122"/>
              </a:rPr>
              <a:t>完成课本【</a:t>
            </a:r>
            <a:r>
              <a:rPr lang="en-US" altLang="zh-CN" sz="2100" b="1" dirty="0">
                <a:latin typeface="楷体_GB2312" pitchFamily="49" charset="-122"/>
                <a:ea typeface="楷体_GB2312" pitchFamily="49" charset="-122"/>
              </a:rPr>
              <a:t>www</a:t>
            </a:r>
            <a:r>
              <a:rPr lang="zh-CN" altLang="en-US" sz="2100" b="1" dirty="0">
                <a:latin typeface="楷体_GB2312" pitchFamily="49" charset="-122"/>
                <a:ea typeface="楷体_GB2312" pitchFamily="49" charset="-122"/>
              </a:rPr>
              <a:t>】</a:t>
            </a:r>
            <a:r>
              <a:rPr lang="en-US" altLang="zh-CN" sz="2100" b="1" dirty="0">
                <a:latin typeface="楷体_GB2312" pitchFamily="49" charset="-122"/>
                <a:ea typeface="楷体_GB2312" pitchFamily="49" charset="-122"/>
              </a:rPr>
              <a:t>1-2</a:t>
            </a:r>
            <a:r>
              <a:rPr lang="zh-CN" altLang="en-US" sz="2100" b="1" dirty="0">
                <a:latin typeface="楷体_GB2312" pitchFamily="49" charset="-122"/>
                <a:ea typeface="楷体_GB2312" pitchFamily="49" charset="-122"/>
              </a:rPr>
              <a:t>题。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内容占位符 2"/>
          <p:cNvSpPr>
            <a:spLocks noGrp="1"/>
          </p:cNvSpPr>
          <p:nvPr/>
        </p:nvSpPr>
        <p:spPr>
          <a:xfrm>
            <a:off x="1169194" y="33338"/>
            <a:ext cx="2330291" cy="391954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lstStyle>
            <a:lvl1pPr marL="342900" lvl="0" indent="-342900" algn="l" defTabSz="91440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lvl="1" indent="-285750" algn="l" defTabSz="91440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–"/>
              <a:defRPr sz="28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lvl="2" indent="-228600" algn="l" defTabSz="91440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•"/>
              <a:defRPr sz="24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lvl="3" indent="-228600" algn="l" defTabSz="91440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–"/>
              <a:defRPr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lvl="4" indent="-228600" algn="l" defTabSz="91440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lvl="5" indent="-228600" algn="l" defTabSz="91440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lvl="6" indent="-228600" algn="l" defTabSz="91440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lvl="7" indent="-228600" algn="l" defTabSz="91440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lvl="8" indent="-228600" algn="l" defTabSz="91440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zh-CN" altLang="en-US" sz="2400" b="1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</a:rPr>
              <a:t>【知识回顾】</a:t>
            </a:r>
          </a:p>
          <a:p>
            <a:pPr marL="0" indent="0">
              <a:buNone/>
            </a:pPr>
            <a:endParaRPr lang="zh-CN" altLang="en-US" sz="2400" b="1">
              <a:solidFill>
                <a:srgbClr val="FF0000"/>
              </a:solidFill>
              <a:latin typeface="黑体" panose="02010609060101010101" charset="-122"/>
              <a:ea typeface="黑体" panose="02010609060101010101" charset="-122"/>
            </a:endParaRPr>
          </a:p>
        </p:txBody>
      </p:sp>
      <p:pic>
        <p:nvPicPr>
          <p:cNvPr id="14" name="图片 1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79772" y="1303972"/>
            <a:ext cx="4940141" cy="3666173"/>
          </a:xfrm>
          <a:prstGeom prst="rect">
            <a:avLst/>
          </a:prstGeom>
        </p:spPr>
      </p:pic>
      <p:sp>
        <p:nvSpPr>
          <p:cNvPr id="17" name="内容占位符 2"/>
          <p:cNvSpPr>
            <a:spLocks noGrp="1"/>
          </p:cNvSpPr>
          <p:nvPr/>
        </p:nvSpPr>
        <p:spPr>
          <a:xfrm>
            <a:off x="1868806" y="682467"/>
            <a:ext cx="5454491" cy="364331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lstStyle/>
          <a:p>
            <a:r>
              <a:rPr lang="zh-CN" altLang="en-US" sz="2400" b="1">
                <a:solidFill>
                  <a:schemeClr val="accent2"/>
                </a:solidFill>
                <a:latin typeface="黑体" panose="02010609060101010101" charset="-122"/>
                <a:ea typeface="黑体" panose="02010609060101010101" charset="-122"/>
              </a:rPr>
              <a:t>【议一议】</a:t>
            </a:r>
            <a:r>
              <a:rPr lang="zh-CN" altLang="en-US" sz="1500" b="1">
                <a:solidFill>
                  <a:schemeClr val="accent2"/>
                </a:solidFill>
                <a:latin typeface="楷体" panose="02010609060101010101" charset="-122"/>
                <a:ea typeface="楷体" panose="02010609060101010101" charset="-122"/>
              </a:rPr>
              <a:t>请举例说明六种物态变化及吸热放热情况。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内容占位符 2"/>
          <p:cNvSpPr>
            <a:spLocks noGrp="1"/>
          </p:cNvSpPr>
          <p:nvPr>
            <p:ph idx="1"/>
          </p:nvPr>
        </p:nvSpPr>
        <p:spPr>
          <a:xfrm>
            <a:off x="1169194" y="33338"/>
            <a:ext cx="2330291" cy="391954"/>
          </a:xfrm>
        </p:spPr>
        <p:txBody>
          <a:bodyPr anchor="t" anchorCtr="0"/>
          <a:lstStyle/>
          <a:p>
            <a:pPr marL="0" indent="0">
              <a:buNone/>
            </a:pPr>
            <a:r>
              <a:rPr lang="zh-CN" altLang="en-US" b="1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</a:rPr>
              <a:t>【水循环】</a:t>
            </a:r>
          </a:p>
          <a:p>
            <a:pPr marL="0" indent="0">
              <a:buNone/>
            </a:pPr>
            <a:endParaRPr lang="zh-CN" altLang="en-US" b="1">
              <a:solidFill>
                <a:srgbClr val="FF0000"/>
              </a:solidFill>
              <a:latin typeface="黑体" panose="02010609060101010101" charset="-122"/>
              <a:ea typeface="黑体" panose="02010609060101010101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/>
        </p:nvSpPr>
        <p:spPr>
          <a:xfrm>
            <a:off x="1601153" y="1060609"/>
            <a:ext cx="5902166" cy="838200"/>
          </a:xfrm>
          <a:prstGeom prst="rect">
            <a:avLst/>
          </a:prstGeom>
          <a:noFill/>
          <a:ln w="9525" cap="flat" cmpd="sng">
            <a:noFill/>
            <a:prstDash val="solid"/>
            <a:round/>
            <a:headEnd type="none" w="med" len="med"/>
            <a:tailEnd type="none" w="med" len="med"/>
          </a:ln>
        </p:spPr>
        <p:txBody>
          <a:bodyPr anchor="t" anchorCtr="0"/>
          <a:lstStyle/>
          <a:p>
            <a:r>
              <a:rPr lang="en-US" altLang="zh-CN" b="1">
                <a:latin typeface="楷体" panose="02010609060101010101" charset="-122"/>
                <a:ea typeface="楷体" panose="02010609060101010101" charset="-122"/>
              </a:rPr>
              <a:t>1.</a:t>
            </a:r>
            <a:r>
              <a:rPr lang="zh-CN" altLang="en-US" b="1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</a:rPr>
              <a:t>掌握</a:t>
            </a:r>
            <a:r>
              <a:rPr lang="zh-CN" altLang="en-US" b="1">
                <a:latin typeface="楷体" panose="02010609060101010101" charset="-122"/>
                <a:ea typeface="楷体" panose="02010609060101010101" charset="-122"/>
              </a:rPr>
              <a:t>自然界中的水循环过程，并完成课本上的填空；</a:t>
            </a:r>
          </a:p>
          <a:p>
            <a:r>
              <a:rPr lang="en-US" altLang="zh-CN" b="1">
                <a:latin typeface="楷体" panose="02010609060101010101" charset="-122"/>
                <a:ea typeface="楷体" panose="02010609060101010101" charset="-122"/>
              </a:rPr>
              <a:t>2.</a:t>
            </a:r>
            <a:r>
              <a:rPr lang="zh-CN" altLang="en-US" b="1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</a:rPr>
              <a:t>体会</a:t>
            </a:r>
            <a:r>
              <a:rPr lang="zh-CN" altLang="en-US" b="1">
                <a:latin typeface="楷体" panose="02010609060101010101" charset="-122"/>
                <a:ea typeface="楷体" panose="02010609060101010101" charset="-122"/>
              </a:rPr>
              <a:t>水资源的珍贵；</a:t>
            </a:r>
          </a:p>
          <a:p>
            <a:r>
              <a:rPr lang="en-US" altLang="zh-CN" b="1">
                <a:latin typeface="楷体" panose="02010609060101010101" charset="-122"/>
                <a:ea typeface="楷体" panose="02010609060101010101" charset="-122"/>
              </a:rPr>
              <a:t>3.</a:t>
            </a:r>
            <a:r>
              <a:rPr lang="zh-CN" altLang="en-US" b="1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</a:rPr>
              <a:t>树立</a:t>
            </a:r>
            <a:r>
              <a:rPr lang="zh-CN" altLang="en-US" b="1">
                <a:latin typeface="楷体" panose="02010609060101010101" charset="-122"/>
                <a:ea typeface="楷体" panose="02010609060101010101" charset="-122"/>
              </a:rPr>
              <a:t>节约用水的意识。</a:t>
            </a:r>
          </a:p>
        </p:txBody>
      </p:sp>
      <p:sp>
        <p:nvSpPr>
          <p:cNvPr id="15361" name="内容占位符 2"/>
          <p:cNvSpPr>
            <a:spLocks noGrp="1"/>
          </p:cNvSpPr>
          <p:nvPr/>
        </p:nvSpPr>
        <p:spPr>
          <a:xfrm>
            <a:off x="1492092" y="682467"/>
            <a:ext cx="5714524" cy="364331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lstStyle/>
          <a:p>
            <a:r>
              <a:rPr lang="zh-CN" altLang="en-US" sz="2400" b="1">
                <a:solidFill>
                  <a:schemeClr val="accent2"/>
                </a:solidFill>
                <a:latin typeface="黑体" panose="02010609060101010101" charset="-122"/>
                <a:ea typeface="黑体" panose="02010609060101010101" charset="-122"/>
              </a:rPr>
              <a:t>【读一读】</a:t>
            </a:r>
            <a:r>
              <a:rPr lang="zh-CN" altLang="en-US" sz="1500" b="1">
                <a:solidFill>
                  <a:schemeClr val="accent2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阅读课本</a:t>
            </a:r>
            <a:r>
              <a:rPr lang="en-US" altLang="zh-CN" sz="1500" b="1">
                <a:solidFill>
                  <a:schemeClr val="accent2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P44-47</a:t>
            </a:r>
          </a:p>
        </p:txBody>
      </p:sp>
      <p:pic>
        <p:nvPicPr>
          <p:cNvPr id="4" name="图片 3" descr="t0189fb69d7c5683bc4"/>
          <p:cNvPicPr>
            <a:picLocks noChangeAspect="1"/>
          </p:cNvPicPr>
          <p:nvPr/>
        </p:nvPicPr>
        <p:blipFill>
          <a:blip r:embed="rId2">
            <a:lum bright="6000" contrast="48000"/>
          </a:blip>
          <a:srcRect t="8475" b="19800"/>
          <a:stretch>
            <a:fillRect/>
          </a:stretch>
        </p:blipFill>
        <p:spPr>
          <a:xfrm>
            <a:off x="1665923" y="1970247"/>
            <a:ext cx="5812631" cy="2980849"/>
          </a:xfrm>
          <a:prstGeom prst="rect">
            <a:avLst/>
          </a:prstGeom>
          <a:ln>
            <a:solidFill>
              <a:srgbClr val="FF0000"/>
            </a:solidFill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09" name="Text Box 21"/>
          <p:cNvSpPr txBox="1"/>
          <p:nvPr/>
        </p:nvSpPr>
        <p:spPr>
          <a:xfrm>
            <a:off x="1331119" y="195262"/>
            <a:ext cx="972741" cy="30008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zh-CN" altLang="zh-CN" sz="1350" dirty="0">
              <a:latin typeface="Times New Roman" panose="02020603050405020304" charset="0"/>
            </a:endParaRPr>
          </a:p>
        </p:txBody>
      </p:sp>
      <p:sp>
        <p:nvSpPr>
          <p:cNvPr id="10249" name="TextBox 5"/>
          <p:cNvSpPr txBox="1"/>
          <p:nvPr/>
        </p:nvSpPr>
        <p:spPr>
          <a:xfrm>
            <a:off x="1184434" y="33338"/>
            <a:ext cx="1929765" cy="4616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69925" indent="-32575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  <a:defRPr sz="2600">
                <a:solidFill>
                  <a:schemeClr val="tx1"/>
                </a:solidFill>
                <a:latin typeface="+mn-lt"/>
                <a:ea typeface="+mn-ea"/>
              </a:defRPr>
            </a:lvl2pPr>
            <a:lvl3pPr marL="1022350" indent="-35115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+mn-lt"/>
                <a:ea typeface="+mn-ea"/>
              </a:defRPr>
            </a:lvl3pPr>
            <a:lvl4pPr marL="1339850" indent="-3162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1681480" indent="-33972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indent="0" eaLnBrk="1" hangingPunct="1">
              <a:spcBef>
                <a:spcPct val="0"/>
              </a:spcBef>
              <a:buClrTx/>
              <a:buSzTx/>
              <a:buNone/>
            </a:pPr>
            <a:r>
              <a:rPr lang="en-US" altLang="zh-CN" sz="2400" b="1" dirty="0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</a:rPr>
              <a:t>【</a:t>
            </a:r>
            <a:r>
              <a:rPr lang="zh-CN" altLang="en-US" sz="2400" b="1" dirty="0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</a:rPr>
              <a:t>随堂练习</a:t>
            </a:r>
            <a:r>
              <a:rPr lang="en-US" altLang="zh-CN" sz="2400" b="1" dirty="0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</a:rPr>
              <a:t>】</a:t>
            </a:r>
          </a:p>
        </p:txBody>
      </p:sp>
      <p:sp>
        <p:nvSpPr>
          <p:cNvPr id="100" name="文本框 99"/>
          <p:cNvSpPr txBox="1"/>
          <p:nvPr/>
        </p:nvSpPr>
        <p:spPr>
          <a:xfrm>
            <a:off x="1732122" y="1112996"/>
            <a:ext cx="5875496" cy="369332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marL="130016" indent="-130016"/>
            <a:r>
              <a:rPr lang="en-US" b="1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1</a:t>
            </a:r>
            <a:r>
              <a:rPr lang="zh-CN" altLang="en-US" b="1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．下列图像中属于冰熔化时温度变化曲线的是（　　）</a:t>
            </a:r>
          </a:p>
        </p:txBody>
      </p:sp>
      <p:pic>
        <p:nvPicPr>
          <p:cNvPr id="2" name="图片 1"/>
          <p:cNvPicPr/>
          <p:nvPr/>
        </p:nvPicPr>
        <p:blipFill>
          <a:blip r:embed="rId2"/>
          <a:stretch>
            <a:fillRect/>
          </a:stretch>
        </p:blipFill>
        <p:spPr>
          <a:xfrm>
            <a:off x="1857851" y="2037874"/>
            <a:ext cx="1240155" cy="1431608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" name="图片 2"/>
          <p:cNvPicPr/>
          <p:nvPr/>
        </p:nvPicPr>
        <p:blipFill>
          <a:blip r:embed="rId3"/>
          <a:stretch>
            <a:fillRect/>
          </a:stretch>
        </p:blipFill>
        <p:spPr>
          <a:xfrm>
            <a:off x="3039428" y="2063115"/>
            <a:ext cx="1240155" cy="1343978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4" name="图片 3"/>
          <p:cNvPicPr/>
          <p:nvPr/>
        </p:nvPicPr>
        <p:blipFill>
          <a:blip r:embed="rId4"/>
          <a:stretch>
            <a:fillRect/>
          </a:stretch>
        </p:blipFill>
        <p:spPr>
          <a:xfrm>
            <a:off x="4292441" y="2034064"/>
            <a:ext cx="1229678" cy="1381601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3" name="文本框 102"/>
          <p:cNvSpPr txBox="1"/>
          <p:nvPr/>
        </p:nvSpPr>
        <p:spPr>
          <a:xfrm>
            <a:off x="1710691" y="3651409"/>
            <a:ext cx="4980146" cy="369332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r>
              <a:rPr lang="en-US">
                <a:latin typeface="Calibri" panose="020F0502020204030204" charset="0"/>
              </a:rPr>
              <a:t>	A.                B.                   C.                       </a:t>
            </a:r>
            <a:r>
              <a:rPr lang="en-US">
                <a:latin typeface="Times New Roman" panose="02020603050405020304" charset="0"/>
              </a:rPr>
              <a:t>D</a:t>
            </a:r>
            <a:r>
              <a:rPr lang="zh-CN" altLang="en-US">
                <a:latin typeface="Times New Roman" panose="02020603050405020304" charset="0"/>
                <a:ea typeface="新宋体" panose="02010609030101010101" charset="-122"/>
              </a:rPr>
              <a:t>．</a:t>
            </a:r>
          </a:p>
        </p:txBody>
      </p:sp>
      <p:pic>
        <p:nvPicPr>
          <p:cNvPr id="5" name="图片 4"/>
          <p:cNvPicPr/>
          <p:nvPr/>
        </p:nvPicPr>
        <p:blipFill>
          <a:blip r:embed="rId5"/>
          <a:stretch>
            <a:fillRect/>
          </a:stretch>
        </p:blipFill>
        <p:spPr>
          <a:xfrm>
            <a:off x="5593556" y="1980248"/>
            <a:ext cx="1219200" cy="1381601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37913" name="Rectangle 25"/>
          <p:cNvSpPr/>
          <p:nvPr/>
        </p:nvSpPr>
        <p:spPr>
          <a:xfrm>
            <a:off x="6732270" y="1112996"/>
            <a:ext cx="346710" cy="369332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r>
              <a:rPr lang="en-US" altLang="zh-CN" b="1" dirty="0">
                <a:solidFill>
                  <a:srgbClr val="FF3300"/>
                </a:solidFill>
                <a:latin typeface="Arial" panose="020B0604020202020204" pitchFamily="34" charset="0"/>
                <a:ea typeface="华文细黑" pitchFamily="2" charset="-122"/>
              </a:rPr>
              <a:t>A</a:t>
            </a:r>
          </a:p>
        </p:txBody>
      </p:sp>
    </p:spTree>
  </p:cSld>
  <p:clrMapOvr>
    <a:masterClrMapping/>
  </p:clrMapOvr>
  <p:transition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79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91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文本框 103"/>
          <p:cNvSpPr txBox="1"/>
          <p:nvPr/>
        </p:nvSpPr>
        <p:spPr>
          <a:xfrm>
            <a:off x="1766887" y="835343"/>
            <a:ext cx="5432108" cy="1477328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marL="130016" indent="-130016"/>
            <a:r>
              <a:rPr lang="en-US" b="1">
                <a:latin typeface="Times New Roman" panose="02020603050405020304" charset="0"/>
              </a:rPr>
              <a:t>2</a:t>
            </a:r>
            <a:r>
              <a:rPr lang="zh-CN" altLang="en-US" b="1">
                <a:latin typeface="Times New Roman" panose="02020603050405020304" charset="0"/>
                <a:ea typeface="新宋体" panose="02010609030101010101" charset="-122"/>
              </a:rPr>
              <a:t>．下列现象中，属于液化的是（　　）</a:t>
            </a:r>
            <a:endParaRPr lang="en-US" b="1">
              <a:latin typeface="Times New Roman" panose="02020603050405020304" charset="0"/>
            </a:endParaRPr>
          </a:p>
          <a:p>
            <a:pPr marL="130016" indent="-130016"/>
            <a:r>
              <a:rPr lang="en-US" b="1">
                <a:latin typeface="Times New Roman" panose="02020603050405020304" charset="0"/>
              </a:rPr>
              <a:t>A</a:t>
            </a:r>
            <a:r>
              <a:rPr lang="zh-CN" altLang="en-US" b="1">
                <a:latin typeface="Times New Roman" panose="02020603050405020304" charset="0"/>
                <a:ea typeface="新宋体" panose="02010609030101010101" charset="-122"/>
              </a:rPr>
              <a:t>．烧水时，壶嘴冒出的“白气”</a:t>
            </a:r>
            <a:r>
              <a:rPr lang="en-US" b="1">
                <a:latin typeface="Calibri" panose="020F0502020204030204" charset="0"/>
              </a:rPr>
              <a:t>	</a:t>
            </a:r>
            <a:endParaRPr lang="en-US" b="1">
              <a:latin typeface="Times New Roman" panose="02020603050405020304" charset="0"/>
            </a:endParaRPr>
          </a:p>
          <a:p>
            <a:pPr marL="130016" indent="-130016"/>
            <a:r>
              <a:rPr lang="en-US" b="1">
                <a:latin typeface="Times New Roman" panose="02020603050405020304" charset="0"/>
              </a:rPr>
              <a:t>B</a:t>
            </a:r>
            <a:r>
              <a:rPr lang="zh-CN" altLang="en-US" b="1">
                <a:latin typeface="Times New Roman" panose="02020603050405020304" charset="0"/>
                <a:ea typeface="新宋体" panose="02010609030101010101" charset="-122"/>
              </a:rPr>
              <a:t>．春天，冰雪消融</a:t>
            </a:r>
            <a:r>
              <a:rPr lang="en-US" b="1">
                <a:latin typeface="Calibri" panose="020F0502020204030204" charset="0"/>
              </a:rPr>
              <a:t>	</a:t>
            </a:r>
            <a:endParaRPr lang="en-US" b="1">
              <a:latin typeface="Times New Roman" panose="02020603050405020304" charset="0"/>
            </a:endParaRPr>
          </a:p>
          <a:p>
            <a:pPr marL="130016" indent="-130016"/>
            <a:r>
              <a:rPr lang="en-US" b="1">
                <a:latin typeface="Times New Roman" panose="02020603050405020304" charset="0"/>
              </a:rPr>
              <a:t>C</a:t>
            </a:r>
            <a:r>
              <a:rPr lang="zh-CN" altLang="en-US" b="1">
                <a:latin typeface="Times New Roman" panose="02020603050405020304" charset="0"/>
                <a:ea typeface="新宋体" panose="02010609030101010101" charset="-122"/>
              </a:rPr>
              <a:t>．冬天，室外冰冻的衣服也能变干</a:t>
            </a:r>
            <a:r>
              <a:rPr lang="en-US" b="1">
                <a:latin typeface="Calibri" panose="020F0502020204030204" charset="0"/>
              </a:rPr>
              <a:t>	</a:t>
            </a:r>
            <a:endParaRPr lang="en-US" b="1">
              <a:latin typeface="Times New Roman" panose="02020603050405020304" charset="0"/>
            </a:endParaRPr>
          </a:p>
          <a:p>
            <a:pPr marL="130016" indent="-130016"/>
            <a:r>
              <a:rPr lang="en-US" b="1">
                <a:latin typeface="Times New Roman" panose="02020603050405020304" charset="0"/>
              </a:rPr>
              <a:t>D</a:t>
            </a:r>
            <a:r>
              <a:rPr lang="zh-CN" altLang="en-US" b="1">
                <a:latin typeface="Times New Roman" panose="02020603050405020304" charset="0"/>
                <a:ea typeface="新宋体" panose="02010609030101010101" charset="-122"/>
              </a:rPr>
              <a:t>．冰箱冷冻室的内壁结霜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1765935" y="2597944"/>
            <a:ext cx="5750719" cy="2308324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marL="130016" indent="-130016"/>
            <a:r>
              <a:rPr lang="en-US" b="1">
                <a:latin typeface="Times New Roman" panose="02020603050405020304" charset="0"/>
              </a:rPr>
              <a:t>3</a:t>
            </a:r>
            <a:r>
              <a:rPr lang="zh-CN" altLang="en-US" b="1">
                <a:latin typeface="Times New Roman" panose="02020603050405020304" charset="0"/>
                <a:ea typeface="新宋体" panose="02010609030101010101" charset="-122"/>
              </a:rPr>
              <a:t>．新冠疫情防控已成为常态化，现在到人群聚集的地方仍需佩戴口罩。遇到天气变冷时，戴眼镜的人佩戴口罩，眼镜镜片容易变模糊，下列描述与这一物态变化相同的是（　　）</a:t>
            </a:r>
            <a:endParaRPr lang="en-US" b="1">
              <a:latin typeface="Times New Roman" panose="02020603050405020304" charset="0"/>
            </a:endParaRPr>
          </a:p>
          <a:p>
            <a:pPr marL="130016" indent="-130016"/>
            <a:r>
              <a:rPr lang="en-US" b="1">
                <a:latin typeface="Times New Roman" panose="02020603050405020304" charset="0"/>
              </a:rPr>
              <a:t>A</a:t>
            </a:r>
            <a:r>
              <a:rPr lang="zh-CN" altLang="en-US" b="1">
                <a:latin typeface="Times New Roman" panose="02020603050405020304" charset="0"/>
                <a:ea typeface="新宋体" panose="02010609030101010101" charset="-122"/>
              </a:rPr>
              <a:t>．寒冷的冬天室外飘起了雪花</a:t>
            </a:r>
            <a:r>
              <a:rPr lang="en-US" b="1">
                <a:latin typeface="Calibri" panose="020F0502020204030204" charset="0"/>
              </a:rPr>
              <a:t>	</a:t>
            </a:r>
            <a:endParaRPr lang="en-US" b="1">
              <a:latin typeface="Times New Roman" panose="02020603050405020304" charset="0"/>
            </a:endParaRPr>
          </a:p>
          <a:p>
            <a:pPr marL="130016" indent="-130016"/>
            <a:r>
              <a:rPr lang="en-US" b="1">
                <a:latin typeface="Times New Roman" panose="02020603050405020304" charset="0"/>
              </a:rPr>
              <a:t>B</a:t>
            </a:r>
            <a:r>
              <a:rPr lang="zh-CN" altLang="en-US" b="1">
                <a:latin typeface="Times New Roman" panose="02020603050405020304" charset="0"/>
                <a:ea typeface="新宋体" panose="02010609030101010101" charset="-122"/>
              </a:rPr>
              <a:t>．在衣柜里长时间放置的樟脑丸变小</a:t>
            </a:r>
            <a:r>
              <a:rPr lang="en-US" b="1">
                <a:latin typeface="Calibri" panose="020F0502020204030204" charset="0"/>
              </a:rPr>
              <a:t>	</a:t>
            </a:r>
            <a:endParaRPr lang="en-US" b="1">
              <a:latin typeface="Times New Roman" panose="02020603050405020304" charset="0"/>
            </a:endParaRPr>
          </a:p>
          <a:p>
            <a:pPr marL="130016" indent="-130016"/>
            <a:r>
              <a:rPr lang="en-US" b="1">
                <a:latin typeface="Times New Roman" panose="02020603050405020304" charset="0"/>
              </a:rPr>
              <a:t>C</a:t>
            </a:r>
            <a:r>
              <a:rPr lang="zh-CN" altLang="en-US" b="1">
                <a:latin typeface="Times New Roman" panose="02020603050405020304" charset="0"/>
                <a:ea typeface="新宋体" panose="02010609030101010101" charset="-122"/>
              </a:rPr>
              <a:t>．擦在皮肤上的酒精很快变干</a:t>
            </a:r>
            <a:r>
              <a:rPr lang="en-US" b="1">
                <a:latin typeface="Calibri" panose="020F0502020204030204" charset="0"/>
              </a:rPr>
              <a:t>	</a:t>
            </a:r>
            <a:endParaRPr lang="en-US" b="1">
              <a:latin typeface="Times New Roman" panose="02020603050405020304" charset="0"/>
            </a:endParaRPr>
          </a:p>
          <a:p>
            <a:pPr marL="130016" indent="-130016"/>
            <a:r>
              <a:rPr lang="en-US" b="1">
                <a:latin typeface="Times New Roman" panose="02020603050405020304" charset="0"/>
              </a:rPr>
              <a:t>D</a:t>
            </a:r>
            <a:r>
              <a:rPr lang="zh-CN" altLang="en-US" b="1">
                <a:latin typeface="Times New Roman" panose="02020603050405020304" charset="0"/>
                <a:ea typeface="新宋体" panose="02010609030101010101" charset="-122"/>
              </a:rPr>
              <a:t>．冬天在烧开水的壶嘴处冒“白气”</a:t>
            </a:r>
          </a:p>
        </p:txBody>
      </p:sp>
      <p:sp>
        <p:nvSpPr>
          <p:cNvPr id="37913" name="Rectangle 25"/>
          <p:cNvSpPr/>
          <p:nvPr/>
        </p:nvSpPr>
        <p:spPr>
          <a:xfrm>
            <a:off x="5220176" y="835343"/>
            <a:ext cx="346710" cy="369332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r>
              <a:rPr lang="en-US" altLang="zh-CN" b="1" dirty="0">
                <a:solidFill>
                  <a:srgbClr val="FF3300"/>
                </a:solidFill>
                <a:latin typeface="Arial" panose="020B0604020202020204" pitchFamily="34" charset="0"/>
                <a:ea typeface="华文细黑" pitchFamily="2" charset="-122"/>
              </a:rPr>
              <a:t>A</a:t>
            </a:r>
          </a:p>
        </p:txBody>
      </p:sp>
      <p:sp>
        <p:nvSpPr>
          <p:cNvPr id="3" name="Rectangle 25"/>
          <p:cNvSpPr/>
          <p:nvPr/>
        </p:nvSpPr>
        <p:spPr>
          <a:xfrm>
            <a:off x="3383756" y="3435668"/>
            <a:ext cx="346710" cy="369332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r>
              <a:rPr lang="en-US" altLang="zh-CN" b="1" dirty="0">
                <a:solidFill>
                  <a:srgbClr val="FF3300"/>
                </a:solidFill>
                <a:latin typeface="Arial" panose="020B0604020202020204" pitchFamily="34" charset="0"/>
                <a:ea typeface="华文细黑" pitchFamily="2" charset="-122"/>
              </a:rPr>
              <a:t>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79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913" grpId="0"/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文本框 103"/>
          <p:cNvSpPr txBox="1"/>
          <p:nvPr/>
        </p:nvSpPr>
        <p:spPr>
          <a:xfrm>
            <a:off x="1871662" y="735330"/>
            <a:ext cx="5001578" cy="646331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marL="130016" indent="-130016"/>
            <a:r>
              <a:rPr lang="en-US" b="1">
                <a:latin typeface="Times New Roman" panose="02020603050405020304" charset="0"/>
              </a:rPr>
              <a:t>4</a:t>
            </a:r>
            <a:r>
              <a:rPr lang="zh-CN" altLang="en-US" b="1">
                <a:latin typeface="Times New Roman" panose="02020603050405020304" charset="0"/>
                <a:ea typeface="新宋体" panose="02010609030101010101" charset="-122"/>
              </a:rPr>
              <a:t>．关于生活中的物态变化，下列说法正确的是（　　）</a:t>
            </a:r>
          </a:p>
        </p:txBody>
      </p:sp>
      <p:pic>
        <p:nvPicPr>
          <p:cNvPr id="2" name="图片 1"/>
          <p:cNvPicPr/>
          <p:nvPr/>
        </p:nvPicPr>
        <p:blipFill>
          <a:blip r:embed="rId2">
            <a:lum contrast="30000"/>
          </a:blip>
          <a:stretch>
            <a:fillRect/>
          </a:stretch>
        </p:blipFill>
        <p:spPr>
          <a:xfrm>
            <a:off x="1795939" y="1465421"/>
            <a:ext cx="5638324" cy="144018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5" name="文本框 104"/>
          <p:cNvSpPr txBox="1"/>
          <p:nvPr/>
        </p:nvSpPr>
        <p:spPr>
          <a:xfrm>
            <a:off x="1799749" y="2993231"/>
            <a:ext cx="5527358" cy="1754326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r>
              <a:rPr lang="en-US" b="1">
                <a:latin typeface="Times New Roman" panose="02020603050405020304" charset="0"/>
              </a:rPr>
              <a:t>①</a:t>
            </a:r>
            <a:r>
              <a:rPr lang="zh-CN" altLang="en-US" b="1">
                <a:latin typeface="Times New Roman" panose="02020603050405020304" charset="0"/>
                <a:ea typeface="新宋体" panose="02010609030101010101" charset="-122"/>
              </a:rPr>
              <a:t>食品保鲜的时候会用到干冰，是利用干冰升华吸热</a:t>
            </a:r>
            <a:endParaRPr lang="en-US" b="1">
              <a:latin typeface="Times New Roman" panose="02020603050405020304" charset="0"/>
            </a:endParaRPr>
          </a:p>
          <a:p>
            <a:r>
              <a:rPr lang="en-US" b="1">
                <a:latin typeface="Times New Roman" panose="02020603050405020304" charset="0"/>
              </a:rPr>
              <a:t>②</a:t>
            </a:r>
            <a:r>
              <a:rPr lang="zh-CN" altLang="en-US" b="1">
                <a:latin typeface="Times New Roman" panose="02020603050405020304" charset="0"/>
                <a:ea typeface="新宋体" panose="02010609030101010101" charset="-122"/>
              </a:rPr>
              <a:t>用冰箱制作冰棒，发生了凝固放热的现象</a:t>
            </a:r>
            <a:endParaRPr lang="en-US" b="1">
              <a:latin typeface="Times New Roman" panose="02020603050405020304" charset="0"/>
            </a:endParaRPr>
          </a:p>
          <a:p>
            <a:r>
              <a:rPr lang="en-US" b="1">
                <a:latin typeface="Times New Roman" panose="02020603050405020304" charset="0"/>
              </a:rPr>
              <a:t>③</a:t>
            </a:r>
            <a:r>
              <a:rPr lang="zh-CN" altLang="en-US" b="1">
                <a:latin typeface="Times New Roman" panose="02020603050405020304" charset="0"/>
                <a:ea typeface="新宋体" panose="02010609030101010101" charset="-122"/>
              </a:rPr>
              <a:t>冷冻的牛排表面的霜是水蒸气吸热凝华而成的</a:t>
            </a:r>
            <a:endParaRPr lang="en-US" b="1">
              <a:latin typeface="Times New Roman" panose="02020603050405020304" charset="0"/>
            </a:endParaRPr>
          </a:p>
          <a:p>
            <a:r>
              <a:rPr lang="en-US" b="1">
                <a:latin typeface="Times New Roman" panose="02020603050405020304" charset="0"/>
              </a:rPr>
              <a:t>④</a:t>
            </a:r>
            <a:r>
              <a:rPr lang="zh-CN" altLang="en-US" b="1">
                <a:latin typeface="Times New Roman" panose="02020603050405020304" charset="0"/>
                <a:ea typeface="新宋体" panose="02010609030101010101" charset="-122"/>
              </a:rPr>
              <a:t>烧开水的时候，壶口的“白气“是水汽化吸热形成的水蒸气</a:t>
            </a:r>
            <a:endParaRPr lang="en-US" b="1">
              <a:latin typeface="Times New Roman" panose="02020603050405020304" charset="0"/>
            </a:endParaRPr>
          </a:p>
          <a:p>
            <a:r>
              <a:rPr lang="en-US" b="1">
                <a:latin typeface="Times New Roman" panose="02020603050405020304" charset="0"/>
              </a:rPr>
              <a:t>A</a:t>
            </a:r>
            <a:r>
              <a:rPr lang="zh-CN" altLang="en-US" b="1">
                <a:latin typeface="Times New Roman" panose="02020603050405020304" charset="0"/>
                <a:ea typeface="新宋体" panose="02010609030101010101" charset="-122"/>
              </a:rPr>
              <a:t>．</a:t>
            </a:r>
            <a:r>
              <a:rPr lang="en-US" b="1">
                <a:latin typeface="Times New Roman" panose="02020603050405020304" charset="0"/>
              </a:rPr>
              <a:t>①②</a:t>
            </a:r>
            <a:r>
              <a:rPr lang="en-US" b="1">
                <a:latin typeface="Calibri" panose="020F0502020204030204" charset="0"/>
              </a:rPr>
              <a:t>	</a:t>
            </a:r>
            <a:r>
              <a:rPr lang="en-US" b="1">
                <a:latin typeface="Times New Roman" panose="02020603050405020304" charset="0"/>
              </a:rPr>
              <a:t>B</a:t>
            </a:r>
            <a:r>
              <a:rPr lang="zh-CN" altLang="en-US" b="1">
                <a:latin typeface="Times New Roman" panose="02020603050405020304" charset="0"/>
                <a:ea typeface="新宋体" panose="02010609030101010101" charset="-122"/>
              </a:rPr>
              <a:t>．</a:t>
            </a:r>
            <a:r>
              <a:rPr lang="en-US" b="1">
                <a:latin typeface="Times New Roman" panose="02020603050405020304" charset="0"/>
              </a:rPr>
              <a:t>①③</a:t>
            </a:r>
            <a:r>
              <a:rPr lang="en-US" b="1">
                <a:latin typeface="Calibri" panose="020F0502020204030204" charset="0"/>
              </a:rPr>
              <a:t>	</a:t>
            </a:r>
            <a:r>
              <a:rPr lang="en-US" b="1">
                <a:latin typeface="Times New Roman" panose="02020603050405020304" charset="0"/>
              </a:rPr>
              <a:t>C</a:t>
            </a:r>
            <a:r>
              <a:rPr lang="zh-CN" altLang="en-US" b="1">
                <a:latin typeface="Times New Roman" panose="02020603050405020304" charset="0"/>
                <a:ea typeface="新宋体" panose="02010609030101010101" charset="-122"/>
              </a:rPr>
              <a:t>．</a:t>
            </a:r>
            <a:r>
              <a:rPr lang="en-US" b="1">
                <a:latin typeface="Times New Roman" panose="02020603050405020304" charset="0"/>
              </a:rPr>
              <a:t>①④</a:t>
            </a:r>
            <a:r>
              <a:rPr lang="en-US" b="1">
                <a:latin typeface="Calibri" panose="020F0502020204030204" charset="0"/>
              </a:rPr>
              <a:t>	</a:t>
            </a:r>
            <a:r>
              <a:rPr lang="en-US" b="1">
                <a:latin typeface="Times New Roman" panose="02020603050405020304" charset="0"/>
              </a:rPr>
              <a:t>D</a:t>
            </a:r>
            <a:r>
              <a:rPr lang="zh-CN" altLang="en-US" b="1">
                <a:latin typeface="Times New Roman" panose="02020603050405020304" charset="0"/>
                <a:ea typeface="新宋体" panose="02010609030101010101" charset="-122"/>
              </a:rPr>
              <a:t>．</a:t>
            </a:r>
            <a:r>
              <a:rPr lang="en-US" b="1">
                <a:latin typeface="Times New Roman" panose="02020603050405020304" charset="0"/>
              </a:rPr>
              <a:t>③④</a:t>
            </a:r>
            <a:endParaRPr lang="en-US" altLang="en-US" b="1">
              <a:latin typeface="Times New Roman" panose="02020603050405020304" charset="0"/>
            </a:endParaRPr>
          </a:p>
        </p:txBody>
      </p:sp>
      <p:sp>
        <p:nvSpPr>
          <p:cNvPr id="37913" name="Rectangle 25"/>
          <p:cNvSpPr/>
          <p:nvPr/>
        </p:nvSpPr>
        <p:spPr>
          <a:xfrm>
            <a:off x="2357914" y="1005364"/>
            <a:ext cx="346710" cy="369332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r>
              <a:rPr lang="en-US" altLang="zh-CN" b="1" dirty="0">
                <a:solidFill>
                  <a:srgbClr val="FF3300"/>
                </a:solidFill>
                <a:latin typeface="Arial" panose="020B0604020202020204" pitchFamily="34" charset="0"/>
                <a:ea typeface="华文细黑" pitchFamily="2" charset="-122"/>
              </a:rPr>
              <a:t>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79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91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文本框 104"/>
          <p:cNvSpPr txBox="1"/>
          <p:nvPr/>
        </p:nvSpPr>
        <p:spPr>
          <a:xfrm>
            <a:off x="1448752" y="505302"/>
            <a:ext cx="6243638" cy="452431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marL="130016" indent="-130016"/>
            <a:r>
              <a:rPr lang="en-US" b="1">
                <a:latin typeface="Times New Roman" panose="02020603050405020304" charset="0"/>
              </a:rPr>
              <a:t>5</a:t>
            </a:r>
            <a:r>
              <a:rPr lang="zh-CN" altLang="en-US" b="1">
                <a:latin typeface="Times New Roman" panose="02020603050405020304" charset="0"/>
                <a:ea typeface="新宋体" panose="02010609030101010101" charset="-122"/>
              </a:rPr>
              <a:t>．小明参观</a:t>
            </a:r>
            <a:r>
              <a:rPr lang="en-US" b="1">
                <a:latin typeface="Times New Roman" panose="02020603050405020304" charset="0"/>
              </a:rPr>
              <a:t>2021</a:t>
            </a:r>
            <a:r>
              <a:rPr lang="zh-CN" altLang="en-US" b="1">
                <a:latin typeface="Times New Roman" panose="02020603050405020304" charset="0"/>
                <a:ea typeface="新宋体" panose="02010609030101010101" charset="-122"/>
              </a:rPr>
              <a:t>粤港澳大湾区深圳花展时，发现早上的花叶上有露珠。与这一现象有着相同特点的是（　　）</a:t>
            </a:r>
            <a:endParaRPr lang="en-US" b="1">
              <a:latin typeface="Times New Roman" panose="02020603050405020304" charset="0"/>
            </a:endParaRPr>
          </a:p>
          <a:p>
            <a:pPr marL="130016" indent="-130016"/>
            <a:r>
              <a:rPr lang="en-US" b="1">
                <a:latin typeface="Times New Roman" panose="02020603050405020304" charset="0"/>
              </a:rPr>
              <a:t>A</a:t>
            </a:r>
            <a:r>
              <a:rPr lang="zh-CN" altLang="en-US" b="1">
                <a:latin typeface="Times New Roman" panose="02020603050405020304" charset="0"/>
                <a:ea typeface="新宋体" panose="02010609030101010101" charset="-122"/>
              </a:rPr>
              <a:t>．春天，冰雪融化成溪水</a:t>
            </a:r>
            <a:r>
              <a:rPr lang="en-US" b="1">
                <a:latin typeface="Calibri" panose="020F0502020204030204" charset="0"/>
              </a:rPr>
              <a:t>	</a:t>
            </a:r>
            <a:endParaRPr lang="en-US" b="1">
              <a:latin typeface="Times New Roman" panose="02020603050405020304" charset="0"/>
            </a:endParaRPr>
          </a:p>
          <a:p>
            <a:pPr marL="130016" indent="-130016"/>
            <a:r>
              <a:rPr lang="en-US" b="1">
                <a:latin typeface="Times New Roman" panose="02020603050405020304" charset="0"/>
              </a:rPr>
              <a:t>B</a:t>
            </a:r>
            <a:r>
              <a:rPr lang="zh-CN" altLang="en-US" b="1">
                <a:latin typeface="Times New Roman" panose="02020603050405020304" charset="0"/>
                <a:ea typeface="新宋体" panose="02010609030101010101" charset="-122"/>
              </a:rPr>
              <a:t>．夏天，冰棒周围冒“白气”</a:t>
            </a:r>
            <a:r>
              <a:rPr lang="en-US" b="1">
                <a:latin typeface="Calibri" panose="020F0502020204030204" charset="0"/>
              </a:rPr>
              <a:t>	</a:t>
            </a:r>
            <a:endParaRPr lang="en-US" b="1">
              <a:latin typeface="Times New Roman" panose="02020603050405020304" charset="0"/>
            </a:endParaRPr>
          </a:p>
          <a:p>
            <a:pPr marL="130016" indent="-130016"/>
            <a:r>
              <a:rPr lang="en-US" b="1">
                <a:latin typeface="Times New Roman" panose="02020603050405020304" charset="0"/>
              </a:rPr>
              <a:t>C</a:t>
            </a:r>
            <a:r>
              <a:rPr lang="zh-CN" altLang="en-US" b="1">
                <a:latin typeface="Times New Roman" panose="02020603050405020304" charset="0"/>
                <a:ea typeface="新宋体" panose="02010609030101010101" charset="-122"/>
              </a:rPr>
              <a:t>．秋天，清晨的雾在太阳出来后散去</a:t>
            </a:r>
            <a:r>
              <a:rPr lang="en-US" b="1">
                <a:latin typeface="Calibri" panose="020F0502020204030204" charset="0"/>
              </a:rPr>
              <a:t>	</a:t>
            </a:r>
            <a:endParaRPr lang="en-US" b="1">
              <a:latin typeface="Times New Roman" panose="02020603050405020304" charset="0"/>
            </a:endParaRPr>
          </a:p>
          <a:p>
            <a:pPr marL="130016" indent="-130016"/>
            <a:r>
              <a:rPr lang="en-US" b="1">
                <a:latin typeface="Times New Roman" panose="02020603050405020304" charset="0"/>
              </a:rPr>
              <a:t>D</a:t>
            </a:r>
            <a:r>
              <a:rPr lang="zh-CN" altLang="en-US" b="1">
                <a:latin typeface="Times New Roman" panose="02020603050405020304" charset="0"/>
                <a:ea typeface="新宋体" panose="02010609030101010101" charset="-122"/>
              </a:rPr>
              <a:t>．冬天，屋檐上挂着串串冰柱</a:t>
            </a:r>
          </a:p>
          <a:p>
            <a:pPr marL="130016" indent="-130016"/>
            <a:endParaRPr lang="en-US" b="1">
              <a:latin typeface="Times New Roman" panose="02020603050405020304" charset="0"/>
            </a:endParaRPr>
          </a:p>
          <a:p>
            <a:pPr marL="130016" indent="-130016"/>
            <a:r>
              <a:rPr lang="en-US" b="1">
                <a:latin typeface="Times New Roman" panose="02020603050405020304" charset="0"/>
              </a:rPr>
              <a:t>6</a:t>
            </a:r>
            <a:r>
              <a:rPr lang="zh-CN" altLang="en-US" b="1">
                <a:latin typeface="Times New Roman" panose="02020603050405020304" charset="0"/>
                <a:ea typeface="新宋体" panose="02010609030101010101" charset="-122"/>
              </a:rPr>
              <a:t>．下列物体中属于晶体的是（　　）</a:t>
            </a:r>
            <a:endParaRPr lang="en-US" b="1">
              <a:latin typeface="Times New Roman" panose="02020603050405020304" charset="0"/>
            </a:endParaRPr>
          </a:p>
          <a:p>
            <a:pPr marL="130016" indent="-130016"/>
            <a:r>
              <a:rPr lang="en-US" b="1">
                <a:latin typeface="Times New Roman" panose="02020603050405020304" charset="0"/>
              </a:rPr>
              <a:t>A</a:t>
            </a:r>
            <a:r>
              <a:rPr lang="zh-CN" altLang="en-US" b="1">
                <a:latin typeface="Times New Roman" panose="02020603050405020304" charset="0"/>
                <a:ea typeface="新宋体" panose="02010609030101010101" charset="-122"/>
              </a:rPr>
              <a:t>．橡胶</a:t>
            </a:r>
            <a:r>
              <a:rPr lang="en-US" b="1">
                <a:latin typeface="Calibri" panose="020F0502020204030204" charset="0"/>
              </a:rPr>
              <a:t>	</a:t>
            </a:r>
            <a:r>
              <a:rPr lang="en-US" b="1">
                <a:latin typeface="Times New Roman" panose="02020603050405020304" charset="0"/>
              </a:rPr>
              <a:t>B</a:t>
            </a:r>
            <a:r>
              <a:rPr lang="zh-CN" altLang="en-US" b="1">
                <a:latin typeface="Times New Roman" panose="02020603050405020304" charset="0"/>
                <a:ea typeface="新宋体" panose="02010609030101010101" charset="-122"/>
              </a:rPr>
              <a:t>．沥青</a:t>
            </a:r>
            <a:r>
              <a:rPr lang="en-US" b="1">
                <a:latin typeface="Calibri" panose="020F0502020204030204" charset="0"/>
              </a:rPr>
              <a:t>	</a:t>
            </a:r>
            <a:r>
              <a:rPr lang="en-US" b="1">
                <a:latin typeface="Times New Roman" panose="02020603050405020304" charset="0"/>
              </a:rPr>
              <a:t>C</a:t>
            </a:r>
            <a:r>
              <a:rPr lang="zh-CN" altLang="en-US" b="1">
                <a:latin typeface="Times New Roman" panose="02020603050405020304" charset="0"/>
                <a:ea typeface="新宋体" panose="02010609030101010101" charset="-122"/>
              </a:rPr>
              <a:t>．冰块</a:t>
            </a:r>
            <a:r>
              <a:rPr lang="en-US" b="1">
                <a:latin typeface="Calibri" panose="020F0502020204030204" charset="0"/>
              </a:rPr>
              <a:t>	</a:t>
            </a:r>
            <a:r>
              <a:rPr lang="en-US" b="1">
                <a:latin typeface="Times New Roman" panose="02020603050405020304" charset="0"/>
              </a:rPr>
              <a:t>D</a:t>
            </a:r>
            <a:r>
              <a:rPr lang="zh-CN" altLang="en-US" b="1">
                <a:latin typeface="Times New Roman" panose="02020603050405020304" charset="0"/>
                <a:ea typeface="新宋体" panose="02010609030101010101" charset="-122"/>
              </a:rPr>
              <a:t>．石蜡</a:t>
            </a:r>
          </a:p>
          <a:p>
            <a:pPr marL="130016" indent="-130016"/>
            <a:endParaRPr lang="en-US" b="1">
              <a:latin typeface="Times New Roman" panose="02020603050405020304" charset="0"/>
            </a:endParaRPr>
          </a:p>
          <a:p>
            <a:pPr marL="130016" indent="-130016"/>
            <a:r>
              <a:rPr lang="en-US" b="1">
                <a:latin typeface="Times New Roman" panose="02020603050405020304" charset="0"/>
              </a:rPr>
              <a:t>7</a:t>
            </a:r>
            <a:r>
              <a:rPr lang="zh-CN" altLang="en-US" b="1">
                <a:latin typeface="Times New Roman" panose="02020603050405020304" charset="0"/>
                <a:ea typeface="新宋体" panose="02010609030101010101" charset="-122"/>
              </a:rPr>
              <a:t>．妈妈在蒸馒头时，开锅后改用“小火”。针对这种做法，下列说法中正确的是（　　）</a:t>
            </a:r>
            <a:endParaRPr lang="en-US" b="1">
              <a:latin typeface="Times New Roman" panose="02020603050405020304" charset="0"/>
            </a:endParaRPr>
          </a:p>
          <a:p>
            <a:pPr marL="130016" indent="-130016"/>
            <a:r>
              <a:rPr lang="en-US" b="1">
                <a:latin typeface="Times New Roman" panose="02020603050405020304" charset="0"/>
              </a:rPr>
              <a:t>A</a:t>
            </a:r>
            <a:r>
              <a:rPr lang="zh-CN" altLang="en-US" b="1">
                <a:latin typeface="Times New Roman" panose="02020603050405020304" charset="0"/>
                <a:ea typeface="新宋体" panose="02010609030101010101" charset="-122"/>
              </a:rPr>
              <a:t>．改用“小火”可以节约燃料</a:t>
            </a:r>
            <a:r>
              <a:rPr lang="en-US" b="1">
                <a:latin typeface="Calibri" panose="020F0502020204030204" charset="0"/>
              </a:rPr>
              <a:t>	</a:t>
            </a:r>
            <a:endParaRPr lang="en-US" b="1">
              <a:latin typeface="Times New Roman" panose="02020603050405020304" charset="0"/>
            </a:endParaRPr>
          </a:p>
          <a:p>
            <a:pPr marL="130016" indent="-130016"/>
            <a:r>
              <a:rPr lang="en-US" b="1">
                <a:latin typeface="Times New Roman" panose="02020603050405020304" charset="0"/>
              </a:rPr>
              <a:t>B</a:t>
            </a:r>
            <a:r>
              <a:rPr lang="zh-CN" altLang="en-US" b="1">
                <a:latin typeface="Times New Roman" panose="02020603050405020304" charset="0"/>
                <a:ea typeface="新宋体" panose="02010609030101010101" charset="-122"/>
              </a:rPr>
              <a:t>．改用“小火”能更快地让馒头变熟</a:t>
            </a:r>
            <a:r>
              <a:rPr lang="en-US" b="1">
                <a:latin typeface="Calibri" panose="020F0502020204030204" charset="0"/>
              </a:rPr>
              <a:t>	</a:t>
            </a:r>
            <a:endParaRPr lang="en-US" b="1">
              <a:latin typeface="Times New Roman" panose="02020603050405020304" charset="0"/>
            </a:endParaRPr>
          </a:p>
          <a:p>
            <a:pPr marL="130016" indent="-130016"/>
            <a:r>
              <a:rPr lang="en-US" b="1">
                <a:latin typeface="Times New Roman" panose="02020603050405020304" charset="0"/>
              </a:rPr>
              <a:t>C</a:t>
            </a:r>
            <a:r>
              <a:rPr lang="zh-CN" altLang="en-US" b="1">
                <a:latin typeface="Times New Roman" panose="02020603050405020304" charset="0"/>
                <a:ea typeface="新宋体" panose="02010609030101010101" charset="-122"/>
              </a:rPr>
              <a:t>．改用“小火”可以提高水的沸点</a:t>
            </a:r>
            <a:r>
              <a:rPr lang="en-US" b="1">
                <a:latin typeface="Calibri" panose="020F0502020204030204" charset="0"/>
              </a:rPr>
              <a:t>	</a:t>
            </a:r>
            <a:endParaRPr lang="en-US" b="1">
              <a:latin typeface="Times New Roman" panose="02020603050405020304" charset="0"/>
            </a:endParaRPr>
          </a:p>
          <a:p>
            <a:pPr marL="130016" indent="-130016"/>
            <a:r>
              <a:rPr lang="en-US" b="1">
                <a:latin typeface="Times New Roman" panose="02020603050405020304" charset="0"/>
              </a:rPr>
              <a:t>D</a:t>
            </a:r>
            <a:r>
              <a:rPr lang="zh-CN" altLang="en-US" b="1">
                <a:latin typeface="Times New Roman" panose="02020603050405020304" charset="0"/>
                <a:ea typeface="新宋体" panose="02010609030101010101" charset="-122"/>
              </a:rPr>
              <a:t>．用“大火”可以提高水的沸点，不应该改用“小火”</a:t>
            </a:r>
          </a:p>
        </p:txBody>
      </p:sp>
      <p:sp>
        <p:nvSpPr>
          <p:cNvPr id="37913" name="Rectangle 25"/>
          <p:cNvSpPr/>
          <p:nvPr/>
        </p:nvSpPr>
        <p:spPr>
          <a:xfrm>
            <a:off x="6084094" y="789146"/>
            <a:ext cx="346710" cy="369332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r>
              <a:rPr lang="en-US" altLang="zh-CN" b="1" dirty="0">
                <a:solidFill>
                  <a:srgbClr val="FF3300"/>
                </a:solidFill>
                <a:latin typeface="Arial" panose="020B0604020202020204" pitchFamily="34" charset="0"/>
                <a:ea typeface="华文细黑" pitchFamily="2" charset="-122"/>
              </a:rPr>
              <a:t>B</a:t>
            </a:r>
          </a:p>
        </p:txBody>
      </p:sp>
      <p:sp>
        <p:nvSpPr>
          <p:cNvPr id="2" name="Rectangle 25"/>
          <p:cNvSpPr/>
          <p:nvPr/>
        </p:nvSpPr>
        <p:spPr>
          <a:xfrm>
            <a:off x="4680109" y="2399348"/>
            <a:ext cx="346710" cy="369332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r>
              <a:rPr lang="en-US" altLang="zh-CN" b="1" dirty="0">
                <a:solidFill>
                  <a:srgbClr val="FF3300"/>
                </a:solidFill>
                <a:latin typeface="Arial" panose="020B0604020202020204" pitchFamily="34" charset="0"/>
                <a:ea typeface="华文细黑" pitchFamily="2" charset="-122"/>
              </a:rPr>
              <a:t>C</a:t>
            </a:r>
          </a:p>
        </p:txBody>
      </p:sp>
      <p:sp>
        <p:nvSpPr>
          <p:cNvPr id="3" name="Rectangle 25"/>
          <p:cNvSpPr/>
          <p:nvPr/>
        </p:nvSpPr>
        <p:spPr>
          <a:xfrm>
            <a:off x="3977640" y="3543776"/>
            <a:ext cx="346710" cy="369332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r>
              <a:rPr lang="en-US" altLang="zh-CN" b="1" dirty="0">
                <a:solidFill>
                  <a:srgbClr val="FF3300"/>
                </a:solidFill>
                <a:latin typeface="Arial" panose="020B0604020202020204" pitchFamily="34" charset="0"/>
                <a:ea typeface="华文细黑" pitchFamily="2" charset="-122"/>
              </a:rPr>
              <a:t>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79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913" grpId="0"/>
      <p:bldP spid="2" grpId="0"/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文本框 104"/>
          <p:cNvSpPr txBox="1"/>
          <p:nvPr/>
        </p:nvSpPr>
        <p:spPr>
          <a:xfrm>
            <a:off x="1400651" y="733902"/>
            <a:ext cx="6396038" cy="4247317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marL="130016" indent="-130016"/>
            <a:r>
              <a:rPr lang="en-US" b="1">
                <a:latin typeface="Times New Roman" panose="02020603050405020304" charset="0"/>
              </a:rPr>
              <a:t>8</a:t>
            </a:r>
            <a:r>
              <a:rPr lang="zh-CN" altLang="en-US" b="1">
                <a:latin typeface="Times New Roman" panose="02020603050405020304" charset="0"/>
                <a:ea typeface="新宋体" panose="02010609030101010101" charset="-122"/>
              </a:rPr>
              <a:t>．生活中的很多现象可以用学过的物理知识加以解释，下列解释错误的是（　　）</a:t>
            </a:r>
            <a:endParaRPr lang="en-US" b="1">
              <a:latin typeface="Times New Roman" panose="02020603050405020304" charset="0"/>
            </a:endParaRPr>
          </a:p>
          <a:p>
            <a:pPr marL="130016" indent="-130016"/>
            <a:r>
              <a:rPr lang="en-US" b="1">
                <a:latin typeface="Times New Roman" panose="02020603050405020304" charset="0"/>
              </a:rPr>
              <a:t>A</a:t>
            </a:r>
            <a:r>
              <a:rPr lang="zh-CN" altLang="en-US" b="1">
                <a:latin typeface="Times New Roman" panose="02020603050405020304" charset="0"/>
                <a:ea typeface="新宋体" panose="02010609030101010101" charset="-122"/>
              </a:rPr>
              <a:t>．游泳后，刚从水中出来，感觉比较冷，这是因为人身上水蒸发吸收热量</a:t>
            </a:r>
            <a:r>
              <a:rPr lang="en-US" b="1">
                <a:latin typeface="Calibri" panose="020F0502020204030204" charset="0"/>
              </a:rPr>
              <a:t>	</a:t>
            </a:r>
            <a:endParaRPr lang="en-US" b="1">
              <a:latin typeface="Times New Roman" panose="02020603050405020304" charset="0"/>
            </a:endParaRPr>
          </a:p>
          <a:p>
            <a:pPr marL="130016" indent="-130016"/>
            <a:r>
              <a:rPr lang="en-US" b="1">
                <a:latin typeface="Times New Roman" panose="02020603050405020304" charset="0"/>
              </a:rPr>
              <a:t>B</a:t>
            </a:r>
            <a:r>
              <a:rPr lang="zh-CN" altLang="en-US" b="1">
                <a:latin typeface="Times New Roman" panose="02020603050405020304" charset="0"/>
                <a:ea typeface="新宋体" panose="02010609030101010101" charset="-122"/>
              </a:rPr>
              <a:t>．取出在冰箱中被冷冻的冰糕，放一会儿，发现包装外层出现小水珠，这是液化现象</a:t>
            </a:r>
            <a:endParaRPr lang="en-US" b="1">
              <a:latin typeface="Times New Roman" panose="02020603050405020304" charset="0"/>
            </a:endParaRPr>
          </a:p>
          <a:p>
            <a:pPr marL="130016" indent="-130016"/>
            <a:r>
              <a:rPr lang="en-US" b="1">
                <a:latin typeface="Times New Roman" panose="02020603050405020304" charset="0"/>
              </a:rPr>
              <a:t>C</a:t>
            </a:r>
            <a:r>
              <a:rPr lang="zh-CN" altLang="en-US" b="1">
                <a:latin typeface="Times New Roman" panose="02020603050405020304" charset="0"/>
                <a:ea typeface="新宋体" panose="02010609030101010101" charset="-122"/>
              </a:rPr>
              <a:t>．“下雪不冷化雪冷”，这是因为雪在熔化时吸热</a:t>
            </a:r>
            <a:r>
              <a:rPr lang="en-US" b="1">
                <a:latin typeface="Calibri" panose="020F0502020204030204" charset="0"/>
              </a:rPr>
              <a:t>	</a:t>
            </a:r>
            <a:endParaRPr lang="en-US" b="1">
              <a:latin typeface="Times New Roman" panose="02020603050405020304" charset="0"/>
            </a:endParaRPr>
          </a:p>
          <a:p>
            <a:pPr marL="130016" indent="-130016"/>
            <a:r>
              <a:rPr lang="en-US" b="1">
                <a:latin typeface="Times New Roman" panose="02020603050405020304" charset="0"/>
              </a:rPr>
              <a:t>D</a:t>
            </a:r>
            <a:r>
              <a:rPr lang="zh-CN" altLang="en-US" b="1">
                <a:latin typeface="Times New Roman" panose="02020603050405020304" charset="0"/>
                <a:ea typeface="新宋体" panose="02010609030101010101" charset="-122"/>
              </a:rPr>
              <a:t>．天气很冷时，窗玻璃上会出现冰花，这是一种凝固现象</a:t>
            </a:r>
          </a:p>
          <a:p>
            <a:pPr marL="130016" indent="-130016"/>
            <a:endParaRPr lang="zh-CN" altLang="en-US" b="1">
              <a:latin typeface="Times New Roman" panose="02020603050405020304" charset="0"/>
              <a:ea typeface="新宋体" panose="02010609030101010101" charset="-122"/>
            </a:endParaRPr>
          </a:p>
          <a:p>
            <a:pPr marL="130016" indent="-130016"/>
            <a:r>
              <a:rPr lang="en-US" b="1">
                <a:latin typeface="Times New Roman" panose="02020603050405020304" charset="0"/>
              </a:rPr>
              <a:t>9</a:t>
            </a:r>
            <a:r>
              <a:rPr lang="zh-CN" altLang="en-US" b="1">
                <a:latin typeface="Times New Roman" panose="02020603050405020304" charset="0"/>
                <a:ea typeface="新宋体" panose="02010609030101010101" charset="-122"/>
              </a:rPr>
              <a:t>．潮湿的天气，汽车的前挡风玻璃内表面经常有水雾，影响行车的视线。关于水雾的说法正确的是（　　）</a:t>
            </a:r>
            <a:endParaRPr lang="en-US" b="1">
              <a:latin typeface="Times New Roman" panose="02020603050405020304" charset="0"/>
            </a:endParaRPr>
          </a:p>
          <a:p>
            <a:pPr marL="130016" indent="-130016"/>
            <a:r>
              <a:rPr lang="en-US" b="1">
                <a:latin typeface="Times New Roman" panose="02020603050405020304" charset="0"/>
              </a:rPr>
              <a:t>A</a:t>
            </a:r>
            <a:r>
              <a:rPr lang="zh-CN" altLang="en-US" b="1">
                <a:latin typeface="Times New Roman" panose="02020603050405020304" charset="0"/>
                <a:ea typeface="新宋体" panose="02010609030101010101" charset="-122"/>
              </a:rPr>
              <a:t>．这是水蒸气液化产生的</a:t>
            </a:r>
            <a:r>
              <a:rPr lang="en-US" b="1">
                <a:latin typeface="Calibri" panose="020F0502020204030204" charset="0"/>
              </a:rPr>
              <a:t>	</a:t>
            </a:r>
            <a:endParaRPr lang="en-US" b="1">
              <a:latin typeface="Times New Roman" panose="02020603050405020304" charset="0"/>
            </a:endParaRPr>
          </a:p>
          <a:p>
            <a:pPr marL="130016" indent="-130016"/>
            <a:r>
              <a:rPr lang="en-US" b="1">
                <a:latin typeface="Times New Roman" panose="02020603050405020304" charset="0"/>
              </a:rPr>
              <a:t>B</a:t>
            </a:r>
            <a:r>
              <a:rPr lang="zh-CN" altLang="en-US" b="1">
                <a:latin typeface="Times New Roman" panose="02020603050405020304" charset="0"/>
                <a:ea typeface="新宋体" panose="02010609030101010101" charset="-122"/>
              </a:rPr>
              <a:t>．此过程需要吸热</a:t>
            </a:r>
            <a:r>
              <a:rPr lang="en-US" b="1">
                <a:latin typeface="Calibri" panose="020F0502020204030204" charset="0"/>
              </a:rPr>
              <a:t>	</a:t>
            </a:r>
            <a:endParaRPr lang="en-US" b="1">
              <a:latin typeface="Times New Roman" panose="02020603050405020304" charset="0"/>
            </a:endParaRPr>
          </a:p>
          <a:p>
            <a:pPr marL="130016" indent="-130016"/>
            <a:r>
              <a:rPr lang="en-US" b="1">
                <a:latin typeface="Times New Roman" panose="02020603050405020304" charset="0"/>
              </a:rPr>
              <a:t>C</a:t>
            </a:r>
            <a:r>
              <a:rPr lang="zh-CN" altLang="en-US" b="1">
                <a:latin typeface="Times New Roman" panose="02020603050405020304" charset="0"/>
                <a:ea typeface="新宋体" panose="02010609030101010101" charset="-122"/>
              </a:rPr>
              <a:t>．吹冷风更有利于水雾的蒸发</a:t>
            </a:r>
            <a:r>
              <a:rPr lang="en-US" b="1">
                <a:latin typeface="Calibri" panose="020F0502020204030204" charset="0"/>
              </a:rPr>
              <a:t>	</a:t>
            </a:r>
            <a:endParaRPr lang="en-US" b="1">
              <a:latin typeface="Times New Roman" panose="02020603050405020304" charset="0"/>
            </a:endParaRPr>
          </a:p>
          <a:p>
            <a:pPr marL="130016" indent="-130016"/>
            <a:r>
              <a:rPr lang="en-US" b="1">
                <a:latin typeface="Times New Roman" panose="02020603050405020304" charset="0"/>
              </a:rPr>
              <a:t>D</a:t>
            </a:r>
            <a:r>
              <a:rPr lang="zh-CN" altLang="en-US" b="1">
                <a:latin typeface="Times New Roman" panose="02020603050405020304" charset="0"/>
                <a:ea typeface="新宋体" panose="02010609030101010101" charset="-122"/>
              </a:rPr>
              <a:t>．吹风时的风速小一点更有利于水雾的蒸发</a:t>
            </a:r>
            <a:endParaRPr lang="zh-CN" altLang="en-US" b="1"/>
          </a:p>
        </p:txBody>
      </p:sp>
      <p:sp>
        <p:nvSpPr>
          <p:cNvPr id="37913" name="Rectangle 25"/>
          <p:cNvSpPr/>
          <p:nvPr/>
        </p:nvSpPr>
        <p:spPr>
          <a:xfrm>
            <a:off x="3221831" y="1005364"/>
            <a:ext cx="346710" cy="369332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r>
              <a:rPr lang="en-US" altLang="zh-CN" b="1" dirty="0">
                <a:solidFill>
                  <a:srgbClr val="FF3300"/>
                </a:solidFill>
                <a:latin typeface="Arial" panose="020B0604020202020204" pitchFamily="34" charset="0"/>
                <a:ea typeface="华文细黑" pitchFamily="2" charset="-122"/>
              </a:rPr>
              <a:t>D</a:t>
            </a:r>
          </a:p>
        </p:txBody>
      </p:sp>
      <p:sp>
        <p:nvSpPr>
          <p:cNvPr id="2" name="Rectangle 25"/>
          <p:cNvSpPr/>
          <p:nvPr/>
        </p:nvSpPr>
        <p:spPr>
          <a:xfrm>
            <a:off x="5760244" y="3489484"/>
            <a:ext cx="346710" cy="369332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r>
              <a:rPr lang="en-US" altLang="zh-CN" b="1" dirty="0">
                <a:solidFill>
                  <a:srgbClr val="FF3300"/>
                </a:solidFill>
                <a:latin typeface="Arial" panose="020B0604020202020204" pitchFamily="34" charset="0"/>
                <a:ea typeface="华文细黑" pitchFamily="2" charset="-122"/>
              </a:rPr>
              <a:t>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79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913" grpId="0"/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文本框 104"/>
          <p:cNvSpPr txBox="1"/>
          <p:nvPr/>
        </p:nvSpPr>
        <p:spPr>
          <a:xfrm>
            <a:off x="1373982" y="1023461"/>
            <a:ext cx="6365081" cy="341632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marL="130016" indent="-130016"/>
            <a:r>
              <a:rPr lang="en-US" b="1">
                <a:latin typeface="Times New Roman" panose="02020603050405020304" charset="0"/>
              </a:rPr>
              <a:t>10</a:t>
            </a:r>
            <a:r>
              <a:rPr lang="zh-CN" altLang="en-US" b="1">
                <a:latin typeface="Times New Roman" panose="02020603050405020304" charset="0"/>
                <a:ea typeface="新宋体" panose="02010609030101010101" charset="-122"/>
              </a:rPr>
              <a:t>．下列关于热现象的说法中，正确的是（　　）</a:t>
            </a:r>
            <a:endParaRPr lang="en-US" b="1">
              <a:latin typeface="Times New Roman" panose="02020603050405020304" charset="0"/>
            </a:endParaRPr>
          </a:p>
          <a:p>
            <a:pPr marL="130016" indent="-130016"/>
            <a:r>
              <a:rPr lang="en-US" b="1">
                <a:latin typeface="Times New Roman" panose="02020603050405020304" charset="0"/>
              </a:rPr>
              <a:t>A</a:t>
            </a:r>
            <a:r>
              <a:rPr lang="zh-CN" altLang="en-US" b="1">
                <a:latin typeface="Times New Roman" panose="02020603050405020304" charset="0"/>
                <a:ea typeface="新宋体" panose="02010609030101010101" charset="-122"/>
              </a:rPr>
              <a:t>．夏天从冰箱里拿出来的冰棒冒“白气”是汽化现象</a:t>
            </a:r>
            <a:endParaRPr lang="en-US" b="1">
              <a:latin typeface="Times New Roman" panose="02020603050405020304" charset="0"/>
            </a:endParaRPr>
          </a:p>
          <a:p>
            <a:pPr marL="130016" indent="-130016"/>
            <a:r>
              <a:rPr lang="en-US" b="1">
                <a:latin typeface="Times New Roman" panose="02020603050405020304" charset="0"/>
              </a:rPr>
              <a:t>B</a:t>
            </a:r>
            <a:r>
              <a:rPr lang="zh-CN" altLang="en-US" b="1">
                <a:latin typeface="Times New Roman" panose="02020603050405020304" charset="0"/>
                <a:ea typeface="新宋体" panose="02010609030101010101" charset="-122"/>
              </a:rPr>
              <a:t>．冬天，窗玻璃上出现冰花，是由于水蒸气发生了液化</a:t>
            </a:r>
            <a:endParaRPr lang="en-US" b="1">
              <a:latin typeface="Times New Roman" panose="02020603050405020304" charset="0"/>
            </a:endParaRPr>
          </a:p>
          <a:p>
            <a:pPr marL="130016" indent="-130016"/>
            <a:r>
              <a:rPr lang="en-US" b="1">
                <a:latin typeface="Times New Roman" panose="02020603050405020304" charset="0"/>
              </a:rPr>
              <a:t>C</a:t>
            </a:r>
            <a:r>
              <a:rPr lang="zh-CN" altLang="en-US" b="1">
                <a:latin typeface="Times New Roman" panose="02020603050405020304" charset="0"/>
                <a:ea typeface="新宋体" panose="02010609030101010101" charset="-122"/>
              </a:rPr>
              <a:t>．人们吹电风扇感到凉爽，是因为电风扇降低了气温</a:t>
            </a:r>
            <a:endParaRPr lang="en-US" b="1">
              <a:latin typeface="Times New Roman" panose="02020603050405020304" charset="0"/>
            </a:endParaRPr>
          </a:p>
          <a:p>
            <a:pPr marL="130016" indent="-130016"/>
            <a:r>
              <a:rPr lang="en-US" b="1">
                <a:latin typeface="Times New Roman" panose="02020603050405020304" charset="0"/>
              </a:rPr>
              <a:t>D</a:t>
            </a:r>
            <a:r>
              <a:rPr lang="zh-CN" altLang="en-US" b="1">
                <a:latin typeface="Times New Roman" panose="02020603050405020304" charset="0"/>
                <a:ea typeface="新宋体" panose="02010609030101010101" charset="-122"/>
              </a:rPr>
              <a:t>．干冰作为人工降雨的冷却剂，是利用它升华吸热的特点</a:t>
            </a:r>
          </a:p>
          <a:p>
            <a:pPr marL="130016" indent="-130016"/>
            <a:endParaRPr lang="zh-CN" altLang="en-US" b="1">
              <a:latin typeface="Times New Roman" panose="02020603050405020304" charset="0"/>
              <a:ea typeface="新宋体" panose="02010609030101010101" charset="-122"/>
            </a:endParaRPr>
          </a:p>
          <a:p>
            <a:pPr marL="130016" indent="-130016"/>
            <a:r>
              <a:rPr lang="en-US" b="1">
                <a:latin typeface="Times New Roman" panose="02020603050405020304" charset="0"/>
              </a:rPr>
              <a:t>11</a:t>
            </a:r>
            <a:r>
              <a:rPr lang="zh-CN" altLang="en-US" b="1">
                <a:latin typeface="Times New Roman" panose="02020603050405020304" charset="0"/>
                <a:ea typeface="新宋体" panose="02010609030101010101" charset="-122"/>
              </a:rPr>
              <a:t>．寒冬季节放在室外的盛满水的水缸会破裂，通过观察发现降温时水缸中的水（　　）</a:t>
            </a:r>
            <a:endParaRPr lang="en-US" b="1">
              <a:latin typeface="Times New Roman" panose="02020603050405020304" charset="0"/>
            </a:endParaRPr>
          </a:p>
          <a:p>
            <a:pPr marL="130016" indent="-130016"/>
            <a:r>
              <a:rPr lang="en-US" b="1">
                <a:latin typeface="Times New Roman" panose="02020603050405020304" charset="0"/>
              </a:rPr>
              <a:t>A</a:t>
            </a:r>
            <a:r>
              <a:rPr lang="zh-CN" altLang="en-US" b="1">
                <a:latin typeface="Times New Roman" panose="02020603050405020304" charset="0"/>
                <a:ea typeface="新宋体" panose="02010609030101010101" charset="-122"/>
              </a:rPr>
              <a:t>．是从水面开始凝固的</a:t>
            </a:r>
            <a:r>
              <a:rPr lang="en-US" b="1">
                <a:latin typeface="Calibri" panose="020F0502020204030204" charset="0"/>
              </a:rPr>
              <a:t>	</a:t>
            </a:r>
          </a:p>
          <a:p>
            <a:pPr marL="130016" indent="-130016"/>
            <a:r>
              <a:rPr lang="en-US" b="1">
                <a:latin typeface="Calibri" panose="020F0502020204030204" charset="0"/>
              </a:rPr>
              <a:t>   </a:t>
            </a:r>
            <a:r>
              <a:rPr lang="en-US" b="1">
                <a:latin typeface="Times New Roman" panose="02020603050405020304" charset="0"/>
              </a:rPr>
              <a:t>B</a:t>
            </a:r>
            <a:r>
              <a:rPr lang="zh-CN" altLang="en-US" b="1">
                <a:latin typeface="Times New Roman" panose="02020603050405020304" charset="0"/>
                <a:ea typeface="新宋体" panose="02010609030101010101" charset="-122"/>
              </a:rPr>
              <a:t>．是从中央开始凝固的</a:t>
            </a:r>
            <a:r>
              <a:rPr lang="en-US" b="1">
                <a:latin typeface="Calibri" panose="020F0502020204030204" charset="0"/>
              </a:rPr>
              <a:t>	</a:t>
            </a:r>
            <a:endParaRPr lang="en-US" b="1">
              <a:latin typeface="Times New Roman" panose="02020603050405020304" charset="0"/>
            </a:endParaRPr>
          </a:p>
          <a:p>
            <a:pPr marL="130016" indent="-130016"/>
            <a:r>
              <a:rPr lang="en-US" b="1">
                <a:latin typeface="Times New Roman" panose="02020603050405020304" charset="0"/>
              </a:rPr>
              <a:t>C</a:t>
            </a:r>
            <a:r>
              <a:rPr lang="zh-CN" altLang="en-US" b="1">
                <a:latin typeface="Times New Roman" panose="02020603050405020304" charset="0"/>
                <a:ea typeface="新宋体" panose="02010609030101010101" charset="-122"/>
              </a:rPr>
              <a:t>．是从缸底开始凝固的</a:t>
            </a:r>
            <a:r>
              <a:rPr lang="en-US" b="1">
                <a:latin typeface="Calibri" panose="020F0502020204030204" charset="0"/>
              </a:rPr>
              <a:t>	</a:t>
            </a:r>
          </a:p>
          <a:p>
            <a:pPr marL="130016" indent="-130016"/>
            <a:r>
              <a:rPr lang="en-US" b="1">
                <a:latin typeface="Calibri" panose="020F0502020204030204" charset="0"/>
              </a:rPr>
              <a:t>   </a:t>
            </a:r>
            <a:r>
              <a:rPr lang="en-US" b="1">
                <a:latin typeface="Times New Roman" panose="02020603050405020304" charset="0"/>
              </a:rPr>
              <a:t>D</a:t>
            </a:r>
            <a:r>
              <a:rPr lang="zh-CN" altLang="en-US" b="1">
                <a:latin typeface="Times New Roman" panose="02020603050405020304" charset="0"/>
                <a:ea typeface="新宋体" panose="02010609030101010101" charset="-122"/>
              </a:rPr>
              <a:t>．是同时开始凝固的</a:t>
            </a:r>
          </a:p>
        </p:txBody>
      </p:sp>
      <p:sp>
        <p:nvSpPr>
          <p:cNvPr id="37913" name="Rectangle 25"/>
          <p:cNvSpPr/>
          <p:nvPr/>
        </p:nvSpPr>
        <p:spPr>
          <a:xfrm>
            <a:off x="5868353" y="1005364"/>
            <a:ext cx="346710" cy="369332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r>
              <a:rPr lang="en-US" altLang="zh-CN" b="1" dirty="0">
                <a:solidFill>
                  <a:srgbClr val="FF3300"/>
                </a:solidFill>
                <a:latin typeface="Arial" panose="020B0604020202020204" pitchFamily="34" charset="0"/>
                <a:ea typeface="华文细黑" pitchFamily="2" charset="-122"/>
              </a:rPr>
              <a:t>D</a:t>
            </a:r>
          </a:p>
        </p:txBody>
      </p:sp>
      <p:sp>
        <p:nvSpPr>
          <p:cNvPr id="2" name="Rectangle 25"/>
          <p:cNvSpPr/>
          <p:nvPr/>
        </p:nvSpPr>
        <p:spPr>
          <a:xfrm>
            <a:off x="3708083" y="2949416"/>
            <a:ext cx="346710" cy="369332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r>
              <a:rPr lang="en-US" altLang="zh-CN" b="1" dirty="0">
                <a:solidFill>
                  <a:srgbClr val="FF3300"/>
                </a:solidFill>
                <a:latin typeface="Arial" panose="020B0604020202020204" pitchFamily="34" charset="0"/>
                <a:ea typeface="华文细黑" pitchFamily="2" charset="-122"/>
              </a:rPr>
              <a:t>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79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913" grpId="0"/>
      <p:bldP spid="2" grpId="0"/>
    </p:bldLst>
  </p:timing>
</p:sld>
</file>

<file path=ppt/theme/theme1.xml><?xml version="1.0" encoding="utf-8"?>
<a:theme xmlns:a="http://schemas.openxmlformats.org/drawingml/2006/main" name="Office 主题​​">
  <a:themeElements>
    <a:clrScheme name="Office 主题​​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​​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</TotalTime>
  <Words>1389</Words>
  <Application>Microsoft Office PowerPoint</Application>
  <PresentationFormat>全屏显示(16:9)</PresentationFormat>
  <Paragraphs>123</Paragraphs>
  <Slides>15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15</vt:i4>
      </vt:variant>
    </vt:vector>
  </HeadingPairs>
  <TitlesOfParts>
    <vt:vector size="25" baseType="lpstr">
      <vt:lpstr>等线</vt:lpstr>
      <vt:lpstr>黑体</vt:lpstr>
      <vt:lpstr>楷体</vt:lpstr>
      <vt:lpstr>楷体_GB2312</vt:lpstr>
      <vt:lpstr>Arial</vt:lpstr>
      <vt:lpstr>Calibri</vt:lpstr>
      <vt:lpstr>Calibri Light</vt:lpstr>
      <vt:lpstr>Times New Roman</vt:lpstr>
      <vt:lpstr>Wingdings</vt:lpstr>
      <vt:lpstr>Office 主题​​</vt:lpstr>
      <vt:lpstr>第二章   物态变化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第一章   声现象</dc:title>
  <dc:creator>lenovo07</dc:creator>
  <cp:lastModifiedBy>lenovo07</cp:lastModifiedBy>
  <cp:revision>7</cp:revision>
  <dcterms:created xsi:type="dcterms:W3CDTF">2021-09-03T05:57:51Z</dcterms:created>
  <dcterms:modified xsi:type="dcterms:W3CDTF">2021-09-03T06:03:48Z</dcterms:modified>
</cp:coreProperties>
</file>