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5" r:id="rId3"/>
    <p:sldId id="258" r:id="rId4"/>
    <p:sldId id="271" r:id="rId5"/>
    <p:sldId id="281" r:id="rId6"/>
    <p:sldId id="280" r:id="rId7"/>
    <p:sldId id="279" r:id="rId8"/>
    <p:sldId id="278" r:id="rId9"/>
    <p:sldId id="277" r:id="rId10"/>
    <p:sldId id="292" r:id="rId11"/>
    <p:sldId id="276" r:id="rId12"/>
    <p:sldId id="273" r:id="rId13"/>
    <p:sldId id="274" r:id="rId14"/>
    <p:sldId id="294" r:id="rId15"/>
    <p:sldId id="293" r:id="rId16"/>
    <p:sldId id="303" r:id="rId17"/>
    <p:sldId id="272" r:id="rId18"/>
    <p:sldId id="297" r:id="rId19"/>
    <p:sldId id="270" r:id="rId20"/>
    <p:sldId id="269" r:id="rId21"/>
    <p:sldId id="268" r:id="rId22"/>
    <p:sldId id="267" r:id="rId23"/>
    <p:sldId id="259" r:id="rId24"/>
    <p:sldId id="286" r:id="rId25"/>
    <p:sldId id="285" r:id="rId26"/>
    <p:sldId id="284" r:id="rId27"/>
    <p:sldId id="283" r:id="rId28"/>
    <p:sldId id="261" r:id="rId29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861" autoAdjust="0"/>
  </p:normalViewPr>
  <p:slideViewPr>
    <p:cSldViewPr snapToGrid="0"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3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503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503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5.bin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2.bin"/><Relationship Id="rId25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2.bin"/><Relationship Id="rId18" Type="http://schemas.openxmlformats.org/officeDocument/2006/relationships/oleObject" Target="../embeddings/oleObject25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wmf"/><Relationship Id="rId20" Type="http://schemas.openxmlformats.org/officeDocument/2006/relationships/oleObject" Target="../embeddings/oleObject2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10" Type="http://schemas.openxmlformats.org/officeDocument/2006/relationships/image" Target="../media/image25.wmf"/><Relationship Id="rId19" Type="http://schemas.openxmlformats.org/officeDocument/2006/relationships/image" Target="../media/image9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28.bin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75" y="4166654"/>
            <a:ext cx="9159875" cy="2042557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875" y="3839845"/>
            <a:ext cx="9159875" cy="35750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4518" y="4641367"/>
            <a:ext cx="63624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密度知识的应用</a:t>
            </a:r>
          </a:p>
        </p:txBody>
      </p:sp>
      <p:sp>
        <p:nvSpPr>
          <p:cNvPr id="21" name="文本框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81990" y="5675200"/>
            <a:ext cx="42215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物理沪科版    八年级上册第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章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节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9" name="Picture 4" descr="卡通遨游太空汇报模板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0"/>
          <a:stretch>
            <a:fillRect/>
          </a:stretch>
        </p:blipFill>
        <p:spPr bwMode="auto">
          <a:xfrm>
            <a:off x="2088367" y="2929822"/>
            <a:ext cx="4967266" cy="9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Freeform 7"/>
          <p:cNvSpPr/>
          <p:nvPr/>
        </p:nvSpPr>
        <p:spPr bwMode="auto">
          <a:xfrm>
            <a:off x="1096416" y="1479672"/>
            <a:ext cx="517525" cy="198438"/>
          </a:xfrm>
          <a:custGeom>
            <a:avLst/>
            <a:gdLst>
              <a:gd name="T0" fmla="*/ 159 w 162"/>
              <a:gd name="T1" fmla="*/ 62 h 62"/>
              <a:gd name="T2" fmla="*/ 161 w 162"/>
              <a:gd name="T3" fmla="*/ 54 h 62"/>
              <a:gd name="T4" fmla="*/ 137 w 162"/>
              <a:gd name="T5" fmla="*/ 26 h 62"/>
              <a:gd name="T6" fmla="*/ 121 w 162"/>
              <a:gd name="T7" fmla="*/ 30 h 62"/>
              <a:gd name="T8" fmla="*/ 121 w 162"/>
              <a:gd name="T9" fmla="*/ 28 h 62"/>
              <a:gd name="T10" fmla="*/ 121 w 162"/>
              <a:gd name="T11" fmla="*/ 27 h 62"/>
              <a:gd name="T12" fmla="*/ 121 w 162"/>
              <a:gd name="T13" fmla="*/ 22 h 62"/>
              <a:gd name="T14" fmla="*/ 119 w 162"/>
              <a:gd name="T15" fmla="*/ 16 h 62"/>
              <a:gd name="T16" fmla="*/ 118 w 162"/>
              <a:gd name="T17" fmla="*/ 15 h 62"/>
              <a:gd name="T18" fmla="*/ 118 w 162"/>
              <a:gd name="T19" fmla="*/ 15 h 62"/>
              <a:gd name="T20" fmla="*/ 118 w 162"/>
              <a:gd name="T21" fmla="*/ 15 h 62"/>
              <a:gd name="T22" fmla="*/ 115 w 162"/>
              <a:gd name="T23" fmla="*/ 9 h 62"/>
              <a:gd name="T24" fmla="*/ 109 w 162"/>
              <a:gd name="T25" fmla="*/ 5 h 62"/>
              <a:gd name="T26" fmla="*/ 97 w 162"/>
              <a:gd name="T27" fmla="*/ 0 h 62"/>
              <a:gd name="T28" fmla="*/ 83 w 162"/>
              <a:gd name="T29" fmla="*/ 3 h 62"/>
              <a:gd name="T30" fmla="*/ 73 w 162"/>
              <a:gd name="T31" fmla="*/ 12 h 62"/>
              <a:gd name="T32" fmla="*/ 70 w 162"/>
              <a:gd name="T33" fmla="*/ 18 h 62"/>
              <a:gd name="T34" fmla="*/ 69 w 162"/>
              <a:gd name="T35" fmla="*/ 24 h 62"/>
              <a:gd name="T36" fmla="*/ 58 w 162"/>
              <a:gd name="T37" fmla="*/ 21 h 62"/>
              <a:gd name="T38" fmla="*/ 52 w 162"/>
              <a:gd name="T39" fmla="*/ 21 h 62"/>
              <a:gd name="T40" fmla="*/ 41 w 162"/>
              <a:gd name="T41" fmla="*/ 26 h 62"/>
              <a:gd name="T42" fmla="*/ 33 w 162"/>
              <a:gd name="T43" fmla="*/ 43 h 62"/>
              <a:gd name="T44" fmla="*/ 32 w 162"/>
              <a:gd name="T45" fmla="*/ 43 h 62"/>
              <a:gd name="T46" fmla="*/ 32 w 162"/>
              <a:gd name="T47" fmla="*/ 43 h 62"/>
              <a:gd name="T48" fmla="*/ 32 w 162"/>
              <a:gd name="T49" fmla="*/ 43 h 62"/>
              <a:gd name="T50" fmla="*/ 1 w 162"/>
              <a:gd name="T51" fmla="*/ 59 h 62"/>
              <a:gd name="T52" fmla="*/ 0 w 162"/>
              <a:gd name="T53" fmla="*/ 62 h 62"/>
              <a:gd name="T54" fmla="*/ 159 w 162"/>
              <a:gd name="T5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9"/>
          <p:cNvSpPr/>
          <p:nvPr/>
        </p:nvSpPr>
        <p:spPr bwMode="auto">
          <a:xfrm>
            <a:off x="7309504" y="3336917"/>
            <a:ext cx="865187" cy="328613"/>
          </a:xfrm>
          <a:custGeom>
            <a:avLst/>
            <a:gdLst>
              <a:gd name="T0" fmla="*/ 266 w 271"/>
              <a:gd name="T1" fmla="*/ 103 h 103"/>
              <a:gd name="T2" fmla="*/ 269 w 271"/>
              <a:gd name="T3" fmla="*/ 90 h 103"/>
              <a:gd name="T4" fmla="*/ 229 w 271"/>
              <a:gd name="T5" fmla="*/ 43 h 103"/>
              <a:gd name="T6" fmla="*/ 202 w 271"/>
              <a:gd name="T7" fmla="*/ 51 h 103"/>
              <a:gd name="T8" fmla="*/ 202 w 271"/>
              <a:gd name="T9" fmla="*/ 48 h 103"/>
              <a:gd name="T10" fmla="*/ 202 w 271"/>
              <a:gd name="T11" fmla="*/ 45 h 103"/>
              <a:gd name="T12" fmla="*/ 202 w 271"/>
              <a:gd name="T13" fmla="*/ 37 h 103"/>
              <a:gd name="T14" fmla="*/ 199 w 271"/>
              <a:gd name="T15" fmla="*/ 27 h 103"/>
              <a:gd name="T16" fmla="*/ 198 w 271"/>
              <a:gd name="T17" fmla="*/ 25 h 103"/>
              <a:gd name="T18" fmla="*/ 198 w 271"/>
              <a:gd name="T19" fmla="*/ 25 h 103"/>
              <a:gd name="T20" fmla="*/ 198 w 271"/>
              <a:gd name="T21" fmla="*/ 25 h 103"/>
              <a:gd name="T22" fmla="*/ 191 w 271"/>
              <a:gd name="T23" fmla="*/ 15 h 103"/>
              <a:gd name="T24" fmla="*/ 183 w 271"/>
              <a:gd name="T25" fmla="*/ 8 h 103"/>
              <a:gd name="T26" fmla="*/ 162 w 271"/>
              <a:gd name="T27" fmla="*/ 1 h 103"/>
              <a:gd name="T28" fmla="*/ 139 w 271"/>
              <a:gd name="T29" fmla="*/ 5 h 103"/>
              <a:gd name="T30" fmla="*/ 122 w 271"/>
              <a:gd name="T31" fmla="*/ 20 h 103"/>
              <a:gd name="T32" fmla="*/ 117 w 271"/>
              <a:gd name="T33" fmla="*/ 30 h 103"/>
              <a:gd name="T34" fmla="*/ 115 w 271"/>
              <a:gd name="T35" fmla="*/ 40 h 103"/>
              <a:gd name="T36" fmla="*/ 97 w 271"/>
              <a:gd name="T37" fmla="*/ 35 h 103"/>
              <a:gd name="T38" fmla="*/ 87 w 271"/>
              <a:gd name="T39" fmla="*/ 35 h 103"/>
              <a:gd name="T40" fmla="*/ 68 w 271"/>
              <a:gd name="T41" fmla="*/ 45 h 103"/>
              <a:gd name="T42" fmla="*/ 54 w 271"/>
              <a:gd name="T43" fmla="*/ 72 h 103"/>
              <a:gd name="T44" fmla="*/ 54 w 271"/>
              <a:gd name="T45" fmla="*/ 72 h 103"/>
              <a:gd name="T46" fmla="*/ 53 w 271"/>
              <a:gd name="T47" fmla="*/ 73 h 103"/>
              <a:gd name="T48" fmla="*/ 53 w 271"/>
              <a:gd name="T49" fmla="*/ 73 h 103"/>
              <a:gd name="T50" fmla="*/ 1 w 271"/>
              <a:gd name="T51" fmla="*/ 98 h 103"/>
              <a:gd name="T52" fmla="*/ 0 w 271"/>
              <a:gd name="T53" fmla="*/ 103 h 103"/>
              <a:gd name="T54" fmla="*/ 266 w 271"/>
              <a:gd name="T5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6" name="Group 17"/>
          <p:cNvGrpSpPr/>
          <p:nvPr/>
        </p:nvGrpSpPr>
        <p:grpSpPr bwMode="auto">
          <a:xfrm rot="631247">
            <a:off x="3167063" y="3376110"/>
            <a:ext cx="276225" cy="266700"/>
            <a:chOff x="223" y="203"/>
            <a:chExt cx="213" cy="211"/>
          </a:xfrm>
        </p:grpSpPr>
        <p:sp>
          <p:nvSpPr>
            <p:cNvPr id="97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" name="Group 17"/>
          <p:cNvGrpSpPr/>
          <p:nvPr/>
        </p:nvGrpSpPr>
        <p:grpSpPr bwMode="auto">
          <a:xfrm rot="631247">
            <a:off x="6522723" y="2482762"/>
            <a:ext cx="276225" cy="266700"/>
            <a:chOff x="223" y="203"/>
            <a:chExt cx="213" cy="211"/>
          </a:xfrm>
        </p:grpSpPr>
        <p:sp>
          <p:nvSpPr>
            <p:cNvPr id="100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uppieren 192"/>
          <p:cNvGrpSpPr/>
          <p:nvPr/>
        </p:nvGrpSpPr>
        <p:grpSpPr>
          <a:xfrm>
            <a:off x="2382060" y="1323005"/>
            <a:ext cx="761729" cy="769332"/>
            <a:chOff x="2505821" y="364248"/>
            <a:chExt cx="1409318" cy="1409318"/>
          </a:xfrm>
        </p:grpSpPr>
        <p:sp>
          <p:nvSpPr>
            <p:cNvPr id="26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27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Gruppieren 32"/>
          <p:cNvGrpSpPr/>
          <p:nvPr/>
        </p:nvGrpSpPr>
        <p:grpSpPr>
          <a:xfrm>
            <a:off x="6902784" y="1531123"/>
            <a:ext cx="628381" cy="634654"/>
            <a:chOff x="6603838" y="2413781"/>
            <a:chExt cx="816551" cy="816551"/>
          </a:xfrm>
        </p:grpSpPr>
        <p:sp>
          <p:nvSpPr>
            <p:cNvPr id="36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49"/>
          <p:cNvGrpSpPr/>
          <p:nvPr/>
        </p:nvGrpSpPr>
        <p:grpSpPr>
          <a:xfrm>
            <a:off x="4134869" y="2098744"/>
            <a:ext cx="940821" cy="950212"/>
            <a:chOff x="4377182" y="1635028"/>
            <a:chExt cx="1740666" cy="1740666"/>
          </a:xfrm>
        </p:grpSpPr>
        <p:sp>
          <p:nvSpPr>
            <p:cNvPr id="39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0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Gruppieren 69"/>
          <p:cNvGrpSpPr/>
          <p:nvPr/>
        </p:nvGrpSpPr>
        <p:grpSpPr>
          <a:xfrm>
            <a:off x="5570280" y="1915614"/>
            <a:ext cx="495381" cy="500325"/>
            <a:chOff x="7012114" y="521424"/>
            <a:chExt cx="916532" cy="916532"/>
          </a:xfrm>
        </p:grpSpPr>
        <p:sp>
          <p:nvSpPr>
            <p:cNvPr id="44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uppieren 108"/>
          <p:cNvGrpSpPr/>
          <p:nvPr/>
        </p:nvGrpSpPr>
        <p:grpSpPr>
          <a:xfrm>
            <a:off x="2911785" y="2462732"/>
            <a:ext cx="574919" cy="580658"/>
            <a:chOff x="2781177" y="836401"/>
            <a:chExt cx="1063691" cy="1063691"/>
          </a:xfrm>
        </p:grpSpPr>
        <p:sp>
          <p:nvSpPr>
            <p:cNvPr id="47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124"/>
          <p:cNvGrpSpPr/>
          <p:nvPr/>
        </p:nvGrpSpPr>
        <p:grpSpPr>
          <a:xfrm>
            <a:off x="4918957" y="2719413"/>
            <a:ext cx="451200" cy="455704"/>
            <a:chOff x="7712904" y="2560542"/>
            <a:chExt cx="834791" cy="834791"/>
          </a:xfrm>
        </p:grpSpPr>
        <p:sp>
          <p:nvSpPr>
            <p:cNvPr id="56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7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0" name="Gruppieren 1"/>
          <p:cNvGrpSpPr/>
          <p:nvPr/>
        </p:nvGrpSpPr>
        <p:grpSpPr>
          <a:xfrm>
            <a:off x="4646967" y="757072"/>
            <a:ext cx="691625" cy="698528"/>
            <a:chOff x="4782477" y="287265"/>
            <a:chExt cx="1279614" cy="1279614"/>
          </a:xfrm>
        </p:grpSpPr>
        <p:sp>
          <p:nvSpPr>
            <p:cNvPr id="61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2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552" y="1494536"/>
            <a:ext cx="83403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(4). 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固体和液体密度用国际单位，数值都表示为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“ 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×10</a:t>
            </a:r>
            <a:r>
              <a:rPr lang="en-US" altLang="zh-CN" sz="2800" b="1" kern="0" baseline="3000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“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形式，如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ρ</a:t>
            </a:r>
            <a:r>
              <a:rPr lang="zh-CN" altLang="en-US" sz="2800" b="1" kern="0" baseline="-2500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水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=1.0×10</a:t>
            </a:r>
            <a:r>
              <a:rPr lang="en-US" altLang="zh-CN" sz="2800" b="1" kern="0" baseline="3000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 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kg/m</a:t>
            </a:r>
            <a:r>
              <a:rPr lang="en-US" altLang="zh-CN" sz="2800" b="1" kern="0" baseline="3000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；气体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密度用国际单位，数值没有“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×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10</a:t>
            </a:r>
            <a:r>
              <a:rPr lang="en-US" altLang="zh-CN" sz="2800" b="1" kern="0" baseline="3000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“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ρ</a:t>
            </a:r>
            <a:r>
              <a:rPr lang="zh-CN" altLang="en-US" sz="2800" b="1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空气</a:t>
            </a:r>
            <a:r>
              <a:rPr lang="en-US" altLang="zh-CN" sz="2800" b="1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=1.29 kg/m</a:t>
            </a:r>
            <a:r>
              <a:rPr lang="en-US" altLang="zh-CN" sz="2800" b="1" kern="0" baseline="3000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800" b="1" kern="0" dirty="0">
              <a:solidFill>
                <a:sysClr val="windowText" lastClr="00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485552" y="3924218"/>
            <a:ext cx="76875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注意：（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）温度的变化会引起密度的变化：物体温度的变化会引起体积的变化，质量不变，但密度却会发 生变化。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30941" y="1312583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8542" y="6205948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17921" y="3738802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11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536197" y="1792098"/>
            <a:ext cx="79051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）气体的密度容易发生变化：气体较容易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被压缩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，也很容易扩张充满它所能达到的空间，气体在压缩和扩张时，其质量不变，而体积分别变小或变大，密度就会变大或变小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78542" y="1543178"/>
            <a:ext cx="8648450" cy="343632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822" y="4979504"/>
            <a:ext cx="1370209" cy="137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1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2"/>
          <p:cNvSpPr txBox="1"/>
          <p:nvPr/>
        </p:nvSpPr>
        <p:spPr>
          <a:xfrm>
            <a:off x="609430" y="1428570"/>
            <a:ext cx="784704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学习了密度表以后，小刚提出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了对密度的一些看法。你认为正确的是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marL="88900" indent="-889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．固态物质的密度一定比液态物质的密度大</a:t>
            </a:r>
          </a:p>
          <a:p>
            <a:pPr marL="88900" indent="-889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．同种物质的密度一定相同</a:t>
            </a:r>
          </a:p>
          <a:p>
            <a:pPr marL="88900" indent="-889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．体积相同的实心铜块和铝块，铜块的质量大</a:t>
            </a:r>
          </a:p>
          <a:p>
            <a:pPr marL="88900" indent="-889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．密度跟物质的质量成正比，跟体积成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反比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310775" y="2195529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kumimoji="0" lang="zh-CN" altLang="en-US" sz="2800" b="0" i="0" u="none" strike="noStrike" kern="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430" y="5427183"/>
            <a:ext cx="8534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铜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和铝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的密度为：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8.9×10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kg/m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2.7×10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kg/m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800" b="1" baseline="300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2978" y="579651"/>
            <a:ext cx="2286000" cy="852805"/>
            <a:chOff x="303" y="1315"/>
            <a:chExt cx="3600" cy="1343"/>
          </a:xfrm>
        </p:grpSpPr>
        <p:sp>
          <p:nvSpPr>
            <p:cNvPr id="17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9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0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7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8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525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53115" y="1243431"/>
            <a:ext cx="3416320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二、密度知识的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53115" y="1916922"/>
                <a:ext cx="7962709" cy="4830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、密度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公式的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应用</a:t>
                </a:r>
                <a:endPara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）鉴别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物质</a:t>
                </a:r>
                <a:endPara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①测出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物体的质量和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体积由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𝝆</m:t>
                    </m:r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𝑽</m:t>
                        </m:r>
                      </m:den>
                    </m:f>
                  </m:oMath>
                </a14:m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求出其密度，对照密度表就可判断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物质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种类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；</a:t>
                </a:r>
                <a:endPara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②若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不同物质的密度相等的情况下用其它方法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来鉴别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物质。如：气味，颜色，透明度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，等等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</a:p>
              <a:p>
                <a:pPr lvl="0">
                  <a:lnSpc>
                    <a:spcPct val="150000"/>
                  </a:lnSpc>
                </a:pPr>
                <a:endPara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115" y="1916922"/>
                <a:ext cx="7962709" cy="4830490"/>
              </a:xfrm>
              <a:prstGeom prst="rect">
                <a:avLst/>
              </a:prstGeom>
              <a:blipFill rotWithShape="0">
                <a:blip r:embed="rId2"/>
                <a:stretch>
                  <a:fillRect l="-1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524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2630" y="1454062"/>
            <a:ext cx="8213023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某纪念币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．它的质量是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16.1g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，用排水法测得它的体积为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1.8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8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baseline="30000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你通过计算来鉴别制作纪念币的金属可能是什么金属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609430" y="3805396"/>
                <a:ext cx="8013683" cy="15988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4572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提示：用公式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：</m:t>
                    </m:r>
                    <m:r>
                      <a:rPr lang="zh-CN" alt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𝝆</m:t>
                    </m:r>
                    <m:r>
                      <a:rPr lang="en-US" altLang="zh-CN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𝑽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 16.1g/ 1.8 cm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 8.9×10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kg/m</a:t>
                </a:r>
                <a:r>
                  <a:rPr lang="en-US" altLang="zh-CN" sz="2800" b="1" baseline="300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查密度表可知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制作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纪念币的材料可能是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铜。</a:t>
                </a:r>
                <a:endParaRPr lang="zh-CN" altLang="en-US" sz="2800" b="1" baseline="-25000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430" y="3805396"/>
                <a:ext cx="8013683" cy="1598836"/>
              </a:xfrm>
              <a:prstGeom prst="rect">
                <a:avLst/>
              </a:prstGeom>
              <a:blipFill rotWithShape="0">
                <a:blip r:embed="rId2"/>
                <a:stretch>
                  <a:fillRect l="-1597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>
            <a:off x="430941" y="1312583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0941" y="6235766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0941" y="3675920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42925" y="1821438"/>
                <a:ext cx="6708913" cy="16862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2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）估测物体的体积：知道物体的质量，查出密度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ρ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由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𝑽</m:t>
                    </m:r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ρ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 用可求出物体体积</a:t>
                </a:r>
                <a:r>
                  <a:rPr lang="zh-CN" altLang="en-US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；</a:t>
                </a:r>
                <a:endPara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25" y="1821438"/>
                <a:ext cx="6708913" cy="1686295"/>
              </a:xfrm>
              <a:prstGeom prst="rect">
                <a:avLst/>
              </a:prstGeom>
              <a:blipFill rotWithShape="0">
                <a:blip r:embed="rId2"/>
                <a:stretch>
                  <a:fillRect l="-1817" r="-2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635" y="649225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712788" y="4191900"/>
            <a:ext cx="7094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可以计算一些体积难以测量的物体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如铜丝，沙子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、等一些形状不规则的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6553" y="1650865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6553" y="6096618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6553" y="3774391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49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3075" y="694619"/>
            <a:ext cx="2286000" cy="852805"/>
            <a:chOff x="303" y="1315"/>
            <a:chExt cx="3600" cy="1343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3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4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1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705365" y="1545735"/>
            <a:ext cx="79280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捆粗细均匀的铜线，质量约为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9kg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，铜线的横截面积是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25mm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．这捆铜线的长度约为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A.4m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B.40m 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C.400m  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D.4000m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98839" y="236134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436" y="3530894"/>
            <a:ext cx="38766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7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485552" y="1432456"/>
            <a:ext cx="8062100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）估测一些庞大物体的质量：测出体积，查出密度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m=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求物体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质量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816" y="3434893"/>
            <a:ext cx="7355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可以计算质量难以测量的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金字塔、人民英雄纪念碑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等。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0941" y="1312583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74179" y="5133937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0017" y="3177173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72" y="5250377"/>
            <a:ext cx="1127537" cy="112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52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1036" y="1567510"/>
            <a:ext cx="7600073" cy="2701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矗立在天安门广场的人民英雄纪念碑，它的碑心石是一块巨大的花岗岩，在长</a:t>
            </a:r>
            <a:r>
              <a:rPr kumimoji="0" lang="zh-CN" altLang="zh-CN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14.7m,</a:t>
            </a:r>
            <a:r>
              <a:rPr kumimoji="0" lang="zh-CN" altLang="en-US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宽</a:t>
            </a:r>
            <a:r>
              <a:rPr kumimoji="0" lang="zh-CN" altLang="zh-CN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2.9m,</a:t>
            </a:r>
            <a:r>
              <a:rPr kumimoji="0" lang="zh-CN" altLang="en-US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厚</a:t>
            </a:r>
            <a:r>
              <a:rPr kumimoji="0" lang="zh-CN" altLang="zh-CN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1m</a:t>
            </a:r>
            <a:r>
              <a:rPr kumimoji="0" lang="zh-CN" altLang="en-US" sz="2800" b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的碑心石上刻着“人民英雄永垂不朽”。怎样知道它的质量？</a:t>
            </a:r>
            <a:endParaRPr kumimoji="0" lang="zh-CN" altLang="en-US" sz="2800" b="1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05365" y="4606621"/>
            <a:ext cx="7732357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提示：由公式</a:t>
            </a:r>
            <a:r>
              <a:rPr lang="zh-CN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ρ=m/v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得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m=</a:t>
            </a:r>
            <a:r>
              <a:rPr lang="el-GR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＝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2.6×10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kg/m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×42.6m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= 110.76×10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kg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3075" y="694619"/>
            <a:ext cx="2286000" cy="852805"/>
            <a:chOff x="303" y="1315"/>
            <a:chExt cx="3600" cy="1343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2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3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0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259389" y="6285616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3717" y="1514877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9389" y="4415699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95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8896" y="1366554"/>
            <a:ext cx="48086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例题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小明同学代表学校参加全市乒乓球比赛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，获得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了一枚金牌。他想知道该金牌是否纯金的，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利用实验室里的器材测出该金牌的质量为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44.5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，体积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cm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。你能利用这些数据帮助他作出判断吗？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6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7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典例精析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217" y="1702631"/>
            <a:ext cx="3313042" cy="371607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13793" y="1316781"/>
            <a:ext cx="5093094" cy="4716194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7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075" y="579652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  <p:pic>
          <p:nvPicPr>
            <p:cNvPr id="4" name="图片 3" descr="22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2" y="1617"/>
              <a:ext cx="585" cy="41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460" y="2040470"/>
            <a:ext cx="1146175" cy="11656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28" y="1616168"/>
            <a:ext cx="2867025" cy="2286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8842" y="1701892"/>
            <a:ext cx="2466976" cy="211455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92597" y="4236967"/>
            <a:ext cx="7922144" cy="1806024"/>
            <a:chOff x="692597" y="4236967"/>
            <a:chExt cx="7922144" cy="1806024"/>
          </a:xfrm>
        </p:grpSpPr>
        <p:sp>
          <p:nvSpPr>
            <p:cNvPr id="2" name="矩形 1"/>
            <p:cNvSpPr/>
            <p:nvPr/>
          </p:nvSpPr>
          <p:spPr>
            <a:xfrm>
              <a:off x="888619" y="4390953"/>
              <a:ext cx="7726122" cy="1308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你知道怎样来鉴别戒指和手链是不是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纯金的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？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你知道上面的绿色矿石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是什么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物质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吗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？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692597" y="4236967"/>
              <a:ext cx="7666211" cy="1806024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27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34277" y="1555730"/>
                <a:ext cx="7434470" cy="37214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已知：金牌的质量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m=44.5 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体积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V=5 cm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 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求：金牌的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密度</a:t>
                </a:r>
                <a:r>
                  <a:rPr lang="el-GR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ρ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解：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𝝆</m:t>
                    </m:r>
                    <m:r>
                      <a:rPr lang="en-US" altLang="zh-CN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V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44.5 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g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5 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cm</m:t>
                        </m:r>
                        <m:r>
                          <m:rPr>
                            <m:nor/>
                          </m:rPr>
                          <a:rPr lang="en-US" altLang="zh-CN" sz="2800" b="1" baseline="300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8.9 g/cm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 8.9×10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kg/m</a:t>
                </a:r>
                <a:r>
                  <a:rPr lang="en-US" altLang="zh-CN" sz="2800" b="1" baseline="300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 查密度表可知该金牌不是纯金的。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答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：该金牌不是纯金的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277" y="1555730"/>
                <a:ext cx="7434470" cy="3721403"/>
              </a:xfrm>
              <a:prstGeom prst="rect">
                <a:avLst/>
              </a:prstGeom>
              <a:blipFill rotWithShape="0">
                <a:blip r:embed="rId2"/>
                <a:stretch>
                  <a:fillRect l="-1639" b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6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7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典例精析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2" name="圆角矩形 11"/>
          <p:cNvSpPr/>
          <p:nvPr/>
        </p:nvSpPr>
        <p:spPr>
          <a:xfrm>
            <a:off x="406936" y="1477276"/>
            <a:ext cx="7961811" cy="4232831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08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430" y="1306905"/>
            <a:ext cx="7916616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例题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得一长方形薄铝板的长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宽为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，测得其质量为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13.5 kg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，从密度表上查得铝的密度为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2.7×10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kg/m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，这块铝板的厚度是多少？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7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8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典例精析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5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827" y="3484093"/>
            <a:ext cx="4718465" cy="265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7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74179" y="1432456"/>
                <a:ext cx="8422338" cy="4482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已知：铝板的板长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a=5m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、板宽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b=1m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质量</a:t>
                </a:r>
                <a:endParaRPr lang="en-US" altLang="zh-CN" sz="2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m=13.5 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kg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、密度𝝆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=2.7×10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 kg/m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求：铝板的厚度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</a:p>
              <a:p>
                <a:pPr lvl="0"/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解：由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𝝆</m:t>
                    </m:r>
                    <m:r>
                      <a:rPr lang="en-US" altLang="zh-CN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V</m:t>
                        </m:r>
                      </m:den>
                    </m:f>
                  </m:oMath>
                </a14:m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 得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  </m:t>
                    </m:r>
                    <m:r>
                      <a:rPr lang="zh-CN" altLang="en-US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𝑽</m:t>
                    </m:r>
                    <m:r>
                      <a:rPr lang="en-US" altLang="zh-CN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ρ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13.5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kg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2.7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103 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kg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/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altLang="zh-CN" sz="2800" b="1" baseline="300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5×10</a:t>
                </a:r>
                <a:r>
                  <a:rPr lang="en-US" altLang="zh-CN" sz="2800" b="1" baseline="300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-3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</a:t>
                </a:r>
                <a:r>
                  <a:rPr lang="en-US" altLang="zh-CN" sz="2800" b="1" baseline="300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𝑽</m:t>
                    </m:r>
                  </m:oMath>
                </a14:m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=abc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，所以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V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𝒂𝒃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C00000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10−3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altLang="zh-CN" sz="2800" b="1" baseline="300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en-US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m:t>m</m:t>
                        </m:r>
                      </m:den>
                    </m:f>
                  </m:oMath>
                </a14:m>
                <a:endParaRPr lang="en-US" altLang="zh-CN" sz="2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答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：这块铝板的厚度为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 mm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。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79" y="1432456"/>
                <a:ext cx="8422338" cy="4482637"/>
              </a:xfrm>
              <a:prstGeom prst="rect">
                <a:avLst/>
              </a:prstGeom>
              <a:blipFill rotWithShape="0">
                <a:blip r:embed="rId2"/>
                <a:stretch>
                  <a:fillRect l="-1447" b="-1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/>
          <p:cNvSpPr/>
          <p:nvPr/>
        </p:nvSpPr>
        <p:spPr>
          <a:xfrm>
            <a:off x="406936" y="1432456"/>
            <a:ext cx="8289803" cy="4731557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86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520803" y="1551417"/>
            <a:ext cx="82574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给你提供一张密度表，下列说法不正确的是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）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．不用天平，只用量筒，能量出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100g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酒精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．用量筒和水不能测量出实心铝块质量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．不用量筒只用天平能测出一实心铝块的体积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．用天平、玻璃杯和水能测出酒精体积</a:t>
            </a:r>
          </a:p>
          <a:p>
            <a:pPr lvl="0">
              <a:lnSpc>
                <a:spcPct val="150000"/>
              </a:lnSpc>
            </a:pP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2412" y="170754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72" y="5250377"/>
            <a:ext cx="1127537" cy="11275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520803" y="1491303"/>
            <a:ext cx="82230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运用你学过的物理知识进行“特殊测量”，下面的几种方法中不可行的是（　　）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用天平“称”出墨水瓶的容积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用量筒“量”出小钢珠的质量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用天平“称”出一张纸的厚度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用量筒“量”出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0.2kg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酒精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3003" y="229383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72" y="5250377"/>
            <a:ext cx="1127537" cy="112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7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758500" y="1551417"/>
            <a:ext cx="704710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、已知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空气的密度为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1.29kg/m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，一间普通教室内空气的质量与下列哪个物体最接近（    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一个苹果  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一名中学生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一头牛  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一辆家用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轿车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0088" y="299002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198" y="5151250"/>
            <a:ext cx="1127537" cy="112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5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758500" y="1551417"/>
            <a:ext cx="69940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某厂家生产了一种酒叫“斤二两”，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小林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观察发现标有“净含量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600mL”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字样，她查阅得知酒的密度约为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0.9×10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kg/m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，她计算后发现瓶中只装有酒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约（      ）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kg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652496" y="3634530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0.54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685" y="5101289"/>
            <a:ext cx="1229936" cy="122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1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162993" y="1673603"/>
            <a:ext cx="677761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一个空瓶子的质量是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150g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，当装满水时，瓶和水的总质量是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400g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；当装满另一种液体时，瓶和液体的总质量是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350 g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。则这个瓶子的容积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是（         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，液体的密度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是（        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kg/m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251" y="4253318"/>
            <a:ext cx="813043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800 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8525" y="373009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250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72" y="5250377"/>
            <a:ext cx="1127537" cy="112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80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20803" y="1366554"/>
            <a:ext cx="80864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、一般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情况下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固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液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，不同的物质密度一般不同。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密度相同的不一定是同种物质，如煤油和酒精，冰和蜡，氮和一氧化碳。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同种物质在不同的状态，密度不同。</a:t>
            </a:r>
          </a:p>
        </p:txBody>
      </p:sp>
      <p:sp>
        <p:nvSpPr>
          <p:cNvPr id="3" name="矩形 2"/>
          <p:cNvSpPr/>
          <p:nvPr/>
        </p:nvSpPr>
        <p:spPr>
          <a:xfrm>
            <a:off x="609430" y="4786620"/>
            <a:ext cx="80674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、运用密度知识（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）鉴别物质（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）估测物体的体积（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）估测一些庞大物体的质量</a:t>
            </a:r>
          </a:p>
        </p:txBody>
      </p:sp>
    </p:spTree>
    <p:extLst>
      <p:ext uri="{BB962C8B-B14F-4D97-AF65-F5344CB8AC3E}">
        <p14:creationId xmlns:p14="http://schemas.microsoft.com/office/powerpoint/2010/main" val="46776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63964" y="1925637"/>
            <a:ext cx="7096125" cy="2601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自然界中物质的种类很多，只要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了解物质的密度，不仅能帮你认识各种物质还可以鉴别区分它们，让它们各尽所能，服务人类。下面我们就来学习一些常见物质的密度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7075" y="579652"/>
            <a:ext cx="2286000" cy="852805"/>
            <a:chOff x="303" y="1315"/>
            <a:chExt cx="3600" cy="1343"/>
          </a:xfrm>
        </p:grpSpPr>
        <p:sp>
          <p:nvSpPr>
            <p:cNvPr id="16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8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9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6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  <p:pic>
          <p:nvPicPr>
            <p:cNvPr id="25" name="图片 24" descr="22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2" y="1617"/>
              <a:ext cx="585" cy="418"/>
            </a:xfrm>
            <a:prstGeom prst="rect">
              <a:avLst/>
            </a:prstGeom>
          </p:spPr>
        </p:pic>
      </p:grpSp>
      <p:sp>
        <p:nvSpPr>
          <p:cNvPr id="13" name="圆角矩形 12"/>
          <p:cNvSpPr/>
          <p:nvPr/>
        </p:nvSpPr>
        <p:spPr>
          <a:xfrm>
            <a:off x="619365" y="1781849"/>
            <a:ext cx="7666211" cy="3346742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343" y="5363673"/>
            <a:ext cx="1215335" cy="72646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77180" y="718371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44278" y="685465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59542" y="72194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092" y="580286"/>
            <a:ext cx="2286000" cy="852170"/>
            <a:chOff x="302" y="1316"/>
            <a:chExt cx="3600" cy="1342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  <p:pic>
          <p:nvPicPr>
            <p:cNvPr id="4" name="图片 3" descr="22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2" y="1617"/>
              <a:ext cx="585" cy="418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20076" y="1161183"/>
            <a:ext cx="3416320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一、常见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物质的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密度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076" y="3655134"/>
            <a:ext cx="36567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常见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固体的密度</a:t>
            </a:r>
          </a:p>
        </p:txBody>
      </p:sp>
      <p:sp>
        <p:nvSpPr>
          <p:cNvPr id="8" name="矩形 7"/>
          <p:cNvSpPr/>
          <p:nvPr/>
        </p:nvSpPr>
        <p:spPr>
          <a:xfrm>
            <a:off x="320076" y="1983346"/>
            <a:ext cx="81399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思考讨论：通过观察固体、液体和气体的“密度表”，你有何发现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8541" y="4593605"/>
            <a:ext cx="7990138" cy="1536336"/>
            <a:chOff x="278541" y="4593605"/>
            <a:chExt cx="7990138" cy="1536336"/>
          </a:xfrm>
        </p:grpSpPr>
        <p:graphicFrame>
          <p:nvGraphicFramePr>
            <p:cNvPr id="14" name="表格 13"/>
            <p:cNvGraphicFramePr/>
            <p:nvPr>
              <p:extLst>
                <p:ext uri="{D42A27DB-BD31-4B8C-83A1-F6EECF244321}">
                  <p14:modId xmlns:p14="http://schemas.microsoft.com/office/powerpoint/2010/main" val="2175870956"/>
                </p:ext>
              </p:extLst>
            </p:nvPr>
          </p:nvGraphicFramePr>
          <p:xfrm>
            <a:off x="278541" y="4593605"/>
            <a:ext cx="7990138" cy="1536336"/>
          </p:xfrm>
          <a:graphic>
            <a:graphicData uri="http://schemas.openxmlformats.org/drawingml/2006/table">
              <a:tbl>
                <a:tblPr/>
                <a:tblGrid>
                  <a:gridCol w="956779"/>
                  <a:gridCol w="2693294"/>
                  <a:gridCol w="1325622"/>
                  <a:gridCol w="3014443"/>
                </a:tblGrid>
                <a:tr h="793404"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 algn="l">
                          <a:buNone/>
                        </a:pPr>
                        <a:r>
                          <a:rPr lang="zh-CN" altLang="en-US" sz="2800" b="1" i="0" baseline="0" dirty="0" smtClean="0"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a:t>物质</a:t>
                        </a:r>
                        <a:endPara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endParaRPr>
                      </a:p>
                    </a:txBody>
                    <a:tcPr>
                      <a:lnL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 algn="l">
                          <a:buNone/>
                        </a:pPr>
                        <a:r>
                          <a:rPr lang="zh-CN" altLang="en-US" sz="2800" b="1" i="0" baseline="0" dirty="0"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a:t>密度</a:t>
                        </a:r>
                      </a:p>
                    </a:txBody>
                    <a:tcPr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marR="0" lvl="0" indent="0" algn="l" defTabSz="915035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CN" altLang="en-US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a:t> 物质</a:t>
                        </a:r>
                        <a:endPara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endParaRPr>
                      </a:p>
                    </a:txBody>
                    <a:tcPr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 algn="l">
                          <a:buNone/>
                        </a:pPr>
                        <a:r>
                          <a:rPr lang="zh-CN" altLang="en-US" sz="2800" b="1" i="0" baseline="0" dirty="0"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a:t>密度</a:t>
                        </a:r>
                      </a:p>
                    </a:txBody>
                    <a:tcPr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42932"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 algn="ctr">
                          <a:buNone/>
                        </a:pPr>
                        <a:r>
                          <a:rPr lang="zh-CN" altLang="en-US" sz="2800" b="1" i="0" baseline="0" dirty="0" smtClean="0"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a:t>铂</a:t>
                        </a:r>
                        <a:endPara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endParaRPr>
                      </a:p>
                    </a:txBody>
                    <a:tcPr>
                      <a:lnL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>
                          <a:buNone/>
                        </a:pPr>
                        <a:endParaRPr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endParaRPr>
                      </a:p>
                    </a:txBody>
                    <a:tcPr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 algn="ctr">
                          <a:buNone/>
                        </a:pPr>
                        <a:r>
                          <a:rPr lang="zh-CN" altLang="en-US" sz="2800" b="1" i="0" baseline="0" dirty="0" smtClean="0">
                            <a:latin typeface="Times New Roman" panose="02020603050405020304" pitchFamily="18" charset="0"/>
                            <a:ea typeface="微软雅黑" panose="020B0503020204020204" pitchFamily="34" charset="-122"/>
                          </a:rPr>
                          <a:t>玻璃</a:t>
                        </a:r>
                        <a:endPara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endParaRPr>
                      </a:p>
                    </a:txBody>
                    <a:tcPr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rtl="0" eaLnBrk="1" fontAlgn="base" latinLnBrk="0" hangingPunct="1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Times New Roman" pitchFamily="2" charset="0"/>
                            <a:ea typeface="宋体" charset="-122"/>
                            <a:cs typeface=""/>
                          </a:defRPr>
                        </a:lvl1pPr>
                        <a:lvl2pPr marL="742950" lvl="1" indent="-285750" algn="l" defTabSz="915035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2pPr>
                        <a:lvl3pPr marL="1143000" lvl="2" indent="-228600" algn="l" defTabSz="915035" rtl="0" eaLnBrk="1" latinLnBrk="0" hangingPunct="1">
                          <a:defRPr sz="20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3pPr>
                        <a:lvl4pPr marL="1600200" lvl="3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4pPr>
                        <a:lvl5pPr marL="2057400" lvl="4" indent="-228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5pPr>
                        <a:lvl6pPr marL="22860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6pPr>
                        <a:lvl7pPr marL="2743835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7pPr>
                        <a:lvl8pPr marL="32004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8pPr>
                        <a:lvl9pPr marL="3657600" algn="l" defTabSz="915035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Arial"/>
                            <a:ea typeface="宋体"/>
                            <a:cs typeface=""/>
                          </a:defRPr>
                        </a:lvl9pPr>
                      </a:lstStyle>
                      <a:p>
                        <a:pPr marL="0" lvl="0" indent="0">
                          <a:buNone/>
                        </a:pPr>
                        <a:endParaRPr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endParaRPr>
                      </a:p>
                    </a:txBody>
                    <a:tcPr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285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graphicFrame>
          <p:nvGraphicFramePr>
            <p:cNvPr id="16" name="对象 619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22916438"/>
                </p:ext>
              </p:extLst>
            </p:nvPr>
          </p:nvGraphicFramePr>
          <p:xfrm>
            <a:off x="1583466" y="5523880"/>
            <a:ext cx="1447800" cy="423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87" name="公式" r:id="rId4" imgW="723600" imgH="215640" progId="Equation.3">
                    <p:embed/>
                  </p:oleObj>
                </mc:Choice>
                <mc:Fallback>
                  <p:oleObj name="公式" r:id="rId4" imgW="723600" imgH="215640" progId="Equation.3">
                    <p:embed/>
                    <p:pic>
                      <p:nvPicPr>
                        <p:cNvPr id="0" name="Picture 3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3466" y="5523880"/>
                          <a:ext cx="1447800" cy="4238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620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6801738"/>
                </p:ext>
              </p:extLst>
            </p:nvPr>
          </p:nvGraphicFramePr>
          <p:xfrm>
            <a:off x="5490717" y="5524812"/>
            <a:ext cx="2219325" cy="488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88" name="公式" r:id="rId6" imgW="1155600" imgH="253800" progId="Equation.3">
                    <p:embed/>
                  </p:oleObj>
                </mc:Choice>
                <mc:Fallback>
                  <p:oleObj name="公式" r:id="rId6" imgW="1155600" imgH="253800" progId="Equation.3">
                    <p:embed/>
                    <p:pic>
                      <p:nvPicPr>
                        <p:cNvPr id="0" name="Picture 3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90717" y="5524812"/>
                          <a:ext cx="2219325" cy="488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619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2237202"/>
                </p:ext>
              </p:extLst>
            </p:nvPr>
          </p:nvGraphicFramePr>
          <p:xfrm>
            <a:off x="1990631" y="4593605"/>
            <a:ext cx="1839912" cy="539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89" name="公式" r:id="rId8" imgW="863280" imgH="253800" progId="Equation.3">
                    <p:embed/>
                  </p:oleObj>
                </mc:Choice>
                <mc:Fallback>
                  <p:oleObj name="公式" r:id="rId8" imgW="863280" imgH="253800" progId="Equation.3">
                    <p:embed/>
                    <p:pic>
                      <p:nvPicPr>
                        <p:cNvPr id="0" name="Picture 3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0631" y="4593605"/>
                          <a:ext cx="1839912" cy="539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619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2159284"/>
                </p:ext>
              </p:extLst>
            </p:nvPr>
          </p:nvGraphicFramePr>
          <p:xfrm>
            <a:off x="6268733" y="4593605"/>
            <a:ext cx="1839912" cy="539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90" name="公式" r:id="rId10" imgW="863280" imgH="253800" progId="Equation.3">
                    <p:embed/>
                  </p:oleObj>
                </mc:Choice>
                <mc:Fallback>
                  <p:oleObj name="公式" r:id="rId10" imgW="863280" imgH="253800" progId="Equation.3">
                    <p:embed/>
                    <p:pic>
                      <p:nvPicPr>
                        <p:cNvPr id="0" name="Picture 3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68733" y="4593605"/>
                          <a:ext cx="1839912" cy="539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7" name="直接连接符 6"/>
          <p:cNvCxnSpPr/>
          <p:nvPr/>
        </p:nvCxnSpPr>
        <p:spPr>
          <a:xfrm>
            <a:off x="278541" y="1860479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56807" y="6319182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78541" y="3566241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777180" y="718371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44278" y="685465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59542" y="72194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94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6334"/>
              </p:ext>
            </p:extLst>
          </p:nvPr>
        </p:nvGraphicFramePr>
        <p:xfrm>
          <a:off x="493201" y="3729452"/>
          <a:ext cx="7620000" cy="2025305"/>
        </p:xfrm>
        <a:graphic>
          <a:graphicData uri="http://schemas.openxmlformats.org/drawingml/2006/table">
            <a:tbl>
              <a:tblPr/>
              <a:tblGrid>
                <a:gridCol w="994293"/>
                <a:gridCol w="2448402"/>
                <a:gridCol w="1371600"/>
                <a:gridCol w="2805705"/>
              </a:tblGrid>
              <a:tr h="60180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铜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石蜡</a:t>
                      </a:r>
                      <a:endParaRPr lang="zh-CN" altLang="en-US" sz="2800" b="1" i="0" baseline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1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钢铁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干松木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33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铝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混凝土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对象 62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118056"/>
              </p:ext>
            </p:extLst>
          </p:nvPr>
        </p:nvGraphicFramePr>
        <p:xfrm>
          <a:off x="1713483" y="3715191"/>
          <a:ext cx="13620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" name="公式" r:id="rId3" imgW="634680" imgH="215640" progId="Equation.3">
                  <p:embed/>
                </p:oleObj>
              </mc:Choice>
              <mc:Fallback>
                <p:oleObj name="公式" r:id="rId3" imgW="634680" imgH="215640" progId="Equation.3">
                  <p:embed/>
                  <p:pic>
                    <p:nvPicPr>
                      <p:cNvPr id="0" name="Picture 6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3483" y="3715191"/>
                        <a:ext cx="1362075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2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16559"/>
              </p:ext>
            </p:extLst>
          </p:nvPr>
        </p:nvGraphicFramePr>
        <p:xfrm>
          <a:off x="5713786" y="3801883"/>
          <a:ext cx="1270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1" name="公式" r:id="rId5" imgW="634680" imgH="215640" progId="Equation.3">
                  <p:embed/>
                </p:oleObj>
              </mc:Choice>
              <mc:Fallback>
                <p:oleObj name="公式" r:id="rId5" imgW="634680" imgH="215640" progId="Equation.3">
                  <p:embed/>
                  <p:pic>
                    <p:nvPicPr>
                      <p:cNvPr id="0" name="Picture 6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3786" y="3801883"/>
                        <a:ext cx="12700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2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661039"/>
              </p:ext>
            </p:extLst>
          </p:nvPr>
        </p:nvGraphicFramePr>
        <p:xfrm>
          <a:off x="1711895" y="5150748"/>
          <a:ext cx="13636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2" name="公式" r:id="rId7" imgW="634680" imgH="215640" progId="Equation.3">
                  <p:embed/>
                </p:oleObj>
              </mc:Choice>
              <mc:Fallback>
                <p:oleObj name="公式" r:id="rId7" imgW="634680" imgH="215640" progId="Equation.3">
                  <p:embed/>
                  <p:pic>
                    <p:nvPicPr>
                      <p:cNvPr id="0" name="Picture 6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895" y="5150748"/>
                        <a:ext cx="136366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2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428487"/>
              </p:ext>
            </p:extLst>
          </p:nvPr>
        </p:nvGraphicFramePr>
        <p:xfrm>
          <a:off x="1802847" y="4444628"/>
          <a:ext cx="13636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" name="公式" r:id="rId9" imgW="634680" imgH="215640" progId="Equation.3">
                  <p:embed/>
                </p:oleObj>
              </mc:Choice>
              <mc:Fallback>
                <p:oleObj name="公式" r:id="rId9" imgW="634680" imgH="215640" progId="Equation.3">
                  <p:embed/>
                  <p:pic>
                    <p:nvPicPr>
                      <p:cNvPr id="0" name="Picture 6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2847" y="4444628"/>
                        <a:ext cx="136366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2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361142"/>
              </p:ext>
            </p:extLst>
          </p:nvPr>
        </p:nvGraphicFramePr>
        <p:xfrm>
          <a:off x="5772996" y="5208991"/>
          <a:ext cx="12700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" name="公式" r:id="rId11" imgW="634680" imgH="215640" progId="Equation.3">
                  <p:embed/>
                </p:oleObj>
              </mc:Choice>
              <mc:Fallback>
                <p:oleObj name="公式" r:id="rId11" imgW="634680" imgH="215640" progId="Equation.3">
                  <p:embed/>
                  <p:pic>
                    <p:nvPicPr>
                      <p:cNvPr id="0" name="Picture 6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2996" y="5208991"/>
                        <a:ext cx="1270000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2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439580"/>
              </p:ext>
            </p:extLst>
          </p:nvPr>
        </p:nvGraphicFramePr>
        <p:xfrm>
          <a:off x="5699361" y="4477966"/>
          <a:ext cx="12700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" name="公式" r:id="rId13" imgW="634680" imgH="215640" progId="Equation.3">
                  <p:embed/>
                </p:oleObj>
              </mc:Choice>
              <mc:Fallback>
                <p:oleObj name="公式" r:id="rId13" imgW="634680" imgH="215640" progId="Equation.3">
                  <p:embed/>
                  <p:pic>
                    <p:nvPicPr>
                      <p:cNvPr id="0" name="Picture 6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361" y="4477966"/>
                        <a:ext cx="1270000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415530"/>
              </p:ext>
            </p:extLst>
          </p:nvPr>
        </p:nvGraphicFramePr>
        <p:xfrm>
          <a:off x="485552" y="2196869"/>
          <a:ext cx="7620000" cy="826823"/>
        </p:xfrm>
        <a:graphic>
          <a:graphicData uri="http://schemas.openxmlformats.org/drawingml/2006/table">
            <a:tbl>
              <a:tblPr/>
              <a:tblGrid>
                <a:gridCol w="994293"/>
                <a:gridCol w="2485868"/>
                <a:gridCol w="1321904"/>
                <a:gridCol w="2817935"/>
              </a:tblGrid>
              <a:tr h="82682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银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砖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44937"/>
              </p:ext>
            </p:extLst>
          </p:nvPr>
        </p:nvGraphicFramePr>
        <p:xfrm>
          <a:off x="485552" y="3026703"/>
          <a:ext cx="7620000" cy="700525"/>
        </p:xfrm>
        <a:graphic>
          <a:graphicData uri="http://schemas.openxmlformats.org/drawingml/2006/table">
            <a:tbl>
              <a:tblPr/>
              <a:tblGrid>
                <a:gridCol w="994293"/>
                <a:gridCol w="2475929"/>
                <a:gridCol w="1341783"/>
                <a:gridCol w="2807995"/>
              </a:tblGrid>
              <a:tr h="700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铅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冰</a:t>
                      </a:r>
                      <a:endParaRPr lang="zh-CN" altLang="en-US" sz="2800" b="1" i="0" baseline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对象 61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466518"/>
              </p:ext>
            </p:extLst>
          </p:nvPr>
        </p:nvGraphicFramePr>
        <p:xfrm>
          <a:off x="1712913" y="3141663"/>
          <a:ext cx="1454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6" name="公式" r:id="rId15" imgW="711000" imgH="215640" progId="Equation.3">
                  <p:embed/>
                </p:oleObj>
              </mc:Choice>
              <mc:Fallback>
                <p:oleObj name="公式" r:id="rId15" imgW="711000" imgH="215640" progId="Equation.3">
                  <p:embed/>
                  <p:pic>
                    <p:nvPicPr>
                      <p:cNvPr id="0" name="Picture 6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913" y="3141663"/>
                        <a:ext cx="145415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61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234186"/>
              </p:ext>
            </p:extLst>
          </p:nvPr>
        </p:nvGraphicFramePr>
        <p:xfrm>
          <a:off x="1711895" y="2278791"/>
          <a:ext cx="154463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7" name="公式" r:id="rId17" imgW="711000" imgH="215640" progId="Equation.3">
                  <p:embed/>
                </p:oleObj>
              </mc:Choice>
              <mc:Fallback>
                <p:oleObj name="公式" r:id="rId17" imgW="711000" imgH="215640" progId="Equation.3">
                  <p:embed/>
                  <p:pic>
                    <p:nvPicPr>
                      <p:cNvPr id="0" name="Picture 6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895" y="2278791"/>
                        <a:ext cx="154463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62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675797"/>
              </p:ext>
            </p:extLst>
          </p:nvPr>
        </p:nvGraphicFramePr>
        <p:xfrm>
          <a:off x="5461034" y="2316494"/>
          <a:ext cx="224631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" name="公式" r:id="rId19" imgW="1155600" imgH="253800" progId="Equation.3">
                  <p:embed/>
                </p:oleObj>
              </mc:Choice>
              <mc:Fallback>
                <p:oleObj name="公式" r:id="rId19" imgW="1155600" imgH="253800" progId="Equation.3">
                  <p:embed/>
                  <p:pic>
                    <p:nvPicPr>
                      <p:cNvPr id="0" name="Picture 6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34" y="2316494"/>
                        <a:ext cx="2246313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62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592337"/>
              </p:ext>
            </p:extLst>
          </p:nvPr>
        </p:nvGraphicFramePr>
        <p:xfrm>
          <a:off x="5654675" y="3182938"/>
          <a:ext cx="1360488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" name="公式" r:id="rId21" imgW="634680" imgH="215640" progId="Equation.3">
                  <p:embed/>
                </p:oleObj>
              </mc:Choice>
              <mc:Fallback>
                <p:oleObj name="公式" r:id="rId21" imgW="634680" imgH="215640" progId="Equation.3">
                  <p:embed/>
                  <p:pic>
                    <p:nvPicPr>
                      <p:cNvPr id="0" name="Picture 6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4675" y="3182938"/>
                        <a:ext cx="1360488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509095"/>
              </p:ext>
            </p:extLst>
          </p:nvPr>
        </p:nvGraphicFramePr>
        <p:xfrm>
          <a:off x="485552" y="1443616"/>
          <a:ext cx="7620000" cy="735589"/>
        </p:xfrm>
        <a:graphic>
          <a:graphicData uri="http://schemas.openxmlformats.org/drawingml/2006/table">
            <a:tbl>
              <a:tblPr/>
              <a:tblGrid>
                <a:gridCol w="994293"/>
                <a:gridCol w="2495807"/>
                <a:gridCol w="1311965"/>
                <a:gridCol w="2817935"/>
              </a:tblGrid>
              <a:tr h="73558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金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花岗岩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对象 6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880692"/>
              </p:ext>
            </p:extLst>
          </p:nvPr>
        </p:nvGraphicFramePr>
        <p:xfrm>
          <a:off x="1974756" y="1605261"/>
          <a:ext cx="1454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0" name="公式" r:id="rId23" imgW="711000" imgH="215640" progId="Equation.3">
                  <p:embed/>
                </p:oleObj>
              </mc:Choice>
              <mc:Fallback>
                <p:oleObj name="公式" r:id="rId23" imgW="711000" imgH="215640" progId="Equation.3">
                  <p:embed/>
                  <p:pic>
                    <p:nvPicPr>
                      <p:cNvPr id="0" name="Picture 6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756" y="1605261"/>
                        <a:ext cx="145415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62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762260"/>
              </p:ext>
            </p:extLst>
          </p:nvPr>
        </p:nvGraphicFramePr>
        <p:xfrm>
          <a:off x="5563014" y="1544936"/>
          <a:ext cx="22479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1" name="公式" r:id="rId25" imgW="1155600" imgH="253800" progId="Equation.3">
                  <p:embed/>
                </p:oleObj>
              </mc:Choice>
              <mc:Fallback>
                <p:oleObj name="公式" r:id="rId25" imgW="1155600" imgH="253800" progId="Equation.3">
                  <p:embed/>
                  <p:pic>
                    <p:nvPicPr>
                      <p:cNvPr id="0" name="Picture 6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3014" y="1544936"/>
                        <a:ext cx="2247900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830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63645" y="1317553"/>
            <a:ext cx="3836307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常见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液体的密度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煤油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999376"/>
              </p:ext>
            </p:extLst>
          </p:nvPr>
        </p:nvGraphicFramePr>
        <p:xfrm>
          <a:off x="6082955" y="5334411"/>
          <a:ext cx="14478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" name="公式" r:id="rId3" imgW="723600" imgH="215640" progId="Equation.3">
                  <p:embed/>
                </p:oleObj>
              </mc:Choice>
              <mc:Fallback>
                <p:oleObj name="公式" r:id="rId3" imgW="723600" imgH="215640" progId="Equation.3">
                  <p:embed/>
                  <p:pic>
                    <p:nvPicPr>
                      <p:cNvPr id="0" name="Picture 5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2955" y="5334411"/>
                        <a:ext cx="14478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表格 24"/>
          <p:cNvGraphicFramePr/>
          <p:nvPr>
            <p:extLst>
              <p:ext uri="{D42A27DB-BD31-4B8C-83A1-F6EECF244321}">
                <p14:modId xmlns:p14="http://schemas.microsoft.com/office/powerpoint/2010/main" val="3642699118"/>
              </p:ext>
            </p:extLst>
          </p:nvPr>
        </p:nvGraphicFramePr>
        <p:xfrm>
          <a:off x="944602" y="2272989"/>
          <a:ext cx="7620000" cy="3673081"/>
        </p:xfrm>
        <a:graphic>
          <a:graphicData uri="http://schemas.openxmlformats.org/drawingml/2006/table">
            <a:tbl>
              <a:tblPr/>
              <a:tblGrid>
                <a:gridCol w="994293"/>
                <a:gridCol w="2486693"/>
                <a:gridCol w="1264213"/>
                <a:gridCol w="2874801"/>
              </a:tblGrid>
              <a:tr h="73558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物质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名称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3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汞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柴油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硫酸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煤油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海水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酒精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纯水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汽油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28969"/>
              </p:ext>
            </p:extLst>
          </p:nvPr>
        </p:nvGraphicFramePr>
        <p:xfrm>
          <a:off x="2096190" y="3082592"/>
          <a:ext cx="1422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" name="公式" r:id="rId5" imgW="711000" imgH="215640" progId="Equation.3">
                  <p:embed/>
                </p:oleObj>
              </mc:Choice>
              <mc:Fallback>
                <p:oleObj name="公式" r:id="rId5" imgW="711000" imgH="215640" progId="Equation.3">
                  <p:embed/>
                  <p:pic>
                    <p:nvPicPr>
                      <p:cNvPr id="0" name="Picture 5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190" y="3082592"/>
                        <a:ext cx="14224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045652"/>
              </p:ext>
            </p:extLst>
          </p:nvPr>
        </p:nvGraphicFramePr>
        <p:xfrm>
          <a:off x="2199223" y="3897599"/>
          <a:ext cx="12446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" name="公式" r:id="rId7" imgW="622080" imgH="215640" progId="Equation.3">
                  <p:embed/>
                </p:oleObj>
              </mc:Choice>
              <mc:Fallback>
                <p:oleObj name="公式" r:id="rId7" imgW="622080" imgH="215640" progId="Equation.3">
                  <p:embed/>
                  <p:pic>
                    <p:nvPicPr>
                      <p:cNvPr id="0" name="Picture 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9223" y="3897599"/>
                        <a:ext cx="12446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956987"/>
              </p:ext>
            </p:extLst>
          </p:nvPr>
        </p:nvGraphicFramePr>
        <p:xfrm>
          <a:off x="2168854" y="4616005"/>
          <a:ext cx="1422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7" name="公式" r:id="rId9" imgW="711000" imgH="215640" progId="Equation.3">
                  <p:embed/>
                </p:oleObj>
              </mc:Choice>
              <mc:Fallback>
                <p:oleObj name="公式" r:id="rId9" imgW="711000" imgH="215640" progId="Equation.3">
                  <p:embed/>
                  <p:pic>
                    <p:nvPicPr>
                      <p:cNvPr id="0" name="Picture 5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854" y="4616005"/>
                        <a:ext cx="14224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673448"/>
              </p:ext>
            </p:extLst>
          </p:nvPr>
        </p:nvGraphicFramePr>
        <p:xfrm>
          <a:off x="2137738" y="5334411"/>
          <a:ext cx="1244600" cy="409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" name="公式" r:id="rId11" imgW="622080" imgH="215640" progId="Equation.3">
                  <p:embed/>
                </p:oleObj>
              </mc:Choice>
              <mc:Fallback>
                <p:oleObj name="公式" r:id="rId11" imgW="622080" imgH="215640" progId="Equation.3">
                  <p:embed/>
                  <p:pic>
                    <p:nvPicPr>
                      <p:cNvPr id="0" name="Picture 5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7738" y="5334411"/>
                        <a:ext cx="1244600" cy="4093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812503"/>
              </p:ext>
            </p:extLst>
          </p:nvPr>
        </p:nvGraphicFramePr>
        <p:xfrm>
          <a:off x="6171855" y="3147507"/>
          <a:ext cx="14478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" name="公式" r:id="rId13" imgW="723600" imgH="215640" progId="Equation.3">
                  <p:embed/>
                </p:oleObj>
              </mc:Choice>
              <mc:Fallback>
                <p:oleObj name="公式" r:id="rId13" imgW="723600" imgH="215640" progId="Equation.3">
                  <p:embed/>
                  <p:pic>
                    <p:nvPicPr>
                      <p:cNvPr id="0" name="Picture 5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855" y="3147507"/>
                        <a:ext cx="14478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97293"/>
              </p:ext>
            </p:extLst>
          </p:nvPr>
        </p:nvGraphicFramePr>
        <p:xfrm>
          <a:off x="6260755" y="3897599"/>
          <a:ext cx="12700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" name="公式" r:id="rId15" imgW="634680" imgH="215640" progId="Equation.3">
                  <p:embed/>
                </p:oleObj>
              </mc:Choice>
              <mc:Fallback>
                <p:oleObj name="公式" r:id="rId15" imgW="634680" imgH="215640" progId="Equation.3">
                  <p:embed/>
                  <p:pic>
                    <p:nvPicPr>
                      <p:cNvPr id="0" name="Picture 5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0755" y="3897599"/>
                        <a:ext cx="12700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6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317030"/>
              </p:ext>
            </p:extLst>
          </p:nvPr>
        </p:nvGraphicFramePr>
        <p:xfrm>
          <a:off x="6349655" y="4659837"/>
          <a:ext cx="12700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" name="公式" r:id="rId17" imgW="634680" imgH="215640" progId="Equation.3">
                  <p:embed/>
                </p:oleObj>
              </mc:Choice>
              <mc:Fallback>
                <p:oleObj name="公式" r:id="rId17" imgW="634680" imgH="215640" progId="Equation.3">
                  <p:embed/>
                  <p:pic>
                    <p:nvPicPr>
                      <p:cNvPr id="0" name="Picture 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9655" y="4659837"/>
                        <a:ext cx="12700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61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743252"/>
              </p:ext>
            </p:extLst>
          </p:nvPr>
        </p:nvGraphicFramePr>
        <p:xfrm>
          <a:off x="2671298" y="2242448"/>
          <a:ext cx="18399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2" name="公式" r:id="rId18" imgW="863280" imgH="253800" progId="Equation.3">
                  <p:embed/>
                </p:oleObj>
              </mc:Choice>
              <mc:Fallback>
                <p:oleObj name="公式" r:id="rId18" imgW="863280" imgH="253800" progId="Equation.3">
                  <p:embed/>
                  <p:pic>
                    <p:nvPicPr>
                      <p:cNvPr id="0" name="Picture 5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98" y="2242448"/>
                        <a:ext cx="1839912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61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037247"/>
              </p:ext>
            </p:extLst>
          </p:nvPr>
        </p:nvGraphicFramePr>
        <p:xfrm>
          <a:off x="6610799" y="2269382"/>
          <a:ext cx="18399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3" name="公式" r:id="rId20" imgW="863280" imgH="253800" progId="Equation.3">
                  <p:embed/>
                </p:oleObj>
              </mc:Choice>
              <mc:Fallback>
                <p:oleObj name="公式" r:id="rId20" imgW="863280" imgH="253800" progId="Equation.3">
                  <p:embed/>
                  <p:pic>
                    <p:nvPicPr>
                      <p:cNvPr id="0" name="Picture 5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0799" y="2269382"/>
                        <a:ext cx="1839912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543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78542" y="1260511"/>
            <a:ext cx="7609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常见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气体的密度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0℃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个标准大气压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/>
          <p:nvPr>
            <p:extLst>
              <p:ext uri="{D42A27DB-BD31-4B8C-83A1-F6EECF244321}">
                <p14:modId xmlns:p14="http://schemas.microsoft.com/office/powerpoint/2010/main" val="3714309355"/>
              </p:ext>
            </p:extLst>
          </p:nvPr>
        </p:nvGraphicFramePr>
        <p:xfrm>
          <a:off x="463645" y="2104509"/>
          <a:ext cx="8324120" cy="3814722"/>
        </p:xfrm>
        <a:graphic>
          <a:graphicData uri="http://schemas.openxmlformats.org/drawingml/2006/table">
            <a:tbl>
              <a:tblPr/>
              <a:tblGrid>
                <a:gridCol w="1633512"/>
                <a:gridCol w="2169132"/>
                <a:gridCol w="3178120"/>
                <a:gridCol w="1343356"/>
              </a:tblGrid>
              <a:tr h="8772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物质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物质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i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3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二氧化碳</a:t>
                      </a: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1.98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一氧化碳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</a:rPr>
                        <a:t>1.25</a:t>
                      </a:r>
                      <a:endParaRPr kumimoji="0" lang="zh-CN" altLang="en-US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lvl="0" indent="0">
                        <a:buNone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氧</a:t>
                      </a: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1.43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水蒸气（</a:t>
                      </a: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100℃</a:t>
                      </a: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itchFamily="2" charset="0"/>
                          <a:ea typeface="宋体" charset="-122"/>
                          <a:cs typeface=""/>
                        </a:defRPr>
                      </a:lvl1pPr>
                      <a:lvl2pPr marL="742950" lvl="1" indent="-285750" algn="l" defTabSz="915035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1143000" lvl="2" indent="-228600" algn="l" defTabSz="915035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600200" lvl="3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2057400" lvl="4" indent="-228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0.6</a:t>
                      </a:r>
                      <a:endParaRPr kumimoji="0" lang="zh-CN" altLang="en-US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空气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1.29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氦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0.18</a:t>
                      </a: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800" b="1" i="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氮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1.25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氢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sz="2800" b="1" i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0.09</a:t>
                      </a:r>
                      <a:endParaRPr sz="2800" b="1" i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对象 61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184324"/>
              </p:ext>
            </p:extLst>
          </p:nvPr>
        </p:nvGraphicFramePr>
        <p:xfrm>
          <a:off x="2163817" y="2482543"/>
          <a:ext cx="18399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4" name="公式" r:id="rId3" imgW="863280" imgH="253800" progId="Equation.3">
                  <p:embed/>
                </p:oleObj>
              </mc:Choice>
              <mc:Fallback>
                <p:oleObj name="公式" r:id="rId3" imgW="863280" imgH="253800" progId="Equation.3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3817" y="2482543"/>
                        <a:ext cx="1839912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1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344391"/>
              </p:ext>
            </p:extLst>
          </p:nvPr>
        </p:nvGraphicFramePr>
        <p:xfrm>
          <a:off x="5218444" y="2108169"/>
          <a:ext cx="18399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5" name="公式" r:id="rId5" imgW="863280" imgH="253800" progId="Equation.3">
                  <p:embed/>
                </p:oleObj>
              </mc:Choice>
              <mc:Fallback>
                <p:oleObj name="公式" r:id="rId5" imgW="863280" imgH="253800" progId="Equation.3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444" y="2108169"/>
                        <a:ext cx="1839912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408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632220" y="2219812"/>
            <a:ext cx="75750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、规律总结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情况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下</a:t>
            </a:r>
            <a:r>
              <a:rPr lang="el-GR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＞</a:t>
            </a:r>
            <a:r>
              <a:rPr lang="el-GR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液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＞</a:t>
            </a:r>
            <a:r>
              <a:rPr lang="el-GR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ρ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，不同的物质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密度一般不同。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4179" y="4635149"/>
            <a:ext cx="7633124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密度相同的不一定是同种物质，如煤油和酒精，冰和蜡，氮和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一氧化碳。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2220" y="1503273"/>
            <a:ext cx="62169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在密度表中你发现了那些规律呢？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430941" y="1312583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30941" y="2259326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5552" y="4340622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0941" y="6263514"/>
            <a:ext cx="8383368" cy="993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58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65488" y="1752169"/>
            <a:ext cx="82094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同种物质在不同的状态，密度不同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冰和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水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个物体的状态发生变化时，质量不变，因为体积要发生变化，所以密度要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发生变化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一块冰化成水后，密度由  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变成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019347"/>
              </p:ext>
            </p:extLst>
          </p:nvPr>
        </p:nvGraphicFramePr>
        <p:xfrm>
          <a:off x="597938" y="4636066"/>
          <a:ext cx="223837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0" r:id="rId3" imgW="2158920" imgH="457920" progId="Equation.3">
                  <p:embed/>
                </p:oleObj>
              </mc:Choice>
              <mc:Fallback>
                <p:oleObj r:id="rId3" imgW="2158920" imgH="457920" progId="Equation.3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938" y="4636066"/>
                        <a:ext cx="2238375" cy="4873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8658"/>
              </p:ext>
            </p:extLst>
          </p:nvPr>
        </p:nvGraphicFramePr>
        <p:xfrm>
          <a:off x="4600413" y="3846724"/>
          <a:ext cx="25050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公式" r:id="rId5" imgW="2260440" imgH="457920" progId="Equation.3">
                  <p:embed/>
                </p:oleObj>
              </mc:Choice>
              <mc:Fallback>
                <p:oleObj name="公式" r:id="rId5" imgW="2260440" imgH="457920" progId="Equation.3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413" y="3846724"/>
                        <a:ext cx="2505075" cy="5207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836313" y="4548600"/>
            <a:ext cx="6413642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但质量不发生变化，所以体积要变小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78543" y="1543179"/>
            <a:ext cx="8648450" cy="4221518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937" y="5260316"/>
            <a:ext cx="1127537" cy="112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9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2109</Words>
  <Application>Microsoft Office PowerPoint</Application>
  <PresentationFormat>全屏显示(4:3)</PresentationFormat>
  <Paragraphs>196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Office 主题</vt:lpstr>
      <vt:lpstr>公式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111</cp:revision>
  <dcterms:created xsi:type="dcterms:W3CDTF">2017-03-01T06:40:00Z</dcterms:created>
  <dcterms:modified xsi:type="dcterms:W3CDTF">2020-08-22T13:02:01Z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