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4" r:id="rId4"/>
    <p:sldId id="29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5" r:id="rId17"/>
    <p:sldId id="28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71484" y="2199040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第四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光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现象</a:t>
            </a:r>
            <a:endParaRPr lang="zh-CN" altLang="en-US" sz="4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9373" y="3205619"/>
            <a:ext cx="532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光的色散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表格 13313"/>
          <p:cNvGraphicFramePr/>
          <p:nvPr/>
        </p:nvGraphicFramePr>
        <p:xfrm>
          <a:off x="533400" y="2438400"/>
          <a:ext cx="8185150" cy="1905000"/>
        </p:xfrm>
        <a:graphic>
          <a:graphicData uri="http://schemas.openxmlformats.org/drawingml/2006/table">
            <a:tbl>
              <a:tblPr/>
              <a:tblGrid>
                <a:gridCol w="744538"/>
                <a:gridCol w="744537"/>
                <a:gridCol w="744538"/>
                <a:gridCol w="742950"/>
                <a:gridCol w="744537"/>
                <a:gridCol w="742950"/>
                <a:gridCol w="744538"/>
                <a:gridCol w="742950"/>
                <a:gridCol w="744537"/>
                <a:gridCol w="744538"/>
                <a:gridCol w="744537"/>
              </a:tblGrid>
              <a:tr h="19050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1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1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42" name="文本框 13341"/>
          <p:cNvSpPr txBox="1"/>
          <p:nvPr/>
        </p:nvSpPr>
        <p:spPr>
          <a:xfrm>
            <a:off x="1295400" y="2422525"/>
            <a:ext cx="685800" cy="192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dirty="0">
                <a:latin typeface="Tahoma" panose="020B0604030504040204" pitchFamily="2" charset="0"/>
                <a:ea typeface="黑体" panose="02010609060101010101" pitchFamily="2" charset="-122"/>
              </a:rPr>
              <a:t>红外线</a:t>
            </a:r>
          </a:p>
        </p:txBody>
      </p:sp>
      <p:sp>
        <p:nvSpPr>
          <p:cNvPr id="13343" name="文本框 13342"/>
          <p:cNvSpPr txBox="1"/>
          <p:nvPr/>
        </p:nvSpPr>
        <p:spPr>
          <a:xfrm>
            <a:off x="7255510" y="2422525"/>
            <a:ext cx="685800" cy="192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dirty="0">
                <a:latin typeface="Tahoma" panose="020B0604030504040204" pitchFamily="2" charset="0"/>
                <a:ea typeface="黑体" panose="02010609060101010101" pitchFamily="2" charset="-122"/>
              </a:rPr>
              <a:t>紫外线</a:t>
            </a:r>
          </a:p>
        </p:txBody>
      </p:sp>
      <p:grpSp>
        <p:nvGrpSpPr>
          <p:cNvPr id="13344" name="组合 13343"/>
          <p:cNvGrpSpPr/>
          <p:nvPr/>
        </p:nvGrpSpPr>
        <p:grpSpPr>
          <a:xfrm>
            <a:off x="1981200" y="4648200"/>
            <a:ext cx="5181600" cy="1352550"/>
            <a:chOff x="0" y="0"/>
            <a:chExt cx="3264" cy="852"/>
          </a:xfrm>
        </p:grpSpPr>
        <p:sp>
          <p:nvSpPr>
            <p:cNvPr id="13345" name="左大括号 13344"/>
            <p:cNvSpPr/>
            <p:nvPr/>
          </p:nvSpPr>
          <p:spPr>
            <a:xfrm rot="16200000">
              <a:off x="1440" y="-1440"/>
              <a:ext cx="384" cy="3264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文本框 13345"/>
            <p:cNvSpPr txBox="1"/>
            <p:nvPr/>
          </p:nvSpPr>
          <p:spPr>
            <a:xfrm>
              <a:off x="892" y="525"/>
              <a:ext cx="14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rgbClr val="000000"/>
                  </a:solidFill>
                  <a:latin typeface="Tahoma" panose="020B0604030504040204" pitchFamily="2" charset="0"/>
                </a:rPr>
                <a:t>可见光</a:t>
              </a:r>
            </a:p>
          </p:txBody>
        </p:sp>
      </p:grpSp>
      <p:sp>
        <p:nvSpPr>
          <p:cNvPr id="13347" name="直接连接符 13346"/>
          <p:cNvSpPr/>
          <p:nvPr/>
        </p:nvSpPr>
        <p:spPr>
          <a:xfrm>
            <a:off x="0" y="4572000"/>
            <a:ext cx="9144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8" name="文本框 13347"/>
          <p:cNvSpPr txBox="1"/>
          <p:nvPr/>
        </p:nvSpPr>
        <p:spPr>
          <a:xfrm>
            <a:off x="1979613" y="1773238"/>
            <a:ext cx="554513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红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C000"/>
                </a:solidFill>
                <a:latin typeface="宋体" panose="02010600030101010101" pitchFamily="2" charset="-122"/>
              </a:rPr>
              <a:t>橙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黄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FF00"/>
                </a:solidFill>
                <a:latin typeface="宋体" panose="02010600030101010101" pitchFamily="2" charset="-122"/>
              </a:rPr>
              <a:t>绿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蓝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8000FF"/>
                </a:solidFill>
                <a:latin typeface="宋体" panose="02010600030101010101" pitchFamily="2" charset="-122"/>
              </a:rPr>
              <a:t>靛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7030A0"/>
                </a:solidFill>
                <a:latin typeface="宋体" panose="02010600030101010101" pitchFamily="2" charset="-122"/>
              </a:rPr>
              <a:t>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/>
      <p:bldP spid="13343" grpId="0"/>
      <p:bldP spid="13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337"/>
          <p:cNvSpPr/>
          <p:nvPr/>
        </p:nvSpPr>
        <p:spPr>
          <a:xfrm>
            <a:off x="1032193" y="1074103"/>
            <a:ext cx="1511300" cy="519112"/>
          </a:xfrm>
          <a:prstGeom prst="rect">
            <a:avLst/>
          </a:prstGeom>
          <a:solidFill>
            <a:srgbClr val="FFCC00">
              <a:alpha val="100000"/>
            </a:srgbClr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红外线</a:t>
            </a:r>
          </a:p>
        </p:txBody>
      </p:sp>
      <p:sp>
        <p:nvSpPr>
          <p:cNvPr id="14339" name="矩形 14338"/>
          <p:cNvSpPr/>
          <p:nvPr/>
        </p:nvSpPr>
        <p:spPr>
          <a:xfrm>
            <a:off x="887730" y="931228"/>
            <a:ext cx="7562850" cy="1881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           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红光以外的部分的能量辐射叫做红外线，人眼虽看不到，但可以用灵敏温度计来检验它们的存在，属于不可见光。</a:t>
            </a:r>
          </a:p>
        </p:txBody>
      </p:sp>
      <p:pic>
        <p:nvPicPr>
          <p:cNvPr id="14340" name="图片 14339" descr="2 6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775" y="2874645"/>
            <a:ext cx="4049713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圆角矩形标注 14340"/>
          <p:cNvSpPr/>
          <p:nvPr/>
        </p:nvSpPr>
        <p:spPr>
          <a:xfrm>
            <a:off x="6011863" y="2925763"/>
            <a:ext cx="2438400" cy="1600200"/>
          </a:xfrm>
          <a:prstGeom prst="wedgeRoundRectCallout">
            <a:avLst>
              <a:gd name="adj1" fmla="val -114319"/>
              <a:gd name="adj2" fmla="val 12819"/>
              <a:gd name="adj3" fmla="val 16667"/>
            </a:avLst>
          </a:prstGeom>
          <a:solidFill>
            <a:schemeClr val="bg2">
              <a:alpha val="100000"/>
            </a:schemeClr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horz" wrap="square" anchor="t"/>
          <a:lstStyle/>
          <a:p>
            <a:pPr algn="ctr" eaLnBrk="0" hangingPunct="0"/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温度也会上升，示数上升较多</a:t>
            </a:r>
          </a:p>
        </p:txBody>
      </p:sp>
      <p:sp>
        <p:nvSpPr>
          <p:cNvPr id="14342" name="矩形 14341"/>
          <p:cNvSpPr/>
          <p:nvPr/>
        </p:nvSpPr>
        <p:spPr>
          <a:xfrm>
            <a:off x="1728470" y="5181918"/>
            <a:ext cx="5686425" cy="1371600"/>
          </a:xfrm>
          <a:prstGeom prst="rect">
            <a:avLst/>
          </a:prstGeom>
          <a:solidFill>
            <a:srgbClr val="FFCC99">
              <a:alpha val="100000"/>
            </a:srgb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红外线有以下二个特征：</a:t>
            </a:r>
          </a:p>
          <a:p>
            <a:pPr eaLnBrk="0" hangingPunct="0"/>
            <a:r>
              <a:rPr lang="en-US" altLang="x-none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红外线的主要特征是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热作用强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</a:p>
          <a:p>
            <a:pPr eaLnBrk="0" hangingPunct="0"/>
            <a:r>
              <a:rPr lang="en-US" altLang="x-none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穿透云雾的能力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比较强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9" grpId="0" bldLvl="0"/>
      <p:bldP spid="14341" grpId="0" bldLvl="0" animBg="1"/>
      <p:bldP spid="1434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1080135" y="991553"/>
            <a:ext cx="6629400" cy="1433512"/>
          </a:xfrm>
          <a:prstGeom prst="rect">
            <a:avLst/>
          </a:prstGeom>
          <a:solidFill>
            <a:srgbClr val="C0C0C0">
              <a:alpha val="28000"/>
            </a:srgbClr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_GB2312" charset="-122"/>
                <a:ea typeface="楷体" panose="02010609060101010101" pitchFamily="1" charset="-122"/>
              </a:rPr>
              <a:t>小资料：</a:t>
            </a:r>
            <a:r>
              <a:rPr lang="zh-CN" altLang="en-US" sz="2800" b="1" dirty="0">
                <a:solidFill>
                  <a:srgbClr val="000000"/>
                </a:solidFill>
                <a:latin typeface="楷体_GB2312" charset="-122"/>
                <a:ea typeface="楷体" panose="02010609060101010101" pitchFamily="1" charset="-122"/>
              </a:rPr>
              <a:t>自然界的所有物体都在不停地向外辐射红外线．物体的温度越高，辐射的红外线越强．</a:t>
            </a:r>
          </a:p>
        </p:txBody>
      </p:sp>
      <p:pic>
        <p:nvPicPr>
          <p:cNvPr id="15363" name="图片 153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990" y="2533015"/>
            <a:ext cx="2393950" cy="418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15363"/>
          <p:cNvSpPr/>
          <p:nvPr/>
        </p:nvSpPr>
        <p:spPr>
          <a:xfrm>
            <a:off x="3670935" y="3510915"/>
            <a:ext cx="4191000" cy="180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人体可释放红外线能量，用红外胶片拍出的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“热谱图”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制图上用不同的颜色表示不同的温度。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/>
      <p:bldP spid="1536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6385" descr="11976267461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654"/>
          <a:stretch>
            <a:fillRect/>
          </a:stretch>
        </p:blipFill>
        <p:spPr>
          <a:xfrm>
            <a:off x="23495" y="2051685"/>
            <a:ext cx="3024188" cy="244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6386"/>
          <p:cNvSpPr txBox="1"/>
          <p:nvPr/>
        </p:nvSpPr>
        <p:spPr>
          <a:xfrm>
            <a:off x="90805" y="4636453"/>
            <a:ext cx="251777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红外线夜视仪</a:t>
            </a:r>
          </a:p>
        </p:txBody>
      </p:sp>
      <p:pic>
        <p:nvPicPr>
          <p:cNvPr id="16388" name="图片 16387" descr="0C0E73DC-EFB1-4922-8352-0489C7B9062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6580" y="1180465"/>
            <a:ext cx="2911475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6430" y="4422140"/>
            <a:ext cx="2871788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5080" y="1182053"/>
            <a:ext cx="2720975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5080" y="4422140"/>
            <a:ext cx="2663825" cy="190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文本框 16391"/>
          <p:cNvSpPr txBox="1"/>
          <p:nvPr/>
        </p:nvSpPr>
        <p:spPr>
          <a:xfrm>
            <a:off x="5202555" y="3701415"/>
            <a:ext cx="20891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红外线加热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7409" descr="sl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" y="1268413"/>
            <a:ext cx="3733800" cy="3201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396875" y="4652963"/>
            <a:ext cx="37560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红外线自动感应水龙头</a:t>
            </a:r>
          </a:p>
        </p:txBody>
      </p:sp>
      <p:pic>
        <p:nvPicPr>
          <p:cNvPr id="17412" name="图片 174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5025" y="2420938"/>
            <a:ext cx="3981450" cy="28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矩形 17412"/>
          <p:cNvSpPr/>
          <p:nvPr/>
        </p:nvSpPr>
        <p:spPr>
          <a:xfrm>
            <a:off x="5219700" y="5661025"/>
            <a:ext cx="2684463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电视红外线遥控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8433"/>
          <p:cNvSpPr/>
          <p:nvPr/>
        </p:nvSpPr>
        <p:spPr>
          <a:xfrm>
            <a:off x="1370648" y="1511935"/>
            <a:ext cx="1727200" cy="517525"/>
          </a:xfrm>
          <a:prstGeom prst="rect">
            <a:avLst/>
          </a:prstGeom>
          <a:solidFill>
            <a:srgbClr val="FFCC00">
              <a:alpha val="100000"/>
            </a:srgbClr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紫外线</a:t>
            </a:r>
          </a:p>
        </p:txBody>
      </p:sp>
      <p:sp>
        <p:nvSpPr>
          <p:cNvPr id="18435" name="矩形 18434"/>
          <p:cNvSpPr/>
          <p:nvPr/>
        </p:nvSpPr>
        <p:spPr>
          <a:xfrm>
            <a:off x="1038860" y="2379980"/>
            <a:ext cx="6624638" cy="1498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10000"/>
              </a:lnSpc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德国物理学家里特发现：</a:t>
            </a:r>
          </a:p>
          <a:p>
            <a:pPr>
              <a:lnSpc>
                <a:spcPct val="110000"/>
              </a:lnSpc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在光谱的紫光以外，也有一种看不见的光，叫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紫外线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charset="-76"/>
              </a:rPr>
              <a:t>。</a:t>
            </a:r>
          </a:p>
        </p:txBody>
      </p:sp>
      <p:sp>
        <p:nvSpPr>
          <p:cNvPr id="18436" name="矩形 18435"/>
          <p:cNvSpPr/>
          <p:nvPr/>
        </p:nvSpPr>
        <p:spPr>
          <a:xfrm>
            <a:off x="395605" y="4231323"/>
            <a:ext cx="8534400" cy="1800225"/>
          </a:xfrm>
          <a:prstGeom prst="rect">
            <a:avLst/>
          </a:prstGeom>
          <a:solidFill>
            <a:srgbClr val="FFCC99">
              <a:alpha val="100000"/>
            </a:srgb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紫外线有以下特征：</a:t>
            </a:r>
          </a:p>
          <a:p>
            <a:pPr eaLnBrk="0" hangingPunct="0"/>
            <a:r>
              <a:rPr lang="en-US" altLang="x-none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紫外线具有荧光效应。</a:t>
            </a:r>
          </a:p>
          <a:p>
            <a:pPr eaLnBrk="0" hangingPunct="0"/>
            <a:r>
              <a:rPr lang="en-US" altLang="x-none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紫外线的生理作用强，能杀菌，剂量大时伤害人体</a:t>
            </a:r>
            <a:r>
              <a:rPr lang="en-US" altLang="x-none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紫外线的化学作用强，很容易使相片底片感光。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 bldLvl="0"/>
      <p:bldP spid="184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0482" name="文本框 20481"/>
          <p:cNvSpPr txBox="1"/>
          <p:nvPr/>
        </p:nvSpPr>
        <p:spPr>
          <a:xfrm>
            <a:off x="3693795" y="2965450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进行遥控、遥感</a:t>
            </a:r>
          </a:p>
        </p:txBody>
      </p:sp>
      <p:sp>
        <p:nvSpPr>
          <p:cNvPr id="20483" name="文本框 20482"/>
          <p:cNvSpPr txBox="1"/>
          <p:nvPr/>
        </p:nvSpPr>
        <p:spPr>
          <a:xfrm>
            <a:off x="975995" y="2262188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</a:t>
            </a:r>
          </a:p>
        </p:txBody>
      </p:sp>
      <p:sp>
        <p:nvSpPr>
          <p:cNvPr id="20484" name="左大括号 20483"/>
          <p:cNvSpPr/>
          <p:nvPr/>
        </p:nvSpPr>
        <p:spPr>
          <a:xfrm>
            <a:off x="2149158" y="1890713"/>
            <a:ext cx="444500" cy="1223962"/>
          </a:xfrm>
          <a:prstGeom prst="leftBrace">
            <a:avLst>
              <a:gd name="adj1" fmla="val 2294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文本框 20484"/>
          <p:cNvSpPr txBox="1"/>
          <p:nvPr/>
        </p:nvSpPr>
        <p:spPr>
          <a:xfrm>
            <a:off x="2226945" y="1897063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特性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2587308" y="26765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应用</a:t>
            </a:r>
          </a:p>
        </p:txBody>
      </p:sp>
      <p:sp>
        <p:nvSpPr>
          <p:cNvPr id="20487" name="文本框 20486"/>
          <p:cNvSpPr txBox="1"/>
          <p:nvPr/>
        </p:nvSpPr>
        <p:spPr>
          <a:xfrm>
            <a:off x="936308" y="4718050"/>
            <a:ext cx="15128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紫外线</a:t>
            </a:r>
          </a:p>
        </p:txBody>
      </p:sp>
      <p:sp>
        <p:nvSpPr>
          <p:cNvPr id="20488" name="文本框 20487"/>
          <p:cNvSpPr txBox="1"/>
          <p:nvPr/>
        </p:nvSpPr>
        <p:spPr>
          <a:xfrm>
            <a:off x="3727133" y="3541713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化学作用</a:t>
            </a:r>
          </a:p>
        </p:txBody>
      </p:sp>
      <p:sp>
        <p:nvSpPr>
          <p:cNvPr id="20489" name="文本框 20488"/>
          <p:cNvSpPr txBox="1"/>
          <p:nvPr/>
        </p:nvSpPr>
        <p:spPr>
          <a:xfrm>
            <a:off x="3857308" y="5926138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防伪</a:t>
            </a:r>
          </a:p>
        </p:txBody>
      </p:sp>
      <p:sp>
        <p:nvSpPr>
          <p:cNvPr id="20490" name="文本框 20489"/>
          <p:cNvSpPr txBox="1"/>
          <p:nvPr/>
        </p:nvSpPr>
        <p:spPr>
          <a:xfrm>
            <a:off x="3765233" y="2533650"/>
            <a:ext cx="17287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加热物体</a:t>
            </a:r>
            <a:endParaRPr lang="en-US" altLang="x-none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491" name="左大括号 20490"/>
          <p:cNvSpPr/>
          <p:nvPr/>
        </p:nvSpPr>
        <p:spPr>
          <a:xfrm>
            <a:off x="3379470" y="5133975"/>
            <a:ext cx="400050" cy="1090613"/>
          </a:xfrm>
          <a:prstGeom prst="leftBrace">
            <a:avLst>
              <a:gd name="adj1" fmla="val 2271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文本框 20491"/>
          <p:cNvSpPr txBox="1"/>
          <p:nvPr/>
        </p:nvSpPr>
        <p:spPr>
          <a:xfrm>
            <a:off x="3838258" y="1558925"/>
            <a:ext cx="32400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红外线的热作用强</a:t>
            </a:r>
          </a:p>
        </p:txBody>
      </p:sp>
      <p:sp>
        <p:nvSpPr>
          <p:cNvPr id="20493" name="文本框 20492"/>
          <p:cNvSpPr txBox="1"/>
          <p:nvPr/>
        </p:nvSpPr>
        <p:spPr>
          <a:xfrm>
            <a:off x="3766820" y="2135188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红外线穿透能力强</a:t>
            </a:r>
          </a:p>
        </p:txBody>
      </p:sp>
      <p:sp>
        <p:nvSpPr>
          <p:cNvPr id="20494" name="左大括号 20493"/>
          <p:cNvSpPr/>
          <p:nvPr/>
        </p:nvSpPr>
        <p:spPr>
          <a:xfrm>
            <a:off x="3369945" y="2684463"/>
            <a:ext cx="379413" cy="649287"/>
          </a:xfrm>
          <a:prstGeom prst="leftBrace">
            <a:avLst>
              <a:gd name="adj1" fmla="val 1426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左大括号 20494"/>
          <p:cNvSpPr/>
          <p:nvPr/>
        </p:nvSpPr>
        <p:spPr>
          <a:xfrm>
            <a:off x="3452495" y="1689100"/>
            <a:ext cx="334963" cy="792163"/>
          </a:xfrm>
          <a:prstGeom prst="leftBrace">
            <a:avLst>
              <a:gd name="adj1" fmla="val 1970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文本框 20495"/>
          <p:cNvSpPr txBox="1"/>
          <p:nvPr/>
        </p:nvSpPr>
        <p:spPr>
          <a:xfrm>
            <a:off x="2166620" y="4040188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特性</a:t>
            </a:r>
          </a:p>
        </p:txBody>
      </p:sp>
      <p:sp>
        <p:nvSpPr>
          <p:cNvPr id="20497" name="文本框 20496"/>
          <p:cNvSpPr txBox="1"/>
          <p:nvPr/>
        </p:nvSpPr>
        <p:spPr>
          <a:xfrm>
            <a:off x="2647633" y="5487988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应用</a:t>
            </a:r>
          </a:p>
        </p:txBody>
      </p:sp>
      <p:sp>
        <p:nvSpPr>
          <p:cNvPr id="20498" name="左大括号 20497"/>
          <p:cNvSpPr/>
          <p:nvPr/>
        </p:nvSpPr>
        <p:spPr>
          <a:xfrm>
            <a:off x="2068195" y="4246563"/>
            <a:ext cx="412750" cy="1430337"/>
          </a:xfrm>
          <a:prstGeom prst="leftBrace">
            <a:avLst>
              <a:gd name="adj1" fmla="val 2887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9" name="文本框 20498"/>
          <p:cNvSpPr txBox="1"/>
          <p:nvPr/>
        </p:nvSpPr>
        <p:spPr>
          <a:xfrm>
            <a:off x="3727133" y="4044950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生理作用</a:t>
            </a:r>
          </a:p>
        </p:txBody>
      </p:sp>
      <p:sp>
        <p:nvSpPr>
          <p:cNvPr id="20500" name="文本框 20499"/>
          <p:cNvSpPr txBox="1"/>
          <p:nvPr/>
        </p:nvSpPr>
        <p:spPr>
          <a:xfrm>
            <a:off x="3798570" y="4549775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荧光作用</a:t>
            </a:r>
          </a:p>
        </p:txBody>
      </p:sp>
      <p:sp>
        <p:nvSpPr>
          <p:cNvPr id="20501" name="文本框 20500"/>
          <p:cNvSpPr txBox="1"/>
          <p:nvPr/>
        </p:nvSpPr>
        <p:spPr>
          <a:xfrm>
            <a:off x="3823970" y="5487988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消毒</a:t>
            </a:r>
          </a:p>
        </p:txBody>
      </p:sp>
      <p:sp>
        <p:nvSpPr>
          <p:cNvPr id="20502" name="文本框 20501"/>
          <p:cNvSpPr txBox="1"/>
          <p:nvPr/>
        </p:nvSpPr>
        <p:spPr>
          <a:xfrm>
            <a:off x="3796983" y="5054600"/>
            <a:ext cx="31686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可使底片感光</a:t>
            </a:r>
          </a:p>
        </p:txBody>
      </p:sp>
      <p:sp>
        <p:nvSpPr>
          <p:cNvPr id="20503" name="左大括号 20502"/>
          <p:cNvSpPr/>
          <p:nvPr/>
        </p:nvSpPr>
        <p:spPr>
          <a:xfrm>
            <a:off x="3406458" y="3789363"/>
            <a:ext cx="400050" cy="1090612"/>
          </a:xfrm>
          <a:prstGeom prst="leftBrace">
            <a:avLst>
              <a:gd name="adj1" fmla="val 2271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  <p:bldP spid="20486" grpId="0"/>
      <p:bldP spid="20487" grpId="0"/>
      <p:bldP spid="20488" grpId="0"/>
      <p:bldP spid="20489" grpId="0"/>
      <p:bldP spid="20490" grpId="0"/>
      <p:bldP spid="20492" grpId="0"/>
      <p:bldP spid="20493" grpId="0"/>
      <p:bldP spid="20496" grpId="0"/>
      <p:bldP spid="20497" grpId="0"/>
      <p:bldP spid="20499" grpId="0"/>
      <p:bldP spid="20500" grpId="0"/>
      <p:bldP spid="20501" grpId="0"/>
      <p:bldP spid="205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矩形 19457"/>
          <p:cNvSpPr/>
          <p:nvPr/>
        </p:nvSpPr>
        <p:spPr>
          <a:xfrm>
            <a:off x="402590" y="1853565"/>
            <a:ext cx="8305800" cy="3538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66700"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棱镜可以把太阳光分解为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种不同的颜色的光，把它们按顺序排列起来，就是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____________________________________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。</a:t>
            </a:r>
          </a:p>
          <a:p>
            <a:pPr indent="266700">
              <a:buClrTx/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 indent="266700">
              <a:buClrTx/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 indent="266700">
              <a:buClrTx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红外线是一种看不见的光，通过红外线的照射，可以使物体的温度 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，任何物体均可以辐射红外线，温度较高的物体发出的红外线也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_______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5486718" y="1815148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七</a:t>
            </a:r>
          </a:p>
        </p:txBody>
      </p:sp>
      <p:sp>
        <p:nvSpPr>
          <p:cNvPr id="19460" name="文本框 19459"/>
          <p:cNvSpPr txBox="1"/>
          <p:nvPr/>
        </p:nvSpPr>
        <p:spPr>
          <a:xfrm>
            <a:off x="1137285" y="2653665"/>
            <a:ext cx="48069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红、橙、黄、绿、蓝、靛、紫</a:t>
            </a:r>
          </a:p>
        </p:txBody>
      </p:sp>
      <p:sp>
        <p:nvSpPr>
          <p:cNvPr id="19461" name="文本框 19460"/>
          <p:cNvSpPr txBox="1"/>
          <p:nvPr/>
        </p:nvSpPr>
        <p:spPr>
          <a:xfrm>
            <a:off x="4162743" y="435546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升高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7437438" y="479234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较强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图片 5122"/>
          <p:cNvPicPr>
            <a:picLocks noChangeAspect="1"/>
          </p:cNvPicPr>
          <p:nvPr/>
        </p:nvPicPr>
        <p:blipFill>
          <a:blip r:embed="rId5" cstate="print"/>
          <a:srcRect b="815"/>
          <a:stretch>
            <a:fillRect/>
          </a:stretch>
        </p:blipFill>
        <p:spPr>
          <a:xfrm>
            <a:off x="5703570" y="1115695"/>
            <a:ext cx="3168650" cy="37131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124" name="表格 5123"/>
          <p:cNvGraphicFramePr/>
          <p:nvPr/>
        </p:nvGraphicFramePr>
        <p:xfrm>
          <a:off x="158433" y="1260158"/>
          <a:ext cx="5472113" cy="4748213"/>
        </p:xfrm>
        <a:graphic>
          <a:graphicData uri="http://schemas.openxmlformats.org/drawingml/2006/table">
            <a:tbl>
              <a:tblPr/>
              <a:tblGrid>
                <a:gridCol w="5472113"/>
              </a:tblGrid>
              <a:tr h="47482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    伟大的物理学家、天文学家、数学家，经典力学体系的奠基人。我不知道世上的人对我怎样评价。我却这样认为：我好像是在海上玩耍，时而发现了一个光滑的石子儿，时而发现一个美丽的贝壳而为之高兴的孩子。尽管如此，那真理的海洋还神秘地展现在我们面前。</a:t>
                      </a:r>
                    </a:p>
                    <a:p>
                      <a:pPr marL="0" lv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3600" dirty="0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        ---牛顿（英国）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" name="文本框 5129"/>
          <p:cNvSpPr txBox="1"/>
          <p:nvPr/>
        </p:nvSpPr>
        <p:spPr>
          <a:xfrm>
            <a:off x="612458" y="5674995"/>
            <a:ext cx="292893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>
              <a:latin typeface="Arial" panose="020B0604020202020204" charset="-76"/>
            </a:endParaRPr>
          </a:p>
        </p:txBody>
      </p:sp>
      <p:sp>
        <p:nvSpPr>
          <p:cNvPr id="5131" name="矩形 5130"/>
          <p:cNvSpPr/>
          <p:nvPr/>
        </p:nvSpPr>
        <p:spPr>
          <a:xfrm>
            <a:off x="5703570" y="5581333"/>
            <a:ext cx="302577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（</a:t>
            </a:r>
            <a:r>
              <a:rPr lang="en-US" altLang="zh-CN" sz="32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1643</a:t>
            </a:r>
            <a:r>
              <a:rPr lang="zh-CN" altLang="en-US" sz="32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～</a:t>
            </a:r>
            <a:r>
              <a:rPr lang="en-US" altLang="zh-CN" sz="32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1727</a:t>
            </a:r>
            <a:r>
              <a:rPr lang="zh-CN" altLang="en-US" sz="32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）</a:t>
            </a:r>
          </a:p>
        </p:txBody>
      </p:sp>
      <p:sp>
        <p:nvSpPr>
          <p:cNvPr id="5132" name="文本框 5131"/>
          <p:cNvSpPr txBox="1"/>
          <p:nvPr/>
        </p:nvSpPr>
        <p:spPr>
          <a:xfrm>
            <a:off x="5482273" y="4989195"/>
            <a:ext cx="36115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华文行楷" pitchFamily="2" charset="-122"/>
                <a:ea typeface="华文行楷" pitchFamily="2" charset="-122"/>
              </a:rPr>
              <a:t>牛顿</a:t>
            </a: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（</a:t>
            </a:r>
            <a:r>
              <a:rPr lang="en-US" altLang="zh-CN" sz="2800">
                <a:latin typeface="华文行楷" pitchFamily="2" charset="-122"/>
                <a:ea typeface="华文行楷" pitchFamily="2" charset="-122"/>
              </a:rPr>
              <a:t>Isaac Newton</a:t>
            </a:r>
            <a:r>
              <a:rPr lang="zh-CN" altLang="en-US">
                <a:latin typeface="华文行楷" pitchFamily="2" charset="-122"/>
                <a:ea typeface="华文行楷" pitchFamily="2" charset="-122"/>
              </a:rPr>
              <a:t>）</a:t>
            </a:r>
            <a:endParaRPr lang="zh-CN" altLang="en-US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6146" name="图片 61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005" y="2301240"/>
            <a:ext cx="4572000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 rot="9390">
            <a:off x="5227955" y="3333433"/>
            <a:ext cx="3619500" cy="3044825"/>
          </a:xfrm>
          <a:prstGeom prst="rect">
            <a:avLst/>
          </a:prstGeom>
          <a:solidFill>
            <a:schemeClr val="bg1">
              <a:alpha val="43999"/>
            </a:schemeClr>
          </a:solidFill>
          <a:ln w="28575" cap="rnd" cmpd="sng">
            <a:solidFill>
              <a:srgbClr val="C0C0C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太阳发出的光，照亮了地球，使万物生辉。</a:t>
            </a:r>
            <a:r>
              <a:rPr lang="en-US" altLang="x-none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17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世纪以前，人们一直认为白色是最单纯的颜色。直到</a:t>
            </a:r>
            <a:r>
              <a:rPr lang="en-US" altLang="x-none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1666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年，英国物理学家牛顿用玻璃三棱镜使太阳发生了色散，这才揭开了光的颜色之谜。</a:t>
            </a:r>
          </a:p>
        </p:txBody>
      </p:sp>
      <p:sp>
        <p:nvSpPr>
          <p:cNvPr id="6148" name="矩形 6147"/>
          <p:cNvSpPr/>
          <p:nvPr/>
        </p:nvSpPr>
        <p:spPr>
          <a:xfrm>
            <a:off x="868680" y="1411288"/>
            <a:ext cx="3733800" cy="583565"/>
          </a:xfrm>
          <a:prstGeom prst="rect">
            <a:avLst/>
          </a:prstGeom>
          <a:gradFill rotWithShape="1">
            <a:gsLst>
              <a:gs pos="0">
                <a:srgbClr val="0033CC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光的色散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672465" y="1633855"/>
            <a:ext cx="7620000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让一束太阳光照射到三棱镜上。从三棱镜射出的光有什么变化？</a:t>
            </a:r>
          </a:p>
        </p:txBody>
      </p:sp>
      <p:sp>
        <p:nvSpPr>
          <p:cNvPr id="7171" name="矩形 7170"/>
          <p:cNvSpPr/>
          <p:nvPr/>
        </p:nvSpPr>
        <p:spPr>
          <a:xfrm>
            <a:off x="4961890" y="3091180"/>
            <a:ext cx="3503613" cy="2328863"/>
          </a:xfrm>
          <a:prstGeom prst="rect">
            <a:avLst/>
          </a:prstGeom>
          <a:solidFill>
            <a:schemeClr val="bg1">
              <a:alpha val="100000"/>
            </a:schemeClr>
          </a:solidFill>
          <a:ln w="1905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vert="horz" wrap="square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太阳光通过三棱镜后，被分解成各种颜色的光，这种现象叫做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光的色散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</p:txBody>
      </p:sp>
      <p:pic>
        <p:nvPicPr>
          <p:cNvPr id="7172" name="图片 7171" descr="W020141103556597865059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9853" y="2730818"/>
            <a:ext cx="3455987" cy="3594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2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0355" y="2860358"/>
            <a:ext cx="6172200" cy="300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8194"/>
          <p:cNvSpPr/>
          <p:nvPr/>
        </p:nvSpPr>
        <p:spPr>
          <a:xfrm>
            <a:off x="851218" y="1563370"/>
            <a:ext cx="7543800" cy="946150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太阳光（白光）是由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红、</a:t>
            </a:r>
            <a:r>
              <a:rPr lang="zh-CN" altLang="en-US" sz="2800" b="1" dirty="0">
                <a:solidFill>
                  <a:srgbClr val="FF9900"/>
                </a:solidFill>
                <a:latin typeface="Arial" panose="020B0604020202020204" charset="-76"/>
              </a:rPr>
              <a:t>橙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charset="-76"/>
              </a:rPr>
              <a:t>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、</a:t>
            </a:r>
            <a:r>
              <a:rPr lang="zh-CN" altLang="en-US" sz="2800" b="1" dirty="0">
                <a:solidFill>
                  <a:srgbClr val="009900"/>
                </a:solidFill>
                <a:latin typeface="Arial" panose="020B0604020202020204" charset="-76"/>
              </a:rPr>
              <a:t>绿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、</a:t>
            </a:r>
            <a:r>
              <a:rPr lang="zh-CN" altLang="en-US" sz="2800" b="1" dirty="0">
                <a:solidFill>
                  <a:srgbClr val="00FFFF"/>
                </a:solidFill>
                <a:latin typeface="Arial" panose="020B0604020202020204" charset="-76"/>
              </a:rPr>
              <a:t>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、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charset="-76"/>
              </a:rPr>
              <a:t>靛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、</a:t>
            </a:r>
            <a:r>
              <a:rPr lang="zh-CN" altLang="en-US" sz="2800" b="1" dirty="0">
                <a:solidFill>
                  <a:srgbClr val="9900CC"/>
                </a:solidFill>
                <a:latin typeface="Arial" panose="020B0604020202020204" charset="-76"/>
              </a:rPr>
              <a:t>紫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七种单色光混合而成的。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217"/>
          <p:cNvSpPr txBox="1"/>
          <p:nvPr/>
        </p:nvSpPr>
        <p:spPr>
          <a:xfrm>
            <a:off x="1154430" y="4813935"/>
            <a:ext cx="7127875" cy="1798638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>
            <a:noFill/>
          </a:ln>
          <a:effectLst>
            <a:outerShdw dist="35921" dir="2699999" algn="ctr" rotWithShape="0">
              <a:srgbClr val="990033"/>
            </a:outerShdw>
          </a:effectLst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雨后的天空悬浮有大量的细小水珠，太阳光照射到这些小水珠上时，发生色散，被分解成绚丽的七色光。因此，有时我们能看见太阳光和小水珠建造起的</a:t>
            </a:r>
            <a:r>
              <a:rPr lang="en-US" altLang="x-none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——</a:t>
            </a: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彩虹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</p:txBody>
      </p:sp>
      <p:sp>
        <p:nvSpPr>
          <p:cNvPr id="9219" name="文本框 9218"/>
          <p:cNvSpPr txBox="1"/>
          <p:nvPr/>
        </p:nvSpPr>
        <p:spPr>
          <a:xfrm>
            <a:off x="1225868" y="997585"/>
            <a:ext cx="49688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99"/>
                </a:solidFill>
                <a:latin typeface="Tahoma" panose="020B0604030504040204" pitchFamily="2" charset="0"/>
              </a:rPr>
              <a:t>思考：彩虹是怎样形成的呢？</a:t>
            </a:r>
          </a:p>
        </p:txBody>
      </p:sp>
      <p:pic>
        <p:nvPicPr>
          <p:cNvPr id="9220" name="图片 92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68" y="1573848"/>
            <a:ext cx="5410200" cy="304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427673" y="1369378"/>
            <a:ext cx="4349750" cy="586105"/>
          </a:xfrm>
          <a:prstGeom prst="rect">
            <a:avLst/>
          </a:prstGeom>
          <a:gradFill rotWithShape="1">
            <a:gsLst>
              <a:gs pos="0">
                <a:srgbClr val="0033CC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色光的混合</a:t>
            </a:r>
          </a:p>
        </p:txBody>
      </p:sp>
      <p:sp>
        <p:nvSpPr>
          <p:cNvPr id="10243" name="文本框 10242"/>
          <p:cNvSpPr txBox="1"/>
          <p:nvPr/>
        </p:nvSpPr>
        <p:spPr>
          <a:xfrm>
            <a:off x="351473" y="2296478"/>
            <a:ext cx="5040312" cy="326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人们发现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红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B050"/>
                </a:solidFill>
                <a:latin typeface="宋体" panose="02010600030101010101" pitchFamily="2" charset="-122"/>
              </a:rPr>
              <a:t>绿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、蓝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三种颜色的光按适当的比例混合能得到其他各种颜色的光。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红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B050"/>
                </a:solidFill>
                <a:latin typeface="宋体" panose="02010600030101010101" pitchFamily="2" charset="-122"/>
              </a:rPr>
              <a:t>绿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、蓝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三种色光叫“色光的三原色”。</a:t>
            </a:r>
          </a:p>
        </p:txBody>
      </p:sp>
      <p:pic>
        <p:nvPicPr>
          <p:cNvPr id="10244" name="图片 102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5473" y="1686878"/>
            <a:ext cx="2695575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5873" y="4049078"/>
            <a:ext cx="3505200" cy="2486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20097261357566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363" y="3862388"/>
            <a:ext cx="405130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12214223_51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3950" y="981075"/>
            <a:ext cx="4033838" cy="278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1267"/>
          <p:cNvSpPr/>
          <p:nvPr/>
        </p:nvSpPr>
        <p:spPr>
          <a:xfrm>
            <a:off x="252413" y="1989138"/>
            <a:ext cx="4465637" cy="3417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4000" b="1" dirty="0">
                <a:solidFill>
                  <a:schemeClr val="accent2"/>
                </a:solidFill>
                <a:latin typeface="Arial" panose="020B0604020202020204" charset="-76"/>
              </a:rPr>
              <a:t>你知道吗：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charset="-76"/>
                <a:ea typeface="楷体" panose="02010609060101010101" pitchFamily="1" charset="-122"/>
              </a:rPr>
              <a:t>特种兵如何在夜间自由的作战，我们如何在夜间不用闪光灯给夜间活动的动物摄像？</a:t>
            </a:r>
          </a:p>
        </p:txBody>
      </p:sp>
      <p:sp>
        <p:nvSpPr>
          <p:cNvPr id="11269" name="矩形 11268"/>
          <p:cNvSpPr/>
          <p:nvPr/>
        </p:nvSpPr>
        <p:spPr>
          <a:xfrm>
            <a:off x="1620838" y="1125538"/>
            <a:ext cx="2519362" cy="579437"/>
          </a:xfrm>
          <a:prstGeom prst="rect">
            <a:avLst/>
          </a:prstGeom>
          <a:gradFill rotWithShape="1">
            <a:gsLst>
              <a:gs pos="0">
                <a:srgbClr val="0033CC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看不见的光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任意多边形 12289"/>
          <p:cNvSpPr/>
          <p:nvPr/>
        </p:nvSpPr>
        <p:spPr>
          <a:xfrm>
            <a:off x="6554788" y="1676400"/>
            <a:ext cx="576262" cy="2881313"/>
          </a:xfrm>
          <a:custGeom>
            <a:avLst/>
            <a:gdLst/>
            <a:ahLst/>
            <a:cxnLst/>
            <a:rect l="0" t="0" r="0" b="0"/>
            <a:pathLst>
              <a:path w="363" h="1815">
                <a:moveTo>
                  <a:pt x="0" y="0"/>
                </a:moveTo>
                <a:lnTo>
                  <a:pt x="0" y="1588"/>
                </a:lnTo>
                <a:lnTo>
                  <a:pt x="363" y="1815"/>
                </a:lnTo>
                <a:lnTo>
                  <a:pt x="363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1" name="图片 12290"/>
          <p:cNvPicPr>
            <a:picLocks noChangeAspect="1"/>
          </p:cNvPicPr>
          <p:nvPr/>
        </p:nvPicPr>
        <p:blipFill>
          <a:blip r:embed="rId4" cstate="print"/>
          <a:srcRect l="1945" t="31422" r="2960" b="22859"/>
          <a:stretch>
            <a:fillRect/>
          </a:stretch>
        </p:blipFill>
        <p:spPr>
          <a:xfrm>
            <a:off x="914400" y="4289425"/>
            <a:ext cx="7502525" cy="87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12291"/>
          <p:cNvSpPr txBox="1"/>
          <p:nvPr/>
        </p:nvSpPr>
        <p:spPr>
          <a:xfrm>
            <a:off x="1082675" y="443071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红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1658938" y="443071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橙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2306638" y="4430713"/>
            <a:ext cx="72072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2" charset="0"/>
              </a:rPr>
              <a:t>黄</a:t>
            </a:r>
          </a:p>
        </p:txBody>
      </p:sp>
      <p:sp>
        <p:nvSpPr>
          <p:cNvPr id="12295" name="文本框 12294"/>
          <p:cNvSpPr txBox="1"/>
          <p:nvPr/>
        </p:nvSpPr>
        <p:spPr>
          <a:xfrm>
            <a:off x="3962400" y="443071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绿</a:t>
            </a:r>
          </a:p>
        </p:txBody>
      </p:sp>
      <p:sp>
        <p:nvSpPr>
          <p:cNvPr id="12296" name="文本框 12295"/>
          <p:cNvSpPr txBox="1"/>
          <p:nvPr/>
        </p:nvSpPr>
        <p:spPr>
          <a:xfrm>
            <a:off x="5259388" y="435768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蓝</a:t>
            </a:r>
          </a:p>
        </p:txBody>
      </p:sp>
      <p:sp>
        <p:nvSpPr>
          <p:cNvPr id="12297" name="文本框 12296"/>
          <p:cNvSpPr txBox="1"/>
          <p:nvPr/>
        </p:nvSpPr>
        <p:spPr>
          <a:xfrm>
            <a:off x="7562850" y="435927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紫</a:t>
            </a:r>
          </a:p>
        </p:txBody>
      </p:sp>
      <p:sp>
        <p:nvSpPr>
          <p:cNvPr id="12298" name="文本框 12297"/>
          <p:cNvSpPr txBox="1"/>
          <p:nvPr/>
        </p:nvSpPr>
        <p:spPr>
          <a:xfrm>
            <a:off x="6267450" y="435927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Arial Black" panose="020B0A04020102020204" pitchFamily="2" charset="0"/>
              </a:rPr>
              <a:t>靛</a:t>
            </a:r>
          </a:p>
        </p:txBody>
      </p:sp>
      <p:sp>
        <p:nvSpPr>
          <p:cNvPr id="12299" name="矩形 12298"/>
          <p:cNvSpPr/>
          <p:nvPr/>
        </p:nvSpPr>
        <p:spPr>
          <a:xfrm rot="20951451">
            <a:off x="835025" y="2406650"/>
            <a:ext cx="2625725" cy="144463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00" name="组合 12299"/>
          <p:cNvGrpSpPr/>
          <p:nvPr/>
        </p:nvGrpSpPr>
        <p:grpSpPr>
          <a:xfrm>
            <a:off x="3625850" y="2190750"/>
            <a:ext cx="3241675" cy="1871663"/>
            <a:chOff x="0" y="0"/>
            <a:chExt cx="2087" cy="953"/>
          </a:xfrm>
        </p:grpSpPr>
        <p:sp>
          <p:nvSpPr>
            <p:cNvPr id="12301" name="任意多边形 12300"/>
            <p:cNvSpPr/>
            <p:nvPr/>
          </p:nvSpPr>
          <p:spPr>
            <a:xfrm>
              <a:off x="0" y="0"/>
              <a:ext cx="2087" cy="136"/>
            </a:xfrm>
            <a:custGeom>
              <a:avLst/>
              <a:gdLst/>
              <a:ahLst/>
              <a:cxnLst/>
              <a:rect l="0" t="0" r="0" b="0"/>
              <a:pathLst>
                <a:path w="2087" h="136">
                  <a:moveTo>
                    <a:pt x="0" y="0"/>
                  </a:moveTo>
                  <a:lnTo>
                    <a:pt x="2087" y="0"/>
                  </a:lnTo>
                  <a:lnTo>
                    <a:pt x="20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>
                <a:alpha val="100000"/>
              </a:srgbClr>
            </a:solidFill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任意多边形 12301"/>
            <p:cNvSpPr/>
            <p:nvPr/>
          </p:nvSpPr>
          <p:spPr>
            <a:xfrm>
              <a:off x="0" y="0"/>
              <a:ext cx="2087" cy="272"/>
            </a:xfrm>
            <a:custGeom>
              <a:avLst/>
              <a:gdLst/>
              <a:ahLst/>
              <a:cxnLst/>
              <a:rect l="0" t="0" r="0" b="0"/>
              <a:pathLst>
                <a:path w="2087" h="272">
                  <a:moveTo>
                    <a:pt x="0" y="0"/>
                  </a:moveTo>
                  <a:lnTo>
                    <a:pt x="2087" y="136"/>
                  </a:lnTo>
                  <a:lnTo>
                    <a:pt x="2087" y="272"/>
                  </a:lnTo>
                  <a:lnTo>
                    <a:pt x="46" y="46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C4571A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任意多边形 12302"/>
            <p:cNvSpPr/>
            <p:nvPr/>
          </p:nvSpPr>
          <p:spPr>
            <a:xfrm>
              <a:off x="0" y="46"/>
              <a:ext cx="2087" cy="363"/>
            </a:xfrm>
            <a:custGeom>
              <a:avLst/>
              <a:gdLst/>
              <a:ahLst/>
              <a:cxnLst/>
              <a:rect l="0" t="0" r="0" b="0"/>
              <a:pathLst>
                <a:path w="2087" h="363">
                  <a:moveTo>
                    <a:pt x="0" y="0"/>
                  </a:moveTo>
                  <a:lnTo>
                    <a:pt x="2087" y="226"/>
                  </a:lnTo>
                  <a:lnTo>
                    <a:pt x="2087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任意多边形 12303"/>
            <p:cNvSpPr/>
            <p:nvPr/>
          </p:nvSpPr>
          <p:spPr>
            <a:xfrm>
              <a:off x="0" y="46"/>
              <a:ext cx="2087" cy="499"/>
            </a:xfrm>
            <a:custGeom>
              <a:avLst/>
              <a:gdLst/>
              <a:ahLst/>
              <a:cxnLst/>
              <a:rect l="0" t="0" r="0" b="0"/>
              <a:pathLst>
                <a:path w="2087" h="499">
                  <a:moveTo>
                    <a:pt x="0" y="0"/>
                  </a:moveTo>
                  <a:lnTo>
                    <a:pt x="2087" y="363"/>
                  </a:lnTo>
                  <a:lnTo>
                    <a:pt x="2087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840">
                <a:alpha val="100000"/>
              </a:srgbClr>
            </a:solidFill>
            <a:ln w="9525" cap="flat" cmpd="sng">
              <a:solidFill>
                <a:srgbClr val="24984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任意多边形 12304"/>
            <p:cNvSpPr/>
            <p:nvPr/>
          </p:nvSpPr>
          <p:spPr>
            <a:xfrm>
              <a:off x="0" y="46"/>
              <a:ext cx="2087" cy="635"/>
            </a:xfrm>
            <a:custGeom>
              <a:avLst/>
              <a:gdLst/>
              <a:ahLst/>
              <a:cxnLst/>
              <a:rect l="0" t="0" r="0" b="0"/>
              <a:pathLst>
                <a:path w="2087" h="635">
                  <a:moveTo>
                    <a:pt x="0" y="0"/>
                  </a:moveTo>
                  <a:lnTo>
                    <a:pt x="2087" y="499"/>
                  </a:lnTo>
                  <a:lnTo>
                    <a:pt x="2087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>
                <a:alpha val="100000"/>
              </a:srgbClr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任意多边形 12305"/>
            <p:cNvSpPr/>
            <p:nvPr/>
          </p:nvSpPr>
          <p:spPr>
            <a:xfrm>
              <a:off x="0" y="46"/>
              <a:ext cx="2087" cy="771"/>
            </a:xfrm>
            <a:custGeom>
              <a:avLst/>
              <a:gdLst/>
              <a:ahLst/>
              <a:cxnLst/>
              <a:rect l="0" t="0" r="0" b="0"/>
              <a:pathLst>
                <a:path w="2087" h="771">
                  <a:moveTo>
                    <a:pt x="0" y="0"/>
                  </a:moveTo>
                  <a:lnTo>
                    <a:pt x="2087" y="635"/>
                  </a:lnTo>
                  <a:lnTo>
                    <a:pt x="2087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FF">
                <a:alpha val="100000"/>
              </a:srgbClr>
            </a:solidFill>
            <a:ln w="9525" cap="flat" cmpd="sng">
              <a:solidFill>
                <a:srgbClr val="9E28B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任意多边形 12306"/>
            <p:cNvSpPr/>
            <p:nvPr/>
          </p:nvSpPr>
          <p:spPr>
            <a:xfrm>
              <a:off x="0" y="46"/>
              <a:ext cx="2087" cy="907"/>
            </a:xfrm>
            <a:custGeom>
              <a:avLst/>
              <a:gdLst/>
              <a:ahLst/>
              <a:cxnLst/>
              <a:rect l="0" t="0" r="0" b="0"/>
              <a:pathLst>
                <a:path w="2087" h="907">
                  <a:moveTo>
                    <a:pt x="0" y="0"/>
                  </a:moveTo>
                  <a:lnTo>
                    <a:pt x="2087" y="771"/>
                  </a:lnTo>
                  <a:lnTo>
                    <a:pt x="2087" y="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8" name="等腰三角形 12307"/>
          <p:cNvSpPr/>
          <p:nvPr/>
        </p:nvSpPr>
        <p:spPr>
          <a:xfrm>
            <a:off x="2500313" y="1695450"/>
            <a:ext cx="1944687" cy="20161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E163E">
                  <a:alpha val="100000"/>
                </a:srgbClr>
              </a:gs>
              <a:gs pos="50000">
                <a:srgbClr val="72F69E">
                  <a:alpha val="100000"/>
                </a:srgbClr>
              </a:gs>
              <a:gs pos="100000">
                <a:srgbClr val="8E163E">
                  <a:alpha val="100000"/>
                </a:srgbClr>
              </a:gs>
            </a:gsLst>
            <a:lin ang="189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9" name="Text Box 3"/>
          <p:cNvSpPr txBox="1"/>
          <p:nvPr/>
        </p:nvSpPr>
        <p:spPr>
          <a:xfrm>
            <a:off x="530225" y="5502275"/>
            <a:ext cx="8077200" cy="10683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楷体" panose="02010609060101010101" pitchFamily="1" charset="-122"/>
              </a:rPr>
              <a:t>把太阳光分解成的七种不同的色光按红、橙、黄、绿、蓝、靛、紫的顺序排列起来就是光谱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2" charset="0"/>
                <a:ea typeface="楷体" panose="02010609060101010101" pitchFamily="1" charset="-122"/>
              </a:rPr>
              <a:t>。</a:t>
            </a:r>
          </a:p>
        </p:txBody>
      </p:sp>
      <p:sp>
        <p:nvSpPr>
          <p:cNvPr id="12310" name="文本框 12309"/>
          <p:cNvSpPr txBox="1"/>
          <p:nvPr/>
        </p:nvSpPr>
        <p:spPr>
          <a:xfrm>
            <a:off x="428625" y="1454150"/>
            <a:ext cx="197961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光谱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  <p:bldP spid="12298" grpId="0"/>
      <p:bldP spid="123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745</Words>
  <Application>Microsoft Office PowerPoint</Application>
  <PresentationFormat>全屏显示(4:3)</PresentationFormat>
  <Paragraphs>96</Paragraphs>
  <Slides>17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