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4" d="100"/>
          <a:sy n="144" d="100"/>
        </p:scale>
        <p:origin x="-684" y="-9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288054-51CC-40EC-B3E7-6095A42702A4}" type="datetimeFigureOut">
              <a:rPr lang="zh-CN" altLang="en-US" smtClean="0"/>
              <a:t>2021/3/14</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F61EA1-C864-455C-A732-72EC7555460B}" type="slidenum">
              <a:rPr lang="zh-CN" altLang="en-US" smtClean="0"/>
              <a:t>‹#›</a:t>
            </a:fld>
            <a:endParaRPr lang="zh-CN" altLang="en-US"/>
          </a:p>
        </p:txBody>
      </p:sp>
    </p:spTree>
    <p:extLst>
      <p:ext uri="{BB962C8B-B14F-4D97-AF65-F5344CB8AC3E}">
        <p14:creationId xmlns:p14="http://schemas.microsoft.com/office/powerpoint/2010/main" val="1356439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幻灯片图像占位符 1"/>
          <p:cNvSpPr>
            <a:spLocks noGrp="1" noRot="1" noChangeAspect="1" noTextEdit="1"/>
          </p:cNvSpPr>
          <p:nvPr>
            <p:ph type="sldImg" idx="4294967295"/>
          </p:nvPr>
        </p:nvSpPr>
        <p:spPr>
          <a:xfrm>
            <a:off x="381000" y="685800"/>
            <a:ext cx="6096000" cy="3429000"/>
          </a:xfrm>
          <a:prstGeom prst="rect">
            <a:avLst/>
          </a:prstGeom>
          <a:noFill/>
          <a:ln w="12700">
            <a:solidFill>
              <a:prstClr val="black"/>
            </a:solidFill>
            <a:miter lim="800000"/>
          </a:ln>
        </p:spPr>
      </p:sp>
      <p:sp>
        <p:nvSpPr>
          <p:cNvPr id="8194" name="备注占位符 2"/>
          <p:cNvSpPr>
            <a:spLocks noGrp="1"/>
          </p:cNvSpPr>
          <p:nvPr>
            <p:ph type="body" idx="4294967295"/>
          </p:nvPr>
        </p:nvSpPr>
        <p:spPr>
          <a:xfrm>
            <a:off x="685800" y="4343400"/>
            <a:ext cx="5486400" cy="4114800"/>
          </a:xfrm>
          <a:prstGeom prst="rect">
            <a:avLst/>
          </a:prstGeom>
          <a:noFill/>
          <a:ln>
            <a:noFill/>
            <a:miter lim="800000"/>
          </a:ln>
        </p:spPr>
        <p:txBody>
          <a:bodyPr vert="horz" wrap="square" lIns="91440" tIns="45720" rIns="91440" bIns="45720" anchor="t" anchorCtr="0"/>
          <a:lstStyle>
            <a:lvl1pPr marL="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1pPr>
            <a:lvl2pPr marL="4572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2pPr>
            <a:lvl3pPr marL="9144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3pPr>
            <a:lvl4pPr marL="13716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4pPr>
            <a:lvl5pPr marL="18288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5pPr>
          </a:lstStyle>
          <a:p>
            <a:pPr lvl="0"/>
            <a:endParaRPr lang="zh-CN" altLang="en-US"/>
          </a:p>
        </p:txBody>
      </p:sp>
      <p:sp>
        <p:nvSpPr>
          <p:cNvPr id="8195" name="灯片编号占位符 3"/>
          <p:cNvSpPr>
            <a:spLocks noGrp="1"/>
          </p:cNvSpPr>
          <p:nvPr>
            <p:ph type="sldNum"/>
          </p:nvPr>
        </p:nvSpPr>
        <p:spPr>
          <a:xfrm>
            <a:off x="3884613" y="8685213"/>
            <a:ext cx="2971800" cy="457200"/>
          </a:xfrm>
          <a:prstGeom prst="rect">
            <a:avLst/>
          </a:prstGeom>
          <a:noFill/>
          <a:ln>
            <a:noFill/>
            <a:miter lim="800000"/>
          </a:ln>
        </p:spPr>
        <p:txBody>
          <a:bodyPr vert="horz" wrap="square" lIns="91440" tIns="45720" rIns="91440" bIns="45720"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lgn="r"/>
            <a:fld id="{40C6B056-37F6-4FFB-9044-65CB32BE8E1C}" type="slidenum">
              <a:rPr lang="zh-CN" altLang="en-US" sz="1200">
                <a:latin typeface="Calibri" pitchFamily="34" charset="0"/>
                <a:ea typeface="宋体" pitchFamily="2" charset="-122"/>
              </a:rPr>
              <a:t>4</a:t>
            </a:fld>
            <a:endParaRPr lang="zh-CN" altLang="en-US" sz="1200">
              <a:latin typeface="Calibri" pitchFamily="34" charset="0"/>
              <a:ea typeface="宋体" pitchFamily="2"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noTextEdit="1"/>
          </p:cNvSpPr>
          <p:nvPr>
            <p:ph type="sldImg" idx="4294967295"/>
          </p:nvPr>
        </p:nvSpPr>
        <p:spPr>
          <a:xfrm>
            <a:off x="381000" y="685800"/>
            <a:ext cx="6096000" cy="3429000"/>
          </a:xfrm>
          <a:prstGeom prst="rect">
            <a:avLst/>
          </a:prstGeom>
          <a:noFill/>
          <a:ln w="12700">
            <a:solidFill>
              <a:prstClr val="black"/>
            </a:solidFill>
            <a:miter lim="800000"/>
          </a:ln>
        </p:spPr>
      </p:sp>
      <p:sp>
        <p:nvSpPr>
          <p:cNvPr id="26626" name="备注占位符 2"/>
          <p:cNvSpPr>
            <a:spLocks noGrp="1"/>
          </p:cNvSpPr>
          <p:nvPr>
            <p:ph type="body" idx="4294967295"/>
          </p:nvPr>
        </p:nvSpPr>
        <p:spPr>
          <a:xfrm>
            <a:off x="685800" y="4343400"/>
            <a:ext cx="5486400" cy="4114800"/>
          </a:xfrm>
          <a:prstGeom prst="rect">
            <a:avLst/>
          </a:prstGeom>
          <a:noFill/>
          <a:ln>
            <a:noFill/>
            <a:miter lim="800000"/>
          </a:ln>
        </p:spPr>
        <p:txBody>
          <a:bodyPr vert="horz" wrap="square" lIns="91440" tIns="45720" rIns="91440" bIns="45720" anchor="t" anchorCtr="0"/>
          <a:lstStyle>
            <a:lvl1pPr marL="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1pPr>
            <a:lvl2pPr marL="4572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2pPr>
            <a:lvl3pPr marL="9144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3pPr>
            <a:lvl4pPr marL="13716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4pPr>
            <a:lvl5pPr marL="18288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5pPr>
          </a:lstStyle>
          <a:p>
            <a:pPr lvl="0"/>
            <a:endParaRPr lang="zh-CN" altLang="en-US"/>
          </a:p>
        </p:txBody>
      </p:sp>
      <p:sp>
        <p:nvSpPr>
          <p:cNvPr id="26627" name="灯片编号占位符 3"/>
          <p:cNvSpPr>
            <a:spLocks noGrp="1"/>
          </p:cNvSpPr>
          <p:nvPr>
            <p:ph type="sldNum"/>
          </p:nvPr>
        </p:nvSpPr>
        <p:spPr>
          <a:xfrm>
            <a:off x="3884613" y="8685213"/>
            <a:ext cx="2971800" cy="457200"/>
          </a:xfrm>
          <a:prstGeom prst="rect">
            <a:avLst/>
          </a:prstGeom>
          <a:noFill/>
          <a:ln>
            <a:noFill/>
            <a:miter lim="800000"/>
          </a:ln>
        </p:spPr>
        <p:txBody>
          <a:bodyPr vert="horz" wrap="square" lIns="91440" tIns="45720" rIns="91440" bIns="45720"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lgn="r"/>
            <a:fld id="{21B9D673-FAC7-41BB-B8B7-D881FE6D6408}" type="slidenum">
              <a:rPr lang="zh-CN" altLang="en-US" sz="1200">
                <a:latin typeface="Calibri" pitchFamily="34" charset="0"/>
                <a:ea typeface="宋体" pitchFamily="2" charset="-122"/>
              </a:rPr>
              <a:t>13</a:t>
            </a:fld>
            <a:endParaRPr lang="zh-CN" altLang="en-US" sz="1200">
              <a:latin typeface="Calibri" pitchFamily="34" charset="0"/>
              <a:ea typeface="宋体" pitchFamily="2"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幻灯片图像占位符 1"/>
          <p:cNvSpPr>
            <a:spLocks noGrp="1" noRot="1" noChangeAspect="1" noTextEdit="1"/>
          </p:cNvSpPr>
          <p:nvPr>
            <p:ph type="sldImg" idx="4294967295"/>
          </p:nvPr>
        </p:nvSpPr>
        <p:spPr>
          <a:xfrm>
            <a:off x="381000" y="685800"/>
            <a:ext cx="6096000" cy="3429000"/>
          </a:xfrm>
          <a:prstGeom prst="rect">
            <a:avLst/>
          </a:prstGeom>
          <a:noFill/>
          <a:ln w="12700">
            <a:solidFill>
              <a:prstClr val="black"/>
            </a:solidFill>
            <a:miter lim="800000"/>
          </a:ln>
        </p:spPr>
      </p:sp>
      <p:sp>
        <p:nvSpPr>
          <p:cNvPr id="56322" name="备注占位符 2"/>
          <p:cNvSpPr>
            <a:spLocks noGrp="1"/>
          </p:cNvSpPr>
          <p:nvPr>
            <p:ph type="body" idx="4294967295"/>
          </p:nvPr>
        </p:nvSpPr>
        <p:spPr>
          <a:xfrm>
            <a:off x="685800" y="4343400"/>
            <a:ext cx="5486400" cy="4114800"/>
          </a:xfrm>
          <a:prstGeom prst="rect">
            <a:avLst/>
          </a:prstGeom>
          <a:noFill/>
          <a:ln>
            <a:noFill/>
            <a:miter lim="800000"/>
          </a:ln>
        </p:spPr>
        <p:txBody>
          <a:bodyPr vert="horz" wrap="square" lIns="91440" tIns="45720" rIns="91440" bIns="45720" anchor="t" anchorCtr="0"/>
          <a:lstStyle>
            <a:lvl1pPr marL="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1pPr>
            <a:lvl2pPr marL="4572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2pPr>
            <a:lvl3pPr marL="9144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3pPr>
            <a:lvl4pPr marL="13716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4pPr>
            <a:lvl5pPr marL="18288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5pPr>
          </a:lstStyle>
          <a:p>
            <a:pPr lvl="0"/>
            <a:endParaRPr lang="zh-CN" altLang="en-US"/>
          </a:p>
        </p:txBody>
      </p:sp>
      <p:sp>
        <p:nvSpPr>
          <p:cNvPr id="56323" name="灯片编号占位符 3"/>
          <p:cNvSpPr>
            <a:spLocks noGrp="1"/>
          </p:cNvSpPr>
          <p:nvPr>
            <p:ph type="sldNum"/>
          </p:nvPr>
        </p:nvSpPr>
        <p:spPr>
          <a:xfrm>
            <a:off x="3884613" y="8685213"/>
            <a:ext cx="2971800" cy="457200"/>
          </a:xfrm>
          <a:prstGeom prst="rect">
            <a:avLst/>
          </a:prstGeom>
          <a:noFill/>
          <a:ln>
            <a:noFill/>
            <a:miter lim="800000"/>
          </a:ln>
        </p:spPr>
        <p:txBody>
          <a:bodyPr vert="horz" wrap="square" lIns="91440" tIns="45720" rIns="91440" bIns="45720"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lgn="r"/>
            <a:fld id="{C98956CB-8A79-4613-BEEE-D61B95627E05}" type="slidenum">
              <a:rPr lang="zh-CN" altLang="en-US" sz="1200">
                <a:latin typeface="Calibri" pitchFamily="34" charset="0"/>
                <a:ea typeface="宋体" pitchFamily="2" charset="-122"/>
              </a:rPr>
              <a:t>41</a:t>
            </a:fld>
            <a:endParaRPr lang="zh-CN" altLang="en-US" sz="1200">
              <a:latin typeface="Calibri" pitchFamily="34" charset="0"/>
              <a:ea typeface="宋体" pitchFamily="2" charset="-12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幻灯片图像占位符 1"/>
          <p:cNvSpPr>
            <a:spLocks noGrp="1" noRot="1" noChangeAspect="1" noTextEdit="1"/>
          </p:cNvSpPr>
          <p:nvPr>
            <p:ph type="sldImg" idx="4294967295"/>
          </p:nvPr>
        </p:nvSpPr>
        <p:spPr>
          <a:xfrm>
            <a:off x="381000" y="685800"/>
            <a:ext cx="6096000" cy="3429000"/>
          </a:xfrm>
          <a:prstGeom prst="rect">
            <a:avLst/>
          </a:prstGeom>
          <a:noFill/>
          <a:ln w="12700">
            <a:solidFill>
              <a:prstClr val="black"/>
            </a:solidFill>
            <a:miter lim="800000"/>
          </a:ln>
        </p:spPr>
      </p:sp>
      <p:sp>
        <p:nvSpPr>
          <p:cNvPr id="58370" name="备注占位符 2"/>
          <p:cNvSpPr>
            <a:spLocks noGrp="1"/>
          </p:cNvSpPr>
          <p:nvPr>
            <p:ph type="body" idx="4294967295"/>
          </p:nvPr>
        </p:nvSpPr>
        <p:spPr>
          <a:xfrm>
            <a:off x="685800" y="4343400"/>
            <a:ext cx="5486400" cy="4114800"/>
          </a:xfrm>
          <a:prstGeom prst="rect">
            <a:avLst/>
          </a:prstGeom>
          <a:noFill/>
          <a:ln>
            <a:noFill/>
            <a:miter lim="800000"/>
          </a:ln>
        </p:spPr>
        <p:txBody>
          <a:bodyPr vert="horz" wrap="square" lIns="91440" tIns="45720" rIns="91440" bIns="45720" anchor="t" anchorCtr="0"/>
          <a:lstStyle>
            <a:lvl1pPr marL="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1pPr>
            <a:lvl2pPr marL="4572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2pPr>
            <a:lvl3pPr marL="9144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3pPr>
            <a:lvl4pPr marL="13716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4pPr>
            <a:lvl5pPr marL="18288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5pPr>
          </a:lstStyle>
          <a:p>
            <a:pPr lvl="0"/>
            <a:endParaRPr lang="zh-CN" altLang="en-US"/>
          </a:p>
        </p:txBody>
      </p:sp>
      <p:sp>
        <p:nvSpPr>
          <p:cNvPr id="58371" name="灯片编号占位符 3"/>
          <p:cNvSpPr>
            <a:spLocks noGrp="1"/>
          </p:cNvSpPr>
          <p:nvPr>
            <p:ph type="sldNum"/>
          </p:nvPr>
        </p:nvSpPr>
        <p:spPr>
          <a:xfrm>
            <a:off x="3884613" y="8685213"/>
            <a:ext cx="2971800" cy="457200"/>
          </a:xfrm>
          <a:prstGeom prst="rect">
            <a:avLst/>
          </a:prstGeom>
          <a:noFill/>
          <a:ln>
            <a:noFill/>
            <a:miter lim="800000"/>
          </a:ln>
        </p:spPr>
        <p:txBody>
          <a:bodyPr vert="horz" wrap="square" lIns="91440" tIns="45720" rIns="91440" bIns="45720"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lgn="r"/>
            <a:fld id="{F41F5118-9E0B-4D4C-8248-02033E70D6BF}" type="slidenum">
              <a:rPr lang="zh-CN" altLang="en-US" sz="1200">
                <a:latin typeface="Calibri" pitchFamily="34" charset="0"/>
                <a:ea typeface="宋体" pitchFamily="2" charset="-122"/>
              </a:rPr>
              <a:t>42</a:t>
            </a:fld>
            <a:endParaRPr lang="zh-CN" altLang="en-US" sz="1200">
              <a:latin typeface="Calibri" pitchFamily="34" charset="0"/>
              <a:ea typeface="宋体"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幻灯片图像占位符 1"/>
          <p:cNvSpPr>
            <a:spLocks noGrp="1" noRot="1" noChangeAspect="1" noTextEdit="1"/>
          </p:cNvSpPr>
          <p:nvPr>
            <p:ph type="sldImg" idx="4294967295"/>
          </p:nvPr>
        </p:nvSpPr>
        <p:spPr>
          <a:xfrm>
            <a:off x="381000" y="685800"/>
            <a:ext cx="6096000" cy="3429000"/>
          </a:xfrm>
          <a:prstGeom prst="rect">
            <a:avLst/>
          </a:prstGeom>
          <a:noFill/>
          <a:ln w="12700">
            <a:solidFill>
              <a:prstClr val="black"/>
            </a:solidFill>
            <a:miter lim="800000"/>
          </a:ln>
        </p:spPr>
      </p:sp>
      <p:sp>
        <p:nvSpPr>
          <p:cNvPr id="10242" name="备注占位符 2"/>
          <p:cNvSpPr>
            <a:spLocks noGrp="1"/>
          </p:cNvSpPr>
          <p:nvPr>
            <p:ph type="body" idx="4294967295"/>
          </p:nvPr>
        </p:nvSpPr>
        <p:spPr>
          <a:xfrm>
            <a:off x="685800" y="4343400"/>
            <a:ext cx="5486400" cy="4114800"/>
          </a:xfrm>
          <a:prstGeom prst="rect">
            <a:avLst/>
          </a:prstGeom>
          <a:noFill/>
          <a:ln>
            <a:noFill/>
            <a:miter lim="800000"/>
          </a:ln>
        </p:spPr>
        <p:txBody>
          <a:bodyPr vert="horz" wrap="square" lIns="91440" tIns="45720" rIns="91440" bIns="45720" anchor="t" anchorCtr="0"/>
          <a:lstStyle>
            <a:lvl1pPr marL="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1pPr>
            <a:lvl2pPr marL="4572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2pPr>
            <a:lvl3pPr marL="9144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3pPr>
            <a:lvl4pPr marL="13716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4pPr>
            <a:lvl5pPr marL="18288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5pPr>
          </a:lstStyle>
          <a:p>
            <a:pPr lvl="0"/>
            <a:endParaRPr lang="zh-CN" altLang="en-US"/>
          </a:p>
        </p:txBody>
      </p:sp>
      <p:sp>
        <p:nvSpPr>
          <p:cNvPr id="10243" name="灯片编号占位符 3"/>
          <p:cNvSpPr>
            <a:spLocks noGrp="1"/>
          </p:cNvSpPr>
          <p:nvPr>
            <p:ph type="sldNum"/>
          </p:nvPr>
        </p:nvSpPr>
        <p:spPr>
          <a:xfrm>
            <a:off x="3884613" y="8685213"/>
            <a:ext cx="2971800" cy="457200"/>
          </a:xfrm>
          <a:prstGeom prst="rect">
            <a:avLst/>
          </a:prstGeom>
          <a:noFill/>
          <a:ln>
            <a:noFill/>
            <a:miter lim="800000"/>
          </a:ln>
        </p:spPr>
        <p:txBody>
          <a:bodyPr vert="horz" wrap="square" lIns="91440" tIns="45720" rIns="91440" bIns="45720"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lgn="r"/>
            <a:fld id="{AD1C64D6-EA4F-4FAD-87F7-43D751C6AAF7}" type="slidenum">
              <a:rPr lang="zh-CN" altLang="en-US" sz="1200">
                <a:latin typeface="Calibri" pitchFamily="34" charset="0"/>
                <a:ea typeface="宋体" pitchFamily="2" charset="-122"/>
              </a:rPr>
              <a:t>5</a:t>
            </a:fld>
            <a:endParaRPr lang="zh-CN" altLang="en-US" sz="1200">
              <a:latin typeface="Calibri" pitchFamily="34" charset="0"/>
              <a:ea typeface="宋体"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幻灯片图像占位符 1"/>
          <p:cNvSpPr>
            <a:spLocks noGrp="1" noRot="1" noChangeAspect="1" noTextEdit="1"/>
          </p:cNvSpPr>
          <p:nvPr>
            <p:ph type="sldImg" idx="4294967295"/>
          </p:nvPr>
        </p:nvSpPr>
        <p:spPr>
          <a:xfrm>
            <a:off x="381000" y="685800"/>
            <a:ext cx="6096000" cy="3429000"/>
          </a:xfrm>
          <a:prstGeom prst="rect">
            <a:avLst/>
          </a:prstGeom>
          <a:noFill/>
          <a:ln w="12700">
            <a:solidFill>
              <a:prstClr val="black"/>
            </a:solidFill>
            <a:miter lim="800000"/>
          </a:ln>
        </p:spPr>
      </p:sp>
      <p:sp>
        <p:nvSpPr>
          <p:cNvPr id="12290" name="备注占位符 2"/>
          <p:cNvSpPr>
            <a:spLocks noGrp="1"/>
          </p:cNvSpPr>
          <p:nvPr>
            <p:ph type="body" idx="4294967295"/>
          </p:nvPr>
        </p:nvSpPr>
        <p:spPr>
          <a:xfrm>
            <a:off x="685800" y="4343400"/>
            <a:ext cx="5486400" cy="4114800"/>
          </a:xfrm>
          <a:prstGeom prst="rect">
            <a:avLst/>
          </a:prstGeom>
          <a:noFill/>
          <a:ln>
            <a:noFill/>
            <a:miter lim="800000"/>
          </a:ln>
        </p:spPr>
        <p:txBody>
          <a:bodyPr vert="horz" wrap="square" lIns="91440" tIns="45720" rIns="91440" bIns="45720" anchor="t" anchorCtr="0"/>
          <a:lstStyle>
            <a:lvl1pPr marL="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1pPr>
            <a:lvl2pPr marL="4572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2pPr>
            <a:lvl3pPr marL="9144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3pPr>
            <a:lvl4pPr marL="13716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4pPr>
            <a:lvl5pPr marL="18288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5pPr>
          </a:lstStyle>
          <a:p>
            <a:pPr lvl="0"/>
            <a:endParaRPr lang="zh-CN" altLang="en-US"/>
          </a:p>
        </p:txBody>
      </p:sp>
      <p:sp>
        <p:nvSpPr>
          <p:cNvPr id="12291" name="灯片编号占位符 3"/>
          <p:cNvSpPr>
            <a:spLocks noGrp="1"/>
          </p:cNvSpPr>
          <p:nvPr>
            <p:ph type="sldNum"/>
          </p:nvPr>
        </p:nvSpPr>
        <p:spPr>
          <a:xfrm>
            <a:off x="3884613" y="8685213"/>
            <a:ext cx="2971800" cy="457200"/>
          </a:xfrm>
          <a:prstGeom prst="rect">
            <a:avLst/>
          </a:prstGeom>
          <a:noFill/>
          <a:ln>
            <a:noFill/>
            <a:miter lim="800000"/>
          </a:ln>
        </p:spPr>
        <p:txBody>
          <a:bodyPr vert="horz" wrap="square" lIns="91440" tIns="45720" rIns="91440" bIns="45720"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lgn="r"/>
            <a:fld id="{21848A26-2140-45F4-A8A4-A355BD3C29D8}" type="slidenum">
              <a:rPr lang="zh-CN" altLang="en-US" sz="1200">
                <a:latin typeface="Calibri" pitchFamily="34" charset="0"/>
                <a:ea typeface="宋体" pitchFamily="2" charset="-122"/>
              </a:rPr>
              <a:t>6</a:t>
            </a:fld>
            <a:endParaRPr lang="zh-CN" altLang="en-US" sz="1200">
              <a:latin typeface="Calibri" pitchFamily="34" charset="0"/>
              <a:ea typeface="宋体"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幻灯片图像占位符 1"/>
          <p:cNvSpPr>
            <a:spLocks noGrp="1" noRot="1" noChangeAspect="1" noTextEdit="1"/>
          </p:cNvSpPr>
          <p:nvPr>
            <p:ph type="sldImg" idx="4294967295"/>
          </p:nvPr>
        </p:nvSpPr>
        <p:spPr>
          <a:xfrm>
            <a:off x="381000" y="685800"/>
            <a:ext cx="6096000" cy="3429000"/>
          </a:xfrm>
          <a:prstGeom prst="rect">
            <a:avLst/>
          </a:prstGeom>
          <a:noFill/>
          <a:ln w="12700">
            <a:solidFill>
              <a:prstClr val="black"/>
            </a:solidFill>
            <a:miter lim="800000"/>
          </a:ln>
        </p:spPr>
      </p:sp>
      <p:sp>
        <p:nvSpPr>
          <p:cNvPr id="14338" name="备注占位符 2"/>
          <p:cNvSpPr>
            <a:spLocks noGrp="1"/>
          </p:cNvSpPr>
          <p:nvPr>
            <p:ph type="body" idx="4294967295"/>
          </p:nvPr>
        </p:nvSpPr>
        <p:spPr>
          <a:xfrm>
            <a:off x="685800" y="4343400"/>
            <a:ext cx="5486400" cy="4114800"/>
          </a:xfrm>
          <a:prstGeom prst="rect">
            <a:avLst/>
          </a:prstGeom>
          <a:noFill/>
          <a:ln>
            <a:noFill/>
            <a:miter lim="800000"/>
          </a:ln>
        </p:spPr>
        <p:txBody>
          <a:bodyPr vert="horz" wrap="square" lIns="91440" tIns="45720" rIns="91440" bIns="45720" anchor="t" anchorCtr="0"/>
          <a:lstStyle>
            <a:lvl1pPr marL="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1pPr>
            <a:lvl2pPr marL="4572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2pPr>
            <a:lvl3pPr marL="9144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3pPr>
            <a:lvl4pPr marL="13716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4pPr>
            <a:lvl5pPr marL="18288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5pPr>
          </a:lstStyle>
          <a:p>
            <a:pPr lvl="0"/>
            <a:endParaRPr lang="zh-CN" altLang="en-US"/>
          </a:p>
        </p:txBody>
      </p:sp>
      <p:sp>
        <p:nvSpPr>
          <p:cNvPr id="14339" name="灯片编号占位符 3"/>
          <p:cNvSpPr>
            <a:spLocks noGrp="1"/>
          </p:cNvSpPr>
          <p:nvPr>
            <p:ph type="sldNum"/>
          </p:nvPr>
        </p:nvSpPr>
        <p:spPr>
          <a:xfrm>
            <a:off x="3884613" y="8685213"/>
            <a:ext cx="2971800" cy="457200"/>
          </a:xfrm>
          <a:prstGeom prst="rect">
            <a:avLst/>
          </a:prstGeom>
          <a:noFill/>
          <a:ln>
            <a:noFill/>
            <a:miter lim="800000"/>
          </a:ln>
        </p:spPr>
        <p:txBody>
          <a:bodyPr vert="horz" wrap="square" lIns="91440" tIns="45720" rIns="91440" bIns="45720"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lgn="r"/>
            <a:fld id="{D8E9C768-AEED-4A0E-8C2C-A57E981038BF}" type="slidenum">
              <a:rPr lang="zh-CN" altLang="en-US" sz="1200">
                <a:latin typeface="Calibri" pitchFamily="34" charset="0"/>
                <a:ea typeface="宋体" pitchFamily="2" charset="-122"/>
              </a:rPr>
              <a:t>7</a:t>
            </a:fld>
            <a:endParaRPr lang="zh-CN" altLang="en-US" sz="1200">
              <a:latin typeface="Calibri" pitchFamily="34" charset="0"/>
              <a:ea typeface="宋体" pitchFamily="2"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noTextEdit="1"/>
          </p:cNvSpPr>
          <p:nvPr>
            <p:ph type="sldImg" idx="4294967295"/>
          </p:nvPr>
        </p:nvSpPr>
        <p:spPr>
          <a:xfrm>
            <a:off x="381000" y="685800"/>
            <a:ext cx="6096000" cy="3429000"/>
          </a:xfrm>
          <a:prstGeom prst="rect">
            <a:avLst/>
          </a:prstGeom>
          <a:noFill/>
          <a:ln w="12700">
            <a:solidFill>
              <a:prstClr val="black"/>
            </a:solidFill>
            <a:miter lim="800000"/>
          </a:ln>
        </p:spPr>
      </p:sp>
      <p:sp>
        <p:nvSpPr>
          <p:cNvPr id="16386" name="备注占位符 2"/>
          <p:cNvSpPr>
            <a:spLocks noGrp="1"/>
          </p:cNvSpPr>
          <p:nvPr>
            <p:ph type="body" idx="4294967295"/>
          </p:nvPr>
        </p:nvSpPr>
        <p:spPr>
          <a:xfrm>
            <a:off x="685800" y="4343400"/>
            <a:ext cx="5486400" cy="4114800"/>
          </a:xfrm>
          <a:prstGeom prst="rect">
            <a:avLst/>
          </a:prstGeom>
          <a:noFill/>
          <a:ln>
            <a:noFill/>
            <a:miter lim="800000"/>
          </a:ln>
        </p:spPr>
        <p:txBody>
          <a:bodyPr vert="horz" wrap="square" lIns="91440" tIns="45720" rIns="91440" bIns="45720" anchor="t" anchorCtr="0"/>
          <a:lstStyle>
            <a:lvl1pPr marL="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1pPr>
            <a:lvl2pPr marL="4572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2pPr>
            <a:lvl3pPr marL="9144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3pPr>
            <a:lvl4pPr marL="13716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4pPr>
            <a:lvl5pPr marL="18288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5pPr>
          </a:lstStyle>
          <a:p>
            <a:pPr lvl="0"/>
            <a:endParaRPr lang="zh-CN" altLang="en-US"/>
          </a:p>
        </p:txBody>
      </p:sp>
      <p:sp>
        <p:nvSpPr>
          <p:cNvPr id="16387" name="灯片编号占位符 3"/>
          <p:cNvSpPr>
            <a:spLocks noGrp="1"/>
          </p:cNvSpPr>
          <p:nvPr>
            <p:ph type="sldNum"/>
          </p:nvPr>
        </p:nvSpPr>
        <p:spPr>
          <a:xfrm>
            <a:off x="3884613" y="8685213"/>
            <a:ext cx="2971800" cy="457200"/>
          </a:xfrm>
          <a:prstGeom prst="rect">
            <a:avLst/>
          </a:prstGeom>
          <a:noFill/>
          <a:ln>
            <a:noFill/>
            <a:miter lim="800000"/>
          </a:ln>
        </p:spPr>
        <p:txBody>
          <a:bodyPr vert="horz" wrap="square" lIns="91440" tIns="45720" rIns="91440" bIns="45720"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lgn="r"/>
            <a:fld id="{A7581CF5-328F-4418-BCA2-0BA18C281B06}" type="slidenum">
              <a:rPr lang="zh-CN" altLang="en-US" sz="1200">
                <a:latin typeface="Calibri" pitchFamily="34" charset="0"/>
                <a:ea typeface="宋体" pitchFamily="2" charset="-122"/>
              </a:rPr>
              <a:t>8</a:t>
            </a:fld>
            <a:endParaRPr lang="zh-CN" altLang="en-US" sz="1200">
              <a:latin typeface="Calibri" pitchFamily="34" charset="0"/>
              <a:ea typeface="宋体" pitchFamily="2"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幻灯片图像占位符 1"/>
          <p:cNvSpPr>
            <a:spLocks noGrp="1" noRot="1" noChangeAspect="1" noTextEdit="1"/>
          </p:cNvSpPr>
          <p:nvPr>
            <p:ph type="sldImg" idx="4294967295"/>
          </p:nvPr>
        </p:nvSpPr>
        <p:spPr>
          <a:xfrm>
            <a:off x="381000" y="685800"/>
            <a:ext cx="6096000" cy="3429000"/>
          </a:xfrm>
          <a:prstGeom prst="rect">
            <a:avLst/>
          </a:prstGeom>
          <a:noFill/>
          <a:ln w="12700">
            <a:solidFill>
              <a:prstClr val="black"/>
            </a:solidFill>
            <a:miter lim="800000"/>
          </a:ln>
        </p:spPr>
      </p:sp>
      <p:sp>
        <p:nvSpPr>
          <p:cNvPr id="18434" name="备注占位符 2"/>
          <p:cNvSpPr>
            <a:spLocks noGrp="1"/>
          </p:cNvSpPr>
          <p:nvPr>
            <p:ph type="body" idx="4294967295"/>
          </p:nvPr>
        </p:nvSpPr>
        <p:spPr>
          <a:xfrm>
            <a:off x="685800" y="4343400"/>
            <a:ext cx="5486400" cy="4114800"/>
          </a:xfrm>
          <a:prstGeom prst="rect">
            <a:avLst/>
          </a:prstGeom>
          <a:noFill/>
          <a:ln>
            <a:noFill/>
            <a:miter lim="800000"/>
          </a:ln>
        </p:spPr>
        <p:txBody>
          <a:bodyPr vert="horz" wrap="square" lIns="91440" tIns="45720" rIns="91440" bIns="45720" anchor="t" anchorCtr="0"/>
          <a:lstStyle>
            <a:lvl1pPr marL="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1pPr>
            <a:lvl2pPr marL="4572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2pPr>
            <a:lvl3pPr marL="9144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3pPr>
            <a:lvl4pPr marL="13716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4pPr>
            <a:lvl5pPr marL="18288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5pPr>
          </a:lstStyle>
          <a:p>
            <a:pPr lvl="0"/>
            <a:endParaRPr lang="zh-CN" altLang="en-US"/>
          </a:p>
        </p:txBody>
      </p:sp>
      <p:sp>
        <p:nvSpPr>
          <p:cNvPr id="18435" name="灯片编号占位符 3"/>
          <p:cNvSpPr>
            <a:spLocks noGrp="1"/>
          </p:cNvSpPr>
          <p:nvPr>
            <p:ph type="sldNum"/>
          </p:nvPr>
        </p:nvSpPr>
        <p:spPr>
          <a:xfrm>
            <a:off x="3884613" y="8685213"/>
            <a:ext cx="2971800" cy="457200"/>
          </a:xfrm>
          <a:prstGeom prst="rect">
            <a:avLst/>
          </a:prstGeom>
          <a:noFill/>
          <a:ln>
            <a:noFill/>
            <a:miter lim="800000"/>
          </a:ln>
        </p:spPr>
        <p:txBody>
          <a:bodyPr vert="horz" wrap="square" lIns="91440" tIns="45720" rIns="91440" bIns="45720"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lgn="r"/>
            <a:fld id="{08BB4257-2831-4D81-8DAB-697A0E90BE66}" type="slidenum">
              <a:rPr lang="zh-CN" altLang="en-US" sz="1200">
                <a:latin typeface="Calibri" pitchFamily="34" charset="0"/>
                <a:ea typeface="宋体" pitchFamily="2" charset="-122"/>
              </a:rPr>
              <a:t>9</a:t>
            </a:fld>
            <a:endParaRPr lang="zh-CN" altLang="en-US" sz="1200">
              <a:latin typeface="Calibri" pitchFamily="34" charset="0"/>
              <a:ea typeface="宋体" pitchFamily="2"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幻灯片图像占位符 1"/>
          <p:cNvSpPr>
            <a:spLocks noGrp="1" noRot="1" noChangeAspect="1" noTextEdit="1"/>
          </p:cNvSpPr>
          <p:nvPr>
            <p:ph type="sldImg" idx="4294967295"/>
          </p:nvPr>
        </p:nvSpPr>
        <p:spPr>
          <a:xfrm>
            <a:off x="381000" y="685800"/>
            <a:ext cx="6096000" cy="3429000"/>
          </a:xfrm>
          <a:prstGeom prst="rect">
            <a:avLst/>
          </a:prstGeom>
          <a:noFill/>
          <a:ln w="12700">
            <a:solidFill>
              <a:prstClr val="black"/>
            </a:solidFill>
            <a:miter lim="800000"/>
          </a:ln>
        </p:spPr>
      </p:sp>
      <p:sp>
        <p:nvSpPr>
          <p:cNvPr id="20482" name="备注占位符 2"/>
          <p:cNvSpPr>
            <a:spLocks noGrp="1"/>
          </p:cNvSpPr>
          <p:nvPr>
            <p:ph type="body" idx="4294967295"/>
          </p:nvPr>
        </p:nvSpPr>
        <p:spPr>
          <a:xfrm>
            <a:off x="685800" y="4343400"/>
            <a:ext cx="5486400" cy="4114800"/>
          </a:xfrm>
          <a:prstGeom prst="rect">
            <a:avLst/>
          </a:prstGeom>
          <a:noFill/>
          <a:ln>
            <a:noFill/>
            <a:miter lim="800000"/>
          </a:ln>
        </p:spPr>
        <p:txBody>
          <a:bodyPr vert="horz" wrap="square" lIns="91440" tIns="45720" rIns="91440" bIns="45720" anchor="t" anchorCtr="0"/>
          <a:lstStyle>
            <a:lvl1pPr marL="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1pPr>
            <a:lvl2pPr marL="4572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2pPr>
            <a:lvl3pPr marL="9144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3pPr>
            <a:lvl4pPr marL="13716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4pPr>
            <a:lvl5pPr marL="18288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5pPr>
          </a:lstStyle>
          <a:p>
            <a:pPr lvl="0"/>
            <a:endParaRPr lang="zh-CN" altLang="en-US"/>
          </a:p>
        </p:txBody>
      </p:sp>
      <p:sp>
        <p:nvSpPr>
          <p:cNvPr id="20483" name="灯片编号占位符 3"/>
          <p:cNvSpPr>
            <a:spLocks noGrp="1"/>
          </p:cNvSpPr>
          <p:nvPr>
            <p:ph type="sldNum"/>
          </p:nvPr>
        </p:nvSpPr>
        <p:spPr>
          <a:xfrm>
            <a:off x="3884613" y="8685213"/>
            <a:ext cx="2971800" cy="457200"/>
          </a:xfrm>
          <a:prstGeom prst="rect">
            <a:avLst/>
          </a:prstGeom>
          <a:noFill/>
          <a:ln>
            <a:noFill/>
            <a:miter lim="800000"/>
          </a:ln>
        </p:spPr>
        <p:txBody>
          <a:bodyPr vert="horz" wrap="square" lIns="91440" tIns="45720" rIns="91440" bIns="45720"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lgn="r"/>
            <a:fld id="{2251364B-9AE5-48B5-B9CF-295D1054BE44}" type="slidenum">
              <a:rPr lang="zh-CN" altLang="en-US" sz="1200">
                <a:latin typeface="Calibri" pitchFamily="34" charset="0"/>
                <a:ea typeface="宋体" pitchFamily="2" charset="-122"/>
              </a:rPr>
              <a:t>10</a:t>
            </a:fld>
            <a:endParaRPr lang="zh-CN" altLang="en-US" sz="1200">
              <a:latin typeface="Calibri" pitchFamily="34" charset="0"/>
              <a:ea typeface="宋体" pitchFamily="2"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noTextEdit="1"/>
          </p:cNvSpPr>
          <p:nvPr>
            <p:ph type="sldImg" idx="4294967295"/>
          </p:nvPr>
        </p:nvSpPr>
        <p:spPr>
          <a:xfrm>
            <a:off x="381000" y="685800"/>
            <a:ext cx="6096000" cy="3429000"/>
          </a:xfrm>
          <a:prstGeom prst="rect">
            <a:avLst/>
          </a:prstGeom>
          <a:noFill/>
          <a:ln w="12700">
            <a:solidFill>
              <a:prstClr val="black"/>
            </a:solidFill>
            <a:miter lim="800000"/>
          </a:ln>
        </p:spPr>
      </p:sp>
      <p:sp>
        <p:nvSpPr>
          <p:cNvPr id="22530" name="备注占位符 2"/>
          <p:cNvSpPr>
            <a:spLocks noGrp="1"/>
          </p:cNvSpPr>
          <p:nvPr>
            <p:ph type="body" idx="4294967295"/>
          </p:nvPr>
        </p:nvSpPr>
        <p:spPr>
          <a:xfrm>
            <a:off x="685800" y="4343400"/>
            <a:ext cx="5486400" cy="4114800"/>
          </a:xfrm>
          <a:prstGeom prst="rect">
            <a:avLst/>
          </a:prstGeom>
          <a:noFill/>
          <a:ln>
            <a:noFill/>
            <a:miter lim="800000"/>
          </a:ln>
        </p:spPr>
        <p:txBody>
          <a:bodyPr vert="horz" wrap="square" lIns="91440" tIns="45720" rIns="91440" bIns="45720" anchor="t" anchorCtr="0"/>
          <a:lstStyle>
            <a:lvl1pPr marL="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1pPr>
            <a:lvl2pPr marL="4572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2pPr>
            <a:lvl3pPr marL="9144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3pPr>
            <a:lvl4pPr marL="13716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4pPr>
            <a:lvl5pPr marL="18288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5pPr>
          </a:lstStyle>
          <a:p>
            <a:pPr lvl="0"/>
            <a:endParaRPr lang="zh-CN" altLang="en-US"/>
          </a:p>
        </p:txBody>
      </p:sp>
      <p:sp>
        <p:nvSpPr>
          <p:cNvPr id="22531" name="灯片编号占位符 3"/>
          <p:cNvSpPr>
            <a:spLocks noGrp="1"/>
          </p:cNvSpPr>
          <p:nvPr>
            <p:ph type="sldNum"/>
          </p:nvPr>
        </p:nvSpPr>
        <p:spPr>
          <a:xfrm>
            <a:off x="3884613" y="8685213"/>
            <a:ext cx="2971800" cy="457200"/>
          </a:xfrm>
          <a:prstGeom prst="rect">
            <a:avLst/>
          </a:prstGeom>
          <a:noFill/>
          <a:ln>
            <a:noFill/>
            <a:miter lim="800000"/>
          </a:ln>
        </p:spPr>
        <p:txBody>
          <a:bodyPr vert="horz" wrap="square" lIns="91440" tIns="45720" rIns="91440" bIns="45720"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lgn="r"/>
            <a:fld id="{283F10DC-4208-4DBD-A6F4-B87825002B17}" type="slidenum">
              <a:rPr lang="zh-CN" altLang="en-US" sz="1200">
                <a:latin typeface="Calibri" pitchFamily="34" charset="0"/>
                <a:ea typeface="宋体" pitchFamily="2" charset="-122"/>
              </a:rPr>
              <a:t>11</a:t>
            </a:fld>
            <a:endParaRPr lang="zh-CN" altLang="en-US" sz="1200">
              <a:latin typeface="Calibri" pitchFamily="34" charset="0"/>
              <a:ea typeface="宋体" pitchFamily="2"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noTextEdit="1"/>
          </p:cNvSpPr>
          <p:nvPr>
            <p:ph type="sldImg" idx="4294967295"/>
          </p:nvPr>
        </p:nvSpPr>
        <p:spPr>
          <a:xfrm>
            <a:off x="381000" y="685800"/>
            <a:ext cx="6096000" cy="3429000"/>
          </a:xfrm>
          <a:prstGeom prst="rect">
            <a:avLst/>
          </a:prstGeom>
          <a:noFill/>
          <a:ln w="12700">
            <a:solidFill>
              <a:prstClr val="black"/>
            </a:solidFill>
            <a:miter lim="800000"/>
          </a:ln>
        </p:spPr>
      </p:sp>
      <p:sp>
        <p:nvSpPr>
          <p:cNvPr id="24578" name="备注占位符 2"/>
          <p:cNvSpPr>
            <a:spLocks noGrp="1"/>
          </p:cNvSpPr>
          <p:nvPr>
            <p:ph type="body" idx="4294967295"/>
          </p:nvPr>
        </p:nvSpPr>
        <p:spPr>
          <a:xfrm>
            <a:off x="685800" y="4343400"/>
            <a:ext cx="5486400" cy="4114800"/>
          </a:xfrm>
          <a:prstGeom prst="rect">
            <a:avLst/>
          </a:prstGeom>
          <a:noFill/>
          <a:ln>
            <a:noFill/>
            <a:miter lim="800000"/>
          </a:ln>
        </p:spPr>
        <p:txBody>
          <a:bodyPr vert="horz" wrap="square" lIns="91440" tIns="45720" rIns="91440" bIns="45720" anchor="t" anchorCtr="0"/>
          <a:lstStyle>
            <a:lvl1pPr marL="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1pPr>
            <a:lvl2pPr marL="4572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2pPr>
            <a:lvl3pPr marL="9144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3pPr>
            <a:lvl4pPr marL="13716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4pPr>
            <a:lvl5pPr marL="18288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5pPr>
          </a:lstStyle>
          <a:p>
            <a:pPr lvl="0"/>
            <a:endParaRPr lang="zh-CN" altLang="en-US"/>
          </a:p>
        </p:txBody>
      </p:sp>
      <p:sp>
        <p:nvSpPr>
          <p:cNvPr id="24579" name="灯片编号占位符 3"/>
          <p:cNvSpPr>
            <a:spLocks noGrp="1"/>
          </p:cNvSpPr>
          <p:nvPr>
            <p:ph type="sldNum"/>
          </p:nvPr>
        </p:nvSpPr>
        <p:spPr>
          <a:xfrm>
            <a:off x="3884613" y="8685213"/>
            <a:ext cx="2971800" cy="457200"/>
          </a:xfrm>
          <a:prstGeom prst="rect">
            <a:avLst/>
          </a:prstGeom>
          <a:noFill/>
          <a:ln>
            <a:noFill/>
            <a:miter lim="800000"/>
          </a:ln>
        </p:spPr>
        <p:txBody>
          <a:bodyPr vert="horz" wrap="square" lIns="91440" tIns="45720" rIns="91440" bIns="45720"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lgn="r"/>
            <a:fld id="{84BCA5E9-5D76-47B6-B2C8-76C4B1A32CB5}" type="slidenum">
              <a:rPr lang="zh-CN" altLang="en-US" sz="1200">
                <a:latin typeface="Calibri" pitchFamily="34" charset="0"/>
                <a:ea typeface="宋体" pitchFamily="2" charset="-122"/>
              </a:rPr>
              <a:t>12</a:t>
            </a:fld>
            <a:endParaRPr lang="zh-CN" altLang="en-US" sz="1200">
              <a:latin typeface="Calibri" pitchFamily="34" charset="0"/>
              <a:ea typeface="宋体"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自定义版式">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099896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2021/3/14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2021/3/14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2021/3/14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2021/3/14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2021/3/14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2021/3/14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2021/3/14</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image" Target="file:///F:\&#37045;\21&#26149;\&#29289;&#29702;\&#28857;&#25320;&#20013;&#32771;\word\&#35762;&#26412;\&#19968;&#25913;+10.tif" TargetMode="External"/><Relationship Id="rId5" Type="http://schemas.openxmlformats.org/officeDocument/2006/relationships/image" Target="../media/image17.png"/><Relationship Id="rId4" Type="http://schemas.openxmlformats.org/officeDocument/2006/relationships/image" Target="file:///F:\&#37045;\21&#26149;\&#29289;&#29702;\&#28857;&#25320;&#20013;&#32771;\word\&#35762;&#26412;\&#19968;&#25913;+9.tif" TargetMode="External"/></Relationships>
</file>

<file path=ppt/slides/_rels/slide1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14.xml"/><Relationship Id="rId7" Type="http://schemas.openxmlformats.org/officeDocument/2006/relationships/slide" Target="slide2.xml"/><Relationship Id="rId2" Type="http://schemas.openxmlformats.org/officeDocument/2006/relationships/notesSlide" Target="../notesSlides/notesSlide10.xml"/><Relationship Id="rId1" Type="http://schemas.openxmlformats.org/officeDocument/2006/relationships/slideLayout" Target="../slideLayouts/slideLayout12.xml"/><Relationship Id="rId6" Type="http://schemas.openxmlformats.org/officeDocument/2006/relationships/slide" Target="slide28.xml"/><Relationship Id="rId5" Type="http://schemas.openxmlformats.org/officeDocument/2006/relationships/slide" Target="slide18.xml"/><Relationship Id="rId4" Type="http://schemas.openxmlformats.org/officeDocument/2006/relationships/slide" Target="slide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1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13.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slide" Target="slide3.xml"/><Relationship Id="rId4" Type="http://schemas.openxmlformats.org/officeDocument/2006/relationships/image" Target="../media/image3.png"/><Relationship Id="rId9" Type="http://schemas.openxmlformats.org/officeDocument/2006/relationships/slide" Target="slide3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13.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12.xml"/><Relationship Id="rId6" Type="http://schemas.openxmlformats.org/officeDocument/2006/relationships/slide" Target="slide10.xml"/><Relationship Id="rId5" Type="http://schemas.openxmlformats.org/officeDocument/2006/relationships/image" Target="../media/image7.png"/><Relationship Id="rId4" Type="http://schemas.openxmlformats.org/officeDocument/2006/relationships/slide" Target="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13.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8" Type="http://schemas.openxmlformats.org/officeDocument/2006/relationships/slide" Target="slide40.xml"/><Relationship Id="rId3" Type="http://schemas.openxmlformats.org/officeDocument/2006/relationships/image" Target="../media/image22.jpeg"/><Relationship Id="rId7" Type="http://schemas.openxmlformats.org/officeDocument/2006/relationships/image" Target="../media/image7.png"/><Relationship Id="rId12" Type="http://schemas.openxmlformats.org/officeDocument/2006/relationships/slide" Target="slide45.xml"/><Relationship Id="rId2" Type="http://schemas.openxmlformats.org/officeDocument/2006/relationships/slide" Target="slide37.xml"/><Relationship Id="rId1" Type="http://schemas.openxmlformats.org/officeDocument/2006/relationships/slideLayout" Target="../slideLayouts/slideLayout12.xml"/><Relationship Id="rId6" Type="http://schemas.openxmlformats.org/officeDocument/2006/relationships/slide" Target="slide2.xml"/><Relationship Id="rId11" Type="http://schemas.openxmlformats.org/officeDocument/2006/relationships/slide" Target="slide44.xml"/><Relationship Id="rId5" Type="http://schemas.openxmlformats.org/officeDocument/2006/relationships/slide" Target="slide39.xml"/><Relationship Id="rId10" Type="http://schemas.openxmlformats.org/officeDocument/2006/relationships/slide" Target="slide43.xml"/><Relationship Id="rId4" Type="http://schemas.openxmlformats.org/officeDocument/2006/relationships/slide" Target="slide38.xml"/><Relationship Id="rId9" Type="http://schemas.openxmlformats.org/officeDocument/2006/relationships/slide" Target="slide41.xml"/></Relationships>
</file>

<file path=ppt/slides/_rels/slide3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36.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36.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36.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10.png"/><Relationship Id="rId4" Type="http://schemas.openxmlformats.org/officeDocument/2006/relationships/image" Target="../media/image9.png"/></Relationships>
</file>

<file path=ppt/slides/_rels/slide40.xml.rels><?xml version="1.0" encoding="UTF-8" standalone="yes"?>
<Relationships xmlns="http://schemas.openxmlformats.org/package/2006/relationships"><Relationship Id="rId3" Type="http://schemas.openxmlformats.org/officeDocument/2006/relationships/slide" Target="slide36.xml"/><Relationship Id="rId2" Type="http://schemas.openxmlformats.org/officeDocument/2006/relationships/image" Target="../media/image23.png"/><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4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3" Type="http://schemas.openxmlformats.org/officeDocument/2006/relationships/slide" Target="slide36.xml"/><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4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36.xml"/><Relationship Id="rId1" Type="http://schemas.openxmlformats.org/officeDocument/2006/relationships/slideLayout" Target="../slideLayouts/slideLayout12.xml"/><Relationship Id="rId5" Type="http://schemas.openxmlformats.org/officeDocument/2006/relationships/image" Target="../media/image26.png"/><Relationship Id="rId4" Type="http://schemas.openxmlformats.org/officeDocument/2006/relationships/image" Target="../media/image25.png"/></Relationships>
</file>

<file path=ppt/slides/_rels/slide4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36.xml"/><Relationship Id="rId1" Type="http://schemas.openxmlformats.org/officeDocument/2006/relationships/slideLayout" Target="../slideLayouts/slideLayout12.xml"/><Relationship Id="rId4" Type="http://schemas.openxmlformats.org/officeDocument/2006/relationships/image" Target="../media/image27.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slide" Target="slide36.xml"/><Relationship Id="rId7" Type="http://schemas.openxmlformats.org/officeDocument/2006/relationships/image" Target="../media/image28.emf"/><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oleObject" Target="../embeddings/Microsoft_Word_97_-_2003___1.doc"/><Relationship Id="rId5" Type="http://schemas.openxmlformats.org/officeDocument/2006/relationships/oleObject" Target="../embeddings/oleObject1.bin"/><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10.pn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image" Target="../media/image13.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8" Type="http://schemas.openxmlformats.org/officeDocument/2006/relationships/image" Target="file:///F:\&#37045;\21&#26149;\&#29289;&#29702;\&#28857;&#25320;&#20013;&#32771;\word\&#35762;&#26412;\&#22270;+193.tif" TargetMode="External"/><Relationship Id="rId3" Type="http://schemas.openxmlformats.org/officeDocument/2006/relationships/slide" Target="slide3.xml"/><Relationship Id="rId7"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file:///F:\&#37045;\21&#26149;\&#29289;&#29702;\&#28857;&#25320;&#20013;&#32771;\word\&#35762;&#26412;\&#22270;+192.tif" TargetMode="External"/><Relationship Id="rId5" Type="http://schemas.openxmlformats.org/officeDocument/2006/relationships/image" Target="../media/image14.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框 6"/>
          <p:cNvSpPr/>
          <p:nvPr/>
        </p:nvSpPr>
        <p:spPr>
          <a:xfrm>
            <a:off x="1474788" y="1690688"/>
            <a:ext cx="6157912" cy="818173"/>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lgn="ctr">
              <a:lnSpc>
                <a:spcPct val="150000"/>
              </a:lnSpc>
            </a:pPr>
            <a:r>
              <a:rPr lang="zh-CN" altLang="en-US" sz="3600" b="1" dirty="0">
                <a:solidFill>
                  <a:srgbClr val="0070C0"/>
                </a:solidFill>
                <a:latin typeface="Times New Roman" pitchFamily="18" charset="0"/>
                <a:ea typeface="黑体" pitchFamily="49" charset="-122"/>
                <a:sym typeface="Times New Roman" pitchFamily="18" charset="0"/>
              </a:rPr>
              <a:t>第</a:t>
            </a:r>
            <a:r>
              <a:rPr lang="en-US" altLang="zh-CN" sz="3600" b="1" dirty="0">
                <a:solidFill>
                  <a:srgbClr val="0070C0"/>
                </a:solidFill>
                <a:latin typeface="Times New Roman" pitchFamily="18" charset="0"/>
                <a:ea typeface="黑体" pitchFamily="49" charset="-122"/>
                <a:sym typeface="Times New Roman" pitchFamily="18" charset="0"/>
              </a:rPr>
              <a:t>9</a:t>
            </a:r>
            <a:r>
              <a:rPr lang="zh-CN" altLang="en-US" sz="3600" b="1" dirty="0">
                <a:solidFill>
                  <a:srgbClr val="0070C0"/>
                </a:solidFill>
                <a:latin typeface="Times New Roman" pitchFamily="18" charset="0"/>
                <a:ea typeface="黑体" pitchFamily="49" charset="-122"/>
                <a:sym typeface="Times New Roman" pitchFamily="18" charset="0"/>
              </a:rPr>
              <a:t>课</a:t>
            </a:r>
            <a:r>
              <a:rPr lang="zh-CN" altLang="en-US" sz="3600" b="1" dirty="0" smtClean="0">
                <a:solidFill>
                  <a:srgbClr val="0070C0"/>
                </a:solidFill>
                <a:latin typeface="Times New Roman" pitchFamily="18" charset="0"/>
                <a:ea typeface="黑体" pitchFamily="49" charset="-122"/>
                <a:sym typeface="Times New Roman" pitchFamily="18" charset="0"/>
              </a:rPr>
              <a:t>时 力</a:t>
            </a:r>
            <a:r>
              <a:rPr lang="zh-CN" altLang="en-US" sz="3600" b="1" dirty="0">
                <a:solidFill>
                  <a:srgbClr val="0070C0"/>
                </a:solidFill>
                <a:latin typeface="Times New Roman" pitchFamily="18" charset="0"/>
                <a:ea typeface="黑体" pitchFamily="49" charset="-122"/>
                <a:sym typeface="Times New Roman" pitchFamily="18" charset="0"/>
              </a:rPr>
              <a:t>与运动</a:t>
            </a:r>
          </a:p>
        </p:txBody>
      </p:sp>
      <p:sp>
        <p:nvSpPr>
          <p:cNvPr id="4098" name="Text Box 22"/>
          <p:cNvSpPr txBox="1">
            <a:spLocks noChangeArrowheads="1"/>
          </p:cNvSpPr>
          <p:nvPr/>
        </p:nvSpPr>
        <p:spPr bwMode="auto">
          <a:xfrm>
            <a:off x="6227763" y="411163"/>
            <a:ext cx="2449513"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539750" indent="-539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742950" indent="-285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11430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6002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20574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vl6pPr marL="25146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6pPr>
            <a:lvl7pPr marL="29718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7pPr>
            <a:lvl8pPr marL="34290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8pPr>
            <a:lvl9pPr marL="38862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9pPr>
          </a:lstStyle>
          <a:p>
            <a:pPr marL="540385" marR="0" lvl="0" indent="-540385" algn="ctr" eaLnBrk="0" hangingPunct="0">
              <a:lnSpc>
                <a:spcPct val="150000"/>
              </a:lnSpc>
              <a:spcAft>
                <a:spcPct val="0"/>
              </a:spcAft>
              <a:buClrTx/>
              <a:buFontTx/>
            </a:pPr>
            <a:r>
              <a:rPr lang="zh-CN" altLang="en-US" sz="3000" b="1" spc="0">
                <a:solidFill>
                  <a:srgbClr val="7030A0"/>
                </a:solidFill>
                <a:latin typeface="宋体" pitchFamily="2" charset="-122"/>
                <a:ea typeface="宋体" pitchFamily="2" charset="-122"/>
              </a:rPr>
              <a:t>基础梳理篇</a:t>
            </a:r>
            <a:endParaRPr lang="zh-CN" altLang="zh-CN" sz="3000" b="1">
              <a:solidFill>
                <a:srgbClr val="7030A0"/>
              </a:solidFill>
              <a:latin typeface="宋体" pitchFamily="2" charset="-122"/>
              <a:ea typeface="宋体" pitchFamily="2" charset="-122"/>
            </a:endParaRPr>
          </a:p>
        </p:txBody>
      </p:sp>
    </p:spTree>
    <p:extLst>
      <p:ext uri="{BB962C8B-B14F-4D97-AF65-F5344CB8AC3E}">
        <p14:creationId xmlns:p14="http://schemas.microsoft.com/office/powerpoint/2010/main" val="242350646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Box 22"/>
          <p:cNvSpPr txBox="1">
            <a:spLocks noChangeArrowheads="1"/>
          </p:cNvSpPr>
          <p:nvPr/>
        </p:nvSpPr>
        <p:spPr bwMode="auto">
          <a:xfrm>
            <a:off x="539750" y="987425"/>
            <a:ext cx="8115300" cy="334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539750" indent="-539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742950" indent="-285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11430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6002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20574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vl6pPr marL="25146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6pPr>
            <a:lvl7pPr marL="29718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7pPr>
            <a:lvl8pPr marL="34290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8pPr>
            <a:lvl9pPr marL="38862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9pPr>
          </a:lstStyle>
          <a:p>
            <a:pPr marL="357505" marR="0" lvl="0" indent="-354965" algn="just" eaLnBrk="0" hangingPunct="0">
              <a:lnSpc>
                <a:spcPct val="150000"/>
              </a:lnSpc>
              <a:spcAft>
                <a:spcPct val="0"/>
              </a:spcAft>
              <a:buClrTx/>
              <a:buFontTx/>
            </a:pPr>
            <a:r>
              <a:rPr lang="en-US" altLang="zh-CN" sz="2400" b="1" spc="0">
                <a:latin typeface="Times New Roman"/>
              </a:rPr>
              <a:t>1</a:t>
            </a:r>
            <a:r>
              <a:rPr lang="zh-CN" altLang="zh-CN" sz="2400" b="1" spc="0">
                <a:latin typeface="Times New Roman"/>
                <a:ea typeface="宋体" pitchFamily="2" charset="-122"/>
              </a:rPr>
              <a:t>．平衡状态与平衡力：物体如果在受到两个</a:t>
            </a:r>
            <a:r>
              <a:rPr lang="en-US" altLang="zh-CN" sz="2400" b="1" spc="0">
                <a:latin typeface="Times New Roman"/>
              </a:rPr>
              <a:t>(</a:t>
            </a:r>
            <a:r>
              <a:rPr lang="zh-CN" altLang="zh-CN" sz="2400" b="1" spc="0">
                <a:latin typeface="Times New Roman"/>
                <a:ea typeface="宋体" pitchFamily="2" charset="-122"/>
              </a:rPr>
              <a:t>或多个力</a:t>
            </a:r>
            <a:r>
              <a:rPr lang="en-US" altLang="zh-CN" sz="2400" b="1" spc="0">
                <a:latin typeface="Times New Roman"/>
              </a:rPr>
              <a:t>)</a:t>
            </a:r>
            <a:r>
              <a:rPr lang="zh-CN" altLang="zh-CN" sz="2400" b="1" spc="0">
                <a:latin typeface="Times New Roman"/>
                <a:ea typeface="宋体" pitchFamily="2" charset="-122"/>
              </a:rPr>
              <a:t>的作用时，能保持静止或匀速直线运动状态，我们就说物体处于平衡状态。使物体处于平衡状态的两个力</a:t>
            </a:r>
            <a:r>
              <a:rPr lang="en-US" altLang="zh-CN" sz="2400" b="1" spc="0">
                <a:latin typeface="Times New Roman"/>
              </a:rPr>
              <a:t>(</a:t>
            </a:r>
            <a:r>
              <a:rPr lang="zh-CN" altLang="zh-CN" sz="2400" b="1" spc="0">
                <a:latin typeface="Times New Roman"/>
                <a:ea typeface="宋体" pitchFamily="2" charset="-122"/>
              </a:rPr>
              <a:t>或多个力</a:t>
            </a:r>
            <a:r>
              <a:rPr lang="en-US" altLang="zh-CN" sz="2400" b="1" spc="0">
                <a:latin typeface="Times New Roman"/>
              </a:rPr>
              <a:t>)</a:t>
            </a:r>
            <a:r>
              <a:rPr lang="zh-CN" altLang="zh-CN" sz="2400" b="1" spc="0">
                <a:latin typeface="Times New Roman"/>
                <a:ea typeface="宋体" pitchFamily="2" charset="-122"/>
              </a:rPr>
              <a:t>就互称为平衡力。</a:t>
            </a:r>
            <a:endParaRPr lang="zh-CN" altLang="zh-CN" sz="1000">
              <a:latin typeface="宋体" pitchFamily="2" charset="-122"/>
              <a:ea typeface="宋体" pitchFamily="2" charset="-122"/>
            </a:endParaRPr>
          </a:p>
          <a:p>
            <a:pPr marL="357505" marR="0" lvl="0" indent="-354965" algn="just" eaLnBrk="0" hangingPunct="0">
              <a:lnSpc>
                <a:spcPct val="150000"/>
              </a:lnSpc>
              <a:spcAft>
                <a:spcPct val="0"/>
              </a:spcAft>
              <a:buClrTx/>
              <a:buFontTx/>
            </a:pPr>
            <a:r>
              <a:rPr lang="en-US" altLang="zh-CN" sz="2400" b="1" spc="0">
                <a:latin typeface="Times New Roman"/>
              </a:rPr>
              <a:t>2</a:t>
            </a:r>
            <a:r>
              <a:rPr lang="zh-CN" altLang="zh-CN" sz="2400" b="1" spc="0">
                <a:latin typeface="Times New Roman"/>
                <a:ea typeface="宋体" pitchFamily="2" charset="-122"/>
              </a:rPr>
              <a:t>．二力平衡条件：作用在</a:t>
            </a:r>
            <a:r>
              <a:rPr lang="en-US" altLang="zh-CN" sz="2400" b="1" spc="0">
                <a:latin typeface="Times New Roman"/>
              </a:rPr>
              <a:t>________</a:t>
            </a:r>
            <a:r>
              <a:rPr lang="zh-CN" altLang="zh-CN" sz="2400" b="1" spc="0">
                <a:latin typeface="Times New Roman"/>
                <a:ea typeface="宋体" pitchFamily="2" charset="-122"/>
              </a:rPr>
              <a:t>上的两个力</a:t>
            </a:r>
            <a:r>
              <a:rPr lang="en-US" altLang="zh-CN" sz="2400" b="1" spc="0">
                <a:latin typeface="Times New Roman"/>
              </a:rPr>
              <a:t>________</a:t>
            </a:r>
            <a:r>
              <a:rPr lang="zh-CN" altLang="zh-CN" sz="2400" b="1" spc="0">
                <a:latin typeface="Times New Roman"/>
                <a:ea typeface="宋体" pitchFamily="2" charset="-122"/>
              </a:rPr>
              <a:t>、</a:t>
            </a:r>
            <a:r>
              <a:rPr lang="en-US" altLang="zh-CN" sz="2400" b="1" spc="0">
                <a:latin typeface="Times New Roman"/>
              </a:rPr>
              <a:t>________</a:t>
            </a:r>
            <a:r>
              <a:rPr lang="zh-CN" altLang="zh-CN" sz="2400" b="1" spc="0">
                <a:latin typeface="Times New Roman"/>
                <a:ea typeface="宋体" pitchFamily="2" charset="-122"/>
              </a:rPr>
              <a:t>、作用在</a:t>
            </a:r>
            <a:r>
              <a:rPr lang="en-US" altLang="zh-CN" sz="2400" b="1" spc="0">
                <a:latin typeface="Times New Roman"/>
              </a:rPr>
              <a:t>________</a:t>
            </a:r>
            <a:r>
              <a:rPr lang="zh-CN" altLang="zh-CN" sz="2400" b="1" spc="0">
                <a:latin typeface="Times New Roman"/>
                <a:ea typeface="宋体" pitchFamily="2" charset="-122"/>
              </a:rPr>
              <a:t>上。</a:t>
            </a:r>
            <a:endParaRPr lang="zh-CN" altLang="zh-CN" sz="1000">
              <a:latin typeface="宋体" pitchFamily="2" charset="-122"/>
              <a:ea typeface="宋体" pitchFamily="2" charset="-122"/>
            </a:endParaRPr>
          </a:p>
        </p:txBody>
      </p:sp>
      <p:sp>
        <p:nvSpPr>
          <p:cNvPr id="19458" name="矩形 2"/>
          <p:cNvSpPr>
            <a:spLocks noChangeArrowheads="1"/>
          </p:cNvSpPr>
          <p:nvPr/>
        </p:nvSpPr>
        <p:spPr bwMode="auto">
          <a:xfrm>
            <a:off x="3386138" y="3689350"/>
            <a:ext cx="1422400"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同一直线</a:t>
            </a:r>
            <a:endParaRPr lang="zh-CN" altLang="zh-CN" sz="1000">
              <a:latin typeface="宋体" pitchFamily="2" charset="-122"/>
              <a:ea typeface="宋体" pitchFamily="2" charset="-122"/>
            </a:endParaRPr>
          </a:p>
        </p:txBody>
      </p:sp>
      <p:sp>
        <p:nvSpPr>
          <p:cNvPr id="19459" name="矩形 15"/>
          <p:cNvSpPr>
            <a:spLocks noChangeArrowheads="1"/>
          </p:cNvSpPr>
          <p:nvPr/>
        </p:nvSpPr>
        <p:spPr bwMode="auto">
          <a:xfrm>
            <a:off x="539750" y="614363"/>
            <a:ext cx="6985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buClrTx/>
              <a:buFontTx/>
            </a:pPr>
            <a:r>
              <a:rPr lang="zh-CN" altLang="en-US" sz="2400" b="1" spc="0">
                <a:solidFill>
                  <a:srgbClr val="E46C0A"/>
                </a:solidFill>
                <a:latin typeface="Times New Roman" pitchFamily="18" charset="0"/>
                <a:ea typeface="宋体" pitchFamily="2" charset="-122"/>
              </a:rPr>
              <a:t>知识点</a:t>
            </a:r>
            <a:r>
              <a:rPr lang="en-US" altLang="zh-CN" sz="2400" b="1" spc="0">
                <a:solidFill>
                  <a:srgbClr val="E46C0A"/>
                </a:solidFill>
                <a:latin typeface="Times New Roman" pitchFamily="18" charset="0"/>
                <a:ea typeface="宋体" pitchFamily="2" charset="-122"/>
              </a:rPr>
              <a:t>3   </a:t>
            </a:r>
            <a:r>
              <a:rPr lang="zh-CN" altLang="en-US" sz="2400" b="1" spc="0">
                <a:solidFill>
                  <a:srgbClr val="E46C0A"/>
                </a:solidFill>
                <a:latin typeface="Times New Roman" pitchFamily="18" charset="0"/>
                <a:ea typeface="宋体" pitchFamily="2" charset="-122"/>
              </a:rPr>
              <a:t>力的平衡</a:t>
            </a:r>
            <a:endParaRPr lang="zh-CN" altLang="en-US" sz="2400" b="1">
              <a:solidFill>
                <a:srgbClr val="E46C0A"/>
              </a:solidFill>
              <a:latin typeface="Times New Roman" pitchFamily="18" charset="0"/>
              <a:ea typeface="宋体" pitchFamily="2" charset="-122"/>
            </a:endParaRPr>
          </a:p>
        </p:txBody>
      </p:sp>
      <p:sp>
        <p:nvSpPr>
          <p:cNvPr id="19460" name="矩形 6"/>
          <p:cNvSpPr/>
          <p:nvPr/>
        </p:nvSpPr>
        <p:spPr>
          <a:xfrm>
            <a:off x="4160838" y="3275013"/>
            <a:ext cx="1422400" cy="461962"/>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r>
              <a:rPr lang="zh-CN" altLang="zh-CN" sz="2400" b="1">
                <a:solidFill>
                  <a:srgbClr val="C00000"/>
                </a:solidFill>
                <a:latin typeface="Times New Roman" pitchFamily="18" charset="0"/>
                <a:ea typeface="宋体" pitchFamily="2" charset="-122"/>
              </a:rPr>
              <a:t>同一物体</a:t>
            </a:r>
            <a:endParaRPr lang="zh-CN" altLang="en-US">
              <a:latin typeface="Calibri" pitchFamily="34" charset="0"/>
              <a:ea typeface="宋体" pitchFamily="2" charset="-122"/>
            </a:endParaRPr>
          </a:p>
        </p:txBody>
      </p:sp>
      <p:sp>
        <p:nvSpPr>
          <p:cNvPr id="19461" name="矩形 7"/>
          <p:cNvSpPr/>
          <p:nvPr/>
        </p:nvSpPr>
        <p:spPr>
          <a:xfrm>
            <a:off x="6900863" y="3275013"/>
            <a:ext cx="1422400" cy="461962"/>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r>
              <a:rPr lang="zh-CN" altLang="zh-CN" sz="2400" b="1">
                <a:solidFill>
                  <a:srgbClr val="C00000"/>
                </a:solidFill>
                <a:latin typeface="Times New Roman" pitchFamily="18" charset="0"/>
                <a:ea typeface="宋体" pitchFamily="2" charset="-122"/>
              </a:rPr>
              <a:t>大小相等</a:t>
            </a:r>
            <a:endParaRPr lang="zh-CN" altLang="en-US">
              <a:latin typeface="Calibri" pitchFamily="34" charset="0"/>
              <a:ea typeface="宋体" pitchFamily="2" charset="-122"/>
            </a:endParaRPr>
          </a:p>
        </p:txBody>
      </p:sp>
      <p:sp>
        <p:nvSpPr>
          <p:cNvPr id="19462" name="矩形 8"/>
          <p:cNvSpPr/>
          <p:nvPr/>
        </p:nvSpPr>
        <p:spPr>
          <a:xfrm>
            <a:off x="852488" y="3813175"/>
            <a:ext cx="1422400" cy="461963"/>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r>
              <a:rPr lang="zh-CN" altLang="zh-CN" sz="2400" b="1">
                <a:solidFill>
                  <a:srgbClr val="C00000"/>
                </a:solidFill>
                <a:latin typeface="Times New Roman" pitchFamily="18" charset="0"/>
                <a:ea typeface="宋体" pitchFamily="2" charset="-122"/>
              </a:rPr>
              <a:t>方向相反</a:t>
            </a:r>
            <a:endParaRPr lang="zh-CN" altLang="en-US">
              <a:latin typeface="Calibri" pitchFamily="34" charset="0"/>
              <a:ea typeface="宋体" pitchFamily="2" charset="-122"/>
            </a:endParaRPr>
          </a:p>
        </p:txBody>
      </p:sp>
    </p:spTree>
    <p:extLst>
      <p:ext uri="{BB962C8B-B14F-4D97-AF65-F5344CB8AC3E}">
        <p14:creationId xmlns:p14="http://schemas.microsoft.com/office/powerpoint/2010/main" val="242364244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460"/>
                                        </p:tgtEl>
                                        <p:attrNameLst>
                                          <p:attrName>style.visibility</p:attrName>
                                        </p:attrNameLst>
                                      </p:cBhvr>
                                      <p:to>
                                        <p:strVal val="visible"/>
                                      </p:to>
                                    </p:set>
                                    <p:animEffect transition="in" filter="wipe(left)">
                                      <p:cBhvr>
                                        <p:cTn id="7" dur="500" fill="hold"/>
                                        <p:tgtEl>
                                          <p:spTgt spid="1946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461"/>
                                        </p:tgtEl>
                                        <p:attrNameLst>
                                          <p:attrName>style.visibility</p:attrName>
                                        </p:attrNameLst>
                                      </p:cBhvr>
                                      <p:to>
                                        <p:strVal val="visible"/>
                                      </p:to>
                                    </p:set>
                                    <p:animEffect transition="in" filter="wipe(left)">
                                      <p:cBhvr>
                                        <p:cTn id="12" dur="500" fill="hold"/>
                                        <p:tgtEl>
                                          <p:spTgt spid="19461"/>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9462"/>
                                        </p:tgtEl>
                                        <p:attrNameLst>
                                          <p:attrName>style.visibility</p:attrName>
                                        </p:attrNameLst>
                                      </p:cBhvr>
                                      <p:to>
                                        <p:strVal val="visible"/>
                                      </p:to>
                                    </p:set>
                                    <p:animEffect transition="in" filter="wipe(left)">
                                      <p:cBhvr>
                                        <p:cTn id="17" dur="500" fill="hold"/>
                                        <p:tgtEl>
                                          <p:spTgt spid="19462"/>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458"/>
                                        </p:tgtEl>
                                        <p:attrNameLst>
                                          <p:attrName>style.visibility</p:attrName>
                                        </p:attrNameLst>
                                      </p:cBhvr>
                                      <p:to>
                                        <p:strVal val="visible"/>
                                      </p:to>
                                    </p:set>
                                    <p:animEffect transition="in" filter="wipe(left)">
                                      <p:cBhvr>
                                        <p:cTn id="22" dur="500" fill="hold"/>
                                        <p:tgtEl>
                                          <p:spTgt spid="194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60" grpId="0"/>
      <p:bldP spid="19461" grpId="0"/>
      <p:bldP spid="1946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 Box 22"/>
          <p:cNvSpPr txBox="1">
            <a:spLocks noChangeArrowheads="1"/>
          </p:cNvSpPr>
          <p:nvPr/>
        </p:nvSpPr>
        <p:spPr bwMode="auto">
          <a:xfrm>
            <a:off x="539750" y="555625"/>
            <a:ext cx="81153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539750" indent="-539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742950" indent="-285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11430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6002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20574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vl6pPr marL="25146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6pPr>
            <a:lvl7pPr marL="29718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7pPr>
            <a:lvl8pPr marL="34290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8pPr>
            <a:lvl9pPr marL="38862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9pPr>
          </a:lstStyle>
          <a:p>
            <a:pPr marL="357505" marR="0" lvl="0" indent="-354965" algn="just" eaLnBrk="0" hangingPunct="0">
              <a:lnSpc>
                <a:spcPct val="150000"/>
              </a:lnSpc>
              <a:spcAft>
                <a:spcPct val="0"/>
              </a:spcAft>
              <a:buClrTx/>
              <a:buFontTx/>
            </a:pPr>
            <a:r>
              <a:rPr lang="en-US" altLang="zh-CN" sz="2400" b="1" spc="0">
                <a:latin typeface="Times New Roman"/>
              </a:rPr>
              <a:t>3</a:t>
            </a:r>
            <a:r>
              <a:rPr lang="zh-CN" altLang="zh-CN" sz="2400" b="1" spc="0">
                <a:latin typeface="Times New Roman"/>
                <a:ea typeface="宋体" pitchFamily="2" charset="-122"/>
              </a:rPr>
              <a:t>．平衡力与相互作用力</a:t>
            </a:r>
            <a:endParaRPr lang="zh-CN" altLang="zh-CN" sz="1000">
              <a:latin typeface="宋体" pitchFamily="2" charset="-122"/>
              <a:ea typeface="宋体" pitchFamily="2" charset="-122"/>
            </a:endParaRPr>
          </a:p>
        </p:txBody>
      </p:sp>
      <p:graphicFrame>
        <p:nvGraphicFramePr>
          <p:cNvPr id="21506" name="表格 3"/>
          <p:cNvGraphicFramePr>
            <a:graphicFrameLocks noGrp="1"/>
          </p:cNvGraphicFramePr>
          <p:nvPr/>
        </p:nvGraphicFramePr>
        <p:xfrm>
          <a:off x="900112" y="1203325"/>
          <a:ext cx="7559675" cy="3381375"/>
        </p:xfrm>
        <a:graphic>
          <a:graphicData uri="http://schemas.openxmlformats.org/drawingml/2006/table">
            <a:tbl>
              <a:tblPr/>
              <a:tblGrid>
                <a:gridCol w="1800225"/>
                <a:gridCol w="3095625"/>
                <a:gridCol w="2663825"/>
              </a:tblGrid>
              <a:tr h="549275">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lgn="ctr">
                        <a:lnSpc>
                          <a:spcPct val="150000"/>
                        </a:lnSpc>
                        <a:spcAft>
                          <a:spcPct val="0"/>
                        </a:spcAft>
                      </a:pPr>
                      <a:r>
                        <a:rPr lang="en-US" altLang="zh-CN" sz="2400" b="1">
                          <a:latin typeface="Times New Roman"/>
                        </a:rPr>
                        <a:t> </a:t>
                      </a:r>
                      <a:endParaRPr lang="zh-CN" altLang="zh-CN" sz="2400">
                        <a:latin typeface="宋体" pitchFamily="2" charset="-122"/>
                        <a:ea typeface="宋体" pitchFamily="2" charset="-122"/>
                      </a:endParaRPr>
                    </a:p>
                  </a:txBody>
                  <a:tcPr marL="53024" marR="53024"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lgn="ctr">
                        <a:lnSpc>
                          <a:spcPct val="150000"/>
                        </a:lnSpc>
                        <a:spcAft>
                          <a:spcPct val="0"/>
                        </a:spcAft>
                      </a:pPr>
                      <a:r>
                        <a:rPr lang="zh-CN" altLang="zh-CN" sz="2400" b="1">
                          <a:latin typeface="Times New Roman"/>
                          <a:ea typeface="宋体" pitchFamily="2" charset="-122"/>
                        </a:rPr>
                        <a:t>平衡力</a:t>
                      </a:r>
                      <a:endParaRPr lang="zh-CN" altLang="zh-CN" sz="2400">
                        <a:latin typeface="宋体" pitchFamily="2" charset="-122"/>
                        <a:ea typeface="宋体" pitchFamily="2" charset="-122"/>
                      </a:endParaRPr>
                    </a:p>
                  </a:txBody>
                  <a:tcPr marL="53024" marR="53024"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lgn="ctr">
                        <a:lnSpc>
                          <a:spcPct val="150000"/>
                        </a:lnSpc>
                        <a:spcAft>
                          <a:spcPct val="0"/>
                        </a:spcAft>
                      </a:pPr>
                      <a:r>
                        <a:rPr lang="zh-CN" altLang="zh-CN" sz="2400" b="1">
                          <a:latin typeface="Times New Roman"/>
                          <a:ea typeface="宋体" pitchFamily="2" charset="-122"/>
                        </a:rPr>
                        <a:t>相互作用力</a:t>
                      </a:r>
                      <a:endParaRPr lang="zh-CN" altLang="zh-CN" sz="2400">
                        <a:latin typeface="宋体" pitchFamily="2" charset="-122"/>
                        <a:ea typeface="宋体" pitchFamily="2" charset="-122"/>
                      </a:endParaRPr>
                    </a:p>
                  </a:txBody>
                  <a:tcPr marL="53024" marR="53024"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r>
              <a:tr h="757238">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lgn="ctr">
                        <a:lnSpc>
                          <a:spcPct val="150000"/>
                        </a:lnSpc>
                        <a:spcAft>
                          <a:spcPct val="0"/>
                        </a:spcAft>
                      </a:pPr>
                      <a:r>
                        <a:rPr lang="zh-CN" altLang="zh-CN" sz="2400" b="1">
                          <a:latin typeface="Times New Roman"/>
                          <a:ea typeface="宋体" pitchFamily="2" charset="-122"/>
                        </a:rPr>
                        <a:t>相同点</a:t>
                      </a:r>
                      <a:endParaRPr lang="zh-CN" altLang="zh-CN" sz="2400">
                        <a:latin typeface="宋体" pitchFamily="2" charset="-122"/>
                        <a:ea typeface="宋体" pitchFamily="2" charset="-122"/>
                      </a:endParaRPr>
                    </a:p>
                  </a:txBody>
                  <a:tcPr marL="53024" marR="53024"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c gridSpan="2">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lvl="0" indent="3175">
                        <a:spcAft>
                          <a:spcPct val="0"/>
                        </a:spcAft>
                      </a:pPr>
                      <a:r>
                        <a:rPr lang="zh-CN" altLang="zh-CN" sz="2400" b="1">
                          <a:latin typeface="Times New Roman"/>
                          <a:ea typeface="宋体" pitchFamily="2" charset="-122"/>
                        </a:rPr>
                        <a:t>大小相等、方向相反、作用在同一直线上</a:t>
                      </a:r>
                      <a:r>
                        <a:rPr lang="en-US" altLang="zh-CN" sz="2400" b="1">
                          <a:latin typeface="Times New Roman"/>
                        </a:rPr>
                        <a:t> </a:t>
                      </a:r>
                      <a:endParaRPr lang="zh-CN" altLang="zh-CN" sz="2400">
                        <a:latin typeface="宋体" pitchFamily="2" charset="-122"/>
                        <a:ea typeface="宋体" pitchFamily="2" charset="-122"/>
                      </a:endParaRPr>
                    </a:p>
                  </a:txBody>
                  <a:tcPr marL="53024" marR="53024"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c hMerge="1">
                  <a:txBody>
                    <a:bodyPr/>
                    <a:lstStyle/>
                    <a:p>
                      <a:endParaRPr/>
                    </a:p>
                  </a:txBody>
                  <a:tcPr>
                    <a:lnR w="12700">
                      <a:round/>
                    </a:lnR>
                    <a:lnT w="12700">
                      <a:solidFill>
                        <a:prstClr val="black"/>
                      </a:solidFill>
                      <a:round/>
                    </a:lnT>
                    <a:lnB w="12700">
                      <a:solidFill>
                        <a:prstClr val="black"/>
                      </a:solidFill>
                      <a:round/>
                    </a:lnB>
                  </a:tcPr>
                </a:tc>
              </a:tr>
              <a:tr h="635000">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lgn="ctr">
                        <a:lnSpc>
                          <a:spcPct val="150000"/>
                        </a:lnSpc>
                        <a:spcAft>
                          <a:spcPct val="0"/>
                        </a:spcAft>
                      </a:pPr>
                      <a:r>
                        <a:rPr lang="zh-CN" altLang="zh-CN" sz="2400" b="1">
                          <a:latin typeface="Times New Roman"/>
                          <a:ea typeface="宋体" pitchFamily="2" charset="-122"/>
                        </a:rPr>
                        <a:t>不同点</a:t>
                      </a:r>
                      <a:endParaRPr lang="zh-CN" altLang="zh-CN" sz="2400">
                        <a:latin typeface="宋体" pitchFamily="2" charset="-122"/>
                        <a:ea typeface="宋体" pitchFamily="2" charset="-122"/>
                      </a:endParaRPr>
                    </a:p>
                  </a:txBody>
                  <a:tcPr marL="53024" marR="53024"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spcAft>
                          <a:spcPct val="0"/>
                        </a:spcAft>
                      </a:pPr>
                      <a:r>
                        <a:rPr lang="zh-CN" altLang="zh-CN" sz="2400" b="1">
                          <a:latin typeface="Times New Roman"/>
                          <a:ea typeface="宋体" pitchFamily="2" charset="-122"/>
                        </a:rPr>
                        <a:t>作用在同一物体上</a:t>
                      </a:r>
                      <a:endParaRPr lang="zh-CN" altLang="zh-CN" sz="2400">
                        <a:latin typeface="宋体" pitchFamily="2" charset="-122"/>
                        <a:ea typeface="宋体" pitchFamily="2" charset="-122"/>
                      </a:endParaRPr>
                    </a:p>
                  </a:txBody>
                  <a:tcPr marL="53024" marR="53024"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spcAft>
                          <a:spcPct val="0"/>
                        </a:spcAft>
                      </a:pPr>
                      <a:r>
                        <a:rPr lang="zh-CN" altLang="zh-CN" sz="2400" b="1">
                          <a:latin typeface="Times New Roman"/>
                          <a:ea typeface="宋体" pitchFamily="2" charset="-122"/>
                        </a:rPr>
                        <a:t>作用在不同物体上</a:t>
                      </a:r>
                      <a:endParaRPr lang="zh-CN" altLang="zh-CN" sz="2400">
                        <a:latin typeface="宋体" pitchFamily="2" charset="-122"/>
                        <a:ea typeface="宋体" pitchFamily="2" charset="-122"/>
                      </a:endParaRPr>
                    </a:p>
                  </a:txBody>
                  <a:tcPr marL="53024" marR="53024"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r>
              <a:tr h="1439862">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lgn="ctr">
                        <a:lnSpc>
                          <a:spcPct val="150000"/>
                        </a:lnSpc>
                        <a:spcAft>
                          <a:spcPct val="0"/>
                        </a:spcAft>
                      </a:pPr>
                      <a:r>
                        <a:rPr lang="zh-CN" altLang="zh-CN" sz="2400" b="1">
                          <a:latin typeface="Times New Roman"/>
                          <a:ea typeface="宋体" pitchFamily="2" charset="-122"/>
                        </a:rPr>
                        <a:t>力的示意图</a:t>
                      </a:r>
                      <a:endParaRPr lang="zh-CN" altLang="zh-CN" sz="2400">
                        <a:latin typeface="宋体" pitchFamily="2" charset="-122"/>
                        <a:ea typeface="宋体" pitchFamily="2" charset="-122"/>
                      </a:endParaRPr>
                    </a:p>
                  </a:txBody>
                  <a:tcPr marL="53024" marR="53024"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lgn="ctr">
                        <a:spcAft>
                          <a:spcPct val="0"/>
                        </a:spcAft>
                      </a:pPr>
                      <a:endParaRPr lang="zh-CN" altLang="zh-CN" sz="2400">
                        <a:latin typeface="宋体" pitchFamily="2" charset="-122"/>
                        <a:ea typeface="宋体" pitchFamily="2" charset="-122"/>
                      </a:endParaRPr>
                    </a:p>
                  </a:txBody>
                  <a:tcPr marL="53024" marR="53024"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lgn="ctr">
                        <a:spcAft>
                          <a:spcPct val="0"/>
                        </a:spcAft>
                      </a:pPr>
                      <a:endParaRPr lang="zh-CN" altLang="zh-CN" sz="2400">
                        <a:latin typeface="宋体" pitchFamily="2" charset="-122"/>
                        <a:ea typeface="宋体" pitchFamily="2" charset="-122"/>
                      </a:endParaRPr>
                    </a:p>
                  </a:txBody>
                  <a:tcPr marL="53024" marR="53024"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r>
            </a:tbl>
          </a:graphicData>
        </a:graphic>
      </p:graphicFrame>
      <p:pic>
        <p:nvPicPr>
          <p:cNvPr id="21528" name="Picture 4" descr="F:\邵\21春\物理\点拨中考\word\讲本\一改+9.tif"/>
          <p:cNvPicPr>
            <a:picLocks noChangeAspect="1"/>
          </p:cNvPicPr>
          <p:nvPr/>
        </p:nvPicPr>
        <p:blipFill>
          <a:blip r:embed="rId3" r:link="rId4">
            <a:clrChange>
              <a:clrFrom>
                <a:srgbClr val="FFFFFF"/>
              </a:clrFrom>
              <a:clrTo>
                <a:srgbClr val="FFFFFF">
                  <a:alpha val="0"/>
                </a:srgbClr>
              </a:clrTo>
            </a:clrChange>
          </a:blip>
          <a:stretch>
            <a:fillRect/>
          </a:stretch>
        </p:blipFill>
        <p:spPr>
          <a:xfrm>
            <a:off x="3459163" y="3111500"/>
            <a:ext cx="1214437" cy="1350963"/>
          </a:xfrm>
          <a:prstGeom prst="rect">
            <a:avLst/>
          </a:prstGeom>
          <a:noFill/>
          <a:ln>
            <a:noFill/>
            <a:miter lim="800000"/>
          </a:ln>
        </p:spPr>
      </p:pic>
      <p:pic>
        <p:nvPicPr>
          <p:cNvPr id="21529" name="Picture 3" descr="F:\邵\21春\物理\点拨中考\word\讲本\一改+10.tif"/>
          <p:cNvPicPr>
            <a:picLocks noChangeAspect="1"/>
          </p:cNvPicPr>
          <p:nvPr/>
        </p:nvPicPr>
        <p:blipFill>
          <a:blip r:embed="rId5" r:link="rId6">
            <a:clrChange>
              <a:clrFrom>
                <a:srgbClr val="FFFFFF"/>
              </a:clrFrom>
              <a:clrTo>
                <a:srgbClr val="FFFFFF">
                  <a:alpha val="0"/>
                </a:srgbClr>
              </a:clrTo>
            </a:clrChange>
          </a:blip>
          <a:stretch>
            <a:fillRect/>
          </a:stretch>
        </p:blipFill>
        <p:spPr>
          <a:xfrm>
            <a:off x="6419850" y="3149600"/>
            <a:ext cx="1227138" cy="1350963"/>
          </a:xfrm>
          <a:prstGeom prst="rect">
            <a:avLst/>
          </a:prstGeom>
          <a:noFill/>
          <a:ln>
            <a:noFill/>
            <a:miter lim="800000"/>
          </a:ln>
        </p:spPr>
      </p:pic>
    </p:spTree>
    <p:extLst>
      <p:ext uri="{BB962C8B-B14F-4D97-AF65-F5344CB8AC3E}">
        <p14:creationId xmlns:p14="http://schemas.microsoft.com/office/powerpoint/2010/main" val="323435293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Box 22"/>
          <p:cNvSpPr txBox="1">
            <a:spLocks noChangeArrowheads="1"/>
          </p:cNvSpPr>
          <p:nvPr/>
        </p:nvSpPr>
        <p:spPr bwMode="auto">
          <a:xfrm>
            <a:off x="539750" y="555625"/>
            <a:ext cx="81153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539750" indent="-539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742950" indent="-285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11430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6002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20574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vl6pPr marL="25146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6pPr>
            <a:lvl7pPr marL="29718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7pPr>
            <a:lvl8pPr marL="34290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8pPr>
            <a:lvl9pPr marL="38862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9pPr>
          </a:lstStyle>
          <a:p>
            <a:pPr marL="357505" marR="0" lvl="0" indent="-354965" algn="just" eaLnBrk="0" hangingPunct="0">
              <a:lnSpc>
                <a:spcPct val="150000"/>
              </a:lnSpc>
              <a:spcAft>
                <a:spcPct val="0"/>
              </a:spcAft>
              <a:buClrTx/>
              <a:buFontTx/>
            </a:pPr>
            <a:r>
              <a:rPr lang="en-US" altLang="zh-CN" sz="2400" b="1" spc="0">
                <a:latin typeface="Times New Roman"/>
              </a:rPr>
              <a:t>4.</a:t>
            </a:r>
            <a:r>
              <a:rPr lang="zh-CN" altLang="zh-CN" sz="2400" b="1" spc="0">
                <a:latin typeface="Times New Roman"/>
                <a:ea typeface="宋体" pitchFamily="2" charset="-122"/>
              </a:rPr>
              <a:t>力与运动的关系</a:t>
            </a:r>
            <a:endParaRPr lang="zh-CN" altLang="zh-CN" sz="1000">
              <a:latin typeface="宋体" pitchFamily="2" charset="-122"/>
              <a:ea typeface="宋体" pitchFamily="2" charset="-122"/>
            </a:endParaRPr>
          </a:p>
        </p:txBody>
      </p:sp>
      <p:pic>
        <p:nvPicPr>
          <p:cNvPr id="23554" name="Picture 7" descr="C:\Users\Administrator\Desktop\习题课件\返回框.png">
            <a:hlinkClick r:id="rId3" action="ppaction://hlinksldjump"/>
          </p:cNvPr>
          <p:cNvPicPr>
            <a:picLocks noChangeAspect="1"/>
          </p:cNvPicPr>
          <p:nvPr/>
        </p:nvPicPr>
        <p:blipFill>
          <a:blip r:embed="rId4"/>
          <a:stretch>
            <a:fillRect/>
          </a:stretch>
        </p:blipFill>
        <p:spPr>
          <a:xfrm>
            <a:off x="8101013" y="4122738"/>
            <a:ext cx="669925" cy="669925"/>
          </a:xfrm>
          <a:prstGeom prst="rect">
            <a:avLst/>
          </a:prstGeom>
          <a:noFill/>
          <a:ln>
            <a:noFill/>
            <a:miter lim="800000"/>
          </a:ln>
        </p:spPr>
      </p:pic>
      <p:graphicFrame>
        <p:nvGraphicFramePr>
          <p:cNvPr id="23555" name="表格 25603"/>
          <p:cNvGraphicFramePr/>
          <p:nvPr/>
        </p:nvGraphicFramePr>
        <p:xfrm>
          <a:off x="827088" y="1203325"/>
          <a:ext cx="7512050" cy="3027362"/>
        </p:xfrm>
        <a:graphic>
          <a:graphicData uri="http://schemas.openxmlformats.org/drawingml/2006/table">
            <a:tbl>
              <a:tblPr/>
              <a:tblGrid>
                <a:gridCol w="2384425"/>
                <a:gridCol w="1516062"/>
                <a:gridCol w="3611562"/>
              </a:tblGrid>
              <a:tr h="415925">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lgn="ctr"/>
                      <a:r>
                        <a:rPr lang="zh-CN" altLang="en-US" sz="2400" b="1">
                          <a:latin typeface="Times New Roman" pitchFamily="18" charset="0"/>
                          <a:ea typeface="宋体" pitchFamily="2" charset="-122"/>
                        </a:rPr>
                        <a:t>物体受力情况</a:t>
                      </a:r>
                      <a:endParaRPr lang="zh-CN" altLang="en-US" sz="2400">
                        <a:latin typeface="宋体" pitchFamily="2" charset="-122"/>
                        <a:ea typeface="Courier New" pitchFamily="49" charset="0"/>
                      </a:endParaRPr>
                    </a:p>
                  </a:txBody>
                  <a:tcPr marL="28287" marR="28287" marT="0" marB="0" anchor="ctr">
                    <a:lnL w="12700">
                      <a:solidFill>
                        <a:prstClr val="black"/>
                      </a:solidFill>
                      <a:miter lim="800000"/>
                    </a:lnL>
                    <a:lnR w="12700">
                      <a:solidFill>
                        <a:prstClr val="black"/>
                      </a:solidFill>
                      <a:miter lim="800000"/>
                    </a:lnR>
                    <a:lnT w="12700">
                      <a:solidFill>
                        <a:prstClr val="black"/>
                      </a:solidFill>
                      <a:miter lim="800000"/>
                    </a:lnT>
                    <a:lnB w="12700">
                      <a:solidFill>
                        <a:prstClr val="black"/>
                      </a:solidFill>
                      <a:miter lim="800000"/>
                    </a:lnB>
                    <a:noFill/>
                  </a:tcPr>
                </a:tc>
                <a:tc gridSpan="2">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lgn="ctr"/>
                      <a:r>
                        <a:rPr lang="zh-CN" altLang="en-US" sz="2400" b="1">
                          <a:latin typeface="Times New Roman" pitchFamily="18" charset="0"/>
                          <a:ea typeface="宋体" pitchFamily="2" charset="-122"/>
                        </a:rPr>
                        <a:t>运动状态</a:t>
                      </a:r>
                      <a:r>
                        <a:rPr lang="en-US" altLang="zh-CN" sz="2400" b="1">
                          <a:latin typeface="Times New Roman" pitchFamily="18" charset="0"/>
                        </a:rPr>
                        <a:t> </a:t>
                      </a:r>
                      <a:endParaRPr lang="zh-CN" altLang="en-US" sz="2400">
                        <a:latin typeface="宋体" pitchFamily="2" charset="-122"/>
                        <a:ea typeface="Courier New" pitchFamily="49" charset="0"/>
                      </a:endParaRPr>
                    </a:p>
                  </a:txBody>
                  <a:tcPr marL="28287" marR="28287" marT="0" marB="0" anchor="ctr">
                    <a:lnL w="12700">
                      <a:solidFill>
                        <a:prstClr val="black"/>
                      </a:solidFill>
                      <a:miter lim="800000"/>
                    </a:lnL>
                    <a:lnR w="12700">
                      <a:solidFill>
                        <a:prstClr val="black"/>
                      </a:solidFill>
                      <a:miter lim="800000"/>
                    </a:lnR>
                    <a:lnT w="12700">
                      <a:solidFill>
                        <a:prstClr val="black"/>
                      </a:solidFill>
                      <a:miter lim="800000"/>
                    </a:lnT>
                    <a:lnB w="12700">
                      <a:solidFill>
                        <a:prstClr val="black"/>
                      </a:solidFill>
                      <a:miter lim="800000"/>
                    </a:lnB>
                    <a:noFill/>
                  </a:tcPr>
                </a:tc>
                <a:tc hMerge="1">
                  <a:txBody>
                    <a:bodyPr/>
                    <a:lstStyle/>
                    <a:p>
                      <a:endParaRPr/>
                    </a:p>
                  </a:txBody>
                  <a:tcPr>
                    <a:lnR w="12700">
                      <a:miter lim="800000"/>
                    </a:lnR>
                    <a:lnT w="12700">
                      <a:solidFill>
                        <a:prstClr val="black"/>
                      </a:solidFill>
                      <a:miter lim="800000"/>
                    </a:lnT>
                    <a:lnB w="12700">
                      <a:solidFill>
                        <a:prstClr val="black"/>
                      </a:solidFill>
                      <a:miter lim="800000"/>
                    </a:lnB>
                  </a:tcPr>
                </a:tc>
              </a:tr>
              <a:tr h="869950">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lvl="0" indent="3175" algn="ctr"/>
                      <a:r>
                        <a:rPr lang="zh-CN" altLang="en-US" sz="2400" b="1">
                          <a:latin typeface="Times New Roman" pitchFamily="18" charset="0"/>
                          <a:ea typeface="宋体" pitchFamily="2" charset="-122"/>
                        </a:rPr>
                        <a:t>不受力或受平衡力时</a:t>
                      </a:r>
                      <a:r>
                        <a:rPr lang="en-US" altLang="zh-CN" sz="2400" b="1">
                          <a:latin typeface="Times New Roman" pitchFamily="18" charset="0"/>
                        </a:rPr>
                        <a:t>(</a:t>
                      </a:r>
                      <a:r>
                        <a:rPr lang="zh-CN" altLang="en-US" sz="2400" b="1">
                          <a:latin typeface="Times New Roman" pitchFamily="18" charset="0"/>
                          <a:ea typeface="宋体" pitchFamily="2" charset="-122"/>
                        </a:rPr>
                        <a:t>即</a:t>
                      </a:r>
                      <a:r>
                        <a:rPr lang="en-US" altLang="zh-CN" sz="2400" b="1" i="1">
                          <a:latin typeface="Times New Roman" pitchFamily="18" charset="0"/>
                        </a:rPr>
                        <a:t>F</a:t>
                      </a:r>
                      <a:r>
                        <a:rPr lang="zh-CN" altLang="en-US" sz="2400" b="1" baseline="-25000">
                          <a:latin typeface="Times New Roman" pitchFamily="18" charset="0"/>
                          <a:ea typeface="宋体" pitchFamily="2" charset="-122"/>
                        </a:rPr>
                        <a:t>合</a:t>
                      </a:r>
                      <a:r>
                        <a:rPr lang="zh-CN" altLang="en-US" sz="2400" b="1">
                          <a:latin typeface="Times New Roman" pitchFamily="18" charset="0"/>
                          <a:ea typeface="宋体" pitchFamily="2" charset="-122"/>
                        </a:rPr>
                        <a:t>＝</a:t>
                      </a:r>
                      <a:r>
                        <a:rPr lang="en-US" altLang="zh-CN" sz="2400" b="1">
                          <a:latin typeface="Times New Roman" pitchFamily="18" charset="0"/>
                        </a:rPr>
                        <a:t>0)</a:t>
                      </a:r>
                      <a:endParaRPr lang="zh-CN" altLang="zh-CN" sz="2400">
                        <a:latin typeface="宋体" pitchFamily="2" charset="-122"/>
                        <a:ea typeface="Courier New" pitchFamily="49" charset="0"/>
                      </a:endParaRPr>
                    </a:p>
                  </a:txBody>
                  <a:tcPr marL="28287" marR="28287" marT="0" marB="0" anchor="ctr">
                    <a:lnL w="12700">
                      <a:solidFill>
                        <a:prstClr val="black"/>
                      </a:solidFill>
                      <a:miter lim="800000"/>
                    </a:lnL>
                    <a:lnR w="12700">
                      <a:solidFill>
                        <a:prstClr val="black"/>
                      </a:solidFill>
                      <a:miter lim="800000"/>
                    </a:lnR>
                    <a:lnT w="12700">
                      <a:solidFill>
                        <a:prstClr val="black"/>
                      </a:solidFill>
                      <a:miter lim="800000"/>
                    </a:lnT>
                    <a:lnB w="12700">
                      <a:solidFill>
                        <a:prstClr val="black"/>
                      </a:solidFill>
                      <a:miter lim="800000"/>
                    </a:lnB>
                    <a:noFill/>
                  </a:tcPr>
                </a:tc>
                <a:tc gridSpan="2">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lgn="ctr"/>
                      <a:r>
                        <a:rPr lang="zh-CN" altLang="en-US" sz="2400" b="1">
                          <a:latin typeface="Times New Roman" pitchFamily="18" charset="0"/>
                          <a:ea typeface="宋体" pitchFamily="2" charset="-122"/>
                        </a:rPr>
                        <a:t>物体保持静止或匀速直线运动状态</a:t>
                      </a:r>
                      <a:r>
                        <a:rPr lang="en-US" altLang="zh-CN" sz="2400" b="1">
                          <a:latin typeface="Times New Roman" pitchFamily="18" charset="0"/>
                        </a:rPr>
                        <a:t> </a:t>
                      </a:r>
                      <a:endParaRPr lang="zh-CN" altLang="en-US" sz="2400">
                        <a:latin typeface="宋体" pitchFamily="2" charset="-122"/>
                        <a:ea typeface="Courier New" pitchFamily="49" charset="0"/>
                      </a:endParaRPr>
                    </a:p>
                  </a:txBody>
                  <a:tcPr marL="28287" marR="28287" marT="0" marB="0" anchor="ctr">
                    <a:lnL w="12700">
                      <a:solidFill>
                        <a:prstClr val="black"/>
                      </a:solidFill>
                      <a:miter lim="800000"/>
                    </a:lnL>
                    <a:lnR w="12700">
                      <a:solidFill>
                        <a:prstClr val="black"/>
                      </a:solidFill>
                      <a:miter lim="800000"/>
                    </a:lnR>
                    <a:lnT w="12700">
                      <a:solidFill>
                        <a:prstClr val="black"/>
                      </a:solidFill>
                      <a:miter lim="800000"/>
                    </a:lnT>
                    <a:lnB w="12700">
                      <a:solidFill>
                        <a:prstClr val="black"/>
                      </a:solidFill>
                      <a:miter lim="800000"/>
                    </a:lnB>
                    <a:noFill/>
                  </a:tcPr>
                </a:tc>
                <a:tc hMerge="1">
                  <a:txBody>
                    <a:bodyPr/>
                    <a:lstStyle/>
                    <a:p>
                      <a:endParaRPr/>
                    </a:p>
                  </a:txBody>
                  <a:tcPr>
                    <a:lnR w="12700">
                      <a:miter lim="800000"/>
                    </a:lnR>
                    <a:lnT w="12700">
                      <a:solidFill>
                        <a:prstClr val="black"/>
                      </a:solidFill>
                      <a:miter lim="800000"/>
                    </a:lnT>
                    <a:lnB w="12700">
                      <a:solidFill>
                        <a:prstClr val="black"/>
                      </a:solidFill>
                      <a:miter lim="800000"/>
                    </a:lnB>
                  </a:tcPr>
                </a:tc>
              </a:tr>
              <a:tr h="871538">
                <a:tc rowSpan="2">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lgn="ctr"/>
                      <a:r>
                        <a:rPr lang="zh-CN" altLang="en-US" sz="2400" b="1">
                          <a:solidFill>
                            <a:srgbClr val="000000"/>
                          </a:solidFill>
                          <a:latin typeface="Times New Roman" pitchFamily="18" charset="0"/>
                          <a:ea typeface="宋体" pitchFamily="2" charset="-122"/>
                        </a:rPr>
                        <a:t>受非平衡力时</a:t>
                      </a:r>
                      <a:endParaRPr lang="en-US" altLang="zh-CN" sz="2400" b="1">
                        <a:solidFill>
                          <a:srgbClr val="000000"/>
                        </a:solidFill>
                        <a:latin typeface="Times New Roman" pitchFamily="18" charset="0"/>
                      </a:endParaRPr>
                    </a:p>
                    <a:p>
                      <a:pPr marL="357188" lvl="0" indent="-354012" algn="ctr"/>
                      <a:r>
                        <a:rPr lang="en-US" altLang="zh-CN" sz="2400" b="1">
                          <a:solidFill>
                            <a:srgbClr val="000000"/>
                          </a:solidFill>
                          <a:latin typeface="Times New Roman" pitchFamily="18" charset="0"/>
                        </a:rPr>
                        <a:t>(</a:t>
                      </a:r>
                      <a:r>
                        <a:rPr lang="zh-CN" altLang="en-US" sz="2400" b="1">
                          <a:solidFill>
                            <a:srgbClr val="000000"/>
                          </a:solidFill>
                          <a:latin typeface="Times New Roman" pitchFamily="18" charset="0"/>
                          <a:ea typeface="宋体" pitchFamily="2" charset="-122"/>
                        </a:rPr>
                        <a:t>即</a:t>
                      </a:r>
                      <a:r>
                        <a:rPr lang="en-US" altLang="zh-CN" sz="2400" b="1" i="1">
                          <a:solidFill>
                            <a:srgbClr val="000000"/>
                          </a:solidFill>
                          <a:latin typeface="Times New Roman" pitchFamily="18" charset="0"/>
                        </a:rPr>
                        <a:t>F</a:t>
                      </a:r>
                      <a:r>
                        <a:rPr lang="zh-CN" altLang="en-US" sz="2400" b="1" baseline="-25000">
                          <a:solidFill>
                            <a:srgbClr val="000000"/>
                          </a:solidFill>
                          <a:latin typeface="Times New Roman" pitchFamily="18" charset="0"/>
                          <a:ea typeface="宋体" pitchFamily="2" charset="-122"/>
                        </a:rPr>
                        <a:t>合</a:t>
                      </a:r>
                      <a:r>
                        <a:rPr lang="en-US" altLang="zh-CN" sz="2400" b="1">
                          <a:solidFill>
                            <a:srgbClr val="000000"/>
                          </a:solidFill>
                          <a:latin typeface="Times New Roman" pitchFamily="18" charset="0"/>
                        </a:rPr>
                        <a:t>≠0)</a:t>
                      </a:r>
                      <a:endParaRPr lang="zh-CN" altLang="en-US" sz="1800">
                        <a:latin typeface="Calibri" pitchFamily="34" charset="0"/>
                        <a:ea typeface="宋体" pitchFamily="2" charset="-122"/>
                      </a:endParaRPr>
                    </a:p>
                  </a:txBody>
                  <a:tcPr marL="28287" marR="28287" marT="0" marB="0" anchor="ctr">
                    <a:lnL w="12700">
                      <a:solidFill>
                        <a:prstClr val="black"/>
                      </a:solidFill>
                      <a:miter lim="800000"/>
                    </a:lnL>
                    <a:lnR w="12700">
                      <a:solidFill>
                        <a:prstClr val="black"/>
                      </a:solidFill>
                      <a:miter lim="800000"/>
                    </a:lnR>
                    <a:lnT w="12700">
                      <a:solidFill>
                        <a:prstClr val="black"/>
                      </a:solidFill>
                      <a:miter lim="800000"/>
                    </a:lnT>
                    <a:lnB w="12700">
                      <a:solidFill>
                        <a:prstClr val="black"/>
                      </a:solidFill>
                      <a:miter lim="800000"/>
                    </a:lnB>
                    <a:noFill/>
                  </a:tcPr>
                </a:tc>
                <a:tc rowSpan="2">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lvl="0" indent="3175"/>
                      <a:r>
                        <a:rPr lang="zh-CN" altLang="en-US" sz="2400" b="1">
                          <a:solidFill>
                            <a:srgbClr val="000000"/>
                          </a:solidFill>
                          <a:latin typeface="Times New Roman" pitchFamily="18" charset="0"/>
                          <a:ea typeface="宋体" pitchFamily="2" charset="-122"/>
                        </a:rPr>
                        <a:t>做变速运动</a:t>
                      </a:r>
                      <a:r>
                        <a:rPr lang="en-US" altLang="zh-CN" sz="2400" b="1">
                          <a:solidFill>
                            <a:srgbClr val="000000"/>
                          </a:solidFill>
                          <a:latin typeface="Times New Roman" pitchFamily="18" charset="0"/>
                        </a:rPr>
                        <a:t>(</a:t>
                      </a:r>
                      <a:r>
                        <a:rPr lang="zh-CN" altLang="en-US" sz="2400" b="1">
                          <a:solidFill>
                            <a:srgbClr val="000000"/>
                          </a:solidFill>
                          <a:latin typeface="Times New Roman" pitchFamily="18" charset="0"/>
                          <a:ea typeface="宋体" pitchFamily="2" charset="-122"/>
                        </a:rPr>
                        <a:t>或运动状态发生改变</a:t>
                      </a:r>
                      <a:r>
                        <a:rPr lang="en-US" altLang="zh-CN" sz="2400" b="1">
                          <a:solidFill>
                            <a:srgbClr val="000000"/>
                          </a:solidFill>
                          <a:latin typeface="Times New Roman" pitchFamily="18" charset="0"/>
                        </a:rPr>
                        <a:t>)</a:t>
                      </a:r>
                      <a:endParaRPr lang="zh-CN" altLang="zh-CN" sz="2400">
                        <a:latin typeface="宋体" pitchFamily="2" charset="-122"/>
                        <a:ea typeface="Courier New" pitchFamily="49" charset="0"/>
                      </a:endParaRPr>
                    </a:p>
                  </a:txBody>
                  <a:tcPr marL="28287" marR="28287" marT="0" marB="0" anchor="ctr">
                    <a:lnL w="12700">
                      <a:solidFill>
                        <a:prstClr val="black"/>
                      </a:solidFill>
                      <a:miter lim="800000"/>
                    </a:lnL>
                    <a:lnR w="12700">
                      <a:solidFill>
                        <a:prstClr val="black"/>
                      </a:solidFill>
                      <a:miter lim="800000"/>
                    </a:lnR>
                    <a:lnT w="12700">
                      <a:solidFill>
                        <a:prstClr val="black"/>
                      </a:solidFill>
                      <a:miter lim="800000"/>
                    </a:lnT>
                    <a:lnB w="12700">
                      <a:solidFill>
                        <a:prstClr val="black"/>
                      </a:solidFill>
                      <a:miter lim="800000"/>
                    </a:lnB>
                    <a:noFill/>
                  </a:tcPr>
                </a:tc>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r>
                        <a:rPr lang="zh-CN" altLang="en-US" sz="2400" b="1">
                          <a:latin typeface="Times New Roman" pitchFamily="18" charset="0"/>
                          <a:ea typeface="宋体" pitchFamily="2" charset="-122"/>
                        </a:rPr>
                        <a:t>当合力方向与运动方向相同时，物体做加速运动</a:t>
                      </a:r>
                      <a:endParaRPr lang="zh-CN" altLang="en-US" sz="2400">
                        <a:latin typeface="宋体" pitchFamily="2" charset="-122"/>
                        <a:ea typeface="Courier New" pitchFamily="49" charset="0"/>
                      </a:endParaRPr>
                    </a:p>
                  </a:txBody>
                  <a:tcPr marL="28287" marR="28287" marT="0" marB="0" anchor="ctr">
                    <a:lnL w="12700">
                      <a:solidFill>
                        <a:prstClr val="black"/>
                      </a:solidFill>
                      <a:miter lim="800000"/>
                    </a:lnL>
                    <a:lnR w="12700">
                      <a:solidFill>
                        <a:prstClr val="black"/>
                      </a:solidFill>
                      <a:miter lim="800000"/>
                    </a:lnR>
                    <a:lnT w="12700">
                      <a:solidFill>
                        <a:prstClr val="black"/>
                      </a:solidFill>
                      <a:miter lim="800000"/>
                    </a:lnT>
                    <a:lnB w="12700">
                      <a:solidFill>
                        <a:prstClr val="black"/>
                      </a:solidFill>
                      <a:miter lim="800000"/>
                    </a:lnB>
                    <a:noFill/>
                  </a:tcPr>
                </a:tc>
              </a:tr>
              <a:tr h="869950">
                <a:tc vMerge="1">
                  <a:txBody>
                    <a:bodyPr/>
                    <a:lstStyle/>
                    <a:p>
                      <a:endParaRPr/>
                    </a:p>
                  </a:txBody>
                  <a:tcPr>
                    <a:lnL w="12700">
                      <a:solidFill>
                        <a:prstClr val="black"/>
                      </a:solidFill>
                      <a:miter lim="800000"/>
                    </a:lnL>
                    <a:lnR w="12700">
                      <a:solidFill>
                        <a:prstClr val="black"/>
                      </a:solidFill>
                      <a:miter lim="800000"/>
                    </a:lnR>
                    <a:lnB w="12700">
                      <a:miter lim="800000"/>
                    </a:lnB>
                  </a:tcPr>
                </a:tc>
                <a:tc vMerge="1">
                  <a:txBody>
                    <a:bodyPr/>
                    <a:lstStyle/>
                    <a:p>
                      <a:endParaRPr/>
                    </a:p>
                  </a:txBody>
                  <a:tcPr>
                    <a:lnL w="12700">
                      <a:solidFill>
                        <a:prstClr val="black"/>
                      </a:solidFill>
                      <a:miter lim="800000"/>
                    </a:lnL>
                    <a:lnR w="12700">
                      <a:solidFill>
                        <a:prstClr val="black"/>
                      </a:solidFill>
                      <a:miter lim="800000"/>
                    </a:lnR>
                    <a:lnB w="12700">
                      <a:miter lim="800000"/>
                    </a:lnB>
                  </a:tcPr>
                </a:tc>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lgn="ctr"/>
                      <a:r>
                        <a:rPr lang="zh-CN" altLang="en-US" sz="2400" b="1">
                          <a:latin typeface="Times New Roman" pitchFamily="18" charset="0"/>
                          <a:ea typeface="宋体" pitchFamily="2" charset="-122"/>
                        </a:rPr>
                        <a:t>当合力方向与运动方向相反时，物体做减速运动</a:t>
                      </a:r>
                      <a:endParaRPr lang="zh-CN" altLang="en-US" sz="2400">
                        <a:latin typeface="宋体" pitchFamily="2" charset="-122"/>
                        <a:ea typeface="Courier New" pitchFamily="49" charset="0"/>
                      </a:endParaRPr>
                    </a:p>
                  </a:txBody>
                  <a:tcPr marL="28287" marR="28287" marT="0" marB="0" anchor="ctr">
                    <a:lnL w="12700">
                      <a:solidFill>
                        <a:prstClr val="black"/>
                      </a:solidFill>
                      <a:miter lim="800000"/>
                    </a:lnL>
                    <a:lnR w="12700">
                      <a:solidFill>
                        <a:prstClr val="black"/>
                      </a:solidFill>
                      <a:miter lim="800000"/>
                    </a:lnR>
                    <a:lnT w="12700">
                      <a:solidFill>
                        <a:prstClr val="black"/>
                      </a:solidFill>
                      <a:miter lim="800000"/>
                    </a:lnT>
                    <a:lnB w="12700">
                      <a:solidFill>
                        <a:prstClr val="black"/>
                      </a:solidFill>
                      <a:miter lim="800000"/>
                    </a:lnB>
                    <a:noFill/>
                  </a:tcPr>
                </a:tc>
              </a:tr>
            </a:tbl>
          </a:graphicData>
        </a:graphic>
      </p:graphicFrame>
    </p:spTree>
    <p:extLst>
      <p:ext uri="{BB962C8B-B14F-4D97-AF65-F5344CB8AC3E}">
        <p14:creationId xmlns:p14="http://schemas.microsoft.com/office/powerpoint/2010/main" val="24059910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1" name="组合 2"/>
          <p:cNvGrpSpPr/>
          <p:nvPr/>
        </p:nvGrpSpPr>
        <p:grpSpPr>
          <a:xfrm>
            <a:off x="2517775" y="195263"/>
            <a:ext cx="4235450" cy="2008187"/>
            <a:chOff x="1847662" y="1504750"/>
            <a:chExt cx="5448676" cy="2584754"/>
          </a:xfrm>
        </p:grpSpPr>
        <p:grpSp>
          <p:nvGrpSpPr>
            <p:cNvPr id="25602" name="组合 2"/>
            <p:cNvGrpSpPr>
              <a:grpSpLocks noGrp="1" noChangeAspect="1"/>
            </p:cNvGrpSpPr>
            <p:nvPr/>
          </p:nvGrpSpPr>
          <p:grpSpPr>
            <a:xfrm>
              <a:off x="1531891" y="1379981"/>
              <a:ext cx="2667917" cy="2596667"/>
              <a:chOff x="3295850" y="1908877"/>
              <a:chExt cx="3738030" cy="4660916"/>
            </a:xfrm>
          </p:grpSpPr>
        </p:grpSp>
        <p:sp>
          <p:nvSpPr>
            <p:cNvPr id="25603" name="圆角矩形 4"/>
            <p:cNvSpPr/>
            <p:nvPr/>
          </p:nvSpPr>
          <p:spPr>
            <a:xfrm>
              <a:off x="3321077" y="1888926"/>
              <a:ext cx="4147992" cy="1004251"/>
            </a:xfrm>
            <a:prstGeom prst="roundRect">
              <a:avLst>
                <a:gd name="adj" fmla="val 9976"/>
              </a:avLst>
            </a:prstGeom>
            <a:solidFill>
              <a:srgbClr val="FFB850"/>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015" b="1" i="0" u="none" strike="noStrike" kern="1200" cap="none" spc="0" normalizeH="0" baseline="0" noProof="0">
                <a:ln>
                  <a:noFill/>
                </a:ln>
                <a:solidFill>
                  <a:schemeClr val="lt1"/>
                </a:solidFill>
                <a:effectLst/>
                <a:uLnTx/>
                <a:uFillTx/>
                <a:latin typeface="+mn-lt"/>
                <a:ea typeface="+mn-ea"/>
                <a:cs typeface="+mn-cs"/>
              </a:endParaRPr>
            </a:p>
          </p:txBody>
        </p:sp>
        <p:grpSp>
          <p:nvGrpSpPr>
            <p:cNvPr id="25604" name="组合 4"/>
            <p:cNvGrpSpPr/>
            <p:nvPr/>
          </p:nvGrpSpPr>
          <p:grpSpPr>
            <a:xfrm>
              <a:off x="3471676" y="2283134"/>
              <a:ext cx="118508" cy="118509"/>
              <a:chOff x="4486616" y="3001075"/>
              <a:chExt cx="274695" cy="274699"/>
            </a:xfrm>
          </p:grpSpPr>
          <p:sp>
            <p:nvSpPr>
              <p:cNvPr id="25605" name="椭圆 25"/>
              <p:cNvSpPr/>
              <p:nvPr/>
            </p:nvSpPr>
            <p:spPr>
              <a:xfrm rot="16200000">
                <a:off x="4485528" y="3001392"/>
                <a:ext cx="274702" cy="274561"/>
              </a:xfrm>
              <a:prstGeom prst="ellipse">
                <a:avLst/>
              </a:prstGeom>
              <a:gradFill rotWithShape="1">
                <a:gsLst>
                  <a:gs pos="0">
                    <a:srgbClr val="FFFFFF"/>
                  </a:gs>
                  <a:gs pos="17000">
                    <a:srgbClr val="A6A6A6"/>
                  </a:gs>
                  <a:gs pos="35001">
                    <a:srgbClr val="F2F2F2"/>
                  </a:gs>
                  <a:gs pos="55000">
                    <a:srgbClr val="A6A6A6"/>
                  </a:gs>
                  <a:gs pos="75000">
                    <a:srgbClr val="F2F2F2"/>
                  </a:gs>
                  <a:gs pos="100000">
                    <a:srgbClr val="A6A6A6"/>
                  </a:gs>
                </a:gsLst>
                <a:lin ang="2700000" scaled="1"/>
              </a:gradFill>
              <a:ln w="25400">
                <a:noFill/>
                <a:miter lim="800000"/>
              </a:ln>
              <a:effectLst>
                <a:outerShdw blurRad="12700" dist="12700" dir="2700000" algn="tl">
                  <a:srgbClr val="000000">
                    <a:alpha val="39999"/>
                  </a:srgbClr>
                </a:outerShdw>
              </a:effectLst>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ctr">
                  <a:buClrTx/>
                  <a:buFontTx/>
                </a:pPr>
                <a:endParaRPr lang="zh-CN" altLang="en-US" sz="1000" b="1">
                  <a:solidFill>
                    <a:srgbClr val="FFFFFF"/>
                  </a:solidFill>
                </a:endParaRPr>
              </a:p>
            </p:txBody>
          </p:sp>
          <p:sp>
            <p:nvSpPr>
              <p:cNvPr id="25606" name="椭圆 26"/>
              <p:cNvSpPr/>
              <p:nvPr/>
            </p:nvSpPr>
            <p:spPr>
              <a:xfrm>
                <a:off x="4387220" y="2759656"/>
                <a:ext cx="466047" cy="49102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015" b="1" i="0" u="none" strike="noStrike" kern="1200" cap="none" spc="0" normalizeH="0" baseline="0" noProof="0">
                  <a:ln>
                    <a:noFill/>
                  </a:ln>
                  <a:solidFill>
                    <a:prstClr val="white"/>
                  </a:solidFill>
                  <a:effectLst/>
                  <a:uLnTx/>
                  <a:uFillTx/>
                  <a:latin typeface="+mn-lt"/>
                  <a:ea typeface="+mn-ea"/>
                  <a:cs typeface="+mn-cs"/>
                </a:endParaRPr>
              </a:p>
            </p:txBody>
          </p:sp>
        </p:grpSp>
        <p:grpSp>
          <p:nvGrpSpPr>
            <p:cNvPr id="25607" name="组合 5"/>
            <p:cNvGrpSpPr/>
            <p:nvPr/>
          </p:nvGrpSpPr>
          <p:grpSpPr>
            <a:xfrm>
              <a:off x="3172171" y="2283134"/>
              <a:ext cx="118508" cy="118509"/>
              <a:chOff x="4486616" y="3001075"/>
              <a:chExt cx="274695" cy="274699"/>
            </a:xfrm>
          </p:grpSpPr>
          <p:sp>
            <p:nvSpPr>
              <p:cNvPr id="25608" name="椭圆 23"/>
              <p:cNvSpPr/>
              <p:nvPr/>
            </p:nvSpPr>
            <p:spPr>
              <a:xfrm rot="16200000">
                <a:off x="4488632" y="3001392"/>
                <a:ext cx="274702" cy="274561"/>
              </a:xfrm>
              <a:prstGeom prst="ellipse">
                <a:avLst/>
              </a:prstGeom>
              <a:gradFill rotWithShape="1">
                <a:gsLst>
                  <a:gs pos="0">
                    <a:srgbClr val="FFFFFF"/>
                  </a:gs>
                  <a:gs pos="17000">
                    <a:srgbClr val="A6A6A6"/>
                  </a:gs>
                  <a:gs pos="35001">
                    <a:srgbClr val="F2F2F2"/>
                  </a:gs>
                  <a:gs pos="55000">
                    <a:srgbClr val="A6A6A6"/>
                  </a:gs>
                  <a:gs pos="75000">
                    <a:srgbClr val="F2F2F2"/>
                  </a:gs>
                  <a:gs pos="100000">
                    <a:srgbClr val="A6A6A6"/>
                  </a:gs>
                </a:gsLst>
                <a:lin ang="2700000" scaled="1"/>
              </a:gradFill>
              <a:ln w="25400">
                <a:noFill/>
                <a:miter lim="800000"/>
              </a:ln>
              <a:effectLst>
                <a:outerShdw blurRad="12700" dist="12700" dir="2700000" algn="tl">
                  <a:srgbClr val="000000">
                    <a:alpha val="39999"/>
                  </a:srgbClr>
                </a:outerShdw>
              </a:effectLst>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ctr">
                  <a:buClrTx/>
                  <a:buFontTx/>
                </a:pPr>
                <a:endParaRPr lang="zh-CN" altLang="en-US" sz="1000" b="1">
                  <a:solidFill>
                    <a:srgbClr val="FFFFFF"/>
                  </a:solidFill>
                </a:endParaRPr>
              </a:p>
            </p:txBody>
          </p:sp>
          <p:sp>
            <p:nvSpPr>
              <p:cNvPr id="25609" name="椭圆 24"/>
              <p:cNvSpPr/>
              <p:nvPr/>
            </p:nvSpPr>
            <p:spPr>
              <a:xfrm>
                <a:off x="4387220" y="2759656"/>
                <a:ext cx="466047" cy="49102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015" b="1" i="0" u="none" strike="noStrike" kern="1200" cap="none" spc="0" normalizeH="0" baseline="0" noProof="0">
                  <a:ln>
                    <a:noFill/>
                  </a:ln>
                  <a:solidFill>
                    <a:prstClr val="white"/>
                  </a:solidFill>
                  <a:effectLst/>
                  <a:uLnTx/>
                  <a:uFillTx/>
                  <a:latin typeface="+mn-lt"/>
                  <a:ea typeface="+mn-ea"/>
                  <a:cs typeface="+mn-cs"/>
                </a:endParaRPr>
              </a:p>
            </p:txBody>
          </p:sp>
        </p:grpSp>
        <p:grpSp>
          <p:nvGrpSpPr>
            <p:cNvPr id="25610" name="组合 6"/>
            <p:cNvGrpSpPr>
              <a:grpSpLocks noGrp="1" noChangeAspect="1"/>
            </p:cNvGrpSpPr>
            <p:nvPr/>
          </p:nvGrpSpPr>
          <p:grpSpPr>
            <a:xfrm>
              <a:off x="3202082" y="2161737"/>
              <a:ext cx="361529" cy="235113"/>
              <a:chOff x="4318304" y="3089060"/>
              <a:chExt cx="384317" cy="61430"/>
            </a:xfrm>
          </p:grpSpPr>
        </p:grpSp>
        <p:sp>
          <p:nvSpPr>
            <p:cNvPr id="25611" name="文本框 16"/>
            <p:cNvSpPr/>
            <p:nvPr/>
          </p:nvSpPr>
          <p:spPr>
            <a:xfrm>
              <a:off x="3960320" y="2044671"/>
              <a:ext cx="2919972" cy="65326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lgn="ctr"/>
              <a:r>
                <a:rPr lang="zh-CN" altLang="en-US" sz="2700" b="1">
                  <a:solidFill>
                    <a:schemeClr val="bg1"/>
                  </a:solidFill>
                  <a:latin typeface="黑体" pitchFamily="49" charset="-122"/>
                  <a:ea typeface="黑体" pitchFamily="49" charset="-122"/>
                </a:rPr>
                <a:t>重点突破</a:t>
              </a:r>
            </a:p>
          </p:txBody>
        </p:sp>
        <p:grpSp>
          <p:nvGrpSpPr>
            <p:cNvPr id="25612" name="组合 9"/>
            <p:cNvGrpSpPr>
              <a:grpSpLocks noGrp="1" noChangeAspect="1"/>
            </p:cNvGrpSpPr>
            <p:nvPr/>
          </p:nvGrpSpPr>
          <p:grpSpPr>
            <a:xfrm>
              <a:off x="2292908" y="2072845"/>
              <a:ext cx="647360" cy="550720"/>
              <a:chOff x="3108756" y="2110160"/>
              <a:chExt cx="745081" cy="698920"/>
            </a:xfrm>
          </p:grpSpPr>
        </p:grpSp>
        <p:grpSp>
          <p:nvGrpSpPr>
            <p:cNvPr id="25613" name="组合 9"/>
            <p:cNvGrpSpPr/>
            <p:nvPr/>
          </p:nvGrpSpPr>
          <p:grpSpPr>
            <a:xfrm>
              <a:off x="3709827" y="2081394"/>
              <a:ext cx="663073" cy="571160"/>
              <a:chOff x="4946438" y="2775191"/>
              <a:chExt cx="884098" cy="761546"/>
            </a:xfrm>
          </p:grpSpPr>
          <p:sp>
            <p:nvSpPr>
              <p:cNvPr id="25614" name="椭圆 11"/>
              <p:cNvSpPr/>
              <p:nvPr/>
            </p:nvSpPr>
            <p:spPr>
              <a:xfrm>
                <a:off x="4990474" y="2774608"/>
                <a:ext cx="743374" cy="7437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ctr">
                  <a:buClrTx/>
                  <a:buFontTx/>
                </a:pPr>
                <a:endParaRPr lang="zh-CN" altLang="en-US" sz="1000" b="1">
                  <a:solidFill>
                    <a:srgbClr val="FFFFFF"/>
                  </a:solidFill>
                </a:endParaRPr>
              </a:p>
            </p:txBody>
          </p:sp>
          <p:sp>
            <p:nvSpPr>
              <p:cNvPr id="25615" name="文本框 28"/>
              <p:cNvSpPr/>
              <p:nvPr/>
            </p:nvSpPr>
            <p:spPr>
              <a:xfrm>
                <a:off x="4946438" y="2824081"/>
                <a:ext cx="884098" cy="712656"/>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lgn="ctr"/>
                <a:r>
                  <a:rPr lang="en-US" altLang="zh-CN" sz="2100" b="1">
                    <a:solidFill>
                      <a:srgbClr val="FFB850"/>
                    </a:solidFill>
                    <a:latin typeface="Impact" pitchFamily="34" charset="0"/>
                  </a:rPr>
                  <a:t>02</a:t>
                </a:r>
                <a:endParaRPr lang="zh-CN" altLang="en-US" sz="2100" b="1">
                  <a:solidFill>
                    <a:srgbClr val="FFB850"/>
                  </a:solidFill>
                  <a:latin typeface="Impact" pitchFamily="34" charset="0"/>
                  <a:ea typeface="宋体" pitchFamily="2" charset="-122"/>
                </a:endParaRPr>
              </a:p>
            </p:txBody>
          </p:sp>
        </p:grpSp>
      </p:grpSp>
      <p:sp>
        <p:nvSpPr>
          <p:cNvPr id="25616" name="矩形 1">
            <a:hlinkClick r:id="rId3" action="ppaction://hlinksldjump"/>
          </p:cNvPr>
          <p:cNvSpPr/>
          <p:nvPr/>
        </p:nvSpPr>
        <p:spPr>
          <a:xfrm>
            <a:off x="1471613" y="1563688"/>
            <a:ext cx="6713537" cy="461962"/>
          </a:xfrm>
          <a:prstGeom prst="rect">
            <a:avLst/>
          </a:prstGeom>
          <a:solidFill>
            <a:srgbClr val="E56666"/>
          </a:solid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r>
              <a:rPr lang="en-US" altLang="zh-CN" sz="2400" b="1">
                <a:solidFill>
                  <a:schemeClr val="bg1"/>
                </a:solidFill>
                <a:latin typeface="隶书" pitchFamily="49" charset="-122"/>
                <a:ea typeface="隶书" pitchFamily="49" charset="-122"/>
              </a:rPr>
              <a:t>·1 </a:t>
            </a:r>
            <a:r>
              <a:rPr lang="zh-CN" altLang="en-US" sz="2400" b="1">
                <a:solidFill>
                  <a:schemeClr val="bg1"/>
                </a:solidFill>
                <a:latin typeface="隶书" pitchFamily="49" charset="-122"/>
                <a:ea typeface="隶书" pitchFamily="49" charset="-122"/>
              </a:rPr>
              <a:t>惯性</a:t>
            </a:r>
            <a:r>
              <a:rPr lang="en-US" altLang="zh-CN" sz="2400" b="1">
                <a:solidFill>
                  <a:schemeClr val="bg1"/>
                </a:solidFill>
                <a:latin typeface="隶书" pitchFamily="49" charset="-122"/>
                <a:ea typeface="隶书" pitchFamily="49" charset="-122"/>
              </a:rPr>
              <a:t>[</a:t>
            </a:r>
            <a:r>
              <a:rPr lang="zh-CN" altLang="en-US" sz="2400" b="1">
                <a:solidFill>
                  <a:schemeClr val="bg1"/>
                </a:solidFill>
                <a:latin typeface="隶书" pitchFamily="49" charset="-122"/>
                <a:ea typeface="隶书" pitchFamily="49" charset="-122"/>
              </a:rPr>
              <a:t>高频考点</a:t>
            </a:r>
            <a:r>
              <a:rPr lang="en-US" altLang="zh-CN" sz="2400" b="1">
                <a:solidFill>
                  <a:schemeClr val="bg1"/>
                </a:solidFill>
                <a:latin typeface="隶书" pitchFamily="49" charset="-122"/>
                <a:ea typeface="隶书" pitchFamily="49" charset="-122"/>
              </a:rPr>
              <a:t>]</a:t>
            </a:r>
            <a:endParaRPr lang="zh-CN" altLang="en-US" sz="2400" b="1">
              <a:solidFill>
                <a:schemeClr val="bg1"/>
              </a:solidFill>
              <a:latin typeface="隶书" pitchFamily="49" charset="-122"/>
              <a:ea typeface="隶书" pitchFamily="49" charset="-122"/>
            </a:endParaRPr>
          </a:p>
        </p:txBody>
      </p:sp>
      <p:sp>
        <p:nvSpPr>
          <p:cNvPr id="25617" name="矩形 2">
            <a:hlinkClick r:id="rId4" action="ppaction://hlinksldjump"/>
          </p:cNvPr>
          <p:cNvSpPr/>
          <p:nvPr/>
        </p:nvSpPr>
        <p:spPr>
          <a:xfrm>
            <a:off x="1485900" y="2305050"/>
            <a:ext cx="6713538" cy="461963"/>
          </a:xfrm>
          <a:prstGeom prst="rect">
            <a:avLst/>
          </a:prstGeom>
          <a:solidFill>
            <a:srgbClr val="00B7CA"/>
          </a:solid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r>
              <a:rPr lang="en-US" altLang="zh-CN" sz="2400" b="1">
                <a:solidFill>
                  <a:schemeClr val="bg1"/>
                </a:solidFill>
                <a:latin typeface="隶书" pitchFamily="49" charset="-122"/>
                <a:ea typeface="隶书" pitchFamily="49" charset="-122"/>
              </a:rPr>
              <a:t>·2 </a:t>
            </a:r>
            <a:r>
              <a:rPr lang="zh-CN" altLang="en-US" sz="2400" b="1">
                <a:solidFill>
                  <a:schemeClr val="bg1"/>
                </a:solidFill>
                <a:latin typeface="隶书" pitchFamily="49" charset="-122"/>
                <a:ea typeface="隶书" pitchFamily="49" charset="-122"/>
              </a:rPr>
              <a:t>二力平衡</a:t>
            </a:r>
            <a:r>
              <a:rPr lang="en-US" altLang="zh-CN" sz="2400" b="1">
                <a:solidFill>
                  <a:schemeClr val="bg1"/>
                </a:solidFill>
                <a:latin typeface="隶书" pitchFamily="49" charset="-122"/>
                <a:ea typeface="隶书" pitchFamily="49" charset="-122"/>
              </a:rPr>
              <a:t>[</a:t>
            </a:r>
            <a:r>
              <a:rPr lang="zh-CN" altLang="en-US" sz="2400" b="1">
                <a:solidFill>
                  <a:schemeClr val="bg1"/>
                </a:solidFill>
                <a:latin typeface="隶书" pitchFamily="49" charset="-122"/>
                <a:ea typeface="隶书" pitchFamily="49" charset="-122"/>
              </a:rPr>
              <a:t>高频考点</a:t>
            </a:r>
            <a:r>
              <a:rPr lang="en-US" altLang="zh-CN" sz="2400" b="1">
                <a:solidFill>
                  <a:schemeClr val="bg1"/>
                </a:solidFill>
                <a:latin typeface="隶书" pitchFamily="49" charset="-122"/>
                <a:ea typeface="隶书" pitchFamily="49" charset="-122"/>
              </a:rPr>
              <a:t>]</a:t>
            </a:r>
          </a:p>
        </p:txBody>
      </p:sp>
      <p:sp>
        <p:nvSpPr>
          <p:cNvPr id="25618" name="矩形 3">
            <a:hlinkClick r:id="rId5" action="ppaction://hlinksldjump"/>
          </p:cNvPr>
          <p:cNvSpPr/>
          <p:nvPr/>
        </p:nvSpPr>
        <p:spPr>
          <a:xfrm>
            <a:off x="1458913" y="3067050"/>
            <a:ext cx="6713537" cy="461963"/>
          </a:xfrm>
          <a:prstGeom prst="rect">
            <a:avLst/>
          </a:prstGeom>
          <a:solidFill>
            <a:srgbClr val="EF9F9F"/>
          </a:solid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r>
              <a:rPr lang="en-US" altLang="zh-CN" sz="2400" b="1">
                <a:solidFill>
                  <a:schemeClr val="bg1"/>
                </a:solidFill>
                <a:latin typeface="隶书" pitchFamily="49" charset="-122"/>
                <a:ea typeface="隶书" pitchFamily="49" charset="-122"/>
              </a:rPr>
              <a:t>·3 </a:t>
            </a:r>
            <a:r>
              <a:rPr lang="zh-CN" altLang="en-US" sz="2400" b="1">
                <a:solidFill>
                  <a:schemeClr val="bg1"/>
                </a:solidFill>
                <a:latin typeface="隶书" pitchFamily="49" charset="-122"/>
                <a:ea typeface="隶书" pitchFamily="49" charset="-122"/>
              </a:rPr>
              <a:t>实验</a:t>
            </a:r>
            <a:r>
              <a:rPr lang="en-US" altLang="zh-CN" sz="2400" b="1">
                <a:solidFill>
                  <a:schemeClr val="bg1"/>
                </a:solidFill>
                <a:latin typeface="隶书" pitchFamily="49" charset="-122"/>
                <a:ea typeface="隶书" pitchFamily="49" charset="-122"/>
              </a:rPr>
              <a:t>:</a:t>
            </a:r>
            <a:r>
              <a:rPr lang="zh-CN" altLang="en-US" sz="2400" b="1">
                <a:solidFill>
                  <a:schemeClr val="bg1"/>
                </a:solidFill>
                <a:latin typeface="隶书" pitchFamily="49" charset="-122"/>
                <a:ea typeface="隶书" pitchFamily="49" charset="-122"/>
              </a:rPr>
              <a:t>探究阻力对物体运动的影响</a:t>
            </a:r>
            <a:r>
              <a:rPr lang="en-US" altLang="zh-CN" sz="2400" b="1">
                <a:solidFill>
                  <a:srgbClr val="FFFFFF"/>
                </a:solidFill>
                <a:latin typeface="隶书" pitchFamily="49" charset="-122"/>
                <a:ea typeface="隶书" pitchFamily="49" charset="-122"/>
              </a:rPr>
              <a:t>[</a:t>
            </a:r>
            <a:r>
              <a:rPr lang="zh-CN" altLang="en-US" sz="2400" b="1">
                <a:solidFill>
                  <a:srgbClr val="FFFFFF"/>
                </a:solidFill>
                <a:latin typeface="隶书" pitchFamily="49" charset="-122"/>
                <a:ea typeface="隶书" pitchFamily="49" charset="-122"/>
              </a:rPr>
              <a:t>高频考点</a:t>
            </a:r>
            <a:r>
              <a:rPr lang="en-US" altLang="zh-CN" sz="2400" b="1">
                <a:solidFill>
                  <a:srgbClr val="FFFFFF"/>
                </a:solidFill>
                <a:latin typeface="隶书" pitchFamily="49" charset="-122"/>
                <a:ea typeface="隶书" pitchFamily="49" charset="-122"/>
              </a:rPr>
              <a:t>]</a:t>
            </a:r>
            <a:endParaRPr lang="zh-CN" altLang="en-US" sz="2400" b="1">
              <a:solidFill>
                <a:schemeClr val="bg1"/>
              </a:solidFill>
              <a:latin typeface="隶书" pitchFamily="49" charset="-122"/>
              <a:ea typeface="隶书" pitchFamily="49" charset="-122"/>
            </a:endParaRPr>
          </a:p>
        </p:txBody>
      </p:sp>
      <p:sp>
        <p:nvSpPr>
          <p:cNvPr id="25619" name="矩形 51">
            <a:hlinkClick r:id="rId6" action="ppaction://hlinksldjump"/>
          </p:cNvPr>
          <p:cNvSpPr/>
          <p:nvPr/>
        </p:nvSpPr>
        <p:spPr bwMode="auto">
          <a:xfrm>
            <a:off x="1458913" y="3854450"/>
            <a:ext cx="6713538" cy="461963"/>
          </a:xfrm>
          <a:prstGeom prst="rect">
            <a:avLst/>
          </a:prstGeom>
          <a:solidFill>
            <a:schemeClr val="accent4">
              <a:lumMod val="60000"/>
              <a:lumOff val="40000"/>
            </a:schemeClr>
          </a:solidFill>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buClrTx/>
              <a:buFontTx/>
            </a:pPr>
            <a:r>
              <a:rPr lang="en-US" altLang="zh-CN" sz="2400" b="1" spc="0">
                <a:solidFill>
                  <a:schemeClr val="bg1"/>
                </a:solidFill>
                <a:latin typeface="隶书" pitchFamily="49" charset="-122"/>
                <a:ea typeface="隶书" pitchFamily="49" charset="-122"/>
              </a:rPr>
              <a:t>·4 </a:t>
            </a:r>
            <a:r>
              <a:rPr lang="zh-CN" altLang="en-US" sz="2400" b="1" spc="0">
                <a:solidFill>
                  <a:schemeClr val="bg1"/>
                </a:solidFill>
                <a:latin typeface="隶书" pitchFamily="49" charset="-122"/>
                <a:ea typeface="隶书" pitchFamily="49" charset="-122"/>
              </a:rPr>
              <a:t>实验</a:t>
            </a:r>
            <a:r>
              <a:rPr lang="en-US" altLang="zh-CN" sz="2400" b="1" spc="0">
                <a:solidFill>
                  <a:schemeClr val="bg1"/>
                </a:solidFill>
                <a:latin typeface="隶书" pitchFamily="49" charset="-122"/>
                <a:ea typeface="隶书" pitchFamily="49" charset="-122"/>
              </a:rPr>
              <a:t>:</a:t>
            </a:r>
            <a:r>
              <a:rPr lang="zh-CN" altLang="en-US" sz="2400" b="1" spc="0">
                <a:solidFill>
                  <a:schemeClr val="bg1"/>
                </a:solidFill>
                <a:latin typeface="隶书" pitchFamily="49" charset="-122"/>
                <a:ea typeface="隶书" pitchFamily="49" charset="-122"/>
              </a:rPr>
              <a:t>探究二力平衡的条件</a:t>
            </a:r>
            <a:r>
              <a:rPr lang="en-US" altLang="zh-CN" sz="2400" b="1" spc="0">
                <a:solidFill>
                  <a:schemeClr val="bg1"/>
                </a:solidFill>
                <a:latin typeface="隶书" pitchFamily="49" charset="-122"/>
                <a:ea typeface="隶书" pitchFamily="49" charset="-122"/>
              </a:rPr>
              <a:t>[</a:t>
            </a:r>
            <a:r>
              <a:rPr lang="zh-CN" altLang="en-US" sz="2400" b="1" spc="0">
                <a:solidFill>
                  <a:schemeClr val="bg1"/>
                </a:solidFill>
                <a:latin typeface="隶书" pitchFamily="49" charset="-122"/>
                <a:ea typeface="隶书" pitchFamily="49" charset="-122"/>
              </a:rPr>
              <a:t>高频考点</a:t>
            </a:r>
            <a:r>
              <a:rPr lang="en-US" altLang="zh-CN" sz="2400" b="1">
                <a:solidFill>
                  <a:schemeClr val="bg1"/>
                </a:solidFill>
                <a:latin typeface="隶书" pitchFamily="49" charset="-122"/>
                <a:ea typeface="隶书" pitchFamily="49" charset="-122"/>
              </a:rPr>
              <a:t>]</a:t>
            </a:r>
          </a:p>
        </p:txBody>
      </p:sp>
      <p:pic>
        <p:nvPicPr>
          <p:cNvPr id="25620" name="Picture 7" descr="C:\Users\Administrator\Desktop\习题课件\返回框.png">
            <a:hlinkClick r:id="rId7" action="ppaction://hlinksldjump"/>
          </p:cNvPr>
          <p:cNvPicPr>
            <a:picLocks noChangeAspect="1"/>
          </p:cNvPicPr>
          <p:nvPr/>
        </p:nvPicPr>
        <p:blipFill>
          <a:blip r:embed="rId8"/>
          <a:stretch>
            <a:fillRect/>
          </a:stretch>
        </p:blipFill>
        <p:spPr>
          <a:xfrm>
            <a:off x="8172450" y="4146550"/>
            <a:ext cx="669925" cy="669925"/>
          </a:xfrm>
          <a:prstGeom prst="rect">
            <a:avLst/>
          </a:prstGeom>
          <a:noFill/>
          <a:ln>
            <a:noFill/>
            <a:miter lim="800000"/>
          </a:ln>
        </p:spPr>
      </p:pic>
    </p:spTree>
    <p:extLst>
      <p:ext uri="{BB962C8B-B14F-4D97-AF65-F5344CB8AC3E}">
        <p14:creationId xmlns:p14="http://schemas.microsoft.com/office/powerpoint/2010/main" val="64271955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616"/>
                                        </p:tgtEl>
                                        <p:attrNameLst>
                                          <p:attrName>style.visibility</p:attrName>
                                        </p:attrNameLst>
                                      </p:cBhvr>
                                      <p:to>
                                        <p:strVal val="visible"/>
                                      </p:to>
                                    </p:set>
                                    <p:anim calcmode="lin" valueType="num">
                                      <p:cBhvr additive="base">
                                        <p:cTn id="7" dur="500" fill="hold"/>
                                        <p:tgtEl>
                                          <p:spTgt spid="25616"/>
                                        </p:tgtEl>
                                        <p:attrNameLst>
                                          <p:attrName>ppt_x</p:attrName>
                                        </p:attrNameLst>
                                      </p:cBhvr>
                                      <p:tavLst>
                                        <p:tav tm="0">
                                          <p:val>
                                            <p:strVal val="#ppt_x"/>
                                          </p:val>
                                        </p:tav>
                                        <p:tav tm="100000">
                                          <p:val>
                                            <p:strVal val="#ppt_x"/>
                                          </p:val>
                                        </p:tav>
                                      </p:tavLst>
                                    </p:anim>
                                    <p:anim calcmode="lin" valueType="num">
                                      <p:cBhvr additive="base">
                                        <p:cTn id="8" dur="500" fill="hold"/>
                                        <p:tgtEl>
                                          <p:spTgt spid="2561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5617"/>
                                        </p:tgtEl>
                                        <p:attrNameLst>
                                          <p:attrName>style.visibility</p:attrName>
                                        </p:attrNameLst>
                                      </p:cBhvr>
                                      <p:to>
                                        <p:strVal val="visible"/>
                                      </p:to>
                                    </p:set>
                                    <p:anim calcmode="lin" valueType="num">
                                      <p:cBhvr additive="base">
                                        <p:cTn id="13" dur="500" fill="hold"/>
                                        <p:tgtEl>
                                          <p:spTgt spid="25617"/>
                                        </p:tgtEl>
                                        <p:attrNameLst>
                                          <p:attrName>ppt_x</p:attrName>
                                        </p:attrNameLst>
                                      </p:cBhvr>
                                      <p:tavLst>
                                        <p:tav tm="0">
                                          <p:val>
                                            <p:strVal val="#ppt_x"/>
                                          </p:val>
                                        </p:tav>
                                        <p:tav tm="100000">
                                          <p:val>
                                            <p:strVal val="#ppt_x"/>
                                          </p:val>
                                        </p:tav>
                                      </p:tavLst>
                                    </p:anim>
                                    <p:anim calcmode="lin" valueType="num">
                                      <p:cBhvr additive="base">
                                        <p:cTn id="14" dur="500" fill="hold"/>
                                        <p:tgtEl>
                                          <p:spTgt spid="25617"/>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5618"/>
                                        </p:tgtEl>
                                        <p:attrNameLst>
                                          <p:attrName>style.visibility</p:attrName>
                                        </p:attrNameLst>
                                      </p:cBhvr>
                                      <p:to>
                                        <p:strVal val="visible"/>
                                      </p:to>
                                    </p:set>
                                    <p:anim calcmode="lin" valueType="num">
                                      <p:cBhvr additive="base">
                                        <p:cTn id="19" dur="500" fill="hold"/>
                                        <p:tgtEl>
                                          <p:spTgt spid="25618"/>
                                        </p:tgtEl>
                                        <p:attrNameLst>
                                          <p:attrName>ppt_x</p:attrName>
                                        </p:attrNameLst>
                                      </p:cBhvr>
                                      <p:tavLst>
                                        <p:tav tm="0">
                                          <p:val>
                                            <p:strVal val="#ppt_x"/>
                                          </p:val>
                                        </p:tav>
                                        <p:tav tm="100000">
                                          <p:val>
                                            <p:strVal val="#ppt_x"/>
                                          </p:val>
                                        </p:tav>
                                      </p:tavLst>
                                    </p:anim>
                                    <p:anim calcmode="lin" valueType="num">
                                      <p:cBhvr additive="base">
                                        <p:cTn id="20" dur="500" fill="hold"/>
                                        <p:tgtEl>
                                          <p:spTgt spid="25618"/>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5619"/>
                                        </p:tgtEl>
                                        <p:attrNameLst>
                                          <p:attrName>style.visibility</p:attrName>
                                        </p:attrNameLst>
                                      </p:cBhvr>
                                      <p:to>
                                        <p:strVal val="visible"/>
                                      </p:to>
                                    </p:set>
                                    <p:anim calcmode="lin" valueType="num">
                                      <p:cBhvr additive="base">
                                        <p:cTn id="25" dur="500" fill="hold"/>
                                        <p:tgtEl>
                                          <p:spTgt spid="25619"/>
                                        </p:tgtEl>
                                        <p:attrNameLst>
                                          <p:attrName>ppt_x</p:attrName>
                                        </p:attrNameLst>
                                      </p:cBhvr>
                                      <p:tavLst>
                                        <p:tav tm="0">
                                          <p:val>
                                            <p:strVal val="#ppt_x"/>
                                          </p:val>
                                        </p:tav>
                                        <p:tav tm="100000">
                                          <p:val>
                                            <p:strVal val="#ppt_x"/>
                                          </p:val>
                                        </p:tav>
                                      </p:tavLst>
                                    </p:anim>
                                    <p:anim calcmode="lin" valueType="num">
                                      <p:cBhvr additive="base">
                                        <p:cTn id="26" dur="500" fill="hold"/>
                                        <p:tgtEl>
                                          <p:spTgt spid="256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16" grpId="0" animBg="1"/>
      <p:bldP spid="25617" grpId="0" animBg="1"/>
      <p:bldP spid="25618" grpId="0" animBg="1"/>
      <p:bldP spid="2561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Box 22"/>
          <p:cNvSpPr txBox="1">
            <a:spLocks noChangeArrowheads="1"/>
          </p:cNvSpPr>
          <p:nvPr/>
        </p:nvSpPr>
        <p:spPr bwMode="auto">
          <a:xfrm>
            <a:off x="481013" y="890588"/>
            <a:ext cx="8115300" cy="388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539750" indent="-539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742950" indent="-285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11430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6002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20574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vl6pPr marL="25146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6pPr>
            <a:lvl7pPr marL="29718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7pPr>
            <a:lvl8pPr marL="34290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8pPr>
            <a:lvl9pPr marL="38862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9pPr>
          </a:lstStyle>
          <a:p>
            <a:pPr marL="357505" marR="0" lvl="0" indent="-354965" algn="just" eaLnBrk="0" hangingPunct="0">
              <a:lnSpc>
                <a:spcPct val="130000"/>
              </a:lnSpc>
              <a:spcAft>
                <a:spcPct val="0"/>
              </a:spcAft>
              <a:buClrTx/>
              <a:buFontTx/>
            </a:pPr>
            <a:r>
              <a:rPr lang="zh-CN" altLang="zh-CN" sz="2400" b="1" spc="0">
                <a:latin typeface="Times New Roman"/>
                <a:ea typeface="宋体" pitchFamily="2" charset="-122"/>
              </a:rPr>
              <a:t>【典例</a:t>
            </a:r>
            <a:r>
              <a:rPr lang="en-US" altLang="zh-CN" sz="2400" b="1" spc="0">
                <a:latin typeface="Times New Roman"/>
              </a:rPr>
              <a:t>1</a:t>
            </a:r>
            <a:r>
              <a:rPr lang="zh-CN" altLang="zh-CN" sz="2400" b="1" spc="0">
                <a:latin typeface="Times New Roman"/>
                <a:ea typeface="宋体" pitchFamily="2" charset="-122"/>
              </a:rPr>
              <a:t>】关于惯性，以下说法正确的是</a:t>
            </a:r>
            <a:r>
              <a:rPr lang="en-US" altLang="zh-CN" sz="2400" b="1" spc="0">
                <a:latin typeface="Times New Roman"/>
              </a:rPr>
              <a:t>(</a:t>
            </a:r>
            <a:r>
              <a:rPr lang="zh-CN" altLang="zh-CN" sz="2400" b="1" spc="0">
                <a:latin typeface="Times New Roman"/>
                <a:ea typeface="宋体" pitchFamily="2" charset="-122"/>
              </a:rPr>
              <a:t>　　</a:t>
            </a:r>
            <a:r>
              <a:rPr lang="en-US" altLang="zh-CN" sz="2400" b="1" spc="0">
                <a:latin typeface="Times New Roman"/>
              </a:rPr>
              <a:t>)</a:t>
            </a:r>
            <a:endParaRPr lang="zh-CN" altLang="zh-CN" sz="1000">
              <a:latin typeface="宋体" pitchFamily="2" charset="-122"/>
              <a:ea typeface="宋体" pitchFamily="2" charset="-122"/>
            </a:endParaRPr>
          </a:p>
          <a:p>
            <a:pPr marL="718820" marR="0" lvl="0" indent="-354965" algn="just" eaLnBrk="0" hangingPunct="0">
              <a:lnSpc>
                <a:spcPct val="130000"/>
              </a:lnSpc>
              <a:spcAft>
                <a:spcPct val="0"/>
              </a:spcAft>
              <a:buClrTx/>
              <a:buFontTx/>
            </a:pPr>
            <a:r>
              <a:rPr lang="en-US" altLang="zh-CN" sz="2400" b="1" spc="0">
                <a:latin typeface="Times New Roman"/>
              </a:rPr>
              <a:t>A</a:t>
            </a:r>
            <a:r>
              <a:rPr lang="zh-CN" altLang="zh-CN" sz="2400" b="1" spc="0">
                <a:latin typeface="Times New Roman"/>
                <a:ea typeface="宋体" pitchFamily="2" charset="-122"/>
              </a:rPr>
              <a:t>．汽车驾驶员和乘客需要系上安全带，是为了减小汽车行驶中人的惯性</a:t>
            </a:r>
            <a:endParaRPr lang="zh-CN" altLang="zh-CN" sz="1000">
              <a:latin typeface="宋体" pitchFamily="2" charset="-122"/>
              <a:ea typeface="宋体" pitchFamily="2" charset="-122"/>
            </a:endParaRPr>
          </a:p>
          <a:p>
            <a:pPr marL="718820" marR="0" lvl="0" indent="-354965" algn="just" eaLnBrk="0" hangingPunct="0">
              <a:lnSpc>
                <a:spcPct val="130000"/>
              </a:lnSpc>
              <a:spcAft>
                <a:spcPct val="0"/>
              </a:spcAft>
              <a:buClrTx/>
              <a:buFontTx/>
            </a:pPr>
            <a:r>
              <a:rPr lang="en-US" altLang="zh-CN" sz="2400" b="1" spc="0">
                <a:latin typeface="Times New Roman"/>
              </a:rPr>
              <a:t>B</a:t>
            </a:r>
            <a:r>
              <a:rPr lang="zh-CN" altLang="zh-CN" sz="2400" b="1" spc="0">
                <a:latin typeface="Times New Roman"/>
                <a:ea typeface="宋体" pitchFamily="2" charset="-122"/>
              </a:rPr>
              <a:t>．百米赛跑运动员到达终点不能马上停下来，是由于运动员具有惯性</a:t>
            </a:r>
            <a:endParaRPr lang="zh-CN" altLang="zh-CN" sz="1000">
              <a:latin typeface="宋体" pitchFamily="2" charset="-122"/>
              <a:ea typeface="宋体" pitchFamily="2" charset="-122"/>
            </a:endParaRPr>
          </a:p>
          <a:p>
            <a:pPr marL="718820" marR="0" lvl="0" indent="-354965" algn="just" eaLnBrk="0" hangingPunct="0">
              <a:lnSpc>
                <a:spcPct val="130000"/>
              </a:lnSpc>
              <a:spcAft>
                <a:spcPct val="0"/>
              </a:spcAft>
              <a:buClrTx/>
              <a:buFontTx/>
            </a:pPr>
            <a:r>
              <a:rPr lang="en-US" altLang="zh-CN" sz="2400" b="1" spc="0">
                <a:latin typeface="Times New Roman"/>
              </a:rPr>
              <a:t>C</a:t>
            </a:r>
            <a:r>
              <a:rPr lang="zh-CN" altLang="zh-CN" sz="2400" b="1" spc="0">
                <a:latin typeface="Times New Roman"/>
                <a:ea typeface="宋体" pitchFamily="2" charset="-122"/>
              </a:rPr>
              <a:t>．行驶中的公交车紧急刹车时，乘客会向前倾，是由于惯性力的作用</a:t>
            </a:r>
            <a:endParaRPr lang="zh-CN" altLang="zh-CN" sz="1000">
              <a:latin typeface="宋体" pitchFamily="2" charset="-122"/>
              <a:ea typeface="宋体" pitchFamily="2" charset="-122"/>
            </a:endParaRPr>
          </a:p>
          <a:p>
            <a:pPr marL="718820" marR="0" lvl="0" indent="-354965" algn="just" eaLnBrk="0" hangingPunct="0">
              <a:lnSpc>
                <a:spcPct val="130000"/>
              </a:lnSpc>
              <a:spcAft>
                <a:spcPct val="0"/>
              </a:spcAft>
              <a:buClrTx/>
              <a:buFontTx/>
            </a:pPr>
            <a:r>
              <a:rPr lang="en-US" altLang="zh-CN" sz="2400" b="1" spc="0">
                <a:latin typeface="Times New Roman"/>
              </a:rPr>
              <a:t>D</a:t>
            </a:r>
            <a:r>
              <a:rPr lang="zh-CN" altLang="zh-CN" sz="2400" b="1" spc="0">
                <a:latin typeface="Times New Roman"/>
                <a:ea typeface="宋体" pitchFamily="2" charset="-122"/>
              </a:rPr>
              <a:t>．高速公路严禁超速，是因为速度越大惯性越大</a:t>
            </a:r>
            <a:endParaRPr lang="zh-CN" altLang="zh-CN" sz="1000">
              <a:latin typeface="宋体" pitchFamily="2" charset="-122"/>
              <a:ea typeface="宋体" pitchFamily="2" charset="-122"/>
            </a:endParaRPr>
          </a:p>
        </p:txBody>
      </p:sp>
      <p:sp>
        <p:nvSpPr>
          <p:cNvPr id="27650" name="矩形 15"/>
          <p:cNvSpPr>
            <a:spLocks noChangeArrowheads="1"/>
          </p:cNvSpPr>
          <p:nvPr/>
        </p:nvSpPr>
        <p:spPr bwMode="auto">
          <a:xfrm>
            <a:off x="539750" y="555625"/>
            <a:ext cx="6985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buClrTx/>
              <a:buFontTx/>
            </a:pPr>
            <a:r>
              <a:rPr lang="zh-CN" altLang="en-US" sz="2400" b="1" spc="0">
                <a:solidFill>
                  <a:srgbClr val="E46C0A"/>
                </a:solidFill>
                <a:latin typeface="Times New Roman" pitchFamily="18" charset="0"/>
                <a:ea typeface="宋体" pitchFamily="2" charset="-122"/>
              </a:rPr>
              <a:t>重点</a:t>
            </a:r>
            <a:r>
              <a:rPr lang="en-US" altLang="zh-CN" sz="2400" b="1" spc="0">
                <a:solidFill>
                  <a:srgbClr val="E46C0A"/>
                </a:solidFill>
                <a:latin typeface="Times New Roman" pitchFamily="18" charset="0"/>
                <a:ea typeface="宋体" pitchFamily="2" charset="-122"/>
              </a:rPr>
              <a:t>1   </a:t>
            </a:r>
            <a:r>
              <a:rPr lang="zh-CN" altLang="en-US" sz="2400" b="1" spc="0">
                <a:solidFill>
                  <a:srgbClr val="E46C0A"/>
                </a:solidFill>
                <a:latin typeface="Times New Roman" pitchFamily="18" charset="0"/>
                <a:ea typeface="宋体" pitchFamily="2" charset="-122"/>
              </a:rPr>
              <a:t>惯性</a:t>
            </a:r>
            <a:r>
              <a:rPr lang="en-US" altLang="zh-CN" sz="2400" b="1" spc="0">
                <a:solidFill>
                  <a:srgbClr val="953735"/>
                </a:solidFill>
                <a:latin typeface="Times New Roman" pitchFamily="18" charset="0"/>
                <a:ea typeface="宋体" pitchFamily="2" charset="-122"/>
              </a:rPr>
              <a:t>【</a:t>
            </a:r>
            <a:r>
              <a:rPr lang="zh-CN" altLang="en-US" sz="2400" b="1" spc="0">
                <a:solidFill>
                  <a:srgbClr val="953735"/>
                </a:solidFill>
                <a:latin typeface="Times New Roman" pitchFamily="18" charset="0"/>
                <a:ea typeface="宋体" pitchFamily="2" charset="-122"/>
              </a:rPr>
              <a:t>高频考点</a:t>
            </a:r>
            <a:r>
              <a:rPr lang="en-US" altLang="zh-CN" sz="2400" b="1" spc="0">
                <a:solidFill>
                  <a:srgbClr val="953735"/>
                </a:solidFill>
                <a:latin typeface="Times New Roman" pitchFamily="18" charset="0"/>
                <a:ea typeface="宋体" pitchFamily="2" charset="-122"/>
              </a:rPr>
              <a:t>】</a:t>
            </a:r>
            <a:endParaRPr lang="zh-CN" altLang="en-US" sz="2400" b="1">
              <a:solidFill>
                <a:srgbClr val="953735"/>
              </a:solidFill>
              <a:latin typeface="Times New Roman" pitchFamily="18" charset="0"/>
              <a:ea typeface="宋体" pitchFamily="2" charset="-122"/>
            </a:endParaRPr>
          </a:p>
        </p:txBody>
      </p:sp>
      <p:sp>
        <p:nvSpPr>
          <p:cNvPr id="27651" name="矩形 5"/>
          <p:cNvSpPr/>
          <p:nvPr/>
        </p:nvSpPr>
        <p:spPr>
          <a:xfrm>
            <a:off x="6197600" y="987425"/>
            <a:ext cx="390525" cy="461963"/>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r>
              <a:rPr lang="en-US" altLang="zh-CN" sz="2400" b="1">
                <a:solidFill>
                  <a:srgbClr val="C00000"/>
                </a:solidFill>
                <a:latin typeface="Times New Roman" pitchFamily="18" charset="0"/>
              </a:rPr>
              <a:t>B</a:t>
            </a:r>
            <a:endParaRPr lang="zh-CN" altLang="en-US">
              <a:latin typeface="Calibri" pitchFamily="34" charset="0"/>
              <a:ea typeface="宋体" pitchFamily="2" charset="-122"/>
            </a:endParaRPr>
          </a:p>
        </p:txBody>
      </p:sp>
    </p:spTree>
    <p:extLst>
      <p:ext uri="{BB962C8B-B14F-4D97-AF65-F5344CB8AC3E}">
        <p14:creationId xmlns:p14="http://schemas.microsoft.com/office/powerpoint/2010/main" val="91433154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651"/>
                                        </p:tgtEl>
                                        <p:attrNameLst>
                                          <p:attrName>style.visibility</p:attrName>
                                        </p:attrNameLst>
                                      </p:cBhvr>
                                      <p:to>
                                        <p:strVal val="visible"/>
                                      </p:to>
                                    </p:set>
                                    <p:animEffect transition="in" filter="wipe(left)">
                                      <p:cBhvr>
                                        <p:cTn id="7" dur="500" fill="hold"/>
                                        <p:tgtEl>
                                          <p:spTgt spid="276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矩形 3"/>
          <p:cNvSpPr>
            <a:spLocks noChangeArrowheads="1"/>
          </p:cNvSpPr>
          <p:nvPr/>
        </p:nvSpPr>
        <p:spPr bwMode="auto">
          <a:xfrm>
            <a:off x="360363" y="717550"/>
            <a:ext cx="8459788" cy="334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zh-CN" altLang="zh-CN" sz="2400" b="1" spc="0">
                <a:latin typeface="Times New Roman"/>
                <a:ea typeface="宋体" pitchFamily="2" charset="-122"/>
              </a:rPr>
              <a:t>【典例</a:t>
            </a:r>
            <a:r>
              <a:rPr lang="en-US" altLang="zh-CN" sz="2400" b="1" spc="0">
                <a:latin typeface="Times New Roman"/>
              </a:rPr>
              <a:t>2</a:t>
            </a:r>
            <a:r>
              <a:rPr lang="zh-CN" altLang="zh-CN" sz="2400" b="1" spc="0">
                <a:latin typeface="Times New Roman"/>
                <a:ea typeface="宋体" pitchFamily="2" charset="-122"/>
              </a:rPr>
              <a:t>】【</a:t>
            </a:r>
            <a:r>
              <a:rPr lang="en-US" altLang="zh-CN" sz="2400" b="1" spc="0">
                <a:latin typeface="Times New Roman"/>
              </a:rPr>
              <a:t>2020·</a:t>
            </a:r>
            <a:r>
              <a:rPr lang="zh-CN" altLang="zh-CN" sz="2400" b="1" spc="0">
                <a:latin typeface="Times New Roman"/>
                <a:ea typeface="宋体" pitchFamily="2" charset="-122"/>
              </a:rPr>
              <a:t>厦门质检</a:t>
            </a:r>
            <a:r>
              <a:rPr lang="en-US" altLang="zh-CN" sz="2400" b="1" spc="0">
                <a:latin typeface="Times New Roman"/>
              </a:rPr>
              <a:t>·2</a:t>
            </a:r>
            <a:r>
              <a:rPr lang="zh-CN" altLang="zh-CN" sz="2400" b="1" spc="0">
                <a:latin typeface="Times New Roman"/>
                <a:ea typeface="宋体" pitchFamily="2" charset="-122"/>
              </a:rPr>
              <a:t>分】投掷实心球是中考的体育项目。关于实心球惯性的说法，正确的是</a:t>
            </a:r>
            <a:r>
              <a:rPr lang="en-US" altLang="zh-CN" sz="2400" b="1" spc="0">
                <a:latin typeface="Times New Roman"/>
              </a:rPr>
              <a:t>(</a:t>
            </a:r>
            <a:r>
              <a:rPr lang="zh-CN" altLang="zh-CN" sz="2400" b="1" spc="0">
                <a:latin typeface="Times New Roman"/>
                <a:ea typeface="宋体" pitchFamily="2" charset="-122"/>
              </a:rPr>
              <a:t>　　</a:t>
            </a:r>
            <a:r>
              <a:rPr lang="en-US" altLang="zh-CN" sz="2400" b="1" spc="0">
                <a:latin typeface="Times New Roman"/>
              </a:rPr>
              <a:t>)</a:t>
            </a:r>
            <a:endParaRPr lang="zh-CN" altLang="zh-CN" sz="1000">
              <a:latin typeface="宋体" pitchFamily="2" charset="-122"/>
              <a:ea typeface="宋体" pitchFamily="2" charset="-122"/>
            </a:endParaRPr>
          </a:p>
          <a:p>
            <a:pPr marL="718820" marR="0" lvl="0" indent="-354965" algn="just">
              <a:lnSpc>
                <a:spcPct val="150000"/>
              </a:lnSpc>
              <a:spcAft>
                <a:spcPct val="0"/>
              </a:spcAft>
              <a:buClrTx/>
              <a:buFontTx/>
            </a:pPr>
            <a:r>
              <a:rPr lang="en-US" altLang="zh-CN" sz="2400" b="1" spc="0">
                <a:latin typeface="Times New Roman"/>
              </a:rPr>
              <a:t>A</a:t>
            </a:r>
            <a:r>
              <a:rPr lang="zh-CN" altLang="zh-CN" sz="2400" b="1" spc="0">
                <a:latin typeface="Times New Roman"/>
                <a:ea typeface="宋体" pitchFamily="2" charset="-122"/>
              </a:rPr>
              <a:t>．掷出后由于惯性继续向前运动</a:t>
            </a:r>
            <a:endParaRPr lang="zh-CN" altLang="zh-CN" sz="1000">
              <a:latin typeface="宋体" pitchFamily="2" charset="-122"/>
              <a:ea typeface="宋体" pitchFamily="2" charset="-122"/>
            </a:endParaRPr>
          </a:p>
          <a:p>
            <a:pPr marL="718820" marR="0" lvl="0" indent="-354965" algn="just">
              <a:lnSpc>
                <a:spcPct val="150000"/>
              </a:lnSpc>
              <a:spcAft>
                <a:spcPct val="0"/>
              </a:spcAft>
              <a:buClrTx/>
              <a:buFontTx/>
            </a:pPr>
            <a:r>
              <a:rPr lang="en-US" altLang="zh-CN" sz="2400" b="1" spc="0">
                <a:latin typeface="Times New Roman"/>
              </a:rPr>
              <a:t>B</a:t>
            </a:r>
            <a:r>
              <a:rPr lang="zh-CN" altLang="zh-CN" sz="2400" b="1" spc="0">
                <a:latin typeface="Times New Roman"/>
                <a:ea typeface="宋体" pitchFamily="2" charset="-122"/>
              </a:rPr>
              <a:t>．上升阶段惯性越来越小</a:t>
            </a:r>
            <a:r>
              <a:rPr lang="zh-CN" altLang="zh-CN" sz="2400" b="1" spc="0">
                <a:latin typeface="宋体" pitchFamily="2" charset="-122"/>
                <a:ea typeface="Times New Roman" panose="02020603050405020304"/>
              </a:rPr>
              <a:t> </a:t>
            </a:r>
            <a:r>
              <a:rPr lang="en-US" altLang="zh-CN" sz="2400" b="1" spc="0">
                <a:latin typeface="宋体" pitchFamily="2" charset="-122"/>
                <a:ea typeface="Times New Roman" panose="02020603050405020304"/>
              </a:rPr>
              <a:t> </a:t>
            </a:r>
            <a:endParaRPr lang="zh-CN" altLang="zh-CN" sz="1000">
              <a:latin typeface="宋体" pitchFamily="2" charset="-122"/>
              <a:ea typeface="宋体" pitchFamily="2" charset="-122"/>
            </a:endParaRPr>
          </a:p>
          <a:p>
            <a:pPr marL="718820" marR="0" lvl="0" indent="-354965" algn="just">
              <a:lnSpc>
                <a:spcPct val="150000"/>
              </a:lnSpc>
              <a:spcAft>
                <a:spcPct val="0"/>
              </a:spcAft>
              <a:buClrTx/>
              <a:buFontTx/>
            </a:pPr>
            <a:r>
              <a:rPr lang="en-US" altLang="zh-CN" sz="2400" b="1" spc="0">
                <a:latin typeface="Times New Roman"/>
              </a:rPr>
              <a:t>C</a:t>
            </a:r>
            <a:r>
              <a:rPr lang="zh-CN" altLang="zh-CN" sz="2400" b="1" spc="0">
                <a:latin typeface="Times New Roman"/>
                <a:ea typeface="宋体" pitchFamily="2" charset="-122"/>
              </a:rPr>
              <a:t>．上升到最高点时惯性为零</a:t>
            </a:r>
            <a:endParaRPr lang="zh-CN" altLang="zh-CN" sz="1000">
              <a:latin typeface="宋体" pitchFamily="2" charset="-122"/>
              <a:ea typeface="宋体" pitchFamily="2" charset="-122"/>
            </a:endParaRPr>
          </a:p>
          <a:p>
            <a:pPr marL="718820" marR="0" lvl="0" indent="-354965" algn="just">
              <a:lnSpc>
                <a:spcPct val="150000"/>
              </a:lnSpc>
              <a:spcAft>
                <a:spcPct val="0"/>
              </a:spcAft>
              <a:buClrTx/>
              <a:buFontTx/>
            </a:pPr>
            <a:r>
              <a:rPr lang="en-US" altLang="zh-CN" sz="2400" b="1" spc="0">
                <a:latin typeface="Times New Roman"/>
              </a:rPr>
              <a:t>D</a:t>
            </a:r>
            <a:r>
              <a:rPr lang="zh-CN" altLang="zh-CN" sz="2400" b="1" spc="0">
                <a:latin typeface="Times New Roman"/>
                <a:ea typeface="宋体" pitchFamily="2" charset="-122"/>
              </a:rPr>
              <a:t>．下降阶段受到惯性力而加速</a:t>
            </a:r>
            <a:endParaRPr lang="zh-CN" altLang="zh-CN" sz="1000">
              <a:latin typeface="宋体" pitchFamily="2" charset="-122"/>
              <a:ea typeface="宋体" pitchFamily="2" charset="-122"/>
            </a:endParaRPr>
          </a:p>
        </p:txBody>
      </p:sp>
      <p:sp>
        <p:nvSpPr>
          <p:cNvPr id="28674" name="矩形 2"/>
          <p:cNvSpPr/>
          <p:nvPr/>
        </p:nvSpPr>
        <p:spPr>
          <a:xfrm>
            <a:off x="6326188" y="1389063"/>
            <a:ext cx="406400" cy="461962"/>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r>
              <a:rPr lang="en-US" altLang="zh-CN" sz="2400" b="1">
                <a:solidFill>
                  <a:srgbClr val="C00000"/>
                </a:solidFill>
                <a:latin typeface="Times New Roman" pitchFamily="18" charset="0"/>
              </a:rPr>
              <a:t>A</a:t>
            </a:r>
            <a:endParaRPr lang="zh-CN" altLang="en-US">
              <a:latin typeface="Calibri" pitchFamily="34" charset="0"/>
              <a:ea typeface="宋体" pitchFamily="2" charset="-122"/>
            </a:endParaRPr>
          </a:p>
        </p:txBody>
      </p:sp>
      <p:pic>
        <p:nvPicPr>
          <p:cNvPr id="28675" name="Picture 7" descr="C:\Users\Administrator\Desktop\习题课件\返回框.png">
            <a:hlinkClick r:id="rId2" action="ppaction://hlinksldjump"/>
          </p:cNvPr>
          <p:cNvPicPr>
            <a:picLocks noChangeAspect="1"/>
          </p:cNvPicPr>
          <p:nvPr/>
        </p:nvPicPr>
        <p:blipFill>
          <a:blip r:embed="rId3"/>
          <a:stretch>
            <a:fillRect/>
          </a:stretch>
        </p:blipFill>
        <p:spPr>
          <a:xfrm>
            <a:off x="8150225" y="4146550"/>
            <a:ext cx="669925" cy="669925"/>
          </a:xfrm>
          <a:prstGeom prst="rect">
            <a:avLst/>
          </a:prstGeom>
          <a:noFill/>
          <a:ln>
            <a:noFill/>
            <a:miter lim="800000"/>
          </a:ln>
        </p:spPr>
      </p:pic>
    </p:spTree>
    <p:extLst>
      <p:ext uri="{BB962C8B-B14F-4D97-AF65-F5344CB8AC3E}">
        <p14:creationId xmlns:p14="http://schemas.microsoft.com/office/powerpoint/2010/main" val="194253863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wipe(left)">
                                      <p:cBhvr>
                                        <p:cTn id="7" dur="500" fill="hold"/>
                                        <p:tgtEl>
                                          <p:spTgt spid="286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Box 22"/>
          <p:cNvSpPr txBox="1">
            <a:spLocks noChangeArrowheads="1"/>
          </p:cNvSpPr>
          <p:nvPr/>
        </p:nvSpPr>
        <p:spPr bwMode="auto">
          <a:xfrm>
            <a:off x="395288" y="1009650"/>
            <a:ext cx="8331200" cy="364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539750" indent="-539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742950" indent="-285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11430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6002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20574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vl6pPr marL="25146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6pPr>
            <a:lvl7pPr marL="29718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7pPr>
            <a:lvl8pPr marL="34290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8pPr>
            <a:lvl9pPr marL="38862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9pPr>
          </a:lstStyle>
          <a:p>
            <a:pPr marL="357505" marR="0" lvl="0" indent="-354965" algn="just" eaLnBrk="0" hangingPunct="0">
              <a:lnSpc>
                <a:spcPct val="140000"/>
              </a:lnSpc>
              <a:spcAft>
                <a:spcPct val="0"/>
              </a:spcAft>
              <a:buClrTx/>
              <a:buFontTx/>
            </a:pPr>
            <a:r>
              <a:rPr lang="zh-CN" altLang="zh-CN" sz="2400" b="1" spc="0">
                <a:latin typeface="Times New Roman"/>
                <a:ea typeface="宋体" pitchFamily="2" charset="-122"/>
              </a:rPr>
              <a:t>【典例</a:t>
            </a:r>
            <a:r>
              <a:rPr lang="en-US" altLang="zh-CN" sz="2400" b="1" spc="0">
                <a:latin typeface="Times New Roman"/>
              </a:rPr>
              <a:t>3</a:t>
            </a:r>
            <a:r>
              <a:rPr lang="zh-CN" altLang="zh-CN" sz="2400" b="1" spc="0">
                <a:latin typeface="Times New Roman"/>
                <a:ea typeface="宋体" pitchFamily="2" charset="-122"/>
              </a:rPr>
              <a:t>】某同学和他的家人在外出旅游途中，车抛锚在水平路面上，他的家人试图推动汽车但没有推动。下列说法中正确的是</a:t>
            </a:r>
            <a:r>
              <a:rPr lang="en-US" altLang="zh-CN" sz="2400" b="1" spc="0">
                <a:latin typeface="Times New Roman"/>
              </a:rPr>
              <a:t>(</a:t>
            </a:r>
            <a:r>
              <a:rPr lang="zh-CN" altLang="zh-CN" sz="2400" b="1" spc="0">
                <a:latin typeface="Times New Roman"/>
                <a:ea typeface="宋体" pitchFamily="2" charset="-122"/>
              </a:rPr>
              <a:t>　　</a:t>
            </a:r>
            <a:r>
              <a:rPr lang="en-US" altLang="zh-CN" sz="2400" b="1" spc="0">
                <a:latin typeface="Times New Roman"/>
              </a:rPr>
              <a:t>)</a:t>
            </a:r>
            <a:endParaRPr lang="zh-CN" altLang="zh-CN" sz="1000">
              <a:latin typeface="宋体" pitchFamily="2" charset="-122"/>
              <a:ea typeface="宋体" pitchFamily="2" charset="-122"/>
            </a:endParaRPr>
          </a:p>
          <a:p>
            <a:pPr marL="718820" marR="0" lvl="0" indent="-354965" algn="just" eaLnBrk="0" hangingPunct="0">
              <a:lnSpc>
                <a:spcPct val="140000"/>
              </a:lnSpc>
              <a:spcAft>
                <a:spcPct val="0"/>
              </a:spcAft>
              <a:buClrTx/>
              <a:buFontTx/>
            </a:pPr>
            <a:r>
              <a:rPr lang="en-US" altLang="zh-CN" sz="2400" b="1" spc="0">
                <a:latin typeface="Times New Roman"/>
              </a:rPr>
              <a:t>A</a:t>
            </a:r>
            <a:r>
              <a:rPr lang="zh-CN" altLang="zh-CN" sz="2400" b="1" spc="0">
                <a:latin typeface="Times New Roman"/>
                <a:ea typeface="宋体" pitchFamily="2" charset="-122"/>
              </a:rPr>
              <a:t>．车未被推动是因为推力小于摩擦力</a:t>
            </a:r>
            <a:endParaRPr lang="zh-CN" altLang="zh-CN" sz="1000">
              <a:latin typeface="宋体" pitchFamily="2" charset="-122"/>
              <a:ea typeface="宋体" pitchFamily="2" charset="-122"/>
            </a:endParaRPr>
          </a:p>
          <a:p>
            <a:pPr marL="718820" marR="0" lvl="0" indent="-354965" algn="just" eaLnBrk="0" hangingPunct="0">
              <a:lnSpc>
                <a:spcPct val="140000"/>
              </a:lnSpc>
              <a:spcAft>
                <a:spcPct val="0"/>
              </a:spcAft>
              <a:buClrTx/>
              <a:buFontTx/>
            </a:pPr>
            <a:r>
              <a:rPr lang="en-US" altLang="zh-CN" sz="2400" b="1" spc="0">
                <a:latin typeface="Times New Roman"/>
              </a:rPr>
              <a:t>B</a:t>
            </a:r>
            <a:r>
              <a:rPr lang="zh-CN" altLang="zh-CN" sz="2400" b="1" spc="0">
                <a:latin typeface="Times New Roman"/>
                <a:ea typeface="宋体" pitchFamily="2" charset="-122"/>
              </a:rPr>
              <a:t>．车未被推动是因为人推车的力小于车推人的力</a:t>
            </a:r>
            <a:endParaRPr lang="zh-CN" altLang="zh-CN" sz="1000">
              <a:latin typeface="宋体" pitchFamily="2" charset="-122"/>
              <a:ea typeface="宋体" pitchFamily="2" charset="-122"/>
            </a:endParaRPr>
          </a:p>
          <a:p>
            <a:pPr marL="718820" marR="0" lvl="0" indent="-354965" algn="just" eaLnBrk="0" hangingPunct="0">
              <a:lnSpc>
                <a:spcPct val="140000"/>
              </a:lnSpc>
              <a:spcAft>
                <a:spcPct val="0"/>
              </a:spcAft>
              <a:buClrTx/>
              <a:buFontTx/>
            </a:pPr>
            <a:r>
              <a:rPr lang="en-US" altLang="zh-CN" sz="2400" b="1" spc="0">
                <a:latin typeface="Times New Roman"/>
              </a:rPr>
              <a:t>C</a:t>
            </a:r>
            <a:r>
              <a:rPr lang="zh-CN" altLang="zh-CN" sz="2400" b="1" spc="0">
                <a:latin typeface="Times New Roman"/>
                <a:ea typeface="宋体" pitchFamily="2" charset="-122"/>
              </a:rPr>
              <a:t>．人对车的推力和车对人的推力是一对相互作用力</a:t>
            </a:r>
            <a:r>
              <a:rPr lang="en-US" altLang="zh-CN" sz="2400" b="1" spc="0">
                <a:latin typeface="Times New Roman"/>
              </a:rPr>
              <a:t> </a:t>
            </a:r>
            <a:endParaRPr lang="zh-CN" altLang="zh-CN" sz="1000">
              <a:latin typeface="宋体" pitchFamily="2" charset="-122"/>
              <a:ea typeface="宋体" pitchFamily="2" charset="-122"/>
            </a:endParaRPr>
          </a:p>
          <a:p>
            <a:pPr marL="718820" marR="0" lvl="0" indent="-354965" algn="just" eaLnBrk="0" hangingPunct="0">
              <a:lnSpc>
                <a:spcPct val="140000"/>
              </a:lnSpc>
              <a:spcAft>
                <a:spcPct val="0"/>
              </a:spcAft>
              <a:buClrTx/>
              <a:buFontTx/>
            </a:pPr>
            <a:r>
              <a:rPr lang="en-US" altLang="zh-CN" sz="2400" b="1" spc="0">
                <a:latin typeface="Times New Roman"/>
              </a:rPr>
              <a:t>D</a:t>
            </a:r>
            <a:r>
              <a:rPr lang="zh-CN" altLang="zh-CN" sz="2400" b="1" spc="0">
                <a:latin typeface="Times New Roman"/>
                <a:ea typeface="宋体" pitchFamily="2" charset="-122"/>
              </a:rPr>
              <a:t>．车受到的支持力和车对水平路面的压力是一对平衡力</a:t>
            </a:r>
            <a:r>
              <a:rPr lang="en-US" altLang="zh-CN" sz="2400" b="1" spc="0">
                <a:latin typeface="Times New Roman"/>
              </a:rPr>
              <a:t> </a:t>
            </a:r>
            <a:endParaRPr lang="zh-CN" altLang="zh-CN" sz="1000">
              <a:latin typeface="宋体" pitchFamily="2" charset="-122"/>
              <a:ea typeface="宋体" pitchFamily="2" charset="-122"/>
            </a:endParaRPr>
          </a:p>
        </p:txBody>
      </p:sp>
      <p:sp>
        <p:nvSpPr>
          <p:cNvPr id="29698" name="矩形 15"/>
          <p:cNvSpPr>
            <a:spLocks noChangeArrowheads="1"/>
          </p:cNvSpPr>
          <p:nvPr/>
        </p:nvSpPr>
        <p:spPr bwMode="auto">
          <a:xfrm>
            <a:off x="539750" y="614363"/>
            <a:ext cx="6985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buClrTx/>
              <a:buFontTx/>
            </a:pPr>
            <a:r>
              <a:rPr lang="zh-CN" altLang="en-US" sz="2400" b="1" spc="0">
                <a:solidFill>
                  <a:srgbClr val="E46C0A"/>
                </a:solidFill>
                <a:latin typeface="Times New Roman" pitchFamily="18" charset="0"/>
                <a:ea typeface="宋体" pitchFamily="2" charset="-122"/>
              </a:rPr>
              <a:t>重点</a:t>
            </a:r>
            <a:r>
              <a:rPr lang="en-US" altLang="zh-CN" sz="2400" b="1" spc="0">
                <a:solidFill>
                  <a:srgbClr val="E46C0A"/>
                </a:solidFill>
                <a:latin typeface="Times New Roman" pitchFamily="18" charset="0"/>
                <a:ea typeface="宋体" pitchFamily="2" charset="-122"/>
              </a:rPr>
              <a:t>2   </a:t>
            </a:r>
            <a:r>
              <a:rPr lang="zh-CN" altLang="en-US" sz="2400" b="1" spc="0">
                <a:solidFill>
                  <a:srgbClr val="E46C0A"/>
                </a:solidFill>
                <a:latin typeface="Times New Roman" pitchFamily="18" charset="0"/>
                <a:ea typeface="宋体" pitchFamily="2" charset="-122"/>
              </a:rPr>
              <a:t>二力平衡</a:t>
            </a:r>
            <a:r>
              <a:rPr lang="en-US" altLang="zh-CN" sz="2400" b="1" spc="0">
                <a:solidFill>
                  <a:srgbClr val="953735"/>
                </a:solidFill>
                <a:latin typeface="Times New Roman" pitchFamily="18" charset="0"/>
              </a:rPr>
              <a:t>【</a:t>
            </a:r>
            <a:r>
              <a:rPr lang="zh-CN" altLang="en-US" sz="2400" b="1" spc="0">
                <a:solidFill>
                  <a:srgbClr val="953735"/>
                </a:solidFill>
                <a:latin typeface="Times New Roman" pitchFamily="18" charset="0"/>
                <a:ea typeface="宋体" pitchFamily="2" charset="-122"/>
              </a:rPr>
              <a:t>高频考点</a:t>
            </a:r>
            <a:r>
              <a:rPr lang="en-US" altLang="zh-CN" sz="2400" b="1" spc="0">
                <a:solidFill>
                  <a:srgbClr val="953735"/>
                </a:solidFill>
                <a:latin typeface="Times New Roman" pitchFamily="18" charset="0"/>
              </a:rPr>
              <a:t>】</a:t>
            </a:r>
            <a:endParaRPr lang="zh-CN" altLang="en-US" sz="2400" b="1">
              <a:solidFill>
                <a:srgbClr val="953735"/>
              </a:solidFill>
              <a:latin typeface="Times New Roman" pitchFamily="18" charset="0"/>
              <a:ea typeface="宋体" pitchFamily="2" charset="-122"/>
            </a:endParaRPr>
          </a:p>
        </p:txBody>
      </p:sp>
      <p:sp>
        <p:nvSpPr>
          <p:cNvPr id="29699" name="矩形 6"/>
          <p:cNvSpPr>
            <a:spLocks noChangeArrowheads="1"/>
          </p:cNvSpPr>
          <p:nvPr/>
        </p:nvSpPr>
        <p:spPr bwMode="auto">
          <a:xfrm>
            <a:off x="2363788" y="1995488"/>
            <a:ext cx="407988"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en-US" altLang="zh-CN" sz="2400" b="1" spc="0">
                <a:solidFill>
                  <a:srgbClr val="C00000"/>
                </a:solidFill>
                <a:latin typeface="Times New Roman"/>
              </a:rPr>
              <a:t>C</a:t>
            </a:r>
            <a:endParaRPr lang="zh-CN" altLang="zh-CN" sz="1000">
              <a:latin typeface="宋体" pitchFamily="2" charset="-122"/>
              <a:ea typeface="宋体" pitchFamily="2" charset="-122"/>
            </a:endParaRPr>
          </a:p>
        </p:txBody>
      </p:sp>
    </p:spTree>
    <p:extLst>
      <p:ext uri="{BB962C8B-B14F-4D97-AF65-F5344CB8AC3E}">
        <p14:creationId xmlns:p14="http://schemas.microsoft.com/office/powerpoint/2010/main" val="167784742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699"/>
                                        </p:tgtEl>
                                        <p:attrNameLst>
                                          <p:attrName>style.visibility</p:attrName>
                                        </p:attrNameLst>
                                      </p:cBhvr>
                                      <p:to>
                                        <p:strVal val="visible"/>
                                      </p:to>
                                    </p:set>
                                    <p:animEffect transition="in" filter="wipe(left)">
                                      <p:cBhvr>
                                        <p:cTn id="7" dur="500" fill="hold"/>
                                        <p:tgtEl>
                                          <p:spTgt spid="29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矩形 3"/>
          <p:cNvSpPr>
            <a:spLocks noChangeArrowheads="1"/>
          </p:cNvSpPr>
          <p:nvPr/>
        </p:nvSpPr>
        <p:spPr bwMode="auto">
          <a:xfrm>
            <a:off x="828675" y="627063"/>
            <a:ext cx="7488238"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zh-CN" altLang="zh-CN" sz="2400" b="1" spc="0">
                <a:latin typeface="Times New Roman"/>
                <a:ea typeface="宋体" pitchFamily="2" charset="-122"/>
              </a:rPr>
              <a:t>【典例</a:t>
            </a:r>
            <a:r>
              <a:rPr lang="en-US" altLang="zh-CN" sz="2400" b="1" spc="0">
                <a:latin typeface="Times New Roman"/>
              </a:rPr>
              <a:t>4</a:t>
            </a:r>
            <a:r>
              <a:rPr lang="zh-CN" altLang="zh-CN" sz="2400" b="1" spc="0">
                <a:latin typeface="Times New Roman"/>
                <a:ea typeface="宋体" pitchFamily="2" charset="-122"/>
              </a:rPr>
              <a:t>】【</a:t>
            </a:r>
            <a:r>
              <a:rPr lang="en-US" altLang="zh-CN" sz="2400" b="1" spc="0">
                <a:latin typeface="Times New Roman"/>
              </a:rPr>
              <a:t>2019·</a:t>
            </a:r>
            <a:r>
              <a:rPr lang="zh-CN" altLang="zh-CN" sz="2400" b="1" spc="0">
                <a:latin typeface="Times New Roman"/>
                <a:ea typeface="宋体" pitchFamily="2" charset="-122"/>
              </a:rPr>
              <a:t>厦门质检</a:t>
            </a:r>
            <a:r>
              <a:rPr lang="en-US" altLang="zh-CN" sz="2400" b="1" spc="0">
                <a:latin typeface="Times New Roman"/>
              </a:rPr>
              <a:t>·2</a:t>
            </a:r>
            <a:r>
              <a:rPr lang="zh-CN" altLang="zh-CN" sz="2400" b="1" spc="0">
                <a:latin typeface="Times New Roman"/>
                <a:ea typeface="宋体" pitchFamily="2" charset="-122"/>
              </a:rPr>
              <a:t>分】直升机沿竖直方向匀速升空时，在竖直方向上受到升力</a:t>
            </a:r>
            <a:r>
              <a:rPr lang="en-US" altLang="zh-CN" sz="2400" b="1" i="1" spc="0">
                <a:latin typeface="Times New Roman"/>
              </a:rPr>
              <a:t>F</a:t>
            </a:r>
            <a:r>
              <a:rPr lang="zh-CN" altLang="zh-CN" sz="2400" b="1" spc="0">
                <a:latin typeface="Times New Roman"/>
                <a:ea typeface="宋体" pitchFamily="2" charset="-122"/>
              </a:rPr>
              <a:t>、重力</a:t>
            </a:r>
            <a:r>
              <a:rPr lang="en-US" altLang="zh-CN" sz="2400" b="1" i="1" spc="0">
                <a:latin typeface="Times New Roman"/>
              </a:rPr>
              <a:t>G</a:t>
            </a:r>
            <a:r>
              <a:rPr lang="zh-CN" altLang="zh-CN" sz="2400" b="1" spc="0">
                <a:latin typeface="Times New Roman"/>
                <a:ea typeface="宋体" pitchFamily="2" charset="-122"/>
              </a:rPr>
              <a:t>和阻力</a:t>
            </a:r>
            <a:r>
              <a:rPr lang="en-US" altLang="zh-CN" sz="2400" b="1" i="1" spc="0">
                <a:latin typeface="Times New Roman"/>
              </a:rPr>
              <a:t>f</a:t>
            </a:r>
            <a:r>
              <a:rPr lang="zh-CN" altLang="zh-CN" sz="2400" b="1" spc="0">
                <a:latin typeface="Times New Roman"/>
                <a:ea typeface="宋体" pitchFamily="2" charset="-122"/>
              </a:rPr>
              <a:t>，下面关于这三个力的关系式正确的是</a:t>
            </a:r>
            <a:r>
              <a:rPr lang="en-US" altLang="zh-CN" sz="2400" b="1" spc="0">
                <a:latin typeface="Times New Roman"/>
              </a:rPr>
              <a:t>(</a:t>
            </a:r>
            <a:r>
              <a:rPr lang="zh-CN" altLang="zh-CN" sz="2400" b="1" spc="0">
                <a:latin typeface="Times New Roman"/>
                <a:ea typeface="宋体" pitchFamily="2" charset="-122"/>
              </a:rPr>
              <a:t>　　</a:t>
            </a:r>
            <a:r>
              <a:rPr lang="en-US" altLang="zh-CN" sz="2400" b="1" spc="0">
                <a:latin typeface="Times New Roman"/>
              </a:rPr>
              <a:t>)</a:t>
            </a:r>
            <a:endParaRPr lang="zh-CN" altLang="zh-CN" sz="1000">
              <a:latin typeface="宋体" pitchFamily="2" charset="-122"/>
              <a:ea typeface="宋体" pitchFamily="2" charset="-122"/>
            </a:endParaRPr>
          </a:p>
          <a:p>
            <a:pPr marL="718820" marR="0" lvl="0" indent="-354965" algn="just">
              <a:lnSpc>
                <a:spcPct val="150000"/>
              </a:lnSpc>
              <a:spcAft>
                <a:spcPct val="0"/>
              </a:spcAft>
              <a:buClrTx/>
              <a:buFontTx/>
            </a:pPr>
            <a:r>
              <a:rPr lang="en-US" altLang="zh-CN" sz="2400" b="1" spc="0">
                <a:latin typeface="Times New Roman"/>
              </a:rPr>
              <a:t>A</a:t>
            </a:r>
            <a:r>
              <a:rPr lang="zh-CN" altLang="zh-CN" sz="2400" b="1" spc="0">
                <a:latin typeface="Times New Roman"/>
                <a:ea typeface="宋体" pitchFamily="2" charset="-122"/>
              </a:rPr>
              <a:t>．</a:t>
            </a:r>
            <a:r>
              <a:rPr lang="en-US" altLang="zh-CN" sz="2400" b="1" i="1" spc="0">
                <a:latin typeface="Times New Roman"/>
              </a:rPr>
              <a:t>F</a:t>
            </a:r>
            <a:r>
              <a:rPr lang="zh-CN" altLang="zh-CN" sz="2400" b="1" spc="0">
                <a:latin typeface="Times New Roman"/>
                <a:ea typeface="宋体" pitchFamily="2" charset="-122"/>
              </a:rPr>
              <a:t>＞</a:t>
            </a:r>
            <a:r>
              <a:rPr lang="zh-CN" altLang="zh-CN" sz="2400" b="1" spc="0">
                <a:latin typeface="宋体" pitchFamily="2" charset="-122"/>
                <a:ea typeface="Times New Roman" panose="02020603050405020304"/>
              </a:rPr>
              <a:t> </a:t>
            </a:r>
            <a:r>
              <a:rPr lang="en-US" altLang="zh-CN" sz="2400" b="1" i="1" spc="0">
                <a:latin typeface="宋体" pitchFamily="2" charset="-122"/>
                <a:ea typeface="Times New Roman" panose="02020603050405020304"/>
              </a:rPr>
              <a:t>G</a:t>
            </a:r>
            <a:r>
              <a:rPr lang="zh-CN" altLang="zh-CN" sz="2400" b="1" spc="0">
                <a:latin typeface="Times New Roman"/>
                <a:ea typeface="宋体" pitchFamily="2" charset="-122"/>
              </a:rPr>
              <a:t>＋</a:t>
            </a:r>
            <a:r>
              <a:rPr lang="en-US" altLang="zh-CN" sz="2400" b="1" i="1" spc="0">
                <a:latin typeface="Times New Roman"/>
              </a:rPr>
              <a:t>f</a:t>
            </a:r>
            <a:r>
              <a:rPr lang="zh-CN" altLang="zh-CN" sz="2400" b="1" spc="0">
                <a:latin typeface="Times New Roman"/>
                <a:ea typeface="宋体" pitchFamily="2" charset="-122"/>
              </a:rPr>
              <a:t>　　　　　</a:t>
            </a:r>
            <a:endParaRPr lang="en-US" altLang="zh-CN" sz="2400" b="1">
              <a:latin typeface="Times New Roman"/>
            </a:endParaRPr>
          </a:p>
          <a:p>
            <a:pPr marL="718820" marR="0" lvl="0" indent="-354965" algn="just">
              <a:lnSpc>
                <a:spcPct val="150000"/>
              </a:lnSpc>
              <a:spcAft>
                <a:spcPct val="0"/>
              </a:spcAft>
              <a:buClrTx/>
              <a:buFontTx/>
            </a:pPr>
            <a:r>
              <a:rPr lang="en-US" altLang="zh-CN" sz="2400" b="1" spc="0">
                <a:latin typeface="Times New Roman"/>
              </a:rPr>
              <a:t>B</a:t>
            </a:r>
            <a:r>
              <a:rPr lang="zh-CN" altLang="zh-CN" sz="2400" b="1" spc="0">
                <a:latin typeface="Times New Roman"/>
                <a:ea typeface="宋体" pitchFamily="2" charset="-122"/>
              </a:rPr>
              <a:t>．</a:t>
            </a:r>
            <a:r>
              <a:rPr lang="en-US" altLang="zh-CN" sz="2400" b="1" i="1" spc="0">
                <a:latin typeface="Times New Roman"/>
              </a:rPr>
              <a:t>F</a:t>
            </a:r>
            <a:r>
              <a:rPr lang="zh-CN" altLang="zh-CN" sz="2400" b="1" spc="0">
                <a:latin typeface="Times New Roman"/>
                <a:ea typeface="宋体" pitchFamily="2" charset="-122"/>
              </a:rPr>
              <a:t>＜</a:t>
            </a:r>
            <a:r>
              <a:rPr lang="zh-CN" altLang="zh-CN" sz="2400" b="1" spc="0">
                <a:latin typeface="宋体" pitchFamily="2" charset="-122"/>
                <a:ea typeface="Times New Roman" panose="02020603050405020304"/>
              </a:rPr>
              <a:t> </a:t>
            </a:r>
            <a:r>
              <a:rPr lang="en-US" altLang="zh-CN" sz="2400" b="1" i="1" spc="0">
                <a:latin typeface="宋体" pitchFamily="2" charset="-122"/>
                <a:ea typeface="Times New Roman" panose="02020603050405020304"/>
              </a:rPr>
              <a:t>G</a:t>
            </a:r>
            <a:r>
              <a:rPr lang="zh-CN" altLang="zh-CN" sz="2400" b="1" spc="0">
                <a:latin typeface="Times New Roman"/>
                <a:ea typeface="宋体" pitchFamily="2" charset="-122"/>
              </a:rPr>
              <a:t>－</a:t>
            </a:r>
            <a:r>
              <a:rPr lang="en-US" altLang="zh-CN" sz="2400" b="1" i="1" spc="0">
                <a:latin typeface="Times New Roman"/>
              </a:rPr>
              <a:t>f</a:t>
            </a:r>
            <a:endParaRPr lang="zh-CN" altLang="zh-CN" sz="1000">
              <a:latin typeface="宋体" pitchFamily="2" charset="-122"/>
              <a:ea typeface="宋体" pitchFamily="2" charset="-122"/>
            </a:endParaRPr>
          </a:p>
          <a:p>
            <a:pPr marL="718820" marR="0" lvl="0" indent="-354965" algn="just">
              <a:lnSpc>
                <a:spcPct val="150000"/>
              </a:lnSpc>
              <a:spcAft>
                <a:spcPct val="0"/>
              </a:spcAft>
              <a:buClrTx/>
              <a:buFontTx/>
            </a:pPr>
            <a:r>
              <a:rPr lang="en-US" altLang="zh-CN" sz="2400" b="1" spc="0">
                <a:latin typeface="Times New Roman"/>
              </a:rPr>
              <a:t>C</a:t>
            </a:r>
            <a:r>
              <a:rPr lang="zh-CN" altLang="zh-CN" sz="2400" b="1" spc="0">
                <a:latin typeface="Times New Roman"/>
                <a:ea typeface="宋体" pitchFamily="2" charset="-122"/>
              </a:rPr>
              <a:t>．</a:t>
            </a:r>
            <a:r>
              <a:rPr lang="en-US" altLang="zh-CN" sz="2400" b="1" i="1" spc="0">
                <a:latin typeface="Times New Roman"/>
              </a:rPr>
              <a:t>F</a:t>
            </a:r>
            <a:r>
              <a:rPr lang="zh-CN" altLang="zh-CN" sz="2400" b="1" spc="0">
                <a:latin typeface="Times New Roman"/>
                <a:ea typeface="宋体" pitchFamily="2" charset="-122"/>
              </a:rPr>
              <a:t>＝</a:t>
            </a:r>
            <a:r>
              <a:rPr lang="zh-CN" altLang="zh-CN" sz="2400" b="1" spc="0">
                <a:latin typeface="宋体" pitchFamily="2" charset="-122"/>
                <a:ea typeface="Times New Roman" panose="02020603050405020304"/>
              </a:rPr>
              <a:t> </a:t>
            </a:r>
            <a:r>
              <a:rPr lang="en-US" altLang="zh-CN" sz="2400" b="1" i="1" spc="0">
                <a:latin typeface="宋体" pitchFamily="2" charset="-122"/>
                <a:ea typeface="Times New Roman" panose="02020603050405020304"/>
              </a:rPr>
              <a:t>G</a:t>
            </a:r>
            <a:r>
              <a:rPr lang="zh-CN" altLang="zh-CN" sz="2400" b="1" spc="0">
                <a:latin typeface="Times New Roman"/>
                <a:ea typeface="宋体" pitchFamily="2" charset="-122"/>
              </a:rPr>
              <a:t>＋</a:t>
            </a:r>
            <a:r>
              <a:rPr lang="en-US" altLang="zh-CN" sz="2400" b="1" i="1" spc="0">
                <a:latin typeface="Times New Roman"/>
              </a:rPr>
              <a:t>f</a:t>
            </a:r>
            <a:r>
              <a:rPr lang="en-US" altLang="zh-CN" sz="2400" b="1" spc="0">
                <a:latin typeface="Times New Roman"/>
              </a:rPr>
              <a:t>  </a:t>
            </a:r>
            <a:endParaRPr lang="en-US" altLang="zh-CN" sz="2400" b="1">
              <a:latin typeface="Times New Roman"/>
            </a:endParaRPr>
          </a:p>
          <a:p>
            <a:pPr marL="718820" marR="0" lvl="0" indent="-354965" algn="just">
              <a:lnSpc>
                <a:spcPct val="150000"/>
              </a:lnSpc>
              <a:spcAft>
                <a:spcPct val="0"/>
              </a:spcAft>
              <a:buClrTx/>
              <a:buFontTx/>
            </a:pPr>
            <a:r>
              <a:rPr lang="en-US" altLang="zh-CN" sz="2400" b="1" spc="0">
                <a:latin typeface="Times New Roman"/>
              </a:rPr>
              <a:t>D</a:t>
            </a:r>
            <a:r>
              <a:rPr lang="zh-CN" altLang="zh-CN" sz="2400" b="1" spc="0">
                <a:latin typeface="Times New Roman"/>
                <a:ea typeface="宋体" pitchFamily="2" charset="-122"/>
              </a:rPr>
              <a:t>．</a:t>
            </a:r>
            <a:r>
              <a:rPr lang="en-US" altLang="zh-CN" sz="2400" b="1" i="1" spc="0">
                <a:latin typeface="Times New Roman"/>
              </a:rPr>
              <a:t>F</a:t>
            </a:r>
            <a:r>
              <a:rPr lang="zh-CN" altLang="zh-CN" sz="2400" b="1" spc="0">
                <a:latin typeface="Times New Roman"/>
                <a:ea typeface="宋体" pitchFamily="2" charset="-122"/>
              </a:rPr>
              <a:t>＝</a:t>
            </a:r>
            <a:r>
              <a:rPr lang="zh-CN" altLang="zh-CN" sz="2400" b="1" spc="0">
                <a:latin typeface="宋体" pitchFamily="2" charset="-122"/>
                <a:ea typeface="Times New Roman" panose="02020603050405020304"/>
              </a:rPr>
              <a:t> </a:t>
            </a:r>
            <a:r>
              <a:rPr lang="en-US" altLang="zh-CN" sz="2400" b="1" i="1" spc="0">
                <a:latin typeface="宋体" pitchFamily="2" charset="-122"/>
                <a:ea typeface="Times New Roman" panose="02020603050405020304"/>
              </a:rPr>
              <a:t>G</a:t>
            </a:r>
            <a:r>
              <a:rPr lang="zh-CN" altLang="zh-CN" sz="2400" b="1" spc="0">
                <a:latin typeface="Times New Roman"/>
                <a:ea typeface="宋体" pitchFamily="2" charset="-122"/>
              </a:rPr>
              <a:t>－</a:t>
            </a:r>
            <a:r>
              <a:rPr lang="en-US" altLang="zh-CN" sz="2400" b="1" i="1" spc="0">
                <a:latin typeface="Times New Roman"/>
              </a:rPr>
              <a:t>f</a:t>
            </a:r>
            <a:endParaRPr lang="zh-CN" altLang="zh-CN" sz="1000">
              <a:latin typeface="宋体" pitchFamily="2" charset="-122"/>
              <a:ea typeface="宋体" pitchFamily="2" charset="-122"/>
            </a:endParaRPr>
          </a:p>
        </p:txBody>
      </p:sp>
      <p:pic>
        <p:nvPicPr>
          <p:cNvPr id="30722" name="Picture 7" descr="C:\Users\Administrator\Desktop\习题课件\返回框.png">
            <a:hlinkClick r:id="rId2" action="ppaction://hlinksldjump"/>
          </p:cNvPr>
          <p:cNvPicPr>
            <a:picLocks noChangeAspect="1"/>
          </p:cNvPicPr>
          <p:nvPr/>
        </p:nvPicPr>
        <p:blipFill>
          <a:blip r:embed="rId3"/>
          <a:stretch>
            <a:fillRect/>
          </a:stretch>
        </p:blipFill>
        <p:spPr>
          <a:xfrm>
            <a:off x="8150225" y="4146550"/>
            <a:ext cx="669925" cy="669925"/>
          </a:xfrm>
          <a:prstGeom prst="rect">
            <a:avLst/>
          </a:prstGeom>
          <a:noFill/>
          <a:ln>
            <a:noFill/>
            <a:miter lim="800000"/>
          </a:ln>
        </p:spPr>
      </p:pic>
      <p:sp>
        <p:nvSpPr>
          <p:cNvPr id="30723" name="矩形 4"/>
          <p:cNvSpPr/>
          <p:nvPr/>
        </p:nvSpPr>
        <p:spPr>
          <a:xfrm>
            <a:off x="3708400" y="2355850"/>
            <a:ext cx="3794125" cy="2308225"/>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lnSpc>
                <a:spcPct val="150000"/>
              </a:lnSpc>
            </a:pPr>
            <a:r>
              <a:rPr lang="en-US" altLang="zh-CN" sz="2400" b="1">
                <a:solidFill>
                  <a:srgbClr val="00B050"/>
                </a:solidFill>
                <a:latin typeface="Times New Roman" pitchFamily="18" charset="0"/>
              </a:rPr>
              <a:t>【</a:t>
            </a:r>
            <a:r>
              <a:rPr lang="zh-CN" altLang="en-US" sz="2400" b="1">
                <a:solidFill>
                  <a:srgbClr val="00B050"/>
                </a:solidFill>
                <a:latin typeface="Times New Roman" pitchFamily="18" charset="0"/>
                <a:ea typeface="宋体" pitchFamily="2" charset="-122"/>
              </a:rPr>
              <a:t>方法点拨</a:t>
            </a:r>
            <a:r>
              <a:rPr lang="en-US" altLang="zh-CN" sz="2400" b="1">
                <a:solidFill>
                  <a:srgbClr val="00B050"/>
                </a:solidFill>
                <a:latin typeface="Times New Roman" pitchFamily="18" charset="0"/>
              </a:rPr>
              <a:t>】</a:t>
            </a:r>
            <a:r>
              <a:rPr lang="zh-CN" altLang="en-US" sz="2400" b="1">
                <a:solidFill>
                  <a:srgbClr val="C00000"/>
                </a:solidFill>
                <a:latin typeface="Times New Roman" pitchFamily="18" charset="0"/>
                <a:ea typeface="宋体" pitchFamily="2" charset="-122"/>
              </a:rPr>
              <a:t>当物体处于静止或匀速直线运动状态时</a:t>
            </a:r>
            <a:r>
              <a:rPr lang="en-US" altLang="zh-CN" sz="2400" b="1">
                <a:solidFill>
                  <a:srgbClr val="C00000"/>
                </a:solidFill>
                <a:latin typeface="Times New Roman" pitchFamily="18" charset="0"/>
              </a:rPr>
              <a:t>(</a:t>
            </a:r>
            <a:r>
              <a:rPr lang="zh-CN" altLang="en-US" sz="2400" b="1">
                <a:solidFill>
                  <a:srgbClr val="C00000"/>
                </a:solidFill>
                <a:latin typeface="Times New Roman" pitchFamily="18" charset="0"/>
                <a:ea typeface="宋体" pitchFamily="2" charset="-122"/>
              </a:rPr>
              <a:t>即平衡状态</a:t>
            </a:r>
            <a:r>
              <a:rPr lang="en-US" altLang="zh-CN" sz="2400" b="1">
                <a:solidFill>
                  <a:srgbClr val="C00000"/>
                </a:solidFill>
                <a:latin typeface="Times New Roman" pitchFamily="18" charset="0"/>
              </a:rPr>
              <a:t>)</a:t>
            </a:r>
            <a:r>
              <a:rPr lang="zh-CN" altLang="en-US" sz="2400" b="1">
                <a:solidFill>
                  <a:srgbClr val="C00000"/>
                </a:solidFill>
                <a:latin typeface="Times New Roman" pitchFamily="18" charset="0"/>
                <a:ea typeface="宋体" pitchFamily="2" charset="-122"/>
              </a:rPr>
              <a:t>，则该物体就受到平衡力的作用。</a:t>
            </a:r>
            <a:endParaRPr lang="zh-CN" altLang="en-US" sz="2400" b="1">
              <a:solidFill>
                <a:srgbClr val="C00000"/>
              </a:solidFill>
              <a:latin typeface="Times New Roman" pitchFamily="18" charset="0"/>
              <a:ea typeface="Times New Roman" pitchFamily="18" charset="0"/>
            </a:endParaRPr>
          </a:p>
        </p:txBody>
      </p:sp>
      <p:sp>
        <p:nvSpPr>
          <p:cNvPr id="30724" name="矩形 5"/>
          <p:cNvSpPr>
            <a:spLocks noChangeArrowheads="1"/>
          </p:cNvSpPr>
          <p:nvPr/>
        </p:nvSpPr>
        <p:spPr bwMode="auto">
          <a:xfrm>
            <a:off x="6875463" y="1708150"/>
            <a:ext cx="407988"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en-US" altLang="zh-CN" sz="2400" b="1" spc="0">
                <a:solidFill>
                  <a:srgbClr val="C00000"/>
                </a:solidFill>
                <a:latin typeface="Times New Roman"/>
              </a:rPr>
              <a:t>C</a:t>
            </a:r>
            <a:endParaRPr lang="zh-CN" altLang="zh-CN" sz="1000">
              <a:latin typeface="宋体" pitchFamily="2" charset="-122"/>
              <a:ea typeface="宋体" pitchFamily="2" charset="-122"/>
            </a:endParaRPr>
          </a:p>
        </p:txBody>
      </p:sp>
    </p:spTree>
    <p:extLst>
      <p:ext uri="{BB962C8B-B14F-4D97-AF65-F5344CB8AC3E}">
        <p14:creationId xmlns:p14="http://schemas.microsoft.com/office/powerpoint/2010/main" val="68849598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wipe(left)">
                                      <p:cBhvr>
                                        <p:cTn id="7" dur="500" fill="hold"/>
                                        <p:tgtEl>
                                          <p:spTgt spid="30723">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724"/>
                                        </p:tgtEl>
                                        <p:attrNameLst>
                                          <p:attrName>style.visibility</p:attrName>
                                        </p:attrNameLst>
                                      </p:cBhvr>
                                      <p:to>
                                        <p:strVal val="visible"/>
                                      </p:to>
                                    </p:set>
                                    <p:animEffect transition="in" filter="wipe(left)">
                                      <p:cBhvr>
                                        <p:cTn id="12" dur="500" fill="hold"/>
                                        <p:tgtEl>
                                          <p:spTgt spid="307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矩形 5"/>
          <p:cNvSpPr>
            <a:spLocks noChangeArrowheads="1"/>
          </p:cNvSpPr>
          <p:nvPr/>
        </p:nvSpPr>
        <p:spPr bwMode="auto">
          <a:xfrm>
            <a:off x="565150" y="1270000"/>
            <a:ext cx="8023225"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zh-CN" altLang="zh-CN" sz="2400" b="1" spc="0">
                <a:latin typeface="Times New Roman"/>
                <a:ea typeface="宋体" pitchFamily="2" charset="-122"/>
              </a:rPr>
              <a:t>【实验剖析】</a:t>
            </a:r>
            <a:endParaRPr lang="zh-CN" altLang="zh-CN" sz="1000">
              <a:latin typeface="宋体" pitchFamily="2" charset="-122"/>
              <a:ea typeface="宋体" pitchFamily="2" charset="-122"/>
            </a:endParaRPr>
          </a:p>
          <a:p>
            <a:pPr marL="357505" marR="0" lvl="0" indent="-354965" algn="just">
              <a:lnSpc>
                <a:spcPct val="150000"/>
              </a:lnSpc>
              <a:spcAft>
                <a:spcPct val="0"/>
              </a:spcAft>
              <a:buClrTx/>
              <a:buFontTx/>
            </a:pPr>
            <a:r>
              <a:rPr lang="en-US" altLang="zh-CN" sz="2400" b="1" spc="0">
                <a:latin typeface="Times New Roman"/>
              </a:rPr>
              <a:t>1</a:t>
            </a:r>
            <a:r>
              <a:rPr lang="zh-CN" altLang="zh-CN" sz="2400" b="1" spc="0">
                <a:latin typeface="Times New Roman"/>
                <a:ea typeface="宋体" pitchFamily="2" charset="-122"/>
              </a:rPr>
              <a:t>．设计实验</a:t>
            </a:r>
            <a:r>
              <a:rPr lang="en-US" altLang="zh-CN" sz="2400" b="1" spc="0">
                <a:latin typeface="Times New Roman"/>
              </a:rPr>
              <a:t>(</a:t>
            </a:r>
            <a:r>
              <a:rPr lang="zh-CN" altLang="zh-CN" sz="2400" b="1" spc="0">
                <a:latin typeface="Times New Roman"/>
                <a:ea typeface="宋体" pitchFamily="2" charset="-122"/>
              </a:rPr>
              <a:t>如图</a:t>
            </a:r>
            <a:r>
              <a:rPr lang="en-US" altLang="zh-CN" sz="2400" b="1" spc="0">
                <a:latin typeface="Times New Roman"/>
              </a:rPr>
              <a:t>)</a:t>
            </a:r>
            <a:endParaRPr lang="zh-CN" altLang="zh-CN" sz="1000">
              <a:latin typeface="宋体" pitchFamily="2" charset="-122"/>
              <a:ea typeface="宋体" pitchFamily="2" charset="-122"/>
            </a:endParaRPr>
          </a:p>
        </p:txBody>
      </p:sp>
      <p:sp>
        <p:nvSpPr>
          <p:cNvPr id="31746" name="矩形 15"/>
          <p:cNvSpPr>
            <a:spLocks noChangeArrowheads="1"/>
          </p:cNvSpPr>
          <p:nvPr/>
        </p:nvSpPr>
        <p:spPr bwMode="auto">
          <a:xfrm>
            <a:off x="539750" y="741363"/>
            <a:ext cx="73453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buClrTx/>
              <a:buFontTx/>
            </a:pPr>
            <a:r>
              <a:rPr lang="zh-CN" altLang="en-US" sz="2400" b="1" spc="0">
                <a:solidFill>
                  <a:srgbClr val="E46C0A"/>
                </a:solidFill>
                <a:latin typeface="Times New Roman" pitchFamily="18" charset="0"/>
                <a:ea typeface="宋体" pitchFamily="2" charset="-122"/>
              </a:rPr>
              <a:t>重点</a:t>
            </a:r>
            <a:r>
              <a:rPr lang="en-US" altLang="zh-CN" sz="2400" b="1" spc="0">
                <a:solidFill>
                  <a:srgbClr val="E46C0A"/>
                </a:solidFill>
                <a:latin typeface="Times New Roman" pitchFamily="18" charset="0"/>
                <a:ea typeface="宋体" pitchFamily="2" charset="-122"/>
              </a:rPr>
              <a:t>3    </a:t>
            </a:r>
            <a:r>
              <a:rPr lang="zh-CN" altLang="en-US" sz="2400" b="1" spc="0">
                <a:solidFill>
                  <a:srgbClr val="E46C0A"/>
                </a:solidFill>
                <a:latin typeface="Times New Roman" pitchFamily="18" charset="0"/>
                <a:ea typeface="宋体" pitchFamily="2" charset="-122"/>
              </a:rPr>
              <a:t>实验</a:t>
            </a:r>
            <a:r>
              <a:rPr lang="en-US" altLang="zh-CN" sz="2400" b="1" spc="0">
                <a:solidFill>
                  <a:srgbClr val="E46C0A"/>
                </a:solidFill>
                <a:latin typeface="Times New Roman" pitchFamily="18" charset="0"/>
                <a:ea typeface="宋体" pitchFamily="2" charset="-122"/>
              </a:rPr>
              <a:t>:</a:t>
            </a:r>
            <a:r>
              <a:rPr lang="zh-CN" altLang="en-US" sz="2400" b="1" spc="0">
                <a:solidFill>
                  <a:srgbClr val="E46C0A"/>
                </a:solidFill>
                <a:latin typeface="Times New Roman" pitchFamily="18" charset="0"/>
                <a:ea typeface="宋体" pitchFamily="2" charset="-122"/>
              </a:rPr>
              <a:t>探究阻力对物体运动的影响</a:t>
            </a:r>
            <a:r>
              <a:rPr lang="en-US" altLang="zh-CN" sz="2400" b="1" spc="0">
                <a:solidFill>
                  <a:srgbClr val="953735"/>
                </a:solidFill>
                <a:latin typeface="Times New Roman" pitchFamily="18" charset="0"/>
                <a:ea typeface="宋体" pitchFamily="2" charset="-122"/>
              </a:rPr>
              <a:t>【</a:t>
            </a:r>
            <a:r>
              <a:rPr lang="zh-CN" altLang="en-US" sz="2400" b="1" spc="0">
                <a:solidFill>
                  <a:srgbClr val="953735"/>
                </a:solidFill>
                <a:latin typeface="Times New Roman" pitchFamily="18" charset="0"/>
                <a:ea typeface="宋体" pitchFamily="2" charset="-122"/>
              </a:rPr>
              <a:t>高频考点</a:t>
            </a:r>
            <a:r>
              <a:rPr lang="en-US" altLang="zh-CN" sz="2400" b="1" spc="0">
                <a:solidFill>
                  <a:srgbClr val="953735"/>
                </a:solidFill>
                <a:latin typeface="Times New Roman" pitchFamily="18" charset="0"/>
                <a:ea typeface="宋体" pitchFamily="2" charset="-122"/>
              </a:rPr>
              <a:t>】</a:t>
            </a:r>
            <a:endParaRPr lang="zh-CN" altLang="en-US" sz="2400" b="1">
              <a:solidFill>
                <a:srgbClr val="953735"/>
              </a:solidFill>
              <a:latin typeface="Times New Roman" pitchFamily="18" charset="0"/>
              <a:ea typeface="宋体" pitchFamily="2" charset="-122"/>
            </a:endParaRPr>
          </a:p>
        </p:txBody>
      </p:sp>
      <p:pic>
        <p:nvPicPr>
          <p:cNvPr id="31747" name="Picture 5" descr="图+194"/>
          <p:cNvPicPr>
            <a:picLocks noChangeAspect="1"/>
          </p:cNvPicPr>
          <p:nvPr/>
        </p:nvPicPr>
        <p:blipFill>
          <a:blip r:embed="rId2">
            <a:clrChange>
              <a:clrFrom>
                <a:srgbClr val="FFFFFF"/>
              </a:clrFrom>
              <a:clrTo>
                <a:srgbClr val="FFFFFF">
                  <a:alpha val="0"/>
                </a:srgbClr>
              </a:clrTo>
            </a:clrChange>
          </a:blip>
          <a:stretch>
            <a:fillRect/>
          </a:stretch>
        </p:blipFill>
        <p:spPr>
          <a:xfrm>
            <a:off x="2771775" y="2433638"/>
            <a:ext cx="3632200" cy="2082800"/>
          </a:xfrm>
          <a:prstGeom prst="rect">
            <a:avLst/>
          </a:prstGeom>
          <a:noFill/>
          <a:ln>
            <a:noFill/>
            <a:miter lim="800000"/>
          </a:ln>
        </p:spPr>
      </p:pic>
    </p:spTree>
    <p:extLst>
      <p:ext uri="{BB962C8B-B14F-4D97-AF65-F5344CB8AC3E}">
        <p14:creationId xmlns:p14="http://schemas.microsoft.com/office/powerpoint/2010/main" val="2932852370"/>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矩形 5"/>
          <p:cNvSpPr>
            <a:spLocks noChangeArrowheads="1"/>
          </p:cNvSpPr>
          <p:nvPr/>
        </p:nvSpPr>
        <p:spPr bwMode="auto">
          <a:xfrm>
            <a:off x="565150" y="788988"/>
            <a:ext cx="80232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en-US" altLang="zh-CN" sz="2400" b="1" spc="0">
                <a:latin typeface="Times New Roman"/>
              </a:rPr>
              <a:t>2</a:t>
            </a:r>
            <a:r>
              <a:rPr lang="zh-CN" altLang="zh-CN" sz="2400" b="1" spc="0">
                <a:latin typeface="Times New Roman"/>
                <a:ea typeface="宋体" pitchFamily="2" charset="-122"/>
              </a:rPr>
              <a:t>．主要实验器材及作用</a:t>
            </a:r>
            <a:endParaRPr lang="zh-CN" altLang="zh-CN" sz="1000">
              <a:latin typeface="宋体" pitchFamily="2" charset="-122"/>
              <a:ea typeface="宋体" pitchFamily="2" charset="-122"/>
            </a:endParaRPr>
          </a:p>
          <a:p>
            <a:pPr marL="357505" marR="0" lvl="0" indent="-354965" algn="just">
              <a:lnSpc>
                <a:spcPct val="150000"/>
              </a:lnSpc>
              <a:spcAft>
                <a:spcPct val="0"/>
              </a:spcAft>
              <a:buClrTx/>
              <a:buFontTx/>
            </a:pPr>
            <a:r>
              <a:rPr lang="en-US" altLang="zh-CN" sz="2400" b="1" spc="0">
                <a:latin typeface="Times New Roman"/>
              </a:rPr>
              <a:t>(1)</a:t>
            </a:r>
            <a:r>
              <a:rPr lang="zh-CN" altLang="zh-CN" sz="2400" b="1" spc="0">
                <a:latin typeface="Times New Roman"/>
                <a:ea typeface="宋体" pitchFamily="2" charset="-122"/>
              </a:rPr>
              <a:t>斜面：为小车提供初速度。</a:t>
            </a:r>
            <a:endParaRPr lang="zh-CN" altLang="zh-CN" sz="1000">
              <a:latin typeface="宋体" pitchFamily="2" charset="-122"/>
              <a:ea typeface="宋体" pitchFamily="2" charset="-122"/>
            </a:endParaRPr>
          </a:p>
          <a:p>
            <a:pPr marL="357505" marR="0" lvl="0" indent="-354965" algn="just">
              <a:lnSpc>
                <a:spcPct val="150000"/>
              </a:lnSpc>
              <a:spcAft>
                <a:spcPct val="0"/>
              </a:spcAft>
              <a:buClrTx/>
              <a:buFontTx/>
            </a:pPr>
            <a:r>
              <a:rPr lang="en-US" altLang="zh-CN" sz="2400" b="1" spc="0">
                <a:latin typeface="Times New Roman"/>
              </a:rPr>
              <a:t>(2)</a:t>
            </a:r>
            <a:r>
              <a:rPr lang="zh-CN" altLang="zh-CN" sz="2400" b="1" spc="0">
                <a:latin typeface="Times New Roman"/>
                <a:ea typeface="宋体" pitchFamily="2" charset="-122"/>
              </a:rPr>
              <a:t>粗糙程度不同的水平面：改变小车在水平面上运动时所受的阻力。</a:t>
            </a:r>
            <a:endParaRPr lang="zh-CN" altLang="zh-CN" sz="1000">
              <a:latin typeface="宋体" pitchFamily="2" charset="-122"/>
              <a:ea typeface="宋体" pitchFamily="2" charset="-122"/>
            </a:endParaRPr>
          </a:p>
          <a:p>
            <a:pPr marL="357505" marR="0" lvl="0" indent="-354965" algn="just">
              <a:lnSpc>
                <a:spcPct val="150000"/>
              </a:lnSpc>
              <a:spcAft>
                <a:spcPct val="0"/>
              </a:spcAft>
              <a:buClrTx/>
              <a:buFontTx/>
            </a:pPr>
            <a:r>
              <a:rPr lang="en-US" altLang="zh-CN" sz="2400" b="1" spc="0">
                <a:latin typeface="Times New Roman"/>
              </a:rPr>
              <a:t>(3)</a:t>
            </a:r>
            <a:r>
              <a:rPr lang="zh-CN" altLang="zh-CN" sz="2400" b="1" spc="0">
                <a:latin typeface="Times New Roman"/>
                <a:ea typeface="宋体" pitchFamily="2" charset="-122"/>
              </a:rPr>
              <a:t>刻度尺：测量小车的运动距离。</a:t>
            </a:r>
            <a:endParaRPr lang="zh-CN" altLang="zh-CN" sz="1000">
              <a:latin typeface="宋体" pitchFamily="2" charset="-122"/>
              <a:ea typeface="宋体" pitchFamily="2" charset="-122"/>
            </a:endParaRPr>
          </a:p>
        </p:txBody>
      </p:sp>
    </p:spTree>
    <p:extLst>
      <p:ext uri="{BB962C8B-B14F-4D97-AF65-F5344CB8AC3E}">
        <p14:creationId xmlns:p14="http://schemas.microsoft.com/office/powerpoint/2010/main" val="340191992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1" name="组合 56"/>
          <p:cNvGrpSpPr/>
          <p:nvPr/>
        </p:nvGrpSpPr>
        <p:grpSpPr>
          <a:xfrm>
            <a:off x="3568700" y="-561975"/>
            <a:ext cx="1755775" cy="1755775"/>
            <a:chOff x="2894659" y="1465288"/>
            <a:chExt cx="1727827" cy="1727827"/>
          </a:xfrm>
        </p:grpSpPr>
        <p:grpSp>
          <p:nvGrpSpPr>
            <p:cNvPr id="5122" name="组合 57"/>
            <p:cNvGrpSpPr>
              <a:grpSpLocks noGrp="1" noChangeAspect="1"/>
            </p:cNvGrpSpPr>
            <p:nvPr/>
          </p:nvGrpSpPr>
          <p:grpSpPr>
            <a:xfrm>
              <a:off x="2804310" y="1456286"/>
              <a:ext cx="1856504" cy="1856409"/>
              <a:chOff x="1827622" y="1343919"/>
              <a:chExt cx="2304000" cy="2304000"/>
            </a:xfrm>
          </p:grpSpPr>
        </p:grpSp>
        <p:sp>
          <p:nvSpPr>
            <p:cNvPr id="5123" name="流程图: 联系 32"/>
            <p:cNvSpPr/>
            <p:nvPr/>
          </p:nvSpPr>
          <p:spPr>
            <a:xfrm>
              <a:off x="2894659" y="1465288"/>
              <a:ext cx="1727827" cy="1727827"/>
            </a:xfrm>
            <a:prstGeom prst="flowChartConnector">
              <a:avLst/>
            </a:prstGeom>
            <a:noFill/>
            <a:ln w="3175">
              <a:solidFill>
                <a:srgbClr val="00B7CA"/>
              </a:solidFill>
              <a:round/>
            </a:ln>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ctr">
                <a:buClrTx/>
                <a:buFontTx/>
              </a:pPr>
              <a:endParaRPr lang="zh-CN" altLang="en-US" sz="1800" b="1">
                <a:solidFill>
                  <a:srgbClr val="FFFFFF"/>
                </a:solidFill>
              </a:endParaRPr>
            </a:p>
          </p:txBody>
        </p:sp>
      </p:grpSp>
      <p:pic>
        <p:nvPicPr>
          <p:cNvPr id="5124" name="组合 61"/>
          <p:cNvPicPr>
            <a:picLocks noGrp="1" noChangeAspect="1"/>
          </p:cNvPicPr>
          <p:nvPr/>
        </p:nvPicPr>
        <p:blipFill>
          <a:blip r:embed="rId2"/>
          <a:stretch>
            <a:fillRect/>
          </a:stretch>
        </p:blipFill>
        <p:spPr>
          <a:xfrm>
            <a:off x="3248025" y="666750"/>
            <a:ext cx="658813" cy="660400"/>
          </a:xfrm>
          <a:prstGeom prst="rect">
            <a:avLst/>
          </a:prstGeom>
          <a:noFill/>
          <a:ln>
            <a:miter lim="800000"/>
          </a:ln>
        </p:spPr>
      </p:pic>
      <p:pic>
        <p:nvPicPr>
          <p:cNvPr id="5125" name="组合 64"/>
          <p:cNvPicPr>
            <a:picLocks noGrp="1" noChangeAspect="1"/>
          </p:cNvPicPr>
          <p:nvPr/>
        </p:nvPicPr>
        <p:blipFill>
          <a:blip r:embed="rId3"/>
          <a:stretch>
            <a:fillRect/>
          </a:stretch>
        </p:blipFill>
        <p:spPr>
          <a:xfrm>
            <a:off x="4849813" y="325438"/>
            <a:ext cx="658812" cy="658812"/>
          </a:xfrm>
          <a:prstGeom prst="rect">
            <a:avLst/>
          </a:prstGeom>
          <a:noFill/>
          <a:ln>
            <a:miter lim="800000"/>
          </a:ln>
        </p:spPr>
      </p:pic>
      <p:pic>
        <p:nvPicPr>
          <p:cNvPr id="5126" name="组合 67"/>
          <p:cNvPicPr>
            <a:picLocks noGrp="1" noChangeAspect="1"/>
          </p:cNvPicPr>
          <p:nvPr/>
        </p:nvPicPr>
        <p:blipFill>
          <a:blip r:embed="rId4"/>
          <a:stretch>
            <a:fillRect/>
          </a:stretch>
        </p:blipFill>
        <p:spPr>
          <a:xfrm>
            <a:off x="3883025" y="736600"/>
            <a:ext cx="612775" cy="612775"/>
          </a:xfrm>
          <a:prstGeom prst="rect">
            <a:avLst/>
          </a:prstGeom>
          <a:noFill/>
          <a:ln>
            <a:miter lim="800000"/>
          </a:ln>
        </p:spPr>
      </p:pic>
      <p:pic>
        <p:nvPicPr>
          <p:cNvPr id="5127" name="组合 70"/>
          <p:cNvPicPr>
            <a:picLocks noGrp="1" noChangeAspect="1"/>
          </p:cNvPicPr>
          <p:nvPr/>
        </p:nvPicPr>
        <p:blipFill>
          <a:blip r:embed="rId5"/>
          <a:stretch>
            <a:fillRect/>
          </a:stretch>
        </p:blipFill>
        <p:spPr>
          <a:xfrm>
            <a:off x="4386263" y="762000"/>
            <a:ext cx="769937" cy="769938"/>
          </a:xfrm>
          <a:prstGeom prst="rect">
            <a:avLst/>
          </a:prstGeom>
          <a:noFill/>
          <a:ln>
            <a:miter lim="800000"/>
          </a:ln>
        </p:spPr>
      </p:pic>
      <p:pic>
        <p:nvPicPr>
          <p:cNvPr id="5128" name="组合 73"/>
          <p:cNvPicPr>
            <a:picLocks noGrp="1" noChangeAspect="1"/>
          </p:cNvPicPr>
          <p:nvPr/>
        </p:nvPicPr>
        <p:blipFill>
          <a:blip r:embed="rId6"/>
          <a:stretch>
            <a:fillRect/>
          </a:stretch>
        </p:blipFill>
        <p:spPr>
          <a:xfrm>
            <a:off x="3162300" y="185738"/>
            <a:ext cx="585788" cy="569912"/>
          </a:xfrm>
          <a:prstGeom prst="rect">
            <a:avLst/>
          </a:prstGeom>
          <a:noFill/>
          <a:ln>
            <a:miter lim="800000"/>
          </a:ln>
        </p:spPr>
      </p:pic>
      <p:pic>
        <p:nvPicPr>
          <p:cNvPr id="5129" name="组合 76"/>
          <p:cNvPicPr>
            <a:picLocks noGrp="1" noChangeAspect="1"/>
          </p:cNvPicPr>
          <p:nvPr/>
        </p:nvPicPr>
        <p:blipFill>
          <a:blip r:embed="rId7"/>
          <a:stretch>
            <a:fillRect/>
          </a:stretch>
        </p:blipFill>
        <p:spPr>
          <a:xfrm>
            <a:off x="3559175" y="1103313"/>
            <a:ext cx="601663" cy="601662"/>
          </a:xfrm>
          <a:prstGeom prst="rect">
            <a:avLst/>
          </a:prstGeom>
          <a:noFill/>
          <a:ln>
            <a:miter lim="800000"/>
          </a:ln>
        </p:spPr>
      </p:pic>
      <p:sp>
        <p:nvSpPr>
          <p:cNvPr id="5130" name="文本框 131"/>
          <p:cNvSpPr/>
          <p:nvPr/>
        </p:nvSpPr>
        <p:spPr>
          <a:xfrm>
            <a:off x="3757613" y="101600"/>
            <a:ext cx="1414462" cy="76993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r>
              <a:rPr lang="zh-CN" altLang="en-US" sz="4400" b="1">
                <a:solidFill>
                  <a:srgbClr val="C00000"/>
                </a:solidFill>
                <a:latin typeface="华文隶书" pitchFamily="2" charset="-122"/>
                <a:ea typeface="华文隶书" pitchFamily="2" charset="-122"/>
              </a:rPr>
              <a:t>目录</a:t>
            </a:r>
          </a:p>
        </p:txBody>
      </p:sp>
      <p:grpSp>
        <p:nvGrpSpPr>
          <p:cNvPr id="5131" name="组合 130"/>
          <p:cNvGrpSpPr/>
          <p:nvPr/>
        </p:nvGrpSpPr>
        <p:grpSpPr>
          <a:xfrm>
            <a:off x="2425700" y="2097088"/>
            <a:ext cx="4235450" cy="2008187"/>
            <a:chOff x="1847662" y="1504750"/>
            <a:chExt cx="5448676" cy="2584754"/>
          </a:xfrm>
        </p:grpSpPr>
        <p:grpSp>
          <p:nvGrpSpPr>
            <p:cNvPr id="5132" name="组合 2"/>
            <p:cNvGrpSpPr>
              <a:grpSpLocks noGrp="1" noChangeAspect="1"/>
            </p:cNvGrpSpPr>
            <p:nvPr/>
          </p:nvGrpSpPr>
          <p:grpSpPr>
            <a:xfrm>
              <a:off x="1531891" y="1379981"/>
              <a:ext cx="2667917" cy="2596667"/>
              <a:chOff x="3295850" y="1908877"/>
              <a:chExt cx="3738030" cy="4660916"/>
            </a:xfrm>
          </p:grpSpPr>
        </p:grpSp>
        <p:sp>
          <p:nvSpPr>
            <p:cNvPr id="5133" name="圆角矩形 132"/>
            <p:cNvSpPr/>
            <p:nvPr/>
          </p:nvSpPr>
          <p:spPr>
            <a:xfrm>
              <a:off x="3321077" y="1888926"/>
              <a:ext cx="4147992" cy="1004251"/>
            </a:xfrm>
            <a:prstGeom prst="roundRect">
              <a:avLst>
                <a:gd name="adj" fmla="val 9976"/>
              </a:avLst>
            </a:prstGeom>
            <a:solidFill>
              <a:srgbClr val="FFB850"/>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015" b="1" i="0" u="none" strike="noStrike" kern="1200" cap="none" spc="0" normalizeH="0" baseline="0" noProof="0">
                <a:ln>
                  <a:noFill/>
                </a:ln>
                <a:solidFill>
                  <a:schemeClr val="lt1"/>
                </a:solidFill>
                <a:effectLst/>
                <a:uLnTx/>
                <a:uFillTx/>
                <a:latin typeface="+mn-lt"/>
                <a:ea typeface="+mn-ea"/>
                <a:cs typeface="+mn-cs"/>
              </a:endParaRPr>
            </a:p>
          </p:txBody>
        </p:sp>
        <p:grpSp>
          <p:nvGrpSpPr>
            <p:cNvPr id="5134" name="组合 4"/>
            <p:cNvGrpSpPr/>
            <p:nvPr/>
          </p:nvGrpSpPr>
          <p:grpSpPr>
            <a:xfrm>
              <a:off x="3471676" y="2283134"/>
              <a:ext cx="118508" cy="118509"/>
              <a:chOff x="4486616" y="3001075"/>
              <a:chExt cx="274695" cy="274699"/>
            </a:xfrm>
          </p:grpSpPr>
          <p:sp>
            <p:nvSpPr>
              <p:cNvPr id="5135" name="椭圆 153"/>
              <p:cNvSpPr/>
              <p:nvPr/>
            </p:nvSpPr>
            <p:spPr>
              <a:xfrm rot="16200000">
                <a:off x="4485528" y="3001392"/>
                <a:ext cx="274702" cy="274561"/>
              </a:xfrm>
              <a:prstGeom prst="ellipse">
                <a:avLst/>
              </a:prstGeom>
              <a:gradFill rotWithShape="1">
                <a:gsLst>
                  <a:gs pos="0">
                    <a:srgbClr val="FFFFFF"/>
                  </a:gs>
                  <a:gs pos="17000">
                    <a:srgbClr val="A6A6A6"/>
                  </a:gs>
                  <a:gs pos="35001">
                    <a:srgbClr val="F2F2F2"/>
                  </a:gs>
                  <a:gs pos="55000">
                    <a:srgbClr val="A6A6A6"/>
                  </a:gs>
                  <a:gs pos="75000">
                    <a:srgbClr val="F2F2F2"/>
                  </a:gs>
                  <a:gs pos="100000">
                    <a:srgbClr val="A6A6A6"/>
                  </a:gs>
                </a:gsLst>
                <a:lin ang="2700000" scaled="1"/>
              </a:gradFill>
              <a:ln w="25400">
                <a:noFill/>
                <a:miter lim="800000"/>
              </a:ln>
              <a:effectLst>
                <a:outerShdw blurRad="12700" dist="12700" dir="2700000" algn="tl">
                  <a:srgbClr val="000000">
                    <a:alpha val="39999"/>
                  </a:srgbClr>
                </a:outerShdw>
              </a:effectLst>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ctr">
                  <a:buClrTx/>
                  <a:buFontTx/>
                </a:pPr>
                <a:endParaRPr lang="zh-CN" altLang="en-US" sz="1000" b="1">
                  <a:solidFill>
                    <a:srgbClr val="FFFFFF"/>
                  </a:solidFill>
                </a:endParaRPr>
              </a:p>
            </p:txBody>
          </p:sp>
          <p:sp>
            <p:nvSpPr>
              <p:cNvPr id="5136" name="椭圆 154"/>
              <p:cNvSpPr/>
              <p:nvPr/>
            </p:nvSpPr>
            <p:spPr>
              <a:xfrm>
                <a:off x="4387220" y="2759656"/>
                <a:ext cx="466047" cy="49102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015" b="1" i="0" u="none" strike="noStrike" kern="1200" cap="none" spc="0" normalizeH="0" baseline="0" noProof="0">
                  <a:ln>
                    <a:noFill/>
                  </a:ln>
                  <a:solidFill>
                    <a:prstClr val="white"/>
                  </a:solidFill>
                  <a:effectLst/>
                  <a:uLnTx/>
                  <a:uFillTx/>
                  <a:latin typeface="+mn-lt"/>
                  <a:ea typeface="+mn-ea"/>
                  <a:cs typeface="+mn-cs"/>
                </a:endParaRPr>
              </a:p>
            </p:txBody>
          </p:sp>
        </p:grpSp>
        <p:grpSp>
          <p:nvGrpSpPr>
            <p:cNvPr id="5137" name="组合 5"/>
            <p:cNvGrpSpPr/>
            <p:nvPr/>
          </p:nvGrpSpPr>
          <p:grpSpPr>
            <a:xfrm>
              <a:off x="3172171" y="2283134"/>
              <a:ext cx="118508" cy="118509"/>
              <a:chOff x="4486616" y="3001075"/>
              <a:chExt cx="274695" cy="274699"/>
            </a:xfrm>
          </p:grpSpPr>
          <p:sp>
            <p:nvSpPr>
              <p:cNvPr id="5138" name="椭圆 151"/>
              <p:cNvSpPr/>
              <p:nvPr/>
            </p:nvSpPr>
            <p:spPr>
              <a:xfrm rot="16200000">
                <a:off x="4488632" y="3001392"/>
                <a:ext cx="274702" cy="274561"/>
              </a:xfrm>
              <a:prstGeom prst="ellipse">
                <a:avLst/>
              </a:prstGeom>
              <a:gradFill rotWithShape="1">
                <a:gsLst>
                  <a:gs pos="0">
                    <a:srgbClr val="FFFFFF"/>
                  </a:gs>
                  <a:gs pos="17000">
                    <a:srgbClr val="A6A6A6"/>
                  </a:gs>
                  <a:gs pos="35001">
                    <a:srgbClr val="F2F2F2"/>
                  </a:gs>
                  <a:gs pos="55000">
                    <a:srgbClr val="A6A6A6"/>
                  </a:gs>
                  <a:gs pos="75000">
                    <a:srgbClr val="F2F2F2"/>
                  </a:gs>
                  <a:gs pos="100000">
                    <a:srgbClr val="A6A6A6"/>
                  </a:gs>
                </a:gsLst>
                <a:lin ang="2700000" scaled="1"/>
              </a:gradFill>
              <a:ln w="25400">
                <a:noFill/>
                <a:miter lim="800000"/>
              </a:ln>
              <a:effectLst>
                <a:outerShdw blurRad="12700" dist="12700" dir="2700000" algn="tl">
                  <a:srgbClr val="000000">
                    <a:alpha val="39999"/>
                  </a:srgbClr>
                </a:outerShdw>
              </a:effectLst>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ctr">
                  <a:buClrTx/>
                  <a:buFontTx/>
                </a:pPr>
                <a:endParaRPr lang="zh-CN" altLang="en-US" sz="1000" b="1">
                  <a:solidFill>
                    <a:srgbClr val="FFFFFF"/>
                  </a:solidFill>
                </a:endParaRPr>
              </a:p>
            </p:txBody>
          </p:sp>
          <p:sp>
            <p:nvSpPr>
              <p:cNvPr id="5139" name="椭圆 152"/>
              <p:cNvSpPr/>
              <p:nvPr/>
            </p:nvSpPr>
            <p:spPr>
              <a:xfrm>
                <a:off x="4387220" y="2759656"/>
                <a:ext cx="466047" cy="49102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015" b="1" i="0" u="none" strike="noStrike" kern="1200" cap="none" spc="0" normalizeH="0" baseline="0" noProof="0">
                  <a:ln>
                    <a:noFill/>
                  </a:ln>
                  <a:solidFill>
                    <a:prstClr val="white"/>
                  </a:solidFill>
                  <a:effectLst/>
                  <a:uLnTx/>
                  <a:uFillTx/>
                  <a:latin typeface="+mn-lt"/>
                  <a:ea typeface="+mn-ea"/>
                  <a:cs typeface="+mn-cs"/>
                </a:endParaRPr>
              </a:p>
            </p:txBody>
          </p:sp>
        </p:grpSp>
        <p:grpSp>
          <p:nvGrpSpPr>
            <p:cNvPr id="5140" name="组合 6"/>
            <p:cNvGrpSpPr>
              <a:grpSpLocks noGrp="1" noChangeAspect="1"/>
            </p:cNvGrpSpPr>
            <p:nvPr/>
          </p:nvGrpSpPr>
          <p:grpSpPr>
            <a:xfrm>
              <a:off x="3202082" y="2161737"/>
              <a:ext cx="361529" cy="235113"/>
              <a:chOff x="4318304" y="3089060"/>
              <a:chExt cx="384317" cy="61430"/>
            </a:xfrm>
          </p:grpSpPr>
        </p:grpSp>
        <p:sp>
          <p:nvSpPr>
            <p:cNvPr id="5141" name="文本框 16">
              <a:hlinkClick r:id="rId8" action="ppaction://hlinksldjump"/>
            </p:cNvPr>
            <p:cNvSpPr/>
            <p:nvPr/>
          </p:nvSpPr>
          <p:spPr>
            <a:xfrm>
              <a:off x="3960320" y="2044671"/>
              <a:ext cx="2919972" cy="65326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lgn="ctr"/>
              <a:r>
                <a:rPr lang="zh-CN" altLang="en-US" sz="2700" b="1">
                  <a:solidFill>
                    <a:schemeClr val="bg1"/>
                  </a:solidFill>
                  <a:latin typeface="黑体" pitchFamily="49" charset="-122"/>
                  <a:ea typeface="黑体" pitchFamily="49" charset="-122"/>
                </a:rPr>
                <a:t>重点突破</a:t>
              </a:r>
            </a:p>
          </p:txBody>
        </p:sp>
        <p:grpSp>
          <p:nvGrpSpPr>
            <p:cNvPr id="5142" name="组合 137"/>
            <p:cNvGrpSpPr>
              <a:grpSpLocks noGrp="1" noChangeAspect="1"/>
            </p:cNvGrpSpPr>
            <p:nvPr/>
          </p:nvGrpSpPr>
          <p:grpSpPr>
            <a:xfrm>
              <a:off x="2292908" y="2072845"/>
              <a:ext cx="647360" cy="550720"/>
              <a:chOff x="3108756" y="2110160"/>
              <a:chExt cx="745081" cy="698920"/>
            </a:xfrm>
          </p:grpSpPr>
        </p:grpSp>
        <p:grpSp>
          <p:nvGrpSpPr>
            <p:cNvPr id="5143" name="组合 9"/>
            <p:cNvGrpSpPr/>
            <p:nvPr/>
          </p:nvGrpSpPr>
          <p:grpSpPr>
            <a:xfrm>
              <a:off x="3709827" y="2081394"/>
              <a:ext cx="663073" cy="571160"/>
              <a:chOff x="4946438" y="2775191"/>
              <a:chExt cx="884098" cy="761546"/>
            </a:xfrm>
          </p:grpSpPr>
          <p:sp>
            <p:nvSpPr>
              <p:cNvPr id="5144" name="椭圆 139"/>
              <p:cNvSpPr/>
              <p:nvPr/>
            </p:nvSpPr>
            <p:spPr>
              <a:xfrm>
                <a:off x="4990474" y="2774608"/>
                <a:ext cx="743374" cy="7437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ctr">
                  <a:buClrTx/>
                  <a:buFontTx/>
                </a:pPr>
                <a:endParaRPr lang="zh-CN" altLang="en-US" sz="1000" b="1">
                  <a:solidFill>
                    <a:srgbClr val="FFFFFF"/>
                  </a:solidFill>
                </a:endParaRPr>
              </a:p>
            </p:txBody>
          </p:sp>
          <p:sp>
            <p:nvSpPr>
              <p:cNvPr id="5145" name="文本框 28"/>
              <p:cNvSpPr/>
              <p:nvPr/>
            </p:nvSpPr>
            <p:spPr>
              <a:xfrm>
                <a:off x="4946438" y="2824081"/>
                <a:ext cx="884098" cy="712656"/>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lgn="ctr"/>
                <a:r>
                  <a:rPr lang="en-US" altLang="zh-CN" sz="2100" b="1">
                    <a:solidFill>
                      <a:srgbClr val="FFB850"/>
                    </a:solidFill>
                    <a:latin typeface="Impact" pitchFamily="34" charset="0"/>
                  </a:rPr>
                  <a:t>02</a:t>
                </a:r>
                <a:endParaRPr lang="zh-CN" altLang="en-US" sz="2100" b="1">
                  <a:solidFill>
                    <a:srgbClr val="FFB850"/>
                  </a:solidFill>
                  <a:latin typeface="Impact" pitchFamily="34" charset="0"/>
                  <a:ea typeface="宋体" pitchFamily="2" charset="-122"/>
                </a:endParaRPr>
              </a:p>
            </p:txBody>
          </p:sp>
        </p:grpSp>
      </p:grpSp>
      <p:grpSp>
        <p:nvGrpSpPr>
          <p:cNvPr id="5146" name="组合 159"/>
          <p:cNvGrpSpPr/>
          <p:nvPr/>
        </p:nvGrpSpPr>
        <p:grpSpPr>
          <a:xfrm>
            <a:off x="2425700" y="3222625"/>
            <a:ext cx="4449763" cy="2085975"/>
            <a:chOff x="2000534" y="2474331"/>
            <a:chExt cx="5723839" cy="2584754"/>
          </a:xfrm>
        </p:grpSpPr>
        <p:grpSp>
          <p:nvGrpSpPr>
            <p:cNvPr id="5147" name="组合 31"/>
            <p:cNvGrpSpPr>
              <a:grpSpLocks noGrp="1" noChangeAspect="1"/>
            </p:cNvGrpSpPr>
            <p:nvPr/>
          </p:nvGrpSpPr>
          <p:grpSpPr>
            <a:xfrm>
              <a:off x="1684793" y="2368687"/>
              <a:ext cx="2695413" cy="2568248"/>
              <a:chOff x="3295850" y="1895995"/>
              <a:chExt cx="3725149" cy="4660916"/>
            </a:xfrm>
          </p:grpSpPr>
        </p:grpSp>
        <p:sp>
          <p:nvSpPr>
            <p:cNvPr id="5148" name="圆角矩形 161"/>
            <p:cNvSpPr/>
            <p:nvPr/>
          </p:nvSpPr>
          <p:spPr>
            <a:xfrm>
              <a:off x="3465772" y="2871970"/>
              <a:ext cx="4147968" cy="994810"/>
            </a:xfrm>
            <a:prstGeom prst="roundRect">
              <a:avLst>
                <a:gd name="adj" fmla="val 9976"/>
              </a:avLst>
            </a:prstGeom>
            <a:solidFill>
              <a:srgbClr val="01ACBE"/>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015" b="1" i="0" u="none" strike="noStrike" kern="1200" cap="none" spc="0" normalizeH="0" baseline="0" noProof="0">
                <a:ln>
                  <a:noFill/>
                </a:ln>
                <a:solidFill>
                  <a:schemeClr val="lt1"/>
                </a:solidFill>
                <a:effectLst/>
                <a:uLnTx/>
                <a:uFillTx/>
                <a:latin typeface="+mn-lt"/>
                <a:ea typeface="+mn-ea"/>
                <a:cs typeface="+mn-cs"/>
              </a:endParaRPr>
            </a:p>
          </p:txBody>
        </p:sp>
        <p:grpSp>
          <p:nvGrpSpPr>
            <p:cNvPr id="5149" name="组合 33"/>
            <p:cNvGrpSpPr/>
            <p:nvPr/>
          </p:nvGrpSpPr>
          <p:grpSpPr>
            <a:xfrm>
              <a:off x="3616363" y="3263182"/>
              <a:ext cx="118508" cy="118509"/>
              <a:chOff x="4486616" y="3001075"/>
              <a:chExt cx="274695" cy="274699"/>
            </a:xfrm>
          </p:grpSpPr>
          <p:sp>
            <p:nvSpPr>
              <p:cNvPr id="5150" name="椭圆 178"/>
              <p:cNvSpPr/>
              <p:nvPr/>
            </p:nvSpPr>
            <p:spPr>
              <a:xfrm rot="16200000">
                <a:off x="4485761" y="3000483"/>
                <a:ext cx="273579" cy="274534"/>
              </a:xfrm>
              <a:prstGeom prst="ellipse">
                <a:avLst/>
              </a:prstGeom>
              <a:gradFill rotWithShape="1">
                <a:gsLst>
                  <a:gs pos="0">
                    <a:srgbClr val="FFFFFF"/>
                  </a:gs>
                  <a:gs pos="17000">
                    <a:srgbClr val="A6A6A6"/>
                  </a:gs>
                  <a:gs pos="35001">
                    <a:srgbClr val="F2F2F2"/>
                  </a:gs>
                  <a:gs pos="55000">
                    <a:srgbClr val="A6A6A6"/>
                  </a:gs>
                  <a:gs pos="75000">
                    <a:srgbClr val="F2F2F2"/>
                  </a:gs>
                  <a:gs pos="100000">
                    <a:srgbClr val="A6A6A6"/>
                  </a:gs>
                </a:gsLst>
                <a:lin ang="2700000" scaled="1"/>
              </a:gradFill>
              <a:ln w="25400">
                <a:noFill/>
                <a:miter lim="800000"/>
              </a:ln>
              <a:effectLst>
                <a:outerShdw blurRad="12700" dist="12700" dir="2700000" algn="tl">
                  <a:srgbClr val="000000">
                    <a:alpha val="39999"/>
                  </a:srgbClr>
                </a:outerShdw>
              </a:effectLst>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ctr">
                  <a:buClrTx/>
                  <a:buFontTx/>
                </a:pPr>
                <a:endParaRPr lang="zh-CN" altLang="en-US" sz="1000" b="1">
                  <a:solidFill>
                    <a:srgbClr val="FFFFFF"/>
                  </a:solidFill>
                </a:endParaRPr>
              </a:p>
            </p:txBody>
          </p:sp>
          <p:sp>
            <p:nvSpPr>
              <p:cNvPr id="5151" name="椭圆 179"/>
              <p:cNvSpPr/>
              <p:nvPr/>
            </p:nvSpPr>
            <p:spPr>
              <a:xfrm>
                <a:off x="4390939" y="2764996"/>
                <a:ext cx="448668" cy="495325"/>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015" b="1" i="0" u="none" strike="noStrike" kern="1200" cap="none" spc="0" normalizeH="0" baseline="0" noProof="0">
                  <a:ln>
                    <a:noFill/>
                  </a:ln>
                  <a:solidFill>
                    <a:prstClr val="white"/>
                  </a:solidFill>
                  <a:effectLst/>
                  <a:uLnTx/>
                  <a:uFillTx/>
                  <a:latin typeface="+mn-lt"/>
                  <a:ea typeface="+mn-ea"/>
                  <a:cs typeface="+mn-cs"/>
                </a:endParaRPr>
              </a:p>
            </p:txBody>
          </p:sp>
        </p:grpSp>
        <p:grpSp>
          <p:nvGrpSpPr>
            <p:cNvPr id="5152" name="组合 34"/>
            <p:cNvGrpSpPr/>
            <p:nvPr/>
          </p:nvGrpSpPr>
          <p:grpSpPr>
            <a:xfrm>
              <a:off x="3316858" y="3263182"/>
              <a:ext cx="118508" cy="118509"/>
              <a:chOff x="4486616" y="3001075"/>
              <a:chExt cx="274695" cy="274699"/>
            </a:xfrm>
          </p:grpSpPr>
          <p:sp>
            <p:nvSpPr>
              <p:cNvPr id="5153" name="椭圆 176"/>
              <p:cNvSpPr/>
              <p:nvPr/>
            </p:nvSpPr>
            <p:spPr>
              <a:xfrm rot="16200000">
                <a:off x="4488931" y="3000483"/>
                <a:ext cx="273579" cy="274534"/>
              </a:xfrm>
              <a:prstGeom prst="ellipse">
                <a:avLst/>
              </a:prstGeom>
              <a:gradFill rotWithShape="1">
                <a:gsLst>
                  <a:gs pos="0">
                    <a:srgbClr val="FFFFFF"/>
                  </a:gs>
                  <a:gs pos="17000">
                    <a:srgbClr val="A6A6A6"/>
                  </a:gs>
                  <a:gs pos="35001">
                    <a:srgbClr val="F2F2F2"/>
                  </a:gs>
                  <a:gs pos="55000">
                    <a:srgbClr val="A6A6A6"/>
                  </a:gs>
                  <a:gs pos="75000">
                    <a:srgbClr val="F2F2F2"/>
                  </a:gs>
                  <a:gs pos="100000">
                    <a:srgbClr val="A6A6A6"/>
                  </a:gs>
                </a:gsLst>
                <a:lin ang="2700000" scaled="1"/>
              </a:gradFill>
              <a:ln w="25400">
                <a:noFill/>
                <a:miter lim="800000"/>
              </a:ln>
              <a:effectLst>
                <a:outerShdw blurRad="12700" dist="12700" dir="2700000" algn="tl">
                  <a:srgbClr val="000000">
                    <a:alpha val="39999"/>
                  </a:srgbClr>
                </a:outerShdw>
              </a:effectLst>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ctr">
                  <a:buClrTx/>
                  <a:buFontTx/>
                </a:pPr>
                <a:endParaRPr lang="zh-CN" altLang="en-US" sz="1000" b="1">
                  <a:solidFill>
                    <a:srgbClr val="FFFFFF"/>
                  </a:solidFill>
                </a:endParaRPr>
              </a:p>
            </p:txBody>
          </p:sp>
          <p:sp>
            <p:nvSpPr>
              <p:cNvPr id="5154" name="椭圆 177"/>
              <p:cNvSpPr/>
              <p:nvPr/>
            </p:nvSpPr>
            <p:spPr>
              <a:xfrm>
                <a:off x="4390939" y="2764996"/>
                <a:ext cx="448668" cy="495325"/>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015" b="1" i="0" u="none" strike="noStrike" kern="1200" cap="none" spc="0" normalizeH="0" baseline="0" noProof="0">
                  <a:ln>
                    <a:noFill/>
                  </a:ln>
                  <a:solidFill>
                    <a:prstClr val="white"/>
                  </a:solidFill>
                  <a:effectLst/>
                  <a:uLnTx/>
                  <a:uFillTx/>
                  <a:latin typeface="+mn-lt"/>
                  <a:ea typeface="+mn-ea"/>
                  <a:cs typeface="+mn-cs"/>
                </a:endParaRPr>
              </a:p>
            </p:txBody>
          </p:sp>
        </p:grpSp>
        <p:grpSp>
          <p:nvGrpSpPr>
            <p:cNvPr id="5155" name="组合 35"/>
            <p:cNvGrpSpPr>
              <a:grpSpLocks noGrp="1" noChangeAspect="1"/>
            </p:cNvGrpSpPr>
            <p:nvPr/>
          </p:nvGrpSpPr>
          <p:grpSpPr>
            <a:xfrm>
              <a:off x="3346774" y="3147881"/>
              <a:ext cx="361523" cy="227756"/>
              <a:chOff x="4312849" y="3104300"/>
              <a:chExt cx="384317" cy="61430"/>
            </a:xfrm>
          </p:grpSpPr>
        </p:grpSp>
        <p:grpSp>
          <p:nvGrpSpPr>
            <p:cNvPr id="5156" name="组合 36"/>
            <p:cNvGrpSpPr/>
            <p:nvPr/>
          </p:nvGrpSpPr>
          <p:grpSpPr>
            <a:xfrm>
              <a:off x="3731804" y="3056740"/>
              <a:ext cx="674163" cy="552077"/>
              <a:chOff x="4777361" y="2784157"/>
              <a:chExt cx="898883" cy="736101"/>
            </a:xfrm>
          </p:grpSpPr>
          <p:sp>
            <p:nvSpPr>
              <p:cNvPr id="5157" name="椭圆 172"/>
              <p:cNvSpPr/>
              <p:nvPr/>
            </p:nvSpPr>
            <p:spPr>
              <a:xfrm>
                <a:off x="4881330" y="2783955"/>
                <a:ext cx="735134" cy="73700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ctr">
                  <a:buClrTx/>
                  <a:buFontTx/>
                </a:pPr>
                <a:endParaRPr lang="zh-CN" altLang="en-US" sz="1000" b="1">
                  <a:solidFill>
                    <a:srgbClr val="FFFFFF"/>
                  </a:solidFill>
                </a:endParaRPr>
              </a:p>
            </p:txBody>
          </p:sp>
          <p:sp>
            <p:nvSpPr>
              <p:cNvPr id="5158" name="文本框 41"/>
              <p:cNvSpPr/>
              <p:nvPr/>
            </p:nvSpPr>
            <p:spPr>
              <a:xfrm>
                <a:off x="4777361" y="2821067"/>
                <a:ext cx="898883" cy="690947"/>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lgn="ctr"/>
                <a:r>
                  <a:rPr lang="en-US" altLang="zh-CN" sz="2100" b="1">
                    <a:solidFill>
                      <a:srgbClr val="01ACBE"/>
                    </a:solidFill>
                    <a:latin typeface="Impact" pitchFamily="34" charset="0"/>
                  </a:rPr>
                  <a:t>03</a:t>
                </a:r>
                <a:endParaRPr lang="zh-CN" altLang="en-US" sz="2100" b="1">
                  <a:solidFill>
                    <a:srgbClr val="01ACBE"/>
                  </a:solidFill>
                  <a:latin typeface="Impact" pitchFamily="34" charset="0"/>
                  <a:ea typeface="宋体" pitchFamily="2" charset="-122"/>
                </a:endParaRPr>
              </a:p>
            </p:txBody>
          </p:sp>
        </p:grpSp>
        <p:grpSp>
          <p:nvGrpSpPr>
            <p:cNvPr id="5159" name="组合 166"/>
            <p:cNvGrpSpPr>
              <a:grpSpLocks noGrp="1" noChangeAspect="1"/>
            </p:cNvGrpSpPr>
            <p:nvPr/>
          </p:nvGrpSpPr>
          <p:grpSpPr>
            <a:xfrm>
              <a:off x="2434145" y="3056739"/>
              <a:ext cx="623455" cy="497016"/>
              <a:chOff x="9404083" y="1238855"/>
              <a:chExt cx="801342" cy="665020"/>
            </a:xfrm>
          </p:grpSpPr>
        </p:grpSp>
        <p:sp>
          <p:nvSpPr>
            <p:cNvPr id="5160" name="文本框 47">
              <a:hlinkClick r:id="rId9" action="ppaction://hlinksldjump"/>
            </p:cNvPr>
            <p:cNvSpPr/>
            <p:nvPr/>
          </p:nvSpPr>
          <p:spPr>
            <a:xfrm>
              <a:off x="4051919" y="3037104"/>
              <a:ext cx="3672454" cy="572054"/>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lgn="ctr"/>
              <a:r>
                <a:rPr lang="zh-CN" altLang="en-US" sz="2400" b="1">
                  <a:solidFill>
                    <a:schemeClr val="bg1"/>
                  </a:solidFill>
                  <a:latin typeface="Times New Roman" pitchFamily="18" charset="0"/>
                  <a:ea typeface="黑体" pitchFamily="49" charset="-122"/>
                </a:rPr>
                <a:t>福建</a:t>
              </a:r>
              <a:r>
                <a:rPr lang="en-US" altLang="zh-CN" sz="2400" b="1">
                  <a:solidFill>
                    <a:schemeClr val="bg1"/>
                  </a:solidFill>
                  <a:latin typeface="Times New Roman" pitchFamily="18" charset="0"/>
                  <a:ea typeface="黑体" pitchFamily="49" charset="-122"/>
                </a:rPr>
                <a:t>4</a:t>
              </a:r>
              <a:r>
                <a:rPr lang="zh-CN" altLang="en-US" sz="2400" b="1">
                  <a:solidFill>
                    <a:schemeClr val="bg1"/>
                  </a:solidFill>
                  <a:latin typeface="Times New Roman" pitchFamily="18" charset="0"/>
                  <a:ea typeface="黑体" pitchFamily="49" charset="-122"/>
                </a:rPr>
                <a:t>年中考聚焦</a:t>
              </a:r>
            </a:p>
          </p:txBody>
        </p:sp>
      </p:grpSp>
      <p:grpSp>
        <p:nvGrpSpPr>
          <p:cNvPr id="5161" name="组合 184"/>
          <p:cNvGrpSpPr/>
          <p:nvPr/>
        </p:nvGrpSpPr>
        <p:grpSpPr>
          <a:xfrm>
            <a:off x="2425700" y="987425"/>
            <a:ext cx="4192588" cy="1992313"/>
            <a:chOff x="1851755" y="1505713"/>
            <a:chExt cx="5440491" cy="2584754"/>
          </a:xfrm>
        </p:grpSpPr>
        <p:grpSp>
          <p:nvGrpSpPr>
            <p:cNvPr id="5162" name="组合 81"/>
            <p:cNvGrpSpPr>
              <a:grpSpLocks noGrp="1" noChangeAspect="1"/>
            </p:cNvGrpSpPr>
            <p:nvPr/>
          </p:nvGrpSpPr>
          <p:grpSpPr>
            <a:xfrm>
              <a:off x="1533189" y="1385529"/>
              <a:ext cx="2664226" cy="2591900"/>
              <a:chOff x="3295850" y="1895995"/>
              <a:chExt cx="3725149" cy="4660916"/>
            </a:xfrm>
          </p:grpSpPr>
        </p:grpSp>
        <p:grpSp>
          <p:nvGrpSpPr>
            <p:cNvPr id="5163" name="组合 82"/>
            <p:cNvGrpSpPr/>
            <p:nvPr/>
          </p:nvGrpSpPr>
          <p:grpSpPr>
            <a:xfrm>
              <a:off x="2302897" y="1980707"/>
              <a:ext cx="4989349" cy="751080"/>
              <a:chOff x="2302897" y="1980707"/>
              <a:chExt cx="4989349" cy="751080"/>
            </a:xfrm>
          </p:grpSpPr>
          <p:sp>
            <p:nvSpPr>
              <p:cNvPr id="5164" name="圆角矩形 187"/>
              <p:cNvSpPr/>
              <p:nvPr/>
            </p:nvSpPr>
            <p:spPr>
              <a:xfrm>
                <a:off x="3316286" y="1899715"/>
                <a:ext cx="4150195" cy="1006268"/>
              </a:xfrm>
              <a:prstGeom prst="roundRect">
                <a:avLst>
                  <a:gd name="adj" fmla="val 9976"/>
                </a:avLst>
              </a:prstGeom>
              <a:solidFill>
                <a:srgbClr val="00B0F0"/>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015" b="1" i="0" u="none" strike="noStrike" kern="1200" cap="none" spc="0" normalizeH="0" baseline="0" noProof="0">
                  <a:ln>
                    <a:noFill/>
                  </a:ln>
                  <a:solidFill>
                    <a:schemeClr val="lt1"/>
                  </a:solidFill>
                  <a:effectLst/>
                  <a:uLnTx/>
                  <a:uFillTx/>
                  <a:latin typeface="+mn-lt"/>
                  <a:ea typeface="+mn-ea"/>
                  <a:cs typeface="+mn-cs"/>
                </a:endParaRPr>
              </a:p>
            </p:txBody>
          </p:sp>
          <p:grpSp>
            <p:nvGrpSpPr>
              <p:cNvPr id="5165" name="组合 84"/>
              <p:cNvGrpSpPr/>
              <p:nvPr/>
            </p:nvGrpSpPr>
            <p:grpSpPr>
              <a:xfrm>
                <a:off x="3467584" y="2294564"/>
                <a:ext cx="118508" cy="118509"/>
                <a:chOff x="4486616" y="3001075"/>
                <a:chExt cx="274695" cy="274699"/>
              </a:xfrm>
            </p:grpSpPr>
            <p:sp>
              <p:nvSpPr>
                <p:cNvPr id="5166" name="椭圆 200"/>
                <p:cNvSpPr/>
                <p:nvPr/>
              </p:nvSpPr>
              <p:spPr>
                <a:xfrm rot="16200000">
                  <a:off x="4484837" y="3000957"/>
                  <a:ext cx="276891" cy="276951"/>
                </a:xfrm>
                <a:prstGeom prst="ellipse">
                  <a:avLst/>
                </a:prstGeom>
                <a:gradFill rotWithShape="1">
                  <a:gsLst>
                    <a:gs pos="0">
                      <a:srgbClr val="FFFFFF"/>
                    </a:gs>
                    <a:gs pos="17000">
                      <a:srgbClr val="A6A6A6"/>
                    </a:gs>
                    <a:gs pos="35001">
                      <a:srgbClr val="F2F2F2"/>
                    </a:gs>
                    <a:gs pos="55000">
                      <a:srgbClr val="A6A6A6"/>
                    </a:gs>
                    <a:gs pos="75000">
                      <a:srgbClr val="F2F2F2"/>
                    </a:gs>
                    <a:gs pos="100000">
                      <a:srgbClr val="A6A6A6"/>
                    </a:gs>
                  </a:gsLst>
                  <a:lin ang="2700000" scaled="1"/>
                </a:gradFill>
                <a:ln w="25400">
                  <a:noFill/>
                  <a:miter lim="800000"/>
                </a:ln>
                <a:effectLst>
                  <a:outerShdw blurRad="12700" dist="12700" dir="2700000" algn="tl">
                    <a:srgbClr val="000000">
                      <a:alpha val="39999"/>
                    </a:srgbClr>
                  </a:outerShdw>
                </a:effectLst>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ctr">
                    <a:buClrTx/>
                    <a:buFontTx/>
                  </a:pPr>
                  <a:endParaRPr lang="zh-CN" altLang="en-US" sz="1000" b="1">
                    <a:solidFill>
                      <a:srgbClr val="FFFFFF"/>
                    </a:solidFill>
                  </a:endParaRPr>
                </a:p>
              </p:txBody>
            </p:sp>
            <p:sp>
              <p:nvSpPr>
                <p:cNvPr id="5167" name="椭圆 201"/>
                <p:cNvSpPr/>
                <p:nvPr/>
              </p:nvSpPr>
              <p:spPr>
                <a:xfrm>
                  <a:off x="4385233" y="2756459"/>
                  <a:ext cx="469760" cy="49440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015" b="1" i="0" u="none" strike="noStrike" kern="1200" cap="none" spc="0" normalizeH="0" baseline="0" noProof="0">
                    <a:ln>
                      <a:noFill/>
                    </a:ln>
                    <a:solidFill>
                      <a:prstClr val="white"/>
                    </a:solidFill>
                    <a:effectLst/>
                    <a:uLnTx/>
                    <a:uFillTx/>
                    <a:latin typeface="+mn-lt"/>
                    <a:ea typeface="+mn-ea"/>
                    <a:cs typeface="+mn-cs"/>
                  </a:endParaRPr>
                </a:p>
              </p:txBody>
            </p:sp>
          </p:grpSp>
          <p:grpSp>
            <p:nvGrpSpPr>
              <p:cNvPr id="5168" name="组合 85"/>
              <p:cNvGrpSpPr/>
              <p:nvPr/>
            </p:nvGrpSpPr>
            <p:grpSpPr>
              <a:xfrm>
                <a:off x="3168079" y="2294564"/>
                <a:ext cx="118508" cy="118509"/>
                <a:chOff x="4486616" y="3001075"/>
                <a:chExt cx="274695" cy="274699"/>
              </a:xfrm>
            </p:grpSpPr>
            <p:sp>
              <p:nvSpPr>
                <p:cNvPr id="5169" name="椭圆 198"/>
                <p:cNvSpPr/>
                <p:nvPr/>
              </p:nvSpPr>
              <p:spPr>
                <a:xfrm rot="16200000">
                  <a:off x="4479537" y="3008122"/>
                  <a:ext cx="276891" cy="262624"/>
                </a:xfrm>
                <a:prstGeom prst="ellipse">
                  <a:avLst/>
                </a:prstGeom>
                <a:gradFill rotWithShape="1">
                  <a:gsLst>
                    <a:gs pos="0">
                      <a:srgbClr val="FFFFFF"/>
                    </a:gs>
                    <a:gs pos="17000">
                      <a:srgbClr val="A6A6A6"/>
                    </a:gs>
                    <a:gs pos="35001">
                      <a:srgbClr val="F2F2F2"/>
                    </a:gs>
                    <a:gs pos="55000">
                      <a:srgbClr val="A6A6A6"/>
                    </a:gs>
                    <a:gs pos="75000">
                      <a:srgbClr val="F2F2F2"/>
                    </a:gs>
                    <a:gs pos="100000">
                      <a:srgbClr val="A6A6A6"/>
                    </a:gs>
                  </a:gsLst>
                  <a:lin ang="2700000" scaled="1"/>
                </a:gradFill>
                <a:ln w="25400">
                  <a:noFill/>
                  <a:miter lim="800000"/>
                </a:ln>
                <a:effectLst>
                  <a:outerShdw blurRad="12700" dist="12700" dir="2700000" algn="tl">
                    <a:srgbClr val="000000">
                      <a:alpha val="39999"/>
                    </a:srgbClr>
                  </a:outerShdw>
                </a:effectLst>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ctr">
                    <a:buClrTx/>
                    <a:buFontTx/>
                  </a:pPr>
                  <a:endParaRPr lang="zh-CN" altLang="en-US" sz="1000" b="1">
                    <a:solidFill>
                      <a:srgbClr val="FFFFFF"/>
                    </a:solidFill>
                  </a:endParaRPr>
                </a:p>
              </p:txBody>
            </p:sp>
            <p:sp>
              <p:nvSpPr>
                <p:cNvPr id="5170" name="椭圆 199"/>
                <p:cNvSpPr/>
                <p:nvPr/>
              </p:nvSpPr>
              <p:spPr>
                <a:xfrm>
                  <a:off x="4385233" y="2756459"/>
                  <a:ext cx="469760" cy="49440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015" b="1" i="0" u="none" strike="noStrike" kern="1200" cap="none" spc="0" normalizeH="0" baseline="0" noProof="0">
                    <a:ln>
                      <a:noFill/>
                    </a:ln>
                    <a:solidFill>
                      <a:prstClr val="white"/>
                    </a:solidFill>
                    <a:effectLst/>
                    <a:uLnTx/>
                    <a:uFillTx/>
                    <a:latin typeface="+mn-lt"/>
                    <a:ea typeface="+mn-ea"/>
                    <a:cs typeface="+mn-cs"/>
                  </a:endParaRPr>
                </a:p>
              </p:txBody>
            </p:sp>
          </p:grpSp>
          <p:grpSp>
            <p:nvGrpSpPr>
              <p:cNvPr id="5171" name="组合 86"/>
              <p:cNvGrpSpPr>
                <a:grpSpLocks noGrp="1" noChangeAspect="1"/>
              </p:cNvGrpSpPr>
              <p:nvPr/>
            </p:nvGrpSpPr>
            <p:grpSpPr>
              <a:xfrm>
                <a:off x="3197698" y="2171864"/>
                <a:ext cx="362117" cy="236685"/>
                <a:chOff x="4312849" y="3104300"/>
                <a:chExt cx="384317" cy="61430"/>
              </a:xfrm>
            </p:grpSpPr>
          </p:grpSp>
          <p:grpSp>
            <p:nvGrpSpPr>
              <p:cNvPr id="5172" name="组合 87"/>
              <p:cNvGrpSpPr/>
              <p:nvPr/>
            </p:nvGrpSpPr>
            <p:grpSpPr>
              <a:xfrm>
                <a:off x="3635164" y="2097014"/>
                <a:ext cx="630643" cy="550614"/>
                <a:chOff x="4846885" y="2796017"/>
                <a:chExt cx="840857" cy="734151"/>
              </a:xfrm>
            </p:grpSpPr>
            <p:sp>
              <p:nvSpPr>
                <p:cNvPr id="5173" name="椭圆 194"/>
                <p:cNvSpPr/>
                <p:nvPr/>
              </p:nvSpPr>
              <p:spPr>
                <a:xfrm>
                  <a:off x="4902566" y="2795742"/>
                  <a:ext cx="722379" cy="7551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ctr">
                    <a:buClrTx/>
                    <a:buFontTx/>
                  </a:pPr>
                  <a:endParaRPr lang="zh-CN" altLang="en-US" sz="1000" b="1">
                    <a:solidFill>
                      <a:srgbClr val="FFFFFF"/>
                    </a:solidFill>
                  </a:endParaRPr>
                </a:p>
              </p:txBody>
            </p:sp>
            <p:sp>
              <p:nvSpPr>
                <p:cNvPr id="5174" name="文本框 18"/>
                <p:cNvSpPr/>
                <p:nvPr/>
              </p:nvSpPr>
              <p:spPr>
                <a:xfrm>
                  <a:off x="4846885" y="2811166"/>
                  <a:ext cx="840857" cy="719002"/>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lgn="ctr"/>
                  <a:r>
                    <a:rPr lang="en-US" altLang="zh-CN" sz="2100" b="1">
                      <a:solidFill>
                        <a:srgbClr val="00B0F0"/>
                      </a:solidFill>
                      <a:latin typeface="Impact" pitchFamily="34" charset="0"/>
                    </a:rPr>
                    <a:t>01</a:t>
                  </a:r>
                  <a:endParaRPr lang="zh-CN" altLang="en-US" sz="2100" b="1">
                    <a:solidFill>
                      <a:srgbClr val="00B0F0"/>
                    </a:solidFill>
                    <a:latin typeface="Impact" pitchFamily="34" charset="0"/>
                    <a:ea typeface="宋体" pitchFamily="2" charset="-122"/>
                  </a:endParaRPr>
                </a:p>
              </p:txBody>
            </p:sp>
          </p:grpSp>
          <p:sp>
            <p:nvSpPr>
              <p:cNvPr id="5175" name="文本框 24">
                <a:hlinkClick r:id="rId10" action="ppaction://hlinksldjump"/>
              </p:cNvPr>
              <p:cNvSpPr/>
              <p:nvPr/>
            </p:nvSpPr>
            <p:spPr>
              <a:xfrm>
                <a:off x="4035549" y="2014039"/>
                <a:ext cx="2629911" cy="659085"/>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lgn="ctr"/>
                <a:r>
                  <a:rPr lang="zh-CN" altLang="en-US" sz="2700" b="1">
                    <a:solidFill>
                      <a:schemeClr val="bg1"/>
                    </a:solidFill>
                    <a:latin typeface="黑体" pitchFamily="49" charset="-122"/>
                    <a:ea typeface="黑体" pitchFamily="49" charset="-122"/>
                  </a:rPr>
                  <a:t>知识梳理</a:t>
                </a:r>
              </a:p>
            </p:txBody>
          </p:sp>
          <p:sp>
            <p:nvSpPr>
              <p:cNvPr id="5176" name="KSO_Shape"/>
              <p:cNvSpPr/>
              <p:nvPr/>
            </p:nvSpPr>
            <p:spPr>
              <a:xfrm>
                <a:off x="2302898" y="2098867"/>
                <a:ext cx="558262" cy="533428"/>
              </a:xfrm>
              <a:custGeom>
                <a:avLst/>
                <a:gdLst/>
                <a:ahLst/>
                <a:cxnLst/>
                <a:rect l="l" t="t" r="r" b="b"/>
                <a:pathLst>
                  <a:path w="1889279" h="1810503">
                    <a:moveTo>
                      <a:pt x="1408636" y="1462945"/>
                    </a:moveTo>
                    <a:cubicBezTo>
                      <a:pt x="1471912" y="1494489"/>
                      <a:pt x="1528819" y="1532588"/>
                      <a:pt x="1575786" y="1578162"/>
                    </a:cubicBezTo>
                    <a:cubicBezTo>
                      <a:pt x="1467281" y="1672800"/>
                      <a:pt x="1335058" y="1742507"/>
                      <a:pt x="1188886" y="1779443"/>
                    </a:cubicBezTo>
                    <a:cubicBezTo>
                      <a:pt x="1278166" y="1700386"/>
                      <a:pt x="1353810" y="1592053"/>
                      <a:pt x="1408636" y="1462945"/>
                    </a:cubicBezTo>
                    <a:close/>
                    <a:moveTo>
                      <a:pt x="494888" y="1445849"/>
                    </a:moveTo>
                    <a:cubicBezTo>
                      <a:pt x="556747" y="1590569"/>
                      <a:pt x="643865" y="1709702"/>
                      <a:pt x="747068" y="1790925"/>
                    </a:cubicBezTo>
                    <a:cubicBezTo>
                      <a:pt x="576321" y="1756303"/>
                      <a:pt x="422614" y="1677538"/>
                      <a:pt x="300900" y="1566189"/>
                    </a:cubicBezTo>
                    <a:cubicBezTo>
                      <a:pt x="355309" y="1517036"/>
                      <a:pt x="421005" y="1476420"/>
                      <a:pt x="494888" y="1445849"/>
                    </a:cubicBezTo>
                    <a:close/>
                    <a:moveTo>
                      <a:pt x="900586" y="1355871"/>
                    </a:moveTo>
                    <a:lnTo>
                      <a:pt x="900586" y="1808904"/>
                    </a:lnTo>
                    <a:lnTo>
                      <a:pt x="884222" y="1808113"/>
                    </a:lnTo>
                    <a:cubicBezTo>
                      <a:pt x="745280" y="1742581"/>
                      <a:pt x="627378" y="1604992"/>
                      <a:pt x="551037" y="1423344"/>
                    </a:cubicBezTo>
                    <a:cubicBezTo>
                      <a:pt x="655969" y="1381011"/>
                      <a:pt x="774745" y="1357337"/>
                      <a:pt x="900586" y="1355871"/>
                    </a:cubicBezTo>
                    <a:close/>
                    <a:moveTo>
                      <a:pt x="953521" y="1355186"/>
                    </a:moveTo>
                    <a:cubicBezTo>
                      <a:pt x="1099660" y="1356509"/>
                      <a:pt x="1236550" y="1386650"/>
                      <a:pt x="1354036" y="1440083"/>
                    </a:cubicBezTo>
                    <a:cubicBezTo>
                      <a:pt x="1283551" y="1605630"/>
                      <a:pt x="1178611" y="1734316"/>
                      <a:pt x="1054486" y="1804443"/>
                    </a:cubicBezTo>
                    <a:lnTo>
                      <a:pt x="953521" y="1810503"/>
                    </a:lnTo>
                    <a:close/>
                    <a:moveTo>
                      <a:pt x="1517159" y="931303"/>
                    </a:moveTo>
                    <a:lnTo>
                      <a:pt x="1889279" y="931303"/>
                    </a:lnTo>
                    <a:cubicBezTo>
                      <a:pt x="1883282" y="1167646"/>
                      <a:pt x="1781715" y="1381244"/>
                      <a:pt x="1618873" y="1536894"/>
                    </a:cubicBezTo>
                    <a:cubicBezTo>
                      <a:pt x="1566437" y="1485571"/>
                      <a:pt x="1502786" y="1442774"/>
                      <a:pt x="1431939" y="1407715"/>
                    </a:cubicBezTo>
                    <a:cubicBezTo>
                      <a:pt x="1485774" y="1266553"/>
                      <a:pt x="1516428" y="1104135"/>
                      <a:pt x="1517159" y="931303"/>
                    </a:cubicBezTo>
                    <a:close/>
                    <a:moveTo>
                      <a:pt x="953521" y="931303"/>
                    </a:moveTo>
                    <a:lnTo>
                      <a:pt x="1456842" y="931303"/>
                    </a:lnTo>
                    <a:cubicBezTo>
                      <a:pt x="1456123" y="1096196"/>
                      <a:pt x="1427268" y="1250986"/>
                      <a:pt x="1375819" y="1384691"/>
                    </a:cubicBezTo>
                    <a:cubicBezTo>
                      <a:pt x="1251537" y="1327928"/>
                      <a:pt x="1107288" y="1296191"/>
                      <a:pt x="953521" y="1294902"/>
                    </a:cubicBezTo>
                    <a:close/>
                    <a:moveTo>
                      <a:pt x="448568" y="931303"/>
                    </a:moveTo>
                    <a:lnTo>
                      <a:pt x="900586" y="931303"/>
                    </a:lnTo>
                    <a:lnTo>
                      <a:pt x="900586" y="1295603"/>
                    </a:lnTo>
                    <a:cubicBezTo>
                      <a:pt x="766605" y="1297053"/>
                      <a:pt x="640053" y="1322469"/>
                      <a:pt x="528061" y="1368046"/>
                    </a:cubicBezTo>
                    <a:cubicBezTo>
                      <a:pt x="478984" y="1238632"/>
                      <a:pt x="450499" y="1089843"/>
                      <a:pt x="448568" y="931303"/>
                    </a:cubicBezTo>
                    <a:close/>
                    <a:moveTo>
                      <a:pt x="0" y="931303"/>
                    </a:moveTo>
                    <a:lnTo>
                      <a:pt x="388264" y="931303"/>
                    </a:lnTo>
                    <a:cubicBezTo>
                      <a:pt x="390220" y="1097785"/>
                      <a:pt x="420532" y="1254193"/>
                      <a:pt x="473139" y="1390578"/>
                    </a:cubicBezTo>
                    <a:cubicBezTo>
                      <a:pt x="391203" y="1423988"/>
                      <a:pt x="318506" y="1469260"/>
                      <a:pt x="258353" y="1524144"/>
                    </a:cubicBezTo>
                    <a:cubicBezTo>
                      <a:pt x="102364" y="1370026"/>
                      <a:pt x="5849" y="1161456"/>
                      <a:pt x="0" y="931303"/>
                    </a:cubicBezTo>
                    <a:close/>
                    <a:moveTo>
                      <a:pt x="536834" y="421694"/>
                    </a:moveTo>
                    <a:cubicBezTo>
                      <a:pt x="646682" y="464986"/>
                      <a:pt x="770110" y="489176"/>
                      <a:pt x="900586" y="490537"/>
                    </a:cubicBezTo>
                    <a:lnTo>
                      <a:pt x="900586" y="875390"/>
                    </a:lnTo>
                    <a:lnTo>
                      <a:pt x="448805" y="875390"/>
                    </a:lnTo>
                    <a:cubicBezTo>
                      <a:pt x="451150" y="709592"/>
                      <a:pt x="482649" y="554587"/>
                      <a:pt x="536834" y="421694"/>
                    </a:cubicBezTo>
                    <a:close/>
                    <a:moveTo>
                      <a:pt x="1356131" y="409527"/>
                    </a:moveTo>
                    <a:cubicBezTo>
                      <a:pt x="1415590" y="544412"/>
                      <a:pt x="1451132" y="703874"/>
                      <a:pt x="1455052" y="875390"/>
                    </a:cubicBezTo>
                    <a:lnTo>
                      <a:pt x="953521" y="875390"/>
                    </a:lnTo>
                    <a:lnTo>
                      <a:pt x="953521" y="491238"/>
                    </a:lnTo>
                    <a:cubicBezTo>
                      <a:pt x="1099303" y="490092"/>
                      <a:pt x="1236528" y="461431"/>
                      <a:pt x="1356131" y="409527"/>
                    </a:cubicBezTo>
                    <a:close/>
                    <a:moveTo>
                      <a:pt x="271202" y="273767"/>
                    </a:moveTo>
                    <a:cubicBezTo>
                      <a:pt x="330895" y="324894"/>
                      <a:pt x="401533" y="367494"/>
                      <a:pt x="480768" y="398692"/>
                    </a:cubicBezTo>
                    <a:cubicBezTo>
                      <a:pt x="424147" y="539118"/>
                      <a:pt x="390867" y="701724"/>
                      <a:pt x="388496" y="875390"/>
                    </a:cubicBezTo>
                    <a:lnTo>
                      <a:pt x="238" y="875390"/>
                    </a:lnTo>
                    <a:cubicBezTo>
                      <a:pt x="7162" y="640451"/>
                      <a:pt x="108645" y="428248"/>
                      <a:pt x="271202" y="273767"/>
                    </a:cubicBezTo>
                    <a:close/>
                    <a:moveTo>
                      <a:pt x="1605567" y="261436"/>
                    </a:moveTo>
                    <a:cubicBezTo>
                      <a:pt x="1775300" y="417133"/>
                      <a:pt x="1881942" y="634296"/>
                      <a:pt x="1889035" y="875390"/>
                    </a:cubicBezTo>
                    <a:lnTo>
                      <a:pt x="1515364" y="875390"/>
                    </a:lnTo>
                    <a:cubicBezTo>
                      <a:pt x="1511419" y="696081"/>
                      <a:pt x="1474168" y="529014"/>
                      <a:pt x="1413107" y="386152"/>
                    </a:cubicBezTo>
                    <a:cubicBezTo>
                      <a:pt x="1485941" y="353453"/>
                      <a:pt x="1551126" y="311628"/>
                      <a:pt x="1605567" y="261436"/>
                    </a:cubicBezTo>
                    <a:close/>
                    <a:moveTo>
                      <a:pt x="748157" y="19413"/>
                    </a:moveTo>
                    <a:cubicBezTo>
                      <a:pt x="649482" y="96557"/>
                      <a:pt x="565491" y="208310"/>
                      <a:pt x="504779" y="344256"/>
                    </a:cubicBezTo>
                    <a:cubicBezTo>
                      <a:pt x="432706" y="315858"/>
                      <a:pt x="368354" y="277545"/>
                      <a:pt x="313920" y="231604"/>
                    </a:cubicBezTo>
                    <a:cubicBezTo>
                      <a:pt x="434240" y="127070"/>
                      <a:pt x="583275" y="52667"/>
                      <a:pt x="748157" y="19413"/>
                    </a:cubicBezTo>
                    <a:close/>
                    <a:moveTo>
                      <a:pt x="1137621" y="18543"/>
                    </a:moveTo>
                    <a:cubicBezTo>
                      <a:pt x="1297904" y="50310"/>
                      <a:pt x="1443338" y="120918"/>
                      <a:pt x="1562575" y="219802"/>
                    </a:cubicBezTo>
                    <a:cubicBezTo>
                      <a:pt x="1512842" y="265093"/>
                      <a:pt x="1453308" y="302843"/>
                      <a:pt x="1386970" y="332857"/>
                    </a:cubicBezTo>
                    <a:cubicBezTo>
                      <a:pt x="1323718" y="199817"/>
                      <a:pt x="1237626" y="91674"/>
                      <a:pt x="1137621" y="18543"/>
                    </a:cubicBezTo>
                    <a:close/>
                    <a:moveTo>
                      <a:pt x="900586" y="1702"/>
                    </a:moveTo>
                    <a:lnTo>
                      <a:pt x="900586" y="430269"/>
                    </a:lnTo>
                    <a:cubicBezTo>
                      <a:pt x="778345" y="428899"/>
                      <a:pt x="662774" y="406468"/>
                      <a:pt x="560047" y="366408"/>
                    </a:cubicBezTo>
                    <a:cubicBezTo>
                      <a:pt x="637783" y="193348"/>
                      <a:pt x="753999" y="63227"/>
                      <a:pt x="890213" y="2203"/>
                    </a:cubicBezTo>
                    <a:close/>
                    <a:moveTo>
                      <a:pt x="953521" y="0"/>
                    </a:moveTo>
                    <a:lnTo>
                      <a:pt x="981035" y="1330"/>
                    </a:lnTo>
                    <a:cubicBezTo>
                      <a:pt x="1124068" y="53565"/>
                      <a:pt x="1247786" y="180867"/>
                      <a:pt x="1332000" y="354889"/>
                    </a:cubicBezTo>
                    <a:cubicBezTo>
                      <a:pt x="1219743" y="403080"/>
                      <a:pt x="1090709" y="429800"/>
                      <a:pt x="953521" y="430954"/>
                    </a:cubicBezTo>
                    <a:close/>
                  </a:path>
                </a:pathLst>
              </a:cu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defPPr>
                  <a:defRPr lang="zh-CN"/>
                </a:defPPr>
                <a:lvl1pPr marL="0" indent="0" algn="l" defTabSz="914400" rtl="0" eaLnBrk="0" fontAlgn="base" hangingPunct="0">
                  <a:lnSpc>
                    <a:spcPct val="100000"/>
                  </a:lnSpc>
                  <a:spcBef>
                    <a:spcPct val="0"/>
                  </a:spcBef>
                  <a:spcAft>
                    <a:spcPct val="0"/>
                  </a:spcAft>
                  <a:buClrTx/>
                  <a:buSzTx/>
                  <a:buFontTx/>
                  <a:buNone/>
                  <a:defRPr lang="zh-CN" altLang="en-US" sz="1800" b="0" i="0" u="none" kern="1200" baseline="0">
                    <a:solidFill>
                      <a:schemeClr val="lt1"/>
                    </a:solidFill>
                    <a:latin typeface="+mn-lt"/>
                    <a:ea typeface="+mn-ea"/>
                    <a:cs typeface="+mn-cs"/>
                  </a:defRPr>
                </a:lvl1pPr>
                <a:lvl2pPr marL="457200" indent="0" algn="l" defTabSz="914400" rtl="0" eaLnBrk="0" fontAlgn="base" hangingPunct="0">
                  <a:lnSpc>
                    <a:spcPct val="100000"/>
                  </a:lnSpc>
                  <a:spcBef>
                    <a:spcPct val="0"/>
                  </a:spcBef>
                  <a:spcAft>
                    <a:spcPct val="0"/>
                  </a:spcAft>
                  <a:buClrTx/>
                  <a:buSzTx/>
                  <a:buFontTx/>
                  <a:buNone/>
                  <a:defRPr lang="zh-CN" altLang="en-US" sz="1800" b="0" i="0" u="none" kern="1200" baseline="0">
                    <a:solidFill>
                      <a:schemeClr val="lt1"/>
                    </a:solidFill>
                    <a:latin typeface="+mn-lt"/>
                    <a:ea typeface="+mn-ea"/>
                    <a:cs typeface="+mn-cs"/>
                  </a:defRPr>
                </a:lvl2pPr>
                <a:lvl3pPr marL="914400" indent="0" algn="l" defTabSz="914400" rtl="0" eaLnBrk="0" fontAlgn="base" hangingPunct="0">
                  <a:lnSpc>
                    <a:spcPct val="100000"/>
                  </a:lnSpc>
                  <a:spcBef>
                    <a:spcPct val="0"/>
                  </a:spcBef>
                  <a:spcAft>
                    <a:spcPct val="0"/>
                  </a:spcAft>
                  <a:buClrTx/>
                  <a:buSzTx/>
                  <a:buFontTx/>
                  <a:buNone/>
                  <a:defRPr lang="zh-CN" altLang="en-US" sz="1800" b="0" i="0" u="none" kern="1200" baseline="0">
                    <a:solidFill>
                      <a:schemeClr val="lt1"/>
                    </a:solidFill>
                    <a:latin typeface="+mn-lt"/>
                    <a:ea typeface="+mn-ea"/>
                    <a:cs typeface="+mn-cs"/>
                  </a:defRPr>
                </a:lvl3pPr>
                <a:lvl4pPr marL="1371600" indent="0" algn="l" defTabSz="914400" rtl="0" eaLnBrk="0" fontAlgn="base" hangingPunct="0">
                  <a:lnSpc>
                    <a:spcPct val="100000"/>
                  </a:lnSpc>
                  <a:spcBef>
                    <a:spcPct val="0"/>
                  </a:spcBef>
                  <a:spcAft>
                    <a:spcPct val="0"/>
                  </a:spcAft>
                  <a:buClrTx/>
                  <a:buSzTx/>
                  <a:buFontTx/>
                  <a:buNone/>
                  <a:defRPr lang="zh-CN" altLang="en-US" sz="1800" b="0" i="0" u="none" kern="1200" baseline="0">
                    <a:solidFill>
                      <a:schemeClr val="lt1"/>
                    </a:solidFill>
                    <a:latin typeface="+mn-lt"/>
                    <a:ea typeface="+mn-ea"/>
                    <a:cs typeface="+mn-cs"/>
                  </a:defRPr>
                </a:lvl4pPr>
                <a:lvl5pPr marL="1828800" indent="0" algn="l" defTabSz="914400" rtl="0" eaLnBrk="0" fontAlgn="base" hangingPunct="0">
                  <a:lnSpc>
                    <a:spcPct val="100000"/>
                  </a:lnSpc>
                  <a:spcBef>
                    <a:spcPct val="0"/>
                  </a:spcBef>
                  <a:spcAft>
                    <a:spcPct val="0"/>
                  </a:spcAft>
                  <a:buClrTx/>
                  <a:buSzTx/>
                  <a:buFontTx/>
                  <a:buNone/>
                  <a:defRPr lang="zh-CN" altLang="en-US" sz="1800" b="0" i="0" u="none" kern="1200" baseline="0">
                    <a:solidFill>
                      <a:schemeClr val="lt1"/>
                    </a:solidFill>
                    <a:latin typeface="+mn-lt"/>
                    <a:ea typeface="+mn-ea"/>
                    <a:cs typeface="+mn-cs"/>
                  </a:defRPr>
                </a:lvl5pPr>
                <a:lvl6pPr marL="2286000" algn="l" defTabSz="914400" rtl="0" eaLnBrk="1" latinLnBrk="0" hangingPunct="1">
                  <a:defRPr lang="zh-CN" altLang="en-US" kern="1200">
                    <a:solidFill>
                      <a:schemeClr val="lt1"/>
                    </a:solidFill>
                    <a:latin typeface="+mn-lt"/>
                    <a:ea typeface="+mn-ea"/>
                    <a:cs typeface="+mn-cs"/>
                  </a:defRPr>
                </a:lvl6pPr>
                <a:lvl7pPr marL="2743200" algn="l" defTabSz="914400" rtl="0" eaLnBrk="1" latinLnBrk="0" hangingPunct="1">
                  <a:defRPr lang="zh-CN" altLang="en-US" kern="1200">
                    <a:solidFill>
                      <a:schemeClr val="lt1"/>
                    </a:solidFill>
                    <a:latin typeface="+mn-lt"/>
                    <a:ea typeface="+mn-ea"/>
                    <a:cs typeface="+mn-cs"/>
                  </a:defRPr>
                </a:lvl7pPr>
                <a:lvl8pPr marL="3200400" algn="l" defTabSz="914400" rtl="0" eaLnBrk="1" latinLnBrk="0" hangingPunct="1">
                  <a:defRPr lang="zh-CN" altLang="en-US" kern="1200">
                    <a:solidFill>
                      <a:schemeClr val="lt1"/>
                    </a:solidFill>
                    <a:latin typeface="+mn-lt"/>
                    <a:ea typeface="+mn-ea"/>
                    <a:cs typeface="+mn-cs"/>
                  </a:defRPr>
                </a:lvl8pPr>
                <a:lvl9pPr marL="3657600" algn="l" defTabSz="914400" rtl="0" eaLnBrk="1" latinLnBrk="0" hangingPunct="1">
                  <a:defRPr lang="zh-CN" altLang="en-US" kern="1200">
                    <a:solidFill>
                      <a:schemeClr val="lt1"/>
                    </a:solidFill>
                    <a:latin typeface="+mn-lt"/>
                    <a:ea typeface="+mn-ea"/>
                    <a:cs typeface="+mn-cs"/>
                  </a:defRPr>
                </a:lvl9pPr>
              </a:lstStyle>
              <a:p>
                <a:pPr marL="0" marR="0" lvl="0" indent="0" algn="ctr" fontAlgn="base">
                  <a:spcBef>
                    <a:spcPct val="0"/>
                  </a:spcBef>
                  <a:spcAft>
                    <a:spcPct val="0"/>
                  </a:spcAft>
                  <a:buClrTx/>
                  <a:buFontTx/>
                </a:pPr>
                <a:endParaRPr lang="zh-CN" altLang="en-US" sz="1800">
                  <a:solidFill>
                    <a:srgbClr val="FFFFFF"/>
                  </a:solidFill>
                </a:endParaRPr>
              </a:p>
            </p:txBody>
          </p:sp>
        </p:grpSp>
      </p:grpSp>
    </p:spTree>
    <p:extLst>
      <p:ext uri="{BB962C8B-B14F-4D97-AF65-F5344CB8AC3E}">
        <p14:creationId xmlns:p14="http://schemas.microsoft.com/office/powerpoint/2010/main" val="11259596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5161"/>
                                        </p:tgtEl>
                                        <p:attrNameLst>
                                          <p:attrName>style.visibility</p:attrName>
                                        </p:attrNameLst>
                                      </p:cBhvr>
                                      <p:to>
                                        <p:strVal val="visible"/>
                                      </p:to>
                                    </p:set>
                                    <p:animEffect transition="in" filter="fade">
                                      <p:cBhvr>
                                        <p:cTn id="7" dur="1000" fill="hold"/>
                                        <p:tgtEl>
                                          <p:spTgt spid="5161"/>
                                        </p:tgtEl>
                                      </p:cBhvr>
                                    </p:animEffect>
                                    <p:anim calcmode="lin" valueType="num">
                                      <p:cBhvr>
                                        <p:cTn id="8" dur="1000" fill="hold"/>
                                        <p:tgtEl>
                                          <p:spTgt spid="5161"/>
                                        </p:tgtEl>
                                        <p:attrNameLst>
                                          <p:attrName>ppt_x</p:attrName>
                                        </p:attrNameLst>
                                      </p:cBhvr>
                                      <p:tavLst>
                                        <p:tav tm="0">
                                          <p:val>
                                            <p:strVal val="#ppt_x"/>
                                          </p:val>
                                        </p:tav>
                                        <p:tav tm="100000">
                                          <p:val>
                                            <p:strVal val="#ppt_x"/>
                                          </p:val>
                                        </p:tav>
                                      </p:tavLst>
                                    </p:anim>
                                    <p:anim calcmode="lin" valueType="num">
                                      <p:cBhvr>
                                        <p:cTn id="9" dur="1000" fill="hold"/>
                                        <p:tgtEl>
                                          <p:spTgt spid="5161"/>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5131"/>
                                        </p:tgtEl>
                                        <p:attrNameLst>
                                          <p:attrName>style.visibility</p:attrName>
                                        </p:attrNameLst>
                                      </p:cBhvr>
                                      <p:to>
                                        <p:strVal val="visible"/>
                                      </p:to>
                                    </p:set>
                                    <p:animEffect transition="in" filter="fade">
                                      <p:cBhvr>
                                        <p:cTn id="14" dur="1000" fill="hold"/>
                                        <p:tgtEl>
                                          <p:spTgt spid="5131"/>
                                        </p:tgtEl>
                                      </p:cBhvr>
                                    </p:animEffect>
                                    <p:anim calcmode="lin" valueType="num">
                                      <p:cBhvr>
                                        <p:cTn id="15" dur="1000" fill="hold"/>
                                        <p:tgtEl>
                                          <p:spTgt spid="5131"/>
                                        </p:tgtEl>
                                        <p:attrNameLst>
                                          <p:attrName>ppt_x</p:attrName>
                                        </p:attrNameLst>
                                      </p:cBhvr>
                                      <p:tavLst>
                                        <p:tav tm="0">
                                          <p:val>
                                            <p:strVal val="#ppt_x"/>
                                          </p:val>
                                        </p:tav>
                                        <p:tav tm="100000">
                                          <p:val>
                                            <p:strVal val="#ppt_x"/>
                                          </p:val>
                                        </p:tav>
                                      </p:tavLst>
                                    </p:anim>
                                    <p:anim calcmode="lin" valueType="num">
                                      <p:cBhvr>
                                        <p:cTn id="16" dur="1000" fill="hold"/>
                                        <p:tgtEl>
                                          <p:spTgt spid="5131"/>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5146"/>
                                        </p:tgtEl>
                                        <p:attrNameLst>
                                          <p:attrName>style.visibility</p:attrName>
                                        </p:attrNameLst>
                                      </p:cBhvr>
                                      <p:to>
                                        <p:strVal val="visible"/>
                                      </p:to>
                                    </p:set>
                                    <p:animEffect transition="in" filter="fade">
                                      <p:cBhvr>
                                        <p:cTn id="21" dur="1000" fill="hold"/>
                                        <p:tgtEl>
                                          <p:spTgt spid="5146"/>
                                        </p:tgtEl>
                                      </p:cBhvr>
                                    </p:animEffect>
                                    <p:anim calcmode="lin" valueType="num">
                                      <p:cBhvr>
                                        <p:cTn id="22" dur="1000" fill="hold"/>
                                        <p:tgtEl>
                                          <p:spTgt spid="5146"/>
                                        </p:tgtEl>
                                        <p:attrNameLst>
                                          <p:attrName>ppt_x</p:attrName>
                                        </p:attrNameLst>
                                      </p:cBhvr>
                                      <p:tavLst>
                                        <p:tav tm="0">
                                          <p:val>
                                            <p:strVal val="#ppt_x"/>
                                          </p:val>
                                        </p:tav>
                                        <p:tav tm="100000">
                                          <p:val>
                                            <p:strVal val="#ppt_x"/>
                                          </p:val>
                                        </p:tav>
                                      </p:tavLst>
                                    </p:anim>
                                    <p:anim calcmode="lin" valueType="num">
                                      <p:cBhvr>
                                        <p:cTn id="23" dur="1000" fill="hold"/>
                                        <p:tgtEl>
                                          <p:spTgt spid="51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矩形 5"/>
          <p:cNvSpPr>
            <a:spLocks noChangeArrowheads="1"/>
          </p:cNvSpPr>
          <p:nvPr/>
        </p:nvSpPr>
        <p:spPr bwMode="auto">
          <a:xfrm>
            <a:off x="565150" y="508000"/>
            <a:ext cx="8023225" cy="415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40000"/>
              </a:lnSpc>
              <a:spcAft>
                <a:spcPct val="0"/>
              </a:spcAft>
              <a:buClrTx/>
              <a:buFontTx/>
            </a:pPr>
            <a:r>
              <a:rPr lang="en-US" altLang="zh-CN" sz="2400" b="1" spc="0">
                <a:latin typeface="Times New Roman"/>
              </a:rPr>
              <a:t>3</a:t>
            </a:r>
            <a:r>
              <a:rPr lang="zh-CN" altLang="zh-CN" sz="2400" b="1" spc="0">
                <a:latin typeface="Times New Roman"/>
                <a:ea typeface="宋体" pitchFamily="2" charset="-122"/>
              </a:rPr>
              <a:t>．实验探究方法</a:t>
            </a:r>
            <a:endParaRPr lang="zh-CN" altLang="zh-CN" sz="1000">
              <a:latin typeface="宋体" pitchFamily="2" charset="-122"/>
              <a:ea typeface="宋体" pitchFamily="2" charset="-122"/>
            </a:endParaRPr>
          </a:p>
          <a:p>
            <a:pPr marL="357505" marR="0" lvl="0" indent="-354965" algn="just">
              <a:lnSpc>
                <a:spcPct val="140000"/>
              </a:lnSpc>
              <a:spcAft>
                <a:spcPct val="0"/>
              </a:spcAft>
              <a:buClrTx/>
              <a:buFontTx/>
            </a:pPr>
            <a:r>
              <a:rPr lang="en-US" altLang="zh-CN" sz="2400" b="1" spc="0">
                <a:latin typeface="Times New Roman"/>
              </a:rPr>
              <a:t>(1)________</a:t>
            </a:r>
            <a:r>
              <a:rPr lang="zh-CN" altLang="zh-CN" sz="2400" b="1" spc="0">
                <a:latin typeface="Times New Roman"/>
                <a:ea typeface="宋体" pitchFamily="2" charset="-122"/>
              </a:rPr>
              <a:t>法的应用：通过小车在水平面上运动距离的远近来体现阻力对物体运动的影响效果，运动的距离越远，速度减小得越慢。</a:t>
            </a:r>
            <a:endParaRPr lang="zh-CN" altLang="zh-CN" sz="1000">
              <a:latin typeface="宋体" pitchFamily="2" charset="-122"/>
              <a:ea typeface="宋体" pitchFamily="2" charset="-122"/>
            </a:endParaRPr>
          </a:p>
          <a:p>
            <a:pPr marL="357505" marR="0" lvl="0" indent="-354965" algn="just">
              <a:lnSpc>
                <a:spcPct val="140000"/>
              </a:lnSpc>
              <a:spcAft>
                <a:spcPct val="0"/>
              </a:spcAft>
              <a:buClrTx/>
              <a:buFontTx/>
            </a:pPr>
            <a:r>
              <a:rPr lang="en-US" altLang="zh-CN" sz="2400" b="1" spc="0">
                <a:latin typeface="Times New Roman"/>
              </a:rPr>
              <a:t>(2)________________</a:t>
            </a:r>
            <a:r>
              <a:rPr lang="zh-CN" altLang="zh-CN" sz="2400" b="1" spc="0">
                <a:latin typeface="Times New Roman"/>
                <a:ea typeface="宋体" pitchFamily="2" charset="-122"/>
              </a:rPr>
              <a:t>法的应用：让小车从同一斜面同一高度由静止滑下，控制小车到达水平面时的速度不变。</a:t>
            </a:r>
            <a:endParaRPr lang="zh-CN" altLang="zh-CN" sz="1000">
              <a:latin typeface="宋体" pitchFamily="2" charset="-122"/>
              <a:ea typeface="宋体" pitchFamily="2" charset="-122"/>
            </a:endParaRPr>
          </a:p>
          <a:p>
            <a:pPr marL="357505" marR="0" lvl="0" indent="-354965" algn="just">
              <a:lnSpc>
                <a:spcPct val="140000"/>
              </a:lnSpc>
              <a:spcAft>
                <a:spcPct val="0"/>
              </a:spcAft>
              <a:buClrTx/>
              <a:buFontTx/>
            </a:pPr>
            <a:r>
              <a:rPr lang="en-US" altLang="zh-CN" sz="2400" b="1" spc="0">
                <a:latin typeface="Times New Roman"/>
              </a:rPr>
              <a:t>(3)______________</a:t>
            </a:r>
            <a:r>
              <a:rPr lang="zh-CN" altLang="zh-CN" sz="2400" b="1" spc="0">
                <a:latin typeface="Times New Roman"/>
                <a:ea typeface="宋体" pitchFamily="2" charset="-122"/>
              </a:rPr>
              <a:t>法的应用：如果小车在绝对光滑的水平面上运动，即不受阻力的作用，它将做匀速直线运动。</a:t>
            </a:r>
            <a:endParaRPr lang="zh-CN" altLang="zh-CN" sz="1000">
              <a:latin typeface="宋体" pitchFamily="2" charset="-122"/>
              <a:ea typeface="宋体" pitchFamily="2" charset="-122"/>
            </a:endParaRPr>
          </a:p>
        </p:txBody>
      </p:sp>
      <p:sp>
        <p:nvSpPr>
          <p:cNvPr id="33794" name="矩形 3"/>
          <p:cNvSpPr>
            <a:spLocks noChangeArrowheads="1"/>
          </p:cNvSpPr>
          <p:nvPr/>
        </p:nvSpPr>
        <p:spPr bwMode="auto">
          <a:xfrm>
            <a:off x="1320800" y="987425"/>
            <a:ext cx="803275"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转换</a:t>
            </a:r>
            <a:endParaRPr lang="zh-CN" altLang="zh-CN" sz="1000">
              <a:latin typeface="宋体" pitchFamily="2" charset="-122"/>
              <a:ea typeface="宋体" pitchFamily="2" charset="-122"/>
            </a:endParaRPr>
          </a:p>
        </p:txBody>
      </p:sp>
      <p:sp>
        <p:nvSpPr>
          <p:cNvPr id="33795" name="矩形 4"/>
          <p:cNvSpPr>
            <a:spLocks noChangeArrowheads="1"/>
          </p:cNvSpPr>
          <p:nvPr/>
        </p:nvSpPr>
        <p:spPr bwMode="auto">
          <a:xfrm>
            <a:off x="1493838" y="2500313"/>
            <a:ext cx="142240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控制变量</a:t>
            </a:r>
            <a:endParaRPr lang="zh-CN" altLang="zh-CN" sz="1000">
              <a:latin typeface="宋体" pitchFamily="2" charset="-122"/>
              <a:ea typeface="宋体" pitchFamily="2" charset="-122"/>
            </a:endParaRPr>
          </a:p>
        </p:txBody>
      </p:sp>
      <p:sp>
        <p:nvSpPr>
          <p:cNvPr id="33796" name="矩形 6"/>
          <p:cNvSpPr>
            <a:spLocks noChangeArrowheads="1"/>
          </p:cNvSpPr>
          <p:nvPr/>
        </p:nvSpPr>
        <p:spPr bwMode="auto">
          <a:xfrm>
            <a:off x="1422400" y="3508375"/>
            <a:ext cx="1420813"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科学推理</a:t>
            </a:r>
            <a:endParaRPr lang="zh-CN" altLang="zh-CN" sz="1000">
              <a:latin typeface="宋体" pitchFamily="2" charset="-122"/>
              <a:ea typeface="宋体" pitchFamily="2" charset="-122"/>
            </a:endParaRPr>
          </a:p>
        </p:txBody>
      </p:sp>
    </p:spTree>
    <p:extLst>
      <p:ext uri="{BB962C8B-B14F-4D97-AF65-F5344CB8AC3E}">
        <p14:creationId xmlns:p14="http://schemas.microsoft.com/office/powerpoint/2010/main" val="199790298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wipe(left)">
                                      <p:cBhvr>
                                        <p:cTn id="7" dur="500" fill="hold"/>
                                        <p:tgtEl>
                                          <p:spTgt spid="3379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3795"/>
                                        </p:tgtEl>
                                        <p:attrNameLst>
                                          <p:attrName>style.visibility</p:attrName>
                                        </p:attrNameLst>
                                      </p:cBhvr>
                                      <p:to>
                                        <p:strVal val="visible"/>
                                      </p:to>
                                    </p:set>
                                    <p:animEffect transition="in" filter="wipe(left)">
                                      <p:cBhvr>
                                        <p:cTn id="12" dur="500" fill="hold"/>
                                        <p:tgtEl>
                                          <p:spTgt spid="3379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3796"/>
                                        </p:tgtEl>
                                        <p:attrNameLst>
                                          <p:attrName>style.visibility</p:attrName>
                                        </p:attrNameLst>
                                      </p:cBhvr>
                                      <p:to>
                                        <p:strVal val="visible"/>
                                      </p:to>
                                    </p:set>
                                    <p:animEffect transition="in" filter="wipe(left)">
                                      <p:cBhvr>
                                        <p:cTn id="17" dur="500" fill="hold"/>
                                        <p:tgtEl>
                                          <p:spTgt spid="337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3795" grpId="0"/>
      <p:bldP spid="3379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矩形 5"/>
          <p:cNvSpPr>
            <a:spLocks noChangeArrowheads="1"/>
          </p:cNvSpPr>
          <p:nvPr/>
        </p:nvSpPr>
        <p:spPr bwMode="auto">
          <a:xfrm>
            <a:off x="565150" y="555625"/>
            <a:ext cx="8023225" cy="390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en-US" altLang="zh-CN" sz="2400" b="1" spc="0">
                <a:latin typeface="Times New Roman"/>
              </a:rPr>
              <a:t>4</a:t>
            </a:r>
            <a:r>
              <a:rPr lang="zh-CN" altLang="zh-CN" sz="2400" b="1" spc="0">
                <a:latin typeface="Times New Roman"/>
                <a:ea typeface="宋体" pitchFamily="2" charset="-122"/>
              </a:rPr>
              <a:t>．交流与反思</a:t>
            </a:r>
            <a:endParaRPr lang="zh-CN" altLang="zh-CN" sz="1000">
              <a:latin typeface="宋体" pitchFamily="2" charset="-122"/>
              <a:ea typeface="宋体" pitchFamily="2" charset="-122"/>
            </a:endParaRPr>
          </a:p>
          <a:p>
            <a:pPr marL="357505" marR="0" lvl="0" indent="-354965" algn="just">
              <a:lnSpc>
                <a:spcPct val="150000"/>
              </a:lnSpc>
              <a:spcAft>
                <a:spcPct val="0"/>
              </a:spcAft>
              <a:buClrTx/>
              <a:buFontTx/>
            </a:pPr>
            <a:r>
              <a:rPr lang="en-US" altLang="zh-CN" sz="2400" b="1" spc="0">
                <a:latin typeface="Times New Roman"/>
              </a:rPr>
              <a:t>(1)</a:t>
            </a:r>
            <a:r>
              <a:rPr lang="zh-CN" altLang="zh-CN" sz="2400" b="1" spc="0">
                <a:latin typeface="Times New Roman"/>
                <a:ea typeface="宋体" pitchFamily="2" charset="-122"/>
              </a:rPr>
              <a:t>小车运动到斜面底端后继续运动的原因是小车具有</a:t>
            </a:r>
            <a:r>
              <a:rPr lang="en-US" altLang="zh-CN" sz="2400" b="1" spc="0">
                <a:latin typeface="Times New Roman"/>
              </a:rPr>
              <a:t>________</a:t>
            </a:r>
            <a:r>
              <a:rPr lang="zh-CN" altLang="zh-CN" sz="2400" b="1" spc="0">
                <a:latin typeface="Times New Roman"/>
                <a:ea typeface="宋体" pitchFamily="2" charset="-122"/>
              </a:rPr>
              <a:t>。</a:t>
            </a:r>
            <a:endParaRPr lang="zh-CN" altLang="zh-CN" sz="1000">
              <a:latin typeface="宋体" pitchFamily="2" charset="-122"/>
              <a:ea typeface="宋体" pitchFamily="2" charset="-122"/>
            </a:endParaRPr>
          </a:p>
          <a:p>
            <a:pPr marL="357505" marR="0" lvl="0" indent="-354965" algn="just">
              <a:lnSpc>
                <a:spcPct val="150000"/>
              </a:lnSpc>
              <a:spcAft>
                <a:spcPct val="0"/>
              </a:spcAft>
              <a:buClrTx/>
              <a:buFontTx/>
            </a:pPr>
            <a:r>
              <a:rPr lang="en-US" altLang="zh-CN" sz="2400" b="1" spc="0">
                <a:latin typeface="Times New Roman"/>
              </a:rPr>
              <a:t>(2)</a:t>
            </a:r>
            <a:r>
              <a:rPr lang="zh-CN" altLang="zh-CN" sz="2400" b="1" spc="0">
                <a:latin typeface="Times New Roman"/>
                <a:ea typeface="宋体" pitchFamily="2" charset="-122"/>
              </a:rPr>
              <a:t>小车最终在水平面上停下来的原因是小车受到阻力的作用。</a:t>
            </a:r>
            <a:endParaRPr lang="zh-CN" altLang="zh-CN" sz="1000">
              <a:latin typeface="宋体" pitchFamily="2" charset="-122"/>
              <a:ea typeface="宋体" pitchFamily="2" charset="-122"/>
            </a:endParaRPr>
          </a:p>
          <a:p>
            <a:pPr marL="357505" marR="0" lvl="0" indent="-354965" algn="just">
              <a:lnSpc>
                <a:spcPct val="150000"/>
              </a:lnSpc>
              <a:spcAft>
                <a:spcPct val="0"/>
              </a:spcAft>
              <a:buClrTx/>
              <a:buFontTx/>
            </a:pPr>
            <a:r>
              <a:rPr lang="en-US" altLang="zh-CN" sz="2400" b="1" spc="0">
                <a:latin typeface="Times New Roman"/>
              </a:rPr>
              <a:t>(3)</a:t>
            </a:r>
            <a:r>
              <a:rPr lang="zh-CN" altLang="zh-CN" sz="2400" b="1" spc="0">
                <a:latin typeface="Times New Roman"/>
                <a:ea typeface="宋体" pitchFamily="2" charset="-122"/>
              </a:rPr>
              <a:t>小车从斜面上自由滑下时的能量转换是由</a:t>
            </a:r>
            <a:r>
              <a:rPr lang="en-US" altLang="zh-CN" sz="2400" b="1" spc="0">
                <a:latin typeface="Times New Roman"/>
              </a:rPr>
              <a:t>________</a:t>
            </a:r>
            <a:r>
              <a:rPr lang="zh-CN" altLang="zh-CN" sz="2400" b="1" spc="0">
                <a:latin typeface="Times New Roman"/>
                <a:ea typeface="宋体" pitchFamily="2" charset="-122"/>
              </a:rPr>
              <a:t>能转化为</a:t>
            </a:r>
            <a:r>
              <a:rPr lang="en-US" altLang="zh-CN" sz="2400" b="1" spc="0">
                <a:latin typeface="Times New Roman"/>
              </a:rPr>
              <a:t>________</a:t>
            </a:r>
            <a:r>
              <a:rPr lang="zh-CN" altLang="zh-CN" sz="2400" b="1" spc="0">
                <a:latin typeface="Times New Roman"/>
                <a:ea typeface="宋体" pitchFamily="2" charset="-122"/>
              </a:rPr>
              <a:t>和</a:t>
            </a:r>
            <a:r>
              <a:rPr lang="en-US" altLang="zh-CN" sz="2400" b="1" spc="0">
                <a:latin typeface="Times New Roman"/>
              </a:rPr>
              <a:t>________</a:t>
            </a:r>
            <a:r>
              <a:rPr lang="zh-CN" altLang="zh-CN" sz="2400" b="1" spc="0">
                <a:latin typeface="Times New Roman"/>
                <a:ea typeface="宋体" pitchFamily="2" charset="-122"/>
              </a:rPr>
              <a:t>。</a:t>
            </a:r>
            <a:endParaRPr lang="zh-CN" altLang="zh-CN" sz="1000">
              <a:latin typeface="宋体" pitchFamily="2" charset="-122"/>
              <a:ea typeface="宋体" pitchFamily="2" charset="-122"/>
            </a:endParaRPr>
          </a:p>
        </p:txBody>
      </p:sp>
      <p:sp>
        <p:nvSpPr>
          <p:cNvPr id="34818" name="矩形 4"/>
          <p:cNvSpPr>
            <a:spLocks noChangeArrowheads="1"/>
          </p:cNvSpPr>
          <p:nvPr/>
        </p:nvSpPr>
        <p:spPr bwMode="auto">
          <a:xfrm>
            <a:off x="1187450" y="1635125"/>
            <a:ext cx="803275"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惯性</a:t>
            </a:r>
            <a:endParaRPr lang="zh-CN" altLang="zh-CN" sz="1000">
              <a:latin typeface="宋体" pitchFamily="2" charset="-122"/>
              <a:ea typeface="宋体" pitchFamily="2" charset="-122"/>
            </a:endParaRPr>
          </a:p>
        </p:txBody>
      </p:sp>
      <p:sp>
        <p:nvSpPr>
          <p:cNvPr id="34819" name="矩形 3"/>
          <p:cNvSpPr>
            <a:spLocks noChangeArrowheads="1"/>
          </p:cNvSpPr>
          <p:nvPr/>
        </p:nvSpPr>
        <p:spPr bwMode="auto">
          <a:xfrm>
            <a:off x="6721475" y="3273425"/>
            <a:ext cx="1112838"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重力势</a:t>
            </a:r>
            <a:endParaRPr lang="zh-CN" altLang="zh-CN" sz="1000">
              <a:latin typeface="宋体" pitchFamily="2" charset="-122"/>
              <a:ea typeface="宋体" pitchFamily="2" charset="-122"/>
            </a:endParaRPr>
          </a:p>
        </p:txBody>
      </p:sp>
      <p:sp>
        <p:nvSpPr>
          <p:cNvPr id="34820" name="矩形 6"/>
          <p:cNvSpPr>
            <a:spLocks noChangeArrowheads="1"/>
          </p:cNvSpPr>
          <p:nvPr/>
        </p:nvSpPr>
        <p:spPr bwMode="auto">
          <a:xfrm>
            <a:off x="1917700" y="3833813"/>
            <a:ext cx="804863"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动能</a:t>
            </a:r>
            <a:endParaRPr lang="zh-CN" altLang="zh-CN" sz="1000">
              <a:latin typeface="宋体" pitchFamily="2" charset="-122"/>
              <a:ea typeface="宋体" pitchFamily="2" charset="-122"/>
            </a:endParaRPr>
          </a:p>
        </p:txBody>
      </p:sp>
      <p:sp>
        <p:nvSpPr>
          <p:cNvPr id="34821" name="矩形 7"/>
          <p:cNvSpPr>
            <a:spLocks noChangeArrowheads="1"/>
          </p:cNvSpPr>
          <p:nvPr/>
        </p:nvSpPr>
        <p:spPr bwMode="auto">
          <a:xfrm>
            <a:off x="3408363" y="3833813"/>
            <a:ext cx="803275"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内能</a:t>
            </a:r>
            <a:endParaRPr lang="zh-CN" altLang="zh-CN" sz="1000">
              <a:latin typeface="宋体" pitchFamily="2" charset="-122"/>
              <a:ea typeface="宋体" pitchFamily="2" charset="-122"/>
            </a:endParaRPr>
          </a:p>
        </p:txBody>
      </p:sp>
    </p:spTree>
    <p:extLst>
      <p:ext uri="{BB962C8B-B14F-4D97-AF65-F5344CB8AC3E}">
        <p14:creationId xmlns:p14="http://schemas.microsoft.com/office/powerpoint/2010/main" val="190978991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818"/>
                                        </p:tgtEl>
                                        <p:attrNameLst>
                                          <p:attrName>style.visibility</p:attrName>
                                        </p:attrNameLst>
                                      </p:cBhvr>
                                      <p:to>
                                        <p:strVal val="visible"/>
                                      </p:to>
                                    </p:set>
                                    <p:animEffect transition="in" filter="wipe(left)">
                                      <p:cBhvr>
                                        <p:cTn id="7" dur="500" fill="hold"/>
                                        <p:tgtEl>
                                          <p:spTgt spid="3481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4819"/>
                                        </p:tgtEl>
                                        <p:attrNameLst>
                                          <p:attrName>style.visibility</p:attrName>
                                        </p:attrNameLst>
                                      </p:cBhvr>
                                      <p:to>
                                        <p:strVal val="visible"/>
                                      </p:to>
                                    </p:set>
                                    <p:animEffect transition="in" filter="wipe(left)">
                                      <p:cBhvr>
                                        <p:cTn id="12" dur="500" fill="hold"/>
                                        <p:tgtEl>
                                          <p:spTgt spid="3481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4820"/>
                                        </p:tgtEl>
                                        <p:attrNameLst>
                                          <p:attrName>style.visibility</p:attrName>
                                        </p:attrNameLst>
                                      </p:cBhvr>
                                      <p:to>
                                        <p:strVal val="visible"/>
                                      </p:to>
                                    </p:set>
                                    <p:animEffect transition="in" filter="wipe(left)">
                                      <p:cBhvr>
                                        <p:cTn id="17" dur="500" fill="hold"/>
                                        <p:tgtEl>
                                          <p:spTgt spid="34820"/>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4821"/>
                                        </p:tgtEl>
                                        <p:attrNameLst>
                                          <p:attrName>style.visibility</p:attrName>
                                        </p:attrNameLst>
                                      </p:cBhvr>
                                      <p:to>
                                        <p:strVal val="visible"/>
                                      </p:to>
                                    </p:set>
                                    <p:animEffect transition="in" filter="wipe(left)">
                                      <p:cBhvr>
                                        <p:cTn id="22" dur="500" fill="hold"/>
                                        <p:tgtEl>
                                          <p:spTgt spid="348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34819" grpId="0"/>
      <p:bldP spid="34820" grpId="0"/>
      <p:bldP spid="3482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矩形 4"/>
          <p:cNvSpPr>
            <a:spLocks noChangeArrowheads="1"/>
          </p:cNvSpPr>
          <p:nvPr/>
        </p:nvSpPr>
        <p:spPr bwMode="auto">
          <a:xfrm>
            <a:off x="565150" y="627063"/>
            <a:ext cx="8023225" cy="388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en-US" altLang="zh-CN" sz="2400" b="1" spc="0">
                <a:latin typeface="Times New Roman"/>
              </a:rPr>
              <a:t>5</a:t>
            </a:r>
            <a:r>
              <a:rPr lang="zh-CN" altLang="zh-CN" sz="2400" b="1" spc="0">
                <a:latin typeface="Times New Roman"/>
                <a:ea typeface="宋体" pitchFamily="2" charset="-122"/>
              </a:rPr>
              <a:t>．添加器材或改变实验操作还可探究的实验</a:t>
            </a:r>
            <a:endParaRPr lang="zh-CN" altLang="zh-CN" sz="1000">
              <a:latin typeface="宋体" pitchFamily="2" charset="-122"/>
              <a:ea typeface="宋体" pitchFamily="2" charset="-122"/>
            </a:endParaRPr>
          </a:p>
          <a:p>
            <a:pPr marL="357505" marR="0" lvl="0" indent="-354965" algn="just">
              <a:lnSpc>
                <a:spcPct val="150000"/>
              </a:lnSpc>
              <a:spcAft>
                <a:spcPct val="0"/>
              </a:spcAft>
              <a:buClrTx/>
              <a:buFontTx/>
            </a:pPr>
            <a:r>
              <a:rPr lang="en-US" altLang="zh-CN" sz="2400" b="1" spc="0">
                <a:latin typeface="Times New Roman"/>
              </a:rPr>
              <a:t>(1) </a:t>
            </a:r>
            <a:r>
              <a:rPr lang="zh-CN" altLang="zh-CN" sz="2400" b="1" spc="0">
                <a:latin typeface="Times New Roman"/>
                <a:ea typeface="宋体" pitchFamily="2" charset="-122"/>
              </a:rPr>
              <a:t>让同一小车从斜面的不同高度由静止滑下可探究的实验：小车的动能与速度的关系、小车的重力势能与高度的关系。</a:t>
            </a:r>
            <a:endParaRPr lang="zh-CN" altLang="zh-CN" sz="1000">
              <a:latin typeface="宋体" pitchFamily="2" charset="-122"/>
              <a:ea typeface="宋体" pitchFamily="2" charset="-122"/>
            </a:endParaRPr>
          </a:p>
          <a:p>
            <a:pPr marL="357505" marR="0" lvl="0" indent="-354965" algn="just">
              <a:lnSpc>
                <a:spcPct val="150000"/>
              </a:lnSpc>
              <a:spcAft>
                <a:spcPct val="0"/>
              </a:spcAft>
              <a:buClrTx/>
              <a:buFontTx/>
            </a:pPr>
            <a:r>
              <a:rPr lang="en-US" altLang="zh-CN" sz="2400" b="1" spc="0">
                <a:latin typeface="Times New Roman"/>
              </a:rPr>
              <a:t>(2)</a:t>
            </a:r>
            <a:r>
              <a:rPr lang="zh-CN" altLang="zh-CN" sz="2400" b="1" spc="0">
                <a:latin typeface="Times New Roman"/>
                <a:ea typeface="宋体" pitchFamily="2" charset="-122"/>
              </a:rPr>
              <a:t>在粗糙程度不同的水平面上用弹簧测力计拉着同一物块做匀速直线运动可探究的实验：滑动摩擦力的大小与接触面粗糙程度的关系。</a:t>
            </a:r>
            <a:endParaRPr lang="zh-CN" altLang="zh-CN" sz="1000">
              <a:latin typeface="宋体" pitchFamily="2" charset="-122"/>
              <a:ea typeface="宋体" pitchFamily="2" charset="-122"/>
            </a:endParaRPr>
          </a:p>
        </p:txBody>
      </p:sp>
    </p:spTree>
    <p:extLst>
      <p:ext uri="{BB962C8B-B14F-4D97-AF65-F5344CB8AC3E}">
        <p14:creationId xmlns:p14="http://schemas.microsoft.com/office/powerpoint/2010/main" val="2710475355"/>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矩形 4"/>
          <p:cNvSpPr>
            <a:spLocks noChangeArrowheads="1"/>
          </p:cNvSpPr>
          <p:nvPr/>
        </p:nvSpPr>
        <p:spPr bwMode="auto">
          <a:xfrm>
            <a:off x="565150" y="782638"/>
            <a:ext cx="8023225" cy="2220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en-US" altLang="zh-CN" sz="2400" b="1" spc="0">
                <a:latin typeface="Times New Roman"/>
              </a:rPr>
              <a:t>6</a:t>
            </a:r>
            <a:r>
              <a:rPr lang="zh-CN" altLang="zh-CN" sz="2400" b="1" spc="0">
                <a:latin typeface="Times New Roman"/>
                <a:ea typeface="宋体" pitchFamily="2" charset="-122"/>
              </a:rPr>
              <a:t>．实验结论</a:t>
            </a:r>
            <a:endParaRPr lang="zh-CN" altLang="zh-CN" sz="1000">
              <a:latin typeface="宋体" pitchFamily="2" charset="-122"/>
              <a:ea typeface="宋体" pitchFamily="2" charset="-122"/>
            </a:endParaRPr>
          </a:p>
          <a:p>
            <a:pPr marL="357505" marR="0" lvl="0" indent="-354965" algn="just">
              <a:lnSpc>
                <a:spcPct val="150000"/>
              </a:lnSpc>
              <a:spcAft>
                <a:spcPct val="0"/>
              </a:spcAft>
              <a:buClrTx/>
              <a:buFontTx/>
            </a:pPr>
            <a:r>
              <a:rPr lang="en-US" altLang="zh-CN" sz="2400" b="1" spc="0">
                <a:latin typeface="Times New Roman"/>
              </a:rPr>
              <a:t>	</a:t>
            </a:r>
            <a:r>
              <a:rPr lang="zh-CN" altLang="zh-CN" sz="2400" b="1" spc="0">
                <a:latin typeface="Times New Roman"/>
                <a:ea typeface="宋体" pitchFamily="2" charset="-122"/>
              </a:rPr>
              <a:t>比较小车在水平面的运动距离，总结得出结论：在其他条件相同时，水平面越光滑，小车受到的摩擦力越小，小车前进的距离就越远，速度减小得越慢。</a:t>
            </a:r>
            <a:endParaRPr lang="zh-CN" altLang="zh-CN" sz="1000">
              <a:latin typeface="宋体" pitchFamily="2" charset="-122"/>
              <a:ea typeface="宋体" pitchFamily="2" charset="-122"/>
            </a:endParaRPr>
          </a:p>
        </p:txBody>
      </p:sp>
    </p:spTree>
    <p:extLst>
      <p:ext uri="{BB962C8B-B14F-4D97-AF65-F5344CB8AC3E}">
        <p14:creationId xmlns:p14="http://schemas.microsoft.com/office/powerpoint/2010/main" val="221472017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矩形 4"/>
          <p:cNvSpPr>
            <a:spLocks noChangeArrowheads="1"/>
          </p:cNvSpPr>
          <p:nvPr/>
        </p:nvSpPr>
        <p:spPr bwMode="auto">
          <a:xfrm>
            <a:off x="565150" y="627063"/>
            <a:ext cx="8023225" cy="222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zh-CN" altLang="zh-CN" sz="2400" b="1" spc="0">
                <a:latin typeface="Times New Roman"/>
                <a:ea typeface="宋体" pitchFamily="2" charset="-122"/>
              </a:rPr>
              <a:t>【典例</a:t>
            </a:r>
            <a:r>
              <a:rPr lang="en-US" altLang="zh-CN" sz="2400" b="1" spc="0">
                <a:latin typeface="Times New Roman"/>
              </a:rPr>
              <a:t>5</a:t>
            </a:r>
            <a:r>
              <a:rPr lang="zh-CN" altLang="zh-CN" sz="2400" b="1" spc="0">
                <a:latin typeface="Times New Roman"/>
                <a:ea typeface="宋体" pitchFamily="2" charset="-122"/>
              </a:rPr>
              <a:t>】在探究</a:t>
            </a:r>
            <a:r>
              <a:rPr lang="en-US" altLang="zh-CN" sz="2400" b="1" spc="0">
                <a:latin typeface="Times New Roman"/>
              </a:rPr>
              <a:t>“</a:t>
            </a:r>
            <a:r>
              <a:rPr lang="zh-CN" altLang="zh-CN" sz="2400" b="1" spc="0">
                <a:latin typeface="Times New Roman"/>
                <a:ea typeface="宋体" pitchFamily="2" charset="-122"/>
              </a:rPr>
              <a:t>阻力对物体运动的影响</a:t>
            </a:r>
            <a:r>
              <a:rPr lang="en-US" altLang="zh-CN" sz="2400" b="1" spc="0">
                <a:latin typeface="Times New Roman"/>
              </a:rPr>
              <a:t>”</a:t>
            </a:r>
            <a:r>
              <a:rPr lang="zh-CN" altLang="zh-CN" sz="2400" b="1" spc="0">
                <a:latin typeface="Times New Roman"/>
                <a:ea typeface="宋体" pitchFamily="2" charset="-122"/>
              </a:rPr>
              <a:t>实验中，在水平木板上先后铺上粗糙程度不同的毛巾和棉布；让小车从斜面顶端由静止滑下，观察和比较小车在毛巾表面、棉布表面和木板表面上滑行的距离。</a:t>
            </a:r>
            <a:endParaRPr lang="zh-CN" altLang="zh-CN" sz="1000">
              <a:latin typeface="宋体" pitchFamily="2" charset="-122"/>
              <a:ea typeface="宋体" pitchFamily="2" charset="-122"/>
            </a:endParaRPr>
          </a:p>
        </p:txBody>
      </p:sp>
      <p:pic>
        <p:nvPicPr>
          <p:cNvPr id="37890" name="Picture 2" descr="图+195"/>
          <p:cNvPicPr>
            <a:picLocks noChangeAspect="1"/>
          </p:cNvPicPr>
          <p:nvPr/>
        </p:nvPicPr>
        <p:blipFill>
          <a:blip r:embed="rId2">
            <a:clrChange>
              <a:clrFrom>
                <a:srgbClr val="FFFFFF"/>
              </a:clrFrom>
              <a:clrTo>
                <a:srgbClr val="FFFFFF">
                  <a:alpha val="0"/>
                </a:srgbClr>
              </a:clrTo>
            </a:clrChange>
          </a:blip>
          <a:stretch>
            <a:fillRect/>
          </a:stretch>
        </p:blipFill>
        <p:spPr>
          <a:xfrm>
            <a:off x="2493963" y="2913063"/>
            <a:ext cx="3911600" cy="811212"/>
          </a:xfrm>
          <a:prstGeom prst="rect">
            <a:avLst/>
          </a:prstGeom>
          <a:noFill/>
          <a:ln>
            <a:noFill/>
            <a:miter lim="800000"/>
          </a:ln>
        </p:spPr>
      </p:pic>
    </p:spTree>
    <p:extLst>
      <p:ext uri="{BB962C8B-B14F-4D97-AF65-F5344CB8AC3E}">
        <p14:creationId xmlns:p14="http://schemas.microsoft.com/office/powerpoint/2010/main" val="3691501215"/>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矩形 4"/>
          <p:cNvSpPr>
            <a:spLocks noChangeArrowheads="1"/>
          </p:cNvSpPr>
          <p:nvPr/>
        </p:nvSpPr>
        <p:spPr bwMode="auto">
          <a:xfrm>
            <a:off x="565150" y="627063"/>
            <a:ext cx="8023225" cy="388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en-US" altLang="zh-CN" sz="2400" b="1" spc="0">
                <a:latin typeface="Times New Roman"/>
              </a:rPr>
              <a:t>(1)</a:t>
            </a:r>
            <a:r>
              <a:rPr lang="zh-CN" altLang="zh-CN" sz="2400" b="1" spc="0">
                <a:latin typeface="Times New Roman"/>
                <a:ea typeface="宋体" pitchFamily="2" charset="-122"/>
              </a:rPr>
              <a:t>实验中每次均让小车从斜面顶端由静止滑下的目的是使小车每次在水平面上开始滑行时速度大小</a:t>
            </a:r>
            <a:r>
              <a:rPr lang="en-US" altLang="zh-CN" sz="2400" b="1" spc="0">
                <a:latin typeface="Times New Roman"/>
              </a:rPr>
              <a:t>________(</a:t>
            </a:r>
            <a:r>
              <a:rPr lang="zh-CN" altLang="zh-CN" sz="2400" b="1" spc="0">
                <a:latin typeface="Times New Roman"/>
                <a:ea typeface="宋体" pitchFamily="2" charset="-122"/>
              </a:rPr>
              <a:t>填</a:t>
            </a:r>
            <a:r>
              <a:rPr lang="en-US" altLang="zh-CN" sz="2400" b="1" spc="0">
                <a:latin typeface="Times New Roman"/>
              </a:rPr>
              <a:t>“</a:t>
            </a:r>
            <a:r>
              <a:rPr lang="zh-CN" altLang="zh-CN" sz="2400" b="1" spc="0">
                <a:latin typeface="Times New Roman"/>
                <a:ea typeface="宋体" pitchFamily="2" charset="-122"/>
              </a:rPr>
              <a:t>相等</a:t>
            </a:r>
            <a:r>
              <a:rPr lang="en-US" altLang="zh-CN" sz="2400" b="1" spc="0">
                <a:latin typeface="Times New Roman"/>
              </a:rPr>
              <a:t>”</a:t>
            </a:r>
            <a:r>
              <a:rPr lang="zh-CN" altLang="zh-CN" sz="2400" b="1" spc="0">
                <a:latin typeface="Times New Roman"/>
                <a:ea typeface="宋体" pitchFamily="2" charset="-122"/>
              </a:rPr>
              <a:t>或</a:t>
            </a:r>
            <a:r>
              <a:rPr lang="en-US" altLang="zh-CN" sz="2400" b="1" spc="0">
                <a:latin typeface="Times New Roman"/>
              </a:rPr>
              <a:t>“</a:t>
            </a:r>
            <a:r>
              <a:rPr lang="zh-CN" altLang="zh-CN" sz="2400" b="1" spc="0">
                <a:latin typeface="Times New Roman"/>
                <a:ea typeface="宋体" pitchFamily="2" charset="-122"/>
              </a:rPr>
              <a:t>不相等</a:t>
            </a:r>
            <a:r>
              <a:rPr lang="en-US" altLang="zh-CN" sz="2400" b="1" spc="0">
                <a:latin typeface="Times New Roman"/>
              </a:rPr>
              <a:t>”)</a:t>
            </a:r>
            <a:r>
              <a:rPr lang="zh-CN" altLang="zh-CN" sz="2400" b="1" spc="0">
                <a:latin typeface="Times New Roman"/>
                <a:ea typeface="宋体" pitchFamily="2" charset="-122"/>
              </a:rPr>
              <a:t>；实验中是通过改变</a:t>
            </a:r>
            <a:r>
              <a:rPr lang="en-US" altLang="zh-CN" sz="2400" b="1" spc="0">
                <a:latin typeface="Times New Roman"/>
              </a:rPr>
              <a:t>__________________</a:t>
            </a:r>
            <a:r>
              <a:rPr lang="zh-CN" altLang="zh-CN" sz="2400" b="1" spc="0">
                <a:latin typeface="Times New Roman"/>
                <a:ea typeface="宋体" pitchFamily="2" charset="-122"/>
              </a:rPr>
              <a:t>来改变小车所受阻力大小的。</a:t>
            </a:r>
            <a:endParaRPr lang="zh-CN" altLang="zh-CN" sz="1000">
              <a:latin typeface="宋体" pitchFamily="2" charset="-122"/>
              <a:ea typeface="宋体" pitchFamily="2" charset="-122"/>
            </a:endParaRPr>
          </a:p>
          <a:p>
            <a:pPr marL="357505" marR="0" lvl="0" indent="-354965" algn="just">
              <a:lnSpc>
                <a:spcPct val="150000"/>
              </a:lnSpc>
              <a:spcAft>
                <a:spcPct val="0"/>
              </a:spcAft>
              <a:buClrTx/>
              <a:buFontTx/>
            </a:pPr>
            <a:r>
              <a:rPr lang="en-US" altLang="zh-CN" sz="2400" b="1" spc="0">
                <a:latin typeface="Times New Roman"/>
              </a:rPr>
              <a:t>(2)</a:t>
            </a:r>
            <a:r>
              <a:rPr lang="zh-CN" altLang="zh-CN" sz="2400" b="1" spc="0">
                <a:latin typeface="Times New Roman"/>
                <a:ea typeface="宋体" pitchFamily="2" charset="-122"/>
              </a:rPr>
              <a:t>实验中发现：小车在毛巾表面上滑行的距离最短，在木板上滑行的距离最远，说明小车受到的阻力越小，速度减小得越</a:t>
            </a:r>
            <a:r>
              <a:rPr lang="en-US" altLang="zh-CN" sz="2400" b="1" spc="0">
                <a:latin typeface="Times New Roman"/>
              </a:rPr>
              <a:t>______(</a:t>
            </a:r>
            <a:r>
              <a:rPr lang="zh-CN" altLang="zh-CN" sz="2400" b="1" spc="0">
                <a:latin typeface="Times New Roman"/>
                <a:ea typeface="宋体" pitchFamily="2" charset="-122"/>
              </a:rPr>
              <a:t>填</a:t>
            </a:r>
            <a:r>
              <a:rPr lang="en-US" altLang="zh-CN" sz="2400" b="1" spc="0">
                <a:latin typeface="Times New Roman"/>
              </a:rPr>
              <a:t>“</a:t>
            </a:r>
            <a:r>
              <a:rPr lang="zh-CN" altLang="zh-CN" sz="2400" b="1" spc="0">
                <a:latin typeface="Times New Roman"/>
                <a:ea typeface="宋体" pitchFamily="2" charset="-122"/>
              </a:rPr>
              <a:t>快</a:t>
            </a:r>
            <a:r>
              <a:rPr lang="en-US" altLang="zh-CN" sz="2400" b="1" spc="0">
                <a:latin typeface="Times New Roman"/>
              </a:rPr>
              <a:t>”</a:t>
            </a:r>
            <a:r>
              <a:rPr lang="zh-CN" altLang="zh-CN" sz="2400" b="1" spc="0">
                <a:latin typeface="Times New Roman"/>
                <a:ea typeface="宋体" pitchFamily="2" charset="-122"/>
              </a:rPr>
              <a:t>或</a:t>
            </a:r>
            <a:r>
              <a:rPr lang="en-US" altLang="zh-CN" sz="2400" b="1" spc="0">
                <a:latin typeface="Times New Roman"/>
              </a:rPr>
              <a:t>“</a:t>
            </a:r>
            <a:r>
              <a:rPr lang="zh-CN" altLang="zh-CN" sz="2400" b="1" spc="0">
                <a:latin typeface="Times New Roman"/>
                <a:ea typeface="宋体" pitchFamily="2" charset="-122"/>
              </a:rPr>
              <a:t>慢</a:t>
            </a:r>
            <a:r>
              <a:rPr lang="en-US" altLang="zh-CN" sz="2400" b="1" spc="0">
                <a:latin typeface="Times New Roman"/>
              </a:rPr>
              <a:t>”)</a:t>
            </a:r>
            <a:r>
              <a:rPr lang="zh-CN" altLang="zh-CN" sz="2400" b="1" spc="0">
                <a:latin typeface="Times New Roman"/>
                <a:ea typeface="宋体" pitchFamily="2" charset="-122"/>
              </a:rPr>
              <a:t>。</a:t>
            </a:r>
            <a:endParaRPr lang="zh-CN" altLang="zh-CN" sz="1000">
              <a:latin typeface="宋体" pitchFamily="2" charset="-122"/>
              <a:ea typeface="宋体" pitchFamily="2" charset="-122"/>
            </a:endParaRPr>
          </a:p>
        </p:txBody>
      </p:sp>
      <p:sp>
        <p:nvSpPr>
          <p:cNvPr id="38914" name="矩形 3"/>
          <p:cNvSpPr>
            <a:spLocks noChangeArrowheads="1"/>
          </p:cNvSpPr>
          <p:nvPr/>
        </p:nvSpPr>
        <p:spPr bwMode="auto">
          <a:xfrm>
            <a:off x="7080250" y="1157288"/>
            <a:ext cx="804863"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相等</a:t>
            </a:r>
            <a:endParaRPr lang="zh-CN" altLang="zh-CN" sz="1000">
              <a:latin typeface="宋体" pitchFamily="2" charset="-122"/>
              <a:ea typeface="宋体" pitchFamily="2" charset="-122"/>
            </a:endParaRPr>
          </a:p>
        </p:txBody>
      </p:sp>
      <p:sp>
        <p:nvSpPr>
          <p:cNvPr id="38915" name="矩形 5"/>
          <p:cNvSpPr>
            <a:spLocks noChangeArrowheads="1"/>
          </p:cNvSpPr>
          <p:nvPr/>
        </p:nvSpPr>
        <p:spPr bwMode="auto">
          <a:xfrm>
            <a:off x="1120775" y="2252663"/>
            <a:ext cx="2659063"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水平面的粗糙程度</a:t>
            </a:r>
            <a:endParaRPr lang="zh-CN" altLang="zh-CN" sz="1000">
              <a:latin typeface="宋体" pitchFamily="2" charset="-122"/>
              <a:ea typeface="宋体" pitchFamily="2" charset="-122"/>
            </a:endParaRPr>
          </a:p>
        </p:txBody>
      </p:sp>
      <p:sp>
        <p:nvSpPr>
          <p:cNvPr id="38916" name="矩形 6"/>
          <p:cNvSpPr>
            <a:spLocks noChangeArrowheads="1"/>
          </p:cNvSpPr>
          <p:nvPr/>
        </p:nvSpPr>
        <p:spPr bwMode="auto">
          <a:xfrm>
            <a:off x="2555875" y="3867150"/>
            <a:ext cx="493713"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慢</a:t>
            </a:r>
            <a:endParaRPr lang="zh-CN" altLang="zh-CN" sz="1000">
              <a:latin typeface="宋体" pitchFamily="2" charset="-122"/>
              <a:ea typeface="宋体" pitchFamily="2" charset="-122"/>
            </a:endParaRPr>
          </a:p>
        </p:txBody>
      </p:sp>
    </p:spTree>
    <p:extLst>
      <p:ext uri="{BB962C8B-B14F-4D97-AF65-F5344CB8AC3E}">
        <p14:creationId xmlns:p14="http://schemas.microsoft.com/office/powerpoint/2010/main" val="160053429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8914"/>
                                        </p:tgtEl>
                                        <p:attrNameLst>
                                          <p:attrName>style.visibility</p:attrName>
                                        </p:attrNameLst>
                                      </p:cBhvr>
                                      <p:to>
                                        <p:strVal val="visible"/>
                                      </p:to>
                                    </p:set>
                                    <p:animEffect transition="in" filter="wipe(left)">
                                      <p:cBhvr>
                                        <p:cTn id="7" dur="500" fill="hold"/>
                                        <p:tgtEl>
                                          <p:spTgt spid="3891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8915"/>
                                        </p:tgtEl>
                                        <p:attrNameLst>
                                          <p:attrName>style.visibility</p:attrName>
                                        </p:attrNameLst>
                                      </p:cBhvr>
                                      <p:to>
                                        <p:strVal val="visible"/>
                                      </p:to>
                                    </p:set>
                                    <p:animEffect transition="in" filter="wipe(left)">
                                      <p:cBhvr>
                                        <p:cTn id="12" dur="500" fill="hold"/>
                                        <p:tgtEl>
                                          <p:spTgt spid="3891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8916"/>
                                        </p:tgtEl>
                                        <p:attrNameLst>
                                          <p:attrName>style.visibility</p:attrName>
                                        </p:attrNameLst>
                                      </p:cBhvr>
                                      <p:to>
                                        <p:strVal val="visible"/>
                                      </p:to>
                                    </p:set>
                                    <p:animEffect transition="in" filter="wipe(left)">
                                      <p:cBhvr>
                                        <p:cTn id="17" dur="500" fill="hold"/>
                                        <p:tgtEl>
                                          <p:spTgt spid="389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P spid="38915" grpId="0"/>
      <p:bldP spid="3891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矩形 4"/>
          <p:cNvSpPr>
            <a:spLocks noChangeArrowheads="1"/>
          </p:cNvSpPr>
          <p:nvPr/>
        </p:nvSpPr>
        <p:spPr bwMode="auto">
          <a:xfrm>
            <a:off x="565150" y="647700"/>
            <a:ext cx="8023225"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en-US" altLang="zh-CN" sz="2400" b="1" spc="0">
                <a:latin typeface="Times New Roman"/>
              </a:rPr>
              <a:t>(3)</a:t>
            </a:r>
            <a:r>
              <a:rPr lang="zh-CN" altLang="zh-CN" sz="2400" b="1" spc="0">
                <a:latin typeface="Times New Roman"/>
                <a:ea typeface="宋体" pitchFamily="2" charset="-122"/>
              </a:rPr>
              <a:t>推理：本实验中，如果小车在水平面上滑行时受到的阻力为零，它将做</a:t>
            </a:r>
            <a:r>
              <a:rPr lang="en-US" altLang="zh-CN" sz="2400" b="1" spc="0">
                <a:latin typeface="Times New Roman"/>
              </a:rPr>
              <a:t>______________</a:t>
            </a:r>
            <a:r>
              <a:rPr lang="zh-CN" altLang="zh-CN" sz="2400" b="1" spc="0">
                <a:latin typeface="Times New Roman"/>
                <a:ea typeface="宋体" pitchFamily="2" charset="-122"/>
              </a:rPr>
              <a:t>，在此基础上，牛顿总结了伽利略等人的研究成果概括出牛顿第一定律，请问：牛顿第一定律</a:t>
            </a:r>
            <a:r>
              <a:rPr lang="en-US" altLang="zh-CN" sz="2400" b="1" spc="0">
                <a:latin typeface="Times New Roman"/>
              </a:rPr>
              <a:t>________( </a:t>
            </a:r>
            <a:r>
              <a:rPr lang="zh-CN" altLang="zh-CN" sz="2400" b="1" spc="0">
                <a:latin typeface="Times New Roman"/>
                <a:ea typeface="宋体" pitchFamily="2" charset="-122"/>
              </a:rPr>
              <a:t>填</a:t>
            </a:r>
            <a:r>
              <a:rPr lang="en-US" altLang="zh-CN" sz="2400" b="1" spc="0">
                <a:latin typeface="Times New Roman"/>
              </a:rPr>
              <a:t>“</a:t>
            </a:r>
            <a:r>
              <a:rPr lang="zh-CN" altLang="zh-CN" sz="2400" b="1" spc="0">
                <a:latin typeface="Times New Roman"/>
                <a:ea typeface="宋体" pitchFamily="2" charset="-122"/>
              </a:rPr>
              <a:t>能</a:t>
            </a:r>
            <a:r>
              <a:rPr lang="en-US" altLang="zh-CN" sz="2400" b="1" spc="0">
                <a:latin typeface="Times New Roman"/>
              </a:rPr>
              <a:t>”</a:t>
            </a:r>
            <a:r>
              <a:rPr lang="zh-CN" altLang="zh-CN" sz="2400" b="1" spc="0">
                <a:latin typeface="Times New Roman"/>
                <a:ea typeface="宋体" pitchFamily="2" charset="-122"/>
              </a:rPr>
              <a:t>或</a:t>
            </a:r>
            <a:r>
              <a:rPr lang="en-US" altLang="zh-CN" sz="2400" b="1" spc="0">
                <a:latin typeface="Times New Roman"/>
              </a:rPr>
              <a:t>“</a:t>
            </a:r>
            <a:r>
              <a:rPr lang="zh-CN" altLang="zh-CN" sz="2400" b="1" spc="0">
                <a:latin typeface="Times New Roman"/>
                <a:ea typeface="宋体" pitchFamily="2" charset="-122"/>
              </a:rPr>
              <a:t>不能</a:t>
            </a:r>
            <a:r>
              <a:rPr lang="en-US" altLang="zh-CN" sz="2400" b="1" spc="0">
                <a:latin typeface="Times New Roman"/>
              </a:rPr>
              <a:t>”)</a:t>
            </a:r>
            <a:r>
              <a:rPr lang="zh-CN" altLang="zh-CN" sz="2400" b="1" spc="0">
                <a:latin typeface="Times New Roman"/>
                <a:ea typeface="宋体" pitchFamily="2" charset="-122"/>
              </a:rPr>
              <a:t>直接由实验得出。</a:t>
            </a:r>
            <a:endParaRPr lang="zh-CN" altLang="zh-CN" sz="1000">
              <a:latin typeface="宋体" pitchFamily="2" charset="-122"/>
              <a:ea typeface="宋体" pitchFamily="2" charset="-122"/>
            </a:endParaRPr>
          </a:p>
          <a:p>
            <a:pPr marL="357505" marR="0" lvl="0" indent="-354965" algn="just">
              <a:lnSpc>
                <a:spcPct val="150000"/>
              </a:lnSpc>
              <a:spcAft>
                <a:spcPct val="0"/>
              </a:spcAft>
              <a:buClrTx/>
              <a:buFontTx/>
            </a:pPr>
            <a:r>
              <a:rPr lang="en-US" altLang="zh-CN" sz="2400" b="1" spc="0">
                <a:latin typeface="Times New Roman"/>
              </a:rPr>
              <a:t>(4)</a:t>
            </a:r>
            <a:r>
              <a:rPr lang="zh-CN" altLang="zh-CN" sz="2400" b="1" spc="0">
                <a:latin typeface="Times New Roman"/>
                <a:ea typeface="宋体" pitchFamily="2" charset="-122"/>
              </a:rPr>
              <a:t>实验中小车在水平面上三次滑行中消耗的机械能大小</a:t>
            </a:r>
            <a:r>
              <a:rPr lang="en-US" altLang="zh-CN" sz="2400" b="1" spc="0">
                <a:latin typeface="Times New Roman"/>
              </a:rPr>
              <a:t> __________( </a:t>
            </a:r>
            <a:r>
              <a:rPr lang="zh-CN" altLang="zh-CN" sz="2400" b="1" spc="0">
                <a:latin typeface="Times New Roman"/>
                <a:ea typeface="宋体" pitchFamily="2" charset="-122"/>
              </a:rPr>
              <a:t>填</a:t>
            </a:r>
            <a:r>
              <a:rPr lang="en-US" altLang="zh-CN" sz="2400" b="1" spc="0">
                <a:latin typeface="Times New Roman"/>
              </a:rPr>
              <a:t>“</a:t>
            </a:r>
            <a:r>
              <a:rPr lang="zh-CN" altLang="zh-CN" sz="2400" b="1" spc="0">
                <a:latin typeface="Times New Roman"/>
                <a:ea typeface="宋体" pitchFamily="2" charset="-122"/>
              </a:rPr>
              <a:t>相等</a:t>
            </a:r>
            <a:r>
              <a:rPr lang="en-US" altLang="zh-CN" sz="2400" b="1" spc="0">
                <a:latin typeface="Times New Roman"/>
              </a:rPr>
              <a:t>”</a:t>
            </a:r>
            <a:r>
              <a:rPr lang="zh-CN" altLang="zh-CN" sz="2400" b="1" spc="0">
                <a:latin typeface="Times New Roman"/>
                <a:ea typeface="宋体" pitchFamily="2" charset="-122"/>
              </a:rPr>
              <a:t>或</a:t>
            </a:r>
            <a:r>
              <a:rPr lang="en-US" altLang="zh-CN" sz="2400" b="1" spc="0">
                <a:latin typeface="Times New Roman"/>
              </a:rPr>
              <a:t>“</a:t>
            </a:r>
            <a:r>
              <a:rPr lang="zh-CN" altLang="zh-CN" sz="2400" b="1" spc="0">
                <a:latin typeface="Times New Roman"/>
                <a:ea typeface="宋体" pitchFamily="2" charset="-122"/>
              </a:rPr>
              <a:t>不相等</a:t>
            </a:r>
            <a:r>
              <a:rPr lang="en-US" altLang="zh-CN" sz="2400" b="1" spc="0">
                <a:latin typeface="Times New Roman"/>
              </a:rPr>
              <a:t>”)</a:t>
            </a:r>
            <a:r>
              <a:rPr lang="zh-CN" altLang="zh-CN" sz="2400" b="1" spc="0">
                <a:latin typeface="Times New Roman"/>
                <a:ea typeface="宋体" pitchFamily="2" charset="-122"/>
              </a:rPr>
              <a:t>。</a:t>
            </a:r>
            <a:endParaRPr lang="zh-CN" altLang="zh-CN" sz="1000">
              <a:latin typeface="宋体" pitchFamily="2" charset="-122"/>
              <a:ea typeface="宋体" pitchFamily="2" charset="-122"/>
            </a:endParaRPr>
          </a:p>
        </p:txBody>
      </p:sp>
      <p:sp>
        <p:nvSpPr>
          <p:cNvPr id="39938" name="矩形 6"/>
          <p:cNvSpPr>
            <a:spLocks noChangeArrowheads="1"/>
          </p:cNvSpPr>
          <p:nvPr/>
        </p:nvSpPr>
        <p:spPr bwMode="auto">
          <a:xfrm>
            <a:off x="3230563" y="1203325"/>
            <a:ext cx="2039938"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匀速直线运动</a:t>
            </a:r>
            <a:endParaRPr lang="zh-CN" altLang="zh-CN" sz="1000">
              <a:latin typeface="宋体" pitchFamily="2" charset="-122"/>
              <a:ea typeface="宋体" pitchFamily="2" charset="-122"/>
            </a:endParaRPr>
          </a:p>
        </p:txBody>
      </p:sp>
      <p:sp>
        <p:nvSpPr>
          <p:cNvPr id="39939" name="矩形 7"/>
          <p:cNvSpPr>
            <a:spLocks noChangeArrowheads="1"/>
          </p:cNvSpPr>
          <p:nvPr/>
        </p:nvSpPr>
        <p:spPr bwMode="auto">
          <a:xfrm>
            <a:off x="3276600" y="2279650"/>
            <a:ext cx="803275"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不能</a:t>
            </a:r>
            <a:endParaRPr lang="zh-CN" altLang="zh-CN" sz="1000">
              <a:latin typeface="宋体" pitchFamily="2" charset="-122"/>
              <a:ea typeface="宋体" pitchFamily="2" charset="-122"/>
            </a:endParaRPr>
          </a:p>
        </p:txBody>
      </p:sp>
      <p:sp>
        <p:nvSpPr>
          <p:cNvPr id="39940" name="矩形 8"/>
          <p:cNvSpPr>
            <a:spLocks noChangeArrowheads="1"/>
          </p:cNvSpPr>
          <p:nvPr/>
        </p:nvSpPr>
        <p:spPr bwMode="auto">
          <a:xfrm>
            <a:off x="1403350" y="3905250"/>
            <a:ext cx="803275"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相等</a:t>
            </a:r>
            <a:endParaRPr lang="zh-CN" altLang="zh-CN" sz="1000">
              <a:latin typeface="宋体" pitchFamily="2" charset="-122"/>
              <a:ea typeface="宋体" pitchFamily="2" charset="-122"/>
            </a:endParaRPr>
          </a:p>
        </p:txBody>
      </p:sp>
    </p:spTree>
    <p:extLst>
      <p:ext uri="{BB962C8B-B14F-4D97-AF65-F5344CB8AC3E}">
        <p14:creationId xmlns:p14="http://schemas.microsoft.com/office/powerpoint/2010/main" val="342979480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animEffect transition="in" filter="wipe(left)">
                                      <p:cBhvr>
                                        <p:cTn id="7" dur="500" fill="hold"/>
                                        <p:tgtEl>
                                          <p:spTgt spid="3993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9939"/>
                                        </p:tgtEl>
                                        <p:attrNameLst>
                                          <p:attrName>style.visibility</p:attrName>
                                        </p:attrNameLst>
                                      </p:cBhvr>
                                      <p:to>
                                        <p:strVal val="visible"/>
                                      </p:to>
                                    </p:set>
                                    <p:animEffect transition="in" filter="wipe(left)">
                                      <p:cBhvr>
                                        <p:cTn id="12" dur="500" fill="hold"/>
                                        <p:tgtEl>
                                          <p:spTgt spid="3993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9940"/>
                                        </p:tgtEl>
                                        <p:attrNameLst>
                                          <p:attrName>style.visibility</p:attrName>
                                        </p:attrNameLst>
                                      </p:cBhvr>
                                      <p:to>
                                        <p:strVal val="visible"/>
                                      </p:to>
                                    </p:set>
                                    <p:animEffect transition="in" filter="wipe(left)">
                                      <p:cBhvr>
                                        <p:cTn id="17" dur="500" fill="hold"/>
                                        <p:tgtEl>
                                          <p:spTgt spid="399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P spid="39939" grpId="0"/>
      <p:bldP spid="3994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矩形 4"/>
          <p:cNvSpPr>
            <a:spLocks noChangeArrowheads="1"/>
          </p:cNvSpPr>
          <p:nvPr/>
        </p:nvSpPr>
        <p:spPr bwMode="auto">
          <a:xfrm>
            <a:off x="565150" y="647700"/>
            <a:ext cx="8023225" cy="223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en-US" altLang="zh-CN" sz="2400" b="1" spc="0">
                <a:latin typeface="Times New Roman"/>
              </a:rPr>
              <a:t>(5)</a:t>
            </a:r>
            <a:r>
              <a:rPr lang="zh-CN" altLang="zh-CN" sz="2400" b="1" spc="0">
                <a:latin typeface="Times New Roman"/>
                <a:ea typeface="宋体" pitchFamily="2" charset="-122"/>
              </a:rPr>
              <a:t>现给水平面上小车一个初速度冲上斜面，斜面光滑没有摩擦力且足够长，在冲上最高点的途中假如重力突然消失了，小车一段时间将做</a:t>
            </a:r>
            <a:r>
              <a:rPr lang="en-US" altLang="zh-CN" sz="2400" b="1" spc="0">
                <a:latin typeface="Times New Roman"/>
              </a:rPr>
              <a:t>____________________(</a:t>
            </a:r>
            <a:r>
              <a:rPr lang="zh-CN" altLang="zh-CN" sz="2400" b="1" spc="0">
                <a:latin typeface="Times New Roman"/>
                <a:ea typeface="宋体" pitchFamily="2" charset="-122"/>
              </a:rPr>
              <a:t>填</a:t>
            </a:r>
            <a:r>
              <a:rPr lang="en-US" altLang="zh-CN" sz="2400" b="1" spc="0">
                <a:latin typeface="Times New Roman"/>
              </a:rPr>
              <a:t>“</a:t>
            </a:r>
            <a:r>
              <a:rPr lang="zh-CN" altLang="zh-CN" sz="2400" b="1" spc="0">
                <a:latin typeface="Times New Roman"/>
                <a:ea typeface="宋体" pitchFamily="2" charset="-122"/>
              </a:rPr>
              <a:t>变速直线运动</a:t>
            </a:r>
            <a:r>
              <a:rPr lang="en-US" altLang="zh-CN" sz="2400" b="1" spc="0">
                <a:latin typeface="Times New Roman"/>
              </a:rPr>
              <a:t>”“</a:t>
            </a:r>
            <a:r>
              <a:rPr lang="zh-CN" altLang="zh-CN" sz="2400" b="1" spc="0">
                <a:latin typeface="Times New Roman"/>
                <a:ea typeface="宋体" pitchFamily="2" charset="-122"/>
              </a:rPr>
              <a:t>匀速直线运动</a:t>
            </a:r>
            <a:r>
              <a:rPr lang="en-US" altLang="zh-CN" sz="2400" b="1" spc="0">
                <a:latin typeface="Times New Roman"/>
              </a:rPr>
              <a:t>”</a:t>
            </a:r>
            <a:r>
              <a:rPr lang="zh-CN" altLang="zh-CN" sz="2400" b="1" spc="0">
                <a:latin typeface="Times New Roman"/>
                <a:ea typeface="宋体" pitchFamily="2" charset="-122"/>
              </a:rPr>
              <a:t>或</a:t>
            </a:r>
            <a:r>
              <a:rPr lang="en-US" altLang="zh-CN" sz="2400" b="1" spc="0">
                <a:latin typeface="Times New Roman"/>
              </a:rPr>
              <a:t>“</a:t>
            </a:r>
            <a:r>
              <a:rPr lang="zh-CN" altLang="zh-CN" sz="2400" b="1" spc="0">
                <a:latin typeface="Times New Roman"/>
                <a:ea typeface="宋体" pitchFamily="2" charset="-122"/>
              </a:rPr>
              <a:t>静止</a:t>
            </a:r>
            <a:r>
              <a:rPr lang="en-US" altLang="zh-CN" sz="2400" b="1" spc="0">
                <a:latin typeface="Times New Roman"/>
              </a:rPr>
              <a:t>”)</a:t>
            </a:r>
            <a:r>
              <a:rPr lang="zh-CN" altLang="zh-CN" sz="2400" b="1" spc="0">
                <a:latin typeface="Times New Roman"/>
                <a:ea typeface="宋体" pitchFamily="2" charset="-122"/>
              </a:rPr>
              <a:t>。</a:t>
            </a:r>
            <a:endParaRPr lang="zh-CN" altLang="zh-CN" sz="1000">
              <a:latin typeface="宋体" pitchFamily="2" charset="-122"/>
              <a:ea typeface="宋体" pitchFamily="2" charset="-122"/>
            </a:endParaRPr>
          </a:p>
        </p:txBody>
      </p:sp>
      <p:pic>
        <p:nvPicPr>
          <p:cNvPr id="40962" name="Picture 7" descr="C:\Users\Administrator\Desktop\习题课件\返回框.png">
            <a:hlinkClick r:id="rId2" action="ppaction://hlinksldjump"/>
          </p:cNvPr>
          <p:cNvPicPr>
            <a:picLocks noChangeAspect="1"/>
          </p:cNvPicPr>
          <p:nvPr/>
        </p:nvPicPr>
        <p:blipFill>
          <a:blip r:embed="rId3"/>
          <a:stretch>
            <a:fillRect/>
          </a:stretch>
        </p:blipFill>
        <p:spPr>
          <a:xfrm>
            <a:off x="8150225" y="4146550"/>
            <a:ext cx="669925" cy="669925"/>
          </a:xfrm>
          <a:prstGeom prst="rect">
            <a:avLst/>
          </a:prstGeom>
          <a:noFill/>
          <a:ln>
            <a:noFill/>
            <a:miter lim="800000"/>
          </a:ln>
        </p:spPr>
      </p:pic>
      <p:sp>
        <p:nvSpPr>
          <p:cNvPr id="40963" name="矩形 5"/>
          <p:cNvSpPr>
            <a:spLocks noChangeArrowheads="1"/>
          </p:cNvSpPr>
          <p:nvPr/>
        </p:nvSpPr>
        <p:spPr bwMode="auto">
          <a:xfrm>
            <a:off x="5076825" y="1708150"/>
            <a:ext cx="31686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匀速直线运动</a:t>
            </a:r>
            <a:r>
              <a:rPr lang="en-US" altLang="zh-CN" sz="2400" b="1" spc="0">
                <a:solidFill>
                  <a:srgbClr val="C00000"/>
                </a:solidFill>
                <a:latin typeface="Times New Roman"/>
              </a:rPr>
              <a:t> </a:t>
            </a:r>
            <a:endParaRPr lang="zh-CN" altLang="zh-CN" sz="1000">
              <a:latin typeface="宋体" pitchFamily="2" charset="-122"/>
              <a:ea typeface="宋体" pitchFamily="2" charset="-122"/>
            </a:endParaRPr>
          </a:p>
        </p:txBody>
      </p:sp>
    </p:spTree>
    <p:extLst>
      <p:ext uri="{BB962C8B-B14F-4D97-AF65-F5344CB8AC3E}">
        <p14:creationId xmlns:p14="http://schemas.microsoft.com/office/powerpoint/2010/main" val="330528475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63"/>
                                        </p:tgtEl>
                                        <p:attrNameLst>
                                          <p:attrName>style.visibility</p:attrName>
                                        </p:attrNameLst>
                                      </p:cBhvr>
                                      <p:to>
                                        <p:strVal val="visible"/>
                                      </p:to>
                                    </p:set>
                                    <p:animEffect transition="in" filter="wipe(left)">
                                      <p:cBhvr>
                                        <p:cTn id="7" dur="500" fill="hold"/>
                                        <p:tgtEl>
                                          <p:spTgt spid="409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矩形 15"/>
          <p:cNvSpPr>
            <a:spLocks noChangeArrowheads="1"/>
          </p:cNvSpPr>
          <p:nvPr/>
        </p:nvSpPr>
        <p:spPr bwMode="auto">
          <a:xfrm>
            <a:off x="633413" y="627063"/>
            <a:ext cx="64595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buClrTx/>
              <a:buFontTx/>
            </a:pPr>
            <a:r>
              <a:rPr lang="zh-CN" altLang="en-US" sz="2400" b="1" spc="0">
                <a:solidFill>
                  <a:srgbClr val="E46C0A"/>
                </a:solidFill>
                <a:latin typeface="Times New Roman"/>
                <a:ea typeface="宋体" pitchFamily="2" charset="-122"/>
              </a:rPr>
              <a:t>重点</a:t>
            </a:r>
            <a:r>
              <a:rPr lang="en-US" altLang="zh-CN" sz="2400" b="1" spc="0">
                <a:solidFill>
                  <a:srgbClr val="E46C0A"/>
                </a:solidFill>
                <a:latin typeface="Times New Roman"/>
              </a:rPr>
              <a:t>4   </a:t>
            </a:r>
            <a:r>
              <a:rPr lang="zh-CN" altLang="en-US" sz="2400" b="1" spc="0">
                <a:solidFill>
                  <a:srgbClr val="E46C0A"/>
                </a:solidFill>
                <a:latin typeface="Times New Roman"/>
                <a:ea typeface="宋体" pitchFamily="2" charset="-122"/>
              </a:rPr>
              <a:t>实验</a:t>
            </a:r>
            <a:r>
              <a:rPr lang="en-US" altLang="zh-CN" sz="2400" b="1" spc="0">
                <a:solidFill>
                  <a:srgbClr val="E46C0A"/>
                </a:solidFill>
                <a:latin typeface="Times New Roman"/>
              </a:rPr>
              <a:t>:</a:t>
            </a:r>
            <a:r>
              <a:rPr lang="zh-CN" altLang="en-US" sz="2400" b="1" spc="0">
                <a:solidFill>
                  <a:srgbClr val="E46C0A"/>
                </a:solidFill>
                <a:latin typeface="Times New Roman"/>
                <a:ea typeface="宋体" pitchFamily="2" charset="-122"/>
              </a:rPr>
              <a:t>探究二力平衡的条件</a:t>
            </a:r>
            <a:r>
              <a:rPr lang="en-US" altLang="zh-CN" sz="2400" b="1" spc="0">
                <a:solidFill>
                  <a:srgbClr val="953735"/>
                </a:solidFill>
                <a:latin typeface="Times New Roman" pitchFamily="18" charset="0"/>
              </a:rPr>
              <a:t>【</a:t>
            </a:r>
            <a:r>
              <a:rPr lang="zh-CN" altLang="en-US" sz="2400" b="1" spc="0">
                <a:solidFill>
                  <a:srgbClr val="953735"/>
                </a:solidFill>
                <a:latin typeface="Times New Roman" pitchFamily="18" charset="0"/>
                <a:ea typeface="宋体" pitchFamily="2" charset="-122"/>
              </a:rPr>
              <a:t>高频考点</a:t>
            </a:r>
            <a:r>
              <a:rPr lang="en-US" altLang="zh-CN" sz="2400" b="1" spc="0">
                <a:solidFill>
                  <a:srgbClr val="953735"/>
                </a:solidFill>
                <a:latin typeface="Times New Roman" pitchFamily="18" charset="0"/>
              </a:rPr>
              <a:t>】</a:t>
            </a:r>
            <a:endParaRPr lang="zh-CN" altLang="en-US" sz="2400" b="1">
              <a:solidFill>
                <a:srgbClr val="953735"/>
              </a:solidFill>
              <a:latin typeface="Times New Roman" pitchFamily="18" charset="0"/>
              <a:ea typeface="宋体" pitchFamily="2" charset="-122"/>
            </a:endParaRPr>
          </a:p>
        </p:txBody>
      </p:sp>
      <p:sp>
        <p:nvSpPr>
          <p:cNvPr id="41986" name="矩形 5"/>
          <p:cNvSpPr>
            <a:spLocks noChangeArrowheads="1"/>
          </p:cNvSpPr>
          <p:nvPr/>
        </p:nvSpPr>
        <p:spPr bwMode="auto">
          <a:xfrm>
            <a:off x="581025" y="1103313"/>
            <a:ext cx="8023225"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zh-CN" altLang="zh-CN" sz="2400" b="1" spc="0">
                <a:latin typeface="Times New Roman"/>
                <a:ea typeface="宋体" pitchFamily="2" charset="-122"/>
              </a:rPr>
              <a:t>【实验剖析】</a:t>
            </a:r>
            <a:endParaRPr lang="zh-CN" altLang="zh-CN" sz="1000">
              <a:latin typeface="宋体" pitchFamily="2" charset="-122"/>
              <a:ea typeface="宋体" pitchFamily="2" charset="-122"/>
            </a:endParaRPr>
          </a:p>
          <a:p>
            <a:pPr marL="357505" marR="0" lvl="0" indent="-354965" algn="just">
              <a:lnSpc>
                <a:spcPct val="150000"/>
              </a:lnSpc>
              <a:spcAft>
                <a:spcPct val="0"/>
              </a:spcAft>
              <a:buClrTx/>
              <a:buFontTx/>
            </a:pPr>
            <a:r>
              <a:rPr lang="en-US" altLang="zh-CN" sz="2400" b="1" spc="0">
                <a:latin typeface="Times New Roman"/>
              </a:rPr>
              <a:t>1</a:t>
            </a:r>
            <a:r>
              <a:rPr lang="zh-CN" altLang="zh-CN" sz="2400" b="1" spc="0">
                <a:latin typeface="Times New Roman"/>
                <a:ea typeface="宋体" pitchFamily="2" charset="-122"/>
              </a:rPr>
              <a:t>．设计实验</a:t>
            </a:r>
            <a:r>
              <a:rPr lang="en-US" altLang="zh-CN" sz="2400" b="1" spc="0">
                <a:latin typeface="Times New Roman"/>
              </a:rPr>
              <a:t>(</a:t>
            </a:r>
            <a:r>
              <a:rPr lang="zh-CN" altLang="zh-CN" sz="2400" b="1" spc="0">
                <a:latin typeface="Times New Roman"/>
                <a:ea typeface="宋体" pitchFamily="2" charset="-122"/>
              </a:rPr>
              <a:t>如图</a:t>
            </a:r>
            <a:r>
              <a:rPr lang="en-US" altLang="zh-CN" sz="2400" b="1" spc="0">
                <a:latin typeface="Times New Roman"/>
              </a:rPr>
              <a:t>3)</a:t>
            </a:r>
            <a:endParaRPr lang="zh-CN" altLang="zh-CN" sz="1000">
              <a:latin typeface="宋体" pitchFamily="2" charset="-122"/>
              <a:ea typeface="宋体" pitchFamily="2" charset="-122"/>
            </a:endParaRPr>
          </a:p>
        </p:txBody>
      </p:sp>
      <p:pic>
        <p:nvPicPr>
          <p:cNvPr id="41987" name="Picture 6" descr="图+196"/>
          <p:cNvPicPr>
            <a:picLocks noChangeAspect="1"/>
          </p:cNvPicPr>
          <p:nvPr/>
        </p:nvPicPr>
        <p:blipFill>
          <a:blip r:embed="rId2">
            <a:clrChange>
              <a:clrFrom>
                <a:srgbClr val="FFFFFF"/>
              </a:clrFrom>
              <a:clrTo>
                <a:srgbClr val="FFFFFF">
                  <a:alpha val="0"/>
                </a:srgbClr>
              </a:clrTo>
            </a:clrChange>
          </a:blip>
          <a:stretch>
            <a:fillRect/>
          </a:stretch>
        </p:blipFill>
        <p:spPr>
          <a:xfrm>
            <a:off x="3059113" y="1223963"/>
            <a:ext cx="3736975" cy="3508375"/>
          </a:xfrm>
          <a:prstGeom prst="rect">
            <a:avLst/>
          </a:prstGeom>
          <a:noFill/>
          <a:ln>
            <a:noFill/>
            <a:miter lim="800000"/>
          </a:ln>
        </p:spPr>
      </p:pic>
    </p:spTree>
    <p:extLst>
      <p:ext uri="{BB962C8B-B14F-4D97-AF65-F5344CB8AC3E}">
        <p14:creationId xmlns:p14="http://schemas.microsoft.com/office/powerpoint/2010/main" val="2630051266"/>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矩形 5"/>
          <p:cNvSpPr>
            <a:spLocks noChangeArrowheads="1"/>
          </p:cNvSpPr>
          <p:nvPr/>
        </p:nvSpPr>
        <p:spPr bwMode="auto">
          <a:xfrm>
            <a:off x="581025" y="411163"/>
            <a:ext cx="8023225" cy="443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en-US" altLang="zh-CN" sz="2400" b="1" spc="0">
                <a:latin typeface="Times New Roman"/>
              </a:rPr>
              <a:t>2</a:t>
            </a:r>
            <a:r>
              <a:rPr lang="zh-CN" altLang="zh-CN" sz="2400" b="1" spc="0">
                <a:latin typeface="Times New Roman"/>
                <a:ea typeface="宋体" pitchFamily="2" charset="-122"/>
              </a:rPr>
              <a:t>．主要实验器材及作用</a:t>
            </a:r>
            <a:endParaRPr lang="zh-CN" altLang="zh-CN" sz="1000">
              <a:latin typeface="宋体" pitchFamily="2" charset="-122"/>
              <a:ea typeface="宋体" pitchFamily="2" charset="-122"/>
            </a:endParaRPr>
          </a:p>
          <a:p>
            <a:pPr marL="357505" marR="0" lvl="0" indent="-354965" algn="just">
              <a:lnSpc>
                <a:spcPct val="150000"/>
              </a:lnSpc>
              <a:spcAft>
                <a:spcPct val="0"/>
              </a:spcAft>
              <a:buClrTx/>
              <a:buFontTx/>
            </a:pPr>
            <a:r>
              <a:rPr lang="en-US" altLang="zh-CN" sz="2400" b="1" spc="0">
                <a:latin typeface="Times New Roman"/>
              </a:rPr>
              <a:t>(1)</a:t>
            </a:r>
            <a:r>
              <a:rPr lang="zh-CN" altLang="zh-CN" sz="2400" b="1" spc="0">
                <a:latin typeface="Times New Roman"/>
                <a:ea typeface="宋体" pitchFamily="2" charset="-122"/>
              </a:rPr>
              <a:t>定滑轮：改变力的方向。</a:t>
            </a:r>
            <a:endParaRPr lang="zh-CN" altLang="zh-CN" sz="1000">
              <a:latin typeface="宋体" pitchFamily="2" charset="-122"/>
              <a:ea typeface="宋体" pitchFamily="2" charset="-122"/>
            </a:endParaRPr>
          </a:p>
          <a:p>
            <a:pPr marL="357505" marR="0" lvl="0" indent="-354965" algn="just">
              <a:lnSpc>
                <a:spcPct val="150000"/>
              </a:lnSpc>
              <a:spcAft>
                <a:spcPct val="0"/>
              </a:spcAft>
              <a:buClrTx/>
              <a:buFontTx/>
            </a:pPr>
            <a:r>
              <a:rPr lang="en-US" altLang="zh-CN" sz="2400" b="1" spc="0">
                <a:latin typeface="Times New Roman"/>
              </a:rPr>
              <a:t>(2)</a:t>
            </a:r>
            <a:r>
              <a:rPr lang="zh-CN" altLang="zh-CN" sz="2400" b="1" spc="0">
                <a:latin typeface="Times New Roman"/>
                <a:ea typeface="宋体" pitchFamily="2" charset="-122"/>
              </a:rPr>
              <a:t>钩码：改变力的大小。</a:t>
            </a:r>
            <a:endParaRPr lang="zh-CN" altLang="zh-CN" sz="1000">
              <a:latin typeface="宋体" pitchFamily="2" charset="-122"/>
              <a:ea typeface="宋体" pitchFamily="2" charset="-122"/>
            </a:endParaRPr>
          </a:p>
          <a:p>
            <a:pPr marL="357505" marR="0" lvl="0" indent="-354965" algn="just">
              <a:lnSpc>
                <a:spcPct val="150000"/>
              </a:lnSpc>
              <a:spcAft>
                <a:spcPct val="0"/>
              </a:spcAft>
              <a:buClrTx/>
              <a:buFontTx/>
            </a:pPr>
            <a:r>
              <a:rPr lang="en-US" altLang="zh-CN" sz="2400" b="1" spc="0">
                <a:latin typeface="Times New Roman"/>
              </a:rPr>
              <a:t>(3)</a:t>
            </a:r>
            <a:r>
              <a:rPr lang="zh-CN" altLang="zh-CN" sz="2400" b="1" spc="0">
                <a:latin typeface="Times New Roman"/>
                <a:ea typeface="宋体" pitchFamily="2" charset="-122"/>
              </a:rPr>
              <a:t>较光滑水平面：减少阻力对实验造成的影响。</a:t>
            </a:r>
            <a:endParaRPr lang="zh-CN" altLang="zh-CN" sz="1000">
              <a:latin typeface="宋体" pitchFamily="2" charset="-122"/>
              <a:ea typeface="宋体" pitchFamily="2" charset="-122"/>
            </a:endParaRPr>
          </a:p>
          <a:p>
            <a:pPr marL="357505" marR="0" lvl="0" indent="-354965" algn="just">
              <a:lnSpc>
                <a:spcPct val="150000"/>
              </a:lnSpc>
              <a:spcAft>
                <a:spcPct val="0"/>
              </a:spcAft>
              <a:buClrTx/>
              <a:buFontTx/>
            </a:pPr>
            <a:r>
              <a:rPr lang="en-US" altLang="zh-CN" sz="2400" b="1" spc="0">
                <a:latin typeface="Times New Roman"/>
              </a:rPr>
              <a:t>3</a:t>
            </a:r>
            <a:r>
              <a:rPr lang="zh-CN" altLang="zh-CN" sz="2400" b="1" spc="0">
                <a:latin typeface="Times New Roman"/>
                <a:ea typeface="宋体" pitchFamily="2" charset="-122"/>
              </a:rPr>
              <a:t>．改进原因</a:t>
            </a:r>
            <a:endParaRPr lang="zh-CN" altLang="zh-CN" sz="1000">
              <a:latin typeface="宋体" pitchFamily="2" charset="-122"/>
              <a:ea typeface="宋体" pitchFamily="2" charset="-122"/>
            </a:endParaRPr>
          </a:p>
          <a:p>
            <a:pPr marL="357505" marR="0" lvl="0" indent="-354965" algn="just">
              <a:lnSpc>
                <a:spcPct val="150000"/>
              </a:lnSpc>
              <a:spcAft>
                <a:spcPct val="0"/>
              </a:spcAft>
              <a:buClrTx/>
              <a:buFontTx/>
            </a:pPr>
            <a:r>
              <a:rPr lang="en-US" altLang="zh-CN" sz="2400" b="1" spc="0">
                <a:latin typeface="Times New Roman"/>
              </a:rPr>
              <a:t>	</a:t>
            </a:r>
            <a:r>
              <a:rPr lang="zh-CN" altLang="zh-CN" sz="2400" b="1" spc="0">
                <a:latin typeface="Times New Roman"/>
                <a:ea typeface="宋体" pitchFamily="2" charset="-122"/>
              </a:rPr>
              <a:t>减少摩擦力对实验的影响，木块与桌面之间的摩擦力太大，小车与桌面之间的摩擦力较小，硬纸片与空气之间的摩擦力最小。</a:t>
            </a:r>
            <a:endParaRPr lang="zh-CN" altLang="zh-CN" sz="1000">
              <a:latin typeface="宋体" pitchFamily="2" charset="-122"/>
              <a:ea typeface="宋体" pitchFamily="2" charset="-122"/>
            </a:endParaRPr>
          </a:p>
        </p:txBody>
      </p:sp>
    </p:spTree>
    <p:extLst>
      <p:ext uri="{BB962C8B-B14F-4D97-AF65-F5344CB8AC3E}">
        <p14:creationId xmlns:p14="http://schemas.microsoft.com/office/powerpoint/2010/main" val="47143198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5" name="组合 5"/>
          <p:cNvGrpSpPr/>
          <p:nvPr/>
        </p:nvGrpSpPr>
        <p:grpSpPr>
          <a:xfrm>
            <a:off x="2425700" y="279400"/>
            <a:ext cx="4192588" cy="1992313"/>
            <a:chOff x="1851755" y="1505713"/>
            <a:chExt cx="5440491" cy="2584754"/>
          </a:xfrm>
        </p:grpSpPr>
        <p:grpSp>
          <p:nvGrpSpPr>
            <p:cNvPr id="6146" name="组合 81"/>
            <p:cNvGrpSpPr>
              <a:grpSpLocks noGrp="1" noChangeAspect="1"/>
            </p:cNvGrpSpPr>
            <p:nvPr/>
          </p:nvGrpSpPr>
          <p:grpSpPr>
            <a:xfrm>
              <a:off x="1533189" y="1385529"/>
              <a:ext cx="2664226" cy="2591900"/>
              <a:chOff x="3295850" y="1895995"/>
              <a:chExt cx="3725149" cy="4660916"/>
            </a:xfrm>
          </p:grpSpPr>
        </p:grpSp>
        <p:grpSp>
          <p:nvGrpSpPr>
            <p:cNvPr id="6147" name="组合 82"/>
            <p:cNvGrpSpPr/>
            <p:nvPr/>
          </p:nvGrpSpPr>
          <p:grpSpPr>
            <a:xfrm>
              <a:off x="2302897" y="1980707"/>
              <a:ext cx="4989349" cy="751080"/>
              <a:chOff x="2302897" y="1980707"/>
              <a:chExt cx="4989349" cy="751080"/>
            </a:xfrm>
          </p:grpSpPr>
          <p:sp>
            <p:nvSpPr>
              <p:cNvPr id="6148" name="圆角矩形 8"/>
              <p:cNvSpPr/>
              <p:nvPr/>
            </p:nvSpPr>
            <p:spPr>
              <a:xfrm>
                <a:off x="3316286" y="1899715"/>
                <a:ext cx="4150195" cy="1006268"/>
              </a:xfrm>
              <a:prstGeom prst="roundRect">
                <a:avLst>
                  <a:gd name="adj" fmla="val 9976"/>
                </a:avLst>
              </a:prstGeom>
              <a:solidFill>
                <a:srgbClr val="00B0F0"/>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015" b="1" i="0" u="none" strike="noStrike" kern="1200" cap="none" spc="0" normalizeH="0" baseline="0" noProof="0">
                  <a:ln>
                    <a:noFill/>
                  </a:ln>
                  <a:solidFill>
                    <a:schemeClr val="lt1"/>
                  </a:solidFill>
                  <a:effectLst/>
                  <a:uLnTx/>
                  <a:uFillTx/>
                  <a:latin typeface="+mn-lt"/>
                  <a:ea typeface="+mn-ea"/>
                  <a:cs typeface="+mn-cs"/>
                </a:endParaRPr>
              </a:p>
            </p:txBody>
          </p:sp>
          <p:grpSp>
            <p:nvGrpSpPr>
              <p:cNvPr id="6149" name="组合 84"/>
              <p:cNvGrpSpPr/>
              <p:nvPr/>
            </p:nvGrpSpPr>
            <p:grpSpPr>
              <a:xfrm>
                <a:off x="3467584" y="2294564"/>
                <a:ext cx="118508" cy="118509"/>
                <a:chOff x="4486616" y="3001075"/>
                <a:chExt cx="274695" cy="274699"/>
              </a:xfrm>
            </p:grpSpPr>
            <p:sp>
              <p:nvSpPr>
                <p:cNvPr id="6150" name="椭圆 21"/>
                <p:cNvSpPr/>
                <p:nvPr/>
              </p:nvSpPr>
              <p:spPr>
                <a:xfrm rot="16200000">
                  <a:off x="4484837" y="3000957"/>
                  <a:ext cx="276891" cy="276951"/>
                </a:xfrm>
                <a:prstGeom prst="ellipse">
                  <a:avLst/>
                </a:prstGeom>
                <a:gradFill rotWithShape="1">
                  <a:gsLst>
                    <a:gs pos="0">
                      <a:srgbClr val="FFFFFF"/>
                    </a:gs>
                    <a:gs pos="17000">
                      <a:srgbClr val="A6A6A6"/>
                    </a:gs>
                    <a:gs pos="35001">
                      <a:srgbClr val="F2F2F2"/>
                    </a:gs>
                    <a:gs pos="55000">
                      <a:srgbClr val="A6A6A6"/>
                    </a:gs>
                    <a:gs pos="75000">
                      <a:srgbClr val="F2F2F2"/>
                    </a:gs>
                    <a:gs pos="100000">
                      <a:srgbClr val="A6A6A6"/>
                    </a:gs>
                  </a:gsLst>
                  <a:lin ang="2700000" scaled="1"/>
                </a:gradFill>
                <a:ln w="25400">
                  <a:noFill/>
                  <a:miter lim="800000"/>
                </a:ln>
                <a:effectLst>
                  <a:outerShdw blurRad="12700" dist="12700" dir="2700000" algn="tl">
                    <a:srgbClr val="000000">
                      <a:alpha val="39999"/>
                    </a:srgbClr>
                  </a:outerShdw>
                </a:effectLst>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ctr">
                    <a:buClrTx/>
                    <a:buFontTx/>
                  </a:pPr>
                  <a:endParaRPr lang="zh-CN" altLang="en-US" sz="1000" b="1">
                    <a:solidFill>
                      <a:srgbClr val="FFFFFF"/>
                    </a:solidFill>
                  </a:endParaRPr>
                </a:p>
              </p:txBody>
            </p:sp>
            <p:sp>
              <p:nvSpPr>
                <p:cNvPr id="6151" name="椭圆 22"/>
                <p:cNvSpPr/>
                <p:nvPr/>
              </p:nvSpPr>
              <p:spPr>
                <a:xfrm>
                  <a:off x="4385233" y="2756459"/>
                  <a:ext cx="469760" cy="49440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015" b="1" i="0" u="none" strike="noStrike" kern="1200" cap="none" spc="0" normalizeH="0" baseline="0" noProof="0">
                    <a:ln>
                      <a:noFill/>
                    </a:ln>
                    <a:solidFill>
                      <a:prstClr val="white"/>
                    </a:solidFill>
                    <a:effectLst/>
                    <a:uLnTx/>
                    <a:uFillTx/>
                    <a:latin typeface="+mn-lt"/>
                    <a:ea typeface="+mn-ea"/>
                    <a:cs typeface="+mn-cs"/>
                  </a:endParaRPr>
                </a:p>
              </p:txBody>
            </p:sp>
          </p:grpSp>
          <p:grpSp>
            <p:nvGrpSpPr>
              <p:cNvPr id="6152" name="组合 85"/>
              <p:cNvGrpSpPr/>
              <p:nvPr/>
            </p:nvGrpSpPr>
            <p:grpSpPr>
              <a:xfrm>
                <a:off x="3168079" y="2294564"/>
                <a:ext cx="118508" cy="118509"/>
                <a:chOff x="4486616" y="3001075"/>
                <a:chExt cx="274695" cy="274699"/>
              </a:xfrm>
            </p:grpSpPr>
            <p:sp>
              <p:nvSpPr>
                <p:cNvPr id="6153" name="椭圆 19"/>
                <p:cNvSpPr/>
                <p:nvPr/>
              </p:nvSpPr>
              <p:spPr>
                <a:xfrm rot="16200000">
                  <a:off x="4479537" y="3008122"/>
                  <a:ext cx="276891" cy="262624"/>
                </a:xfrm>
                <a:prstGeom prst="ellipse">
                  <a:avLst/>
                </a:prstGeom>
                <a:gradFill rotWithShape="1">
                  <a:gsLst>
                    <a:gs pos="0">
                      <a:srgbClr val="FFFFFF"/>
                    </a:gs>
                    <a:gs pos="17000">
                      <a:srgbClr val="A6A6A6"/>
                    </a:gs>
                    <a:gs pos="35001">
                      <a:srgbClr val="F2F2F2"/>
                    </a:gs>
                    <a:gs pos="55000">
                      <a:srgbClr val="A6A6A6"/>
                    </a:gs>
                    <a:gs pos="75000">
                      <a:srgbClr val="F2F2F2"/>
                    </a:gs>
                    <a:gs pos="100000">
                      <a:srgbClr val="A6A6A6"/>
                    </a:gs>
                  </a:gsLst>
                  <a:lin ang="2700000" scaled="1"/>
                </a:gradFill>
                <a:ln w="25400">
                  <a:noFill/>
                  <a:miter lim="800000"/>
                </a:ln>
                <a:effectLst>
                  <a:outerShdw blurRad="12700" dist="12700" dir="2700000" algn="tl">
                    <a:srgbClr val="000000">
                      <a:alpha val="39999"/>
                    </a:srgbClr>
                  </a:outerShdw>
                </a:effectLst>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ctr">
                    <a:buClrTx/>
                    <a:buFontTx/>
                  </a:pPr>
                  <a:endParaRPr lang="zh-CN" altLang="en-US" sz="1000" b="1">
                    <a:solidFill>
                      <a:srgbClr val="FFFFFF"/>
                    </a:solidFill>
                  </a:endParaRPr>
                </a:p>
              </p:txBody>
            </p:sp>
            <p:sp>
              <p:nvSpPr>
                <p:cNvPr id="6154" name="椭圆 20"/>
                <p:cNvSpPr/>
                <p:nvPr/>
              </p:nvSpPr>
              <p:spPr>
                <a:xfrm>
                  <a:off x="4385233" y="2756459"/>
                  <a:ext cx="469760" cy="49440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015" b="1" i="0" u="none" strike="noStrike" kern="1200" cap="none" spc="0" normalizeH="0" baseline="0" noProof="0">
                    <a:ln>
                      <a:noFill/>
                    </a:ln>
                    <a:solidFill>
                      <a:prstClr val="white"/>
                    </a:solidFill>
                    <a:effectLst/>
                    <a:uLnTx/>
                    <a:uFillTx/>
                    <a:latin typeface="+mn-lt"/>
                    <a:ea typeface="+mn-ea"/>
                    <a:cs typeface="+mn-cs"/>
                  </a:endParaRPr>
                </a:p>
              </p:txBody>
            </p:sp>
          </p:grpSp>
          <p:grpSp>
            <p:nvGrpSpPr>
              <p:cNvPr id="6155" name="组合 86"/>
              <p:cNvGrpSpPr>
                <a:grpSpLocks noGrp="1" noChangeAspect="1"/>
              </p:cNvGrpSpPr>
              <p:nvPr/>
            </p:nvGrpSpPr>
            <p:grpSpPr>
              <a:xfrm>
                <a:off x="3197698" y="2171864"/>
                <a:ext cx="362117" cy="236685"/>
                <a:chOff x="4312849" y="3104300"/>
                <a:chExt cx="384317" cy="61430"/>
              </a:xfrm>
            </p:grpSpPr>
          </p:grpSp>
          <p:grpSp>
            <p:nvGrpSpPr>
              <p:cNvPr id="6156" name="组合 87"/>
              <p:cNvGrpSpPr/>
              <p:nvPr/>
            </p:nvGrpSpPr>
            <p:grpSpPr>
              <a:xfrm>
                <a:off x="3635164" y="2097014"/>
                <a:ext cx="630643" cy="550614"/>
                <a:chOff x="4846885" y="2796017"/>
                <a:chExt cx="840857" cy="734151"/>
              </a:xfrm>
            </p:grpSpPr>
            <p:sp>
              <p:nvSpPr>
                <p:cNvPr id="6157" name="椭圆 15"/>
                <p:cNvSpPr/>
                <p:nvPr/>
              </p:nvSpPr>
              <p:spPr>
                <a:xfrm>
                  <a:off x="4902566" y="2795742"/>
                  <a:ext cx="722379" cy="7551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ctr">
                    <a:buClrTx/>
                    <a:buFontTx/>
                  </a:pPr>
                  <a:endParaRPr lang="zh-CN" altLang="en-US" sz="1000" b="1">
                    <a:solidFill>
                      <a:srgbClr val="FFFFFF"/>
                    </a:solidFill>
                  </a:endParaRPr>
                </a:p>
              </p:txBody>
            </p:sp>
            <p:sp>
              <p:nvSpPr>
                <p:cNvPr id="6158" name="文本框 18"/>
                <p:cNvSpPr/>
                <p:nvPr/>
              </p:nvSpPr>
              <p:spPr>
                <a:xfrm>
                  <a:off x="4846885" y="2811166"/>
                  <a:ext cx="840857" cy="719002"/>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lgn="ctr"/>
                  <a:r>
                    <a:rPr lang="en-US" altLang="zh-CN" sz="2100" b="1">
                      <a:solidFill>
                        <a:srgbClr val="00B0F0"/>
                      </a:solidFill>
                      <a:latin typeface="Impact" pitchFamily="34" charset="0"/>
                    </a:rPr>
                    <a:t>01</a:t>
                  </a:r>
                  <a:endParaRPr lang="zh-CN" altLang="en-US" sz="2100" b="1">
                    <a:solidFill>
                      <a:srgbClr val="00B0F0"/>
                    </a:solidFill>
                    <a:latin typeface="Impact" pitchFamily="34" charset="0"/>
                    <a:ea typeface="宋体" pitchFamily="2" charset="-122"/>
                  </a:endParaRPr>
                </a:p>
              </p:txBody>
            </p:sp>
          </p:grpSp>
          <p:sp>
            <p:nvSpPr>
              <p:cNvPr id="6159" name="文本框 24"/>
              <p:cNvSpPr/>
              <p:nvPr/>
            </p:nvSpPr>
            <p:spPr>
              <a:xfrm>
                <a:off x="4035549" y="2014039"/>
                <a:ext cx="2629911" cy="659085"/>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lgn="ctr"/>
                <a:r>
                  <a:rPr lang="zh-CN" altLang="en-US" sz="2700" b="1">
                    <a:solidFill>
                      <a:schemeClr val="bg1"/>
                    </a:solidFill>
                    <a:latin typeface="黑体" pitchFamily="49" charset="-122"/>
                    <a:ea typeface="黑体" pitchFamily="49" charset="-122"/>
                  </a:rPr>
                  <a:t>知识梳理</a:t>
                </a:r>
              </a:p>
            </p:txBody>
          </p:sp>
          <p:sp>
            <p:nvSpPr>
              <p:cNvPr id="6160" name="KSO_Shape"/>
              <p:cNvSpPr/>
              <p:nvPr/>
            </p:nvSpPr>
            <p:spPr>
              <a:xfrm>
                <a:off x="2302898" y="2098867"/>
                <a:ext cx="558262" cy="533428"/>
              </a:xfrm>
              <a:custGeom>
                <a:avLst/>
                <a:gdLst/>
                <a:ahLst/>
                <a:cxnLst/>
                <a:rect l="l" t="t" r="r" b="b"/>
                <a:pathLst>
                  <a:path w="1889279" h="1810503">
                    <a:moveTo>
                      <a:pt x="1408636" y="1462945"/>
                    </a:moveTo>
                    <a:cubicBezTo>
                      <a:pt x="1471912" y="1494489"/>
                      <a:pt x="1528819" y="1532588"/>
                      <a:pt x="1575786" y="1578162"/>
                    </a:cubicBezTo>
                    <a:cubicBezTo>
                      <a:pt x="1467281" y="1672800"/>
                      <a:pt x="1335058" y="1742507"/>
                      <a:pt x="1188886" y="1779443"/>
                    </a:cubicBezTo>
                    <a:cubicBezTo>
                      <a:pt x="1278166" y="1700386"/>
                      <a:pt x="1353810" y="1592053"/>
                      <a:pt x="1408636" y="1462945"/>
                    </a:cubicBezTo>
                    <a:close/>
                    <a:moveTo>
                      <a:pt x="494888" y="1445849"/>
                    </a:moveTo>
                    <a:cubicBezTo>
                      <a:pt x="556747" y="1590569"/>
                      <a:pt x="643865" y="1709702"/>
                      <a:pt x="747068" y="1790925"/>
                    </a:cubicBezTo>
                    <a:cubicBezTo>
                      <a:pt x="576321" y="1756303"/>
                      <a:pt x="422614" y="1677538"/>
                      <a:pt x="300900" y="1566189"/>
                    </a:cubicBezTo>
                    <a:cubicBezTo>
                      <a:pt x="355309" y="1517036"/>
                      <a:pt x="421005" y="1476420"/>
                      <a:pt x="494888" y="1445849"/>
                    </a:cubicBezTo>
                    <a:close/>
                    <a:moveTo>
                      <a:pt x="900586" y="1355871"/>
                    </a:moveTo>
                    <a:lnTo>
                      <a:pt x="900586" y="1808904"/>
                    </a:lnTo>
                    <a:lnTo>
                      <a:pt x="884222" y="1808113"/>
                    </a:lnTo>
                    <a:cubicBezTo>
                      <a:pt x="745280" y="1742581"/>
                      <a:pt x="627378" y="1604992"/>
                      <a:pt x="551037" y="1423344"/>
                    </a:cubicBezTo>
                    <a:cubicBezTo>
                      <a:pt x="655969" y="1381011"/>
                      <a:pt x="774745" y="1357337"/>
                      <a:pt x="900586" y="1355871"/>
                    </a:cubicBezTo>
                    <a:close/>
                    <a:moveTo>
                      <a:pt x="953521" y="1355186"/>
                    </a:moveTo>
                    <a:cubicBezTo>
                      <a:pt x="1099660" y="1356509"/>
                      <a:pt x="1236550" y="1386650"/>
                      <a:pt x="1354036" y="1440083"/>
                    </a:cubicBezTo>
                    <a:cubicBezTo>
                      <a:pt x="1283551" y="1605630"/>
                      <a:pt x="1178611" y="1734316"/>
                      <a:pt x="1054486" y="1804443"/>
                    </a:cubicBezTo>
                    <a:lnTo>
                      <a:pt x="953521" y="1810503"/>
                    </a:lnTo>
                    <a:close/>
                    <a:moveTo>
                      <a:pt x="1517159" y="931303"/>
                    </a:moveTo>
                    <a:lnTo>
                      <a:pt x="1889279" y="931303"/>
                    </a:lnTo>
                    <a:cubicBezTo>
                      <a:pt x="1883282" y="1167646"/>
                      <a:pt x="1781715" y="1381244"/>
                      <a:pt x="1618873" y="1536894"/>
                    </a:cubicBezTo>
                    <a:cubicBezTo>
                      <a:pt x="1566437" y="1485571"/>
                      <a:pt x="1502786" y="1442774"/>
                      <a:pt x="1431939" y="1407715"/>
                    </a:cubicBezTo>
                    <a:cubicBezTo>
                      <a:pt x="1485774" y="1266553"/>
                      <a:pt x="1516428" y="1104135"/>
                      <a:pt x="1517159" y="931303"/>
                    </a:cubicBezTo>
                    <a:close/>
                    <a:moveTo>
                      <a:pt x="953521" y="931303"/>
                    </a:moveTo>
                    <a:lnTo>
                      <a:pt x="1456842" y="931303"/>
                    </a:lnTo>
                    <a:cubicBezTo>
                      <a:pt x="1456123" y="1096196"/>
                      <a:pt x="1427268" y="1250986"/>
                      <a:pt x="1375819" y="1384691"/>
                    </a:cubicBezTo>
                    <a:cubicBezTo>
                      <a:pt x="1251537" y="1327928"/>
                      <a:pt x="1107288" y="1296191"/>
                      <a:pt x="953521" y="1294902"/>
                    </a:cubicBezTo>
                    <a:close/>
                    <a:moveTo>
                      <a:pt x="448568" y="931303"/>
                    </a:moveTo>
                    <a:lnTo>
                      <a:pt x="900586" y="931303"/>
                    </a:lnTo>
                    <a:lnTo>
                      <a:pt x="900586" y="1295603"/>
                    </a:lnTo>
                    <a:cubicBezTo>
                      <a:pt x="766605" y="1297053"/>
                      <a:pt x="640053" y="1322469"/>
                      <a:pt x="528061" y="1368046"/>
                    </a:cubicBezTo>
                    <a:cubicBezTo>
                      <a:pt x="478984" y="1238632"/>
                      <a:pt x="450499" y="1089843"/>
                      <a:pt x="448568" y="931303"/>
                    </a:cubicBezTo>
                    <a:close/>
                    <a:moveTo>
                      <a:pt x="0" y="931303"/>
                    </a:moveTo>
                    <a:lnTo>
                      <a:pt x="388264" y="931303"/>
                    </a:lnTo>
                    <a:cubicBezTo>
                      <a:pt x="390220" y="1097785"/>
                      <a:pt x="420532" y="1254193"/>
                      <a:pt x="473139" y="1390578"/>
                    </a:cubicBezTo>
                    <a:cubicBezTo>
                      <a:pt x="391203" y="1423988"/>
                      <a:pt x="318506" y="1469260"/>
                      <a:pt x="258353" y="1524144"/>
                    </a:cubicBezTo>
                    <a:cubicBezTo>
                      <a:pt x="102364" y="1370026"/>
                      <a:pt x="5849" y="1161456"/>
                      <a:pt x="0" y="931303"/>
                    </a:cubicBezTo>
                    <a:close/>
                    <a:moveTo>
                      <a:pt x="536834" y="421694"/>
                    </a:moveTo>
                    <a:cubicBezTo>
                      <a:pt x="646682" y="464986"/>
                      <a:pt x="770110" y="489176"/>
                      <a:pt x="900586" y="490537"/>
                    </a:cubicBezTo>
                    <a:lnTo>
                      <a:pt x="900586" y="875390"/>
                    </a:lnTo>
                    <a:lnTo>
                      <a:pt x="448805" y="875390"/>
                    </a:lnTo>
                    <a:cubicBezTo>
                      <a:pt x="451150" y="709592"/>
                      <a:pt x="482649" y="554587"/>
                      <a:pt x="536834" y="421694"/>
                    </a:cubicBezTo>
                    <a:close/>
                    <a:moveTo>
                      <a:pt x="1356131" y="409527"/>
                    </a:moveTo>
                    <a:cubicBezTo>
                      <a:pt x="1415590" y="544412"/>
                      <a:pt x="1451132" y="703874"/>
                      <a:pt x="1455052" y="875390"/>
                    </a:cubicBezTo>
                    <a:lnTo>
                      <a:pt x="953521" y="875390"/>
                    </a:lnTo>
                    <a:lnTo>
                      <a:pt x="953521" y="491238"/>
                    </a:lnTo>
                    <a:cubicBezTo>
                      <a:pt x="1099303" y="490092"/>
                      <a:pt x="1236528" y="461431"/>
                      <a:pt x="1356131" y="409527"/>
                    </a:cubicBezTo>
                    <a:close/>
                    <a:moveTo>
                      <a:pt x="271202" y="273767"/>
                    </a:moveTo>
                    <a:cubicBezTo>
                      <a:pt x="330895" y="324894"/>
                      <a:pt x="401533" y="367494"/>
                      <a:pt x="480768" y="398692"/>
                    </a:cubicBezTo>
                    <a:cubicBezTo>
                      <a:pt x="424147" y="539118"/>
                      <a:pt x="390867" y="701724"/>
                      <a:pt x="388496" y="875390"/>
                    </a:cubicBezTo>
                    <a:lnTo>
                      <a:pt x="238" y="875390"/>
                    </a:lnTo>
                    <a:cubicBezTo>
                      <a:pt x="7162" y="640451"/>
                      <a:pt x="108645" y="428248"/>
                      <a:pt x="271202" y="273767"/>
                    </a:cubicBezTo>
                    <a:close/>
                    <a:moveTo>
                      <a:pt x="1605567" y="261436"/>
                    </a:moveTo>
                    <a:cubicBezTo>
                      <a:pt x="1775300" y="417133"/>
                      <a:pt x="1881942" y="634296"/>
                      <a:pt x="1889035" y="875390"/>
                    </a:cubicBezTo>
                    <a:lnTo>
                      <a:pt x="1515364" y="875390"/>
                    </a:lnTo>
                    <a:cubicBezTo>
                      <a:pt x="1511419" y="696081"/>
                      <a:pt x="1474168" y="529014"/>
                      <a:pt x="1413107" y="386152"/>
                    </a:cubicBezTo>
                    <a:cubicBezTo>
                      <a:pt x="1485941" y="353453"/>
                      <a:pt x="1551126" y="311628"/>
                      <a:pt x="1605567" y="261436"/>
                    </a:cubicBezTo>
                    <a:close/>
                    <a:moveTo>
                      <a:pt x="748157" y="19413"/>
                    </a:moveTo>
                    <a:cubicBezTo>
                      <a:pt x="649482" y="96557"/>
                      <a:pt x="565491" y="208310"/>
                      <a:pt x="504779" y="344256"/>
                    </a:cubicBezTo>
                    <a:cubicBezTo>
                      <a:pt x="432706" y="315858"/>
                      <a:pt x="368354" y="277545"/>
                      <a:pt x="313920" y="231604"/>
                    </a:cubicBezTo>
                    <a:cubicBezTo>
                      <a:pt x="434240" y="127070"/>
                      <a:pt x="583275" y="52667"/>
                      <a:pt x="748157" y="19413"/>
                    </a:cubicBezTo>
                    <a:close/>
                    <a:moveTo>
                      <a:pt x="1137621" y="18543"/>
                    </a:moveTo>
                    <a:cubicBezTo>
                      <a:pt x="1297904" y="50310"/>
                      <a:pt x="1443338" y="120918"/>
                      <a:pt x="1562575" y="219802"/>
                    </a:cubicBezTo>
                    <a:cubicBezTo>
                      <a:pt x="1512842" y="265093"/>
                      <a:pt x="1453308" y="302843"/>
                      <a:pt x="1386970" y="332857"/>
                    </a:cubicBezTo>
                    <a:cubicBezTo>
                      <a:pt x="1323718" y="199817"/>
                      <a:pt x="1237626" y="91674"/>
                      <a:pt x="1137621" y="18543"/>
                    </a:cubicBezTo>
                    <a:close/>
                    <a:moveTo>
                      <a:pt x="900586" y="1702"/>
                    </a:moveTo>
                    <a:lnTo>
                      <a:pt x="900586" y="430269"/>
                    </a:lnTo>
                    <a:cubicBezTo>
                      <a:pt x="778345" y="428899"/>
                      <a:pt x="662774" y="406468"/>
                      <a:pt x="560047" y="366408"/>
                    </a:cubicBezTo>
                    <a:cubicBezTo>
                      <a:pt x="637783" y="193348"/>
                      <a:pt x="753999" y="63227"/>
                      <a:pt x="890213" y="2203"/>
                    </a:cubicBezTo>
                    <a:close/>
                    <a:moveTo>
                      <a:pt x="953521" y="0"/>
                    </a:moveTo>
                    <a:lnTo>
                      <a:pt x="981035" y="1330"/>
                    </a:lnTo>
                    <a:cubicBezTo>
                      <a:pt x="1124068" y="53565"/>
                      <a:pt x="1247786" y="180867"/>
                      <a:pt x="1332000" y="354889"/>
                    </a:cubicBezTo>
                    <a:cubicBezTo>
                      <a:pt x="1219743" y="403080"/>
                      <a:pt x="1090709" y="429800"/>
                      <a:pt x="953521" y="430954"/>
                    </a:cubicBezTo>
                    <a:close/>
                  </a:path>
                </a:pathLst>
              </a:cu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defPPr>
                  <a:defRPr lang="zh-CN"/>
                </a:defPPr>
                <a:lvl1pPr marL="0" indent="0" algn="l" defTabSz="914400" rtl="0" eaLnBrk="0" fontAlgn="base" hangingPunct="0">
                  <a:lnSpc>
                    <a:spcPct val="100000"/>
                  </a:lnSpc>
                  <a:spcBef>
                    <a:spcPct val="0"/>
                  </a:spcBef>
                  <a:spcAft>
                    <a:spcPct val="0"/>
                  </a:spcAft>
                  <a:buClrTx/>
                  <a:buSzTx/>
                  <a:buFontTx/>
                  <a:buNone/>
                  <a:defRPr lang="zh-CN" altLang="en-US" sz="1800" b="0" i="0" u="none" kern="1200" baseline="0">
                    <a:solidFill>
                      <a:schemeClr val="lt1"/>
                    </a:solidFill>
                    <a:latin typeface="+mn-lt"/>
                    <a:ea typeface="+mn-ea"/>
                    <a:cs typeface="+mn-cs"/>
                  </a:defRPr>
                </a:lvl1pPr>
                <a:lvl2pPr marL="457200" indent="0" algn="l" defTabSz="914400" rtl="0" eaLnBrk="0" fontAlgn="base" hangingPunct="0">
                  <a:lnSpc>
                    <a:spcPct val="100000"/>
                  </a:lnSpc>
                  <a:spcBef>
                    <a:spcPct val="0"/>
                  </a:spcBef>
                  <a:spcAft>
                    <a:spcPct val="0"/>
                  </a:spcAft>
                  <a:buClrTx/>
                  <a:buSzTx/>
                  <a:buFontTx/>
                  <a:buNone/>
                  <a:defRPr lang="zh-CN" altLang="en-US" sz="1800" b="0" i="0" u="none" kern="1200" baseline="0">
                    <a:solidFill>
                      <a:schemeClr val="lt1"/>
                    </a:solidFill>
                    <a:latin typeface="+mn-lt"/>
                    <a:ea typeface="+mn-ea"/>
                    <a:cs typeface="+mn-cs"/>
                  </a:defRPr>
                </a:lvl2pPr>
                <a:lvl3pPr marL="914400" indent="0" algn="l" defTabSz="914400" rtl="0" eaLnBrk="0" fontAlgn="base" hangingPunct="0">
                  <a:lnSpc>
                    <a:spcPct val="100000"/>
                  </a:lnSpc>
                  <a:spcBef>
                    <a:spcPct val="0"/>
                  </a:spcBef>
                  <a:spcAft>
                    <a:spcPct val="0"/>
                  </a:spcAft>
                  <a:buClrTx/>
                  <a:buSzTx/>
                  <a:buFontTx/>
                  <a:buNone/>
                  <a:defRPr lang="zh-CN" altLang="en-US" sz="1800" b="0" i="0" u="none" kern="1200" baseline="0">
                    <a:solidFill>
                      <a:schemeClr val="lt1"/>
                    </a:solidFill>
                    <a:latin typeface="+mn-lt"/>
                    <a:ea typeface="+mn-ea"/>
                    <a:cs typeface="+mn-cs"/>
                  </a:defRPr>
                </a:lvl3pPr>
                <a:lvl4pPr marL="1371600" indent="0" algn="l" defTabSz="914400" rtl="0" eaLnBrk="0" fontAlgn="base" hangingPunct="0">
                  <a:lnSpc>
                    <a:spcPct val="100000"/>
                  </a:lnSpc>
                  <a:spcBef>
                    <a:spcPct val="0"/>
                  </a:spcBef>
                  <a:spcAft>
                    <a:spcPct val="0"/>
                  </a:spcAft>
                  <a:buClrTx/>
                  <a:buSzTx/>
                  <a:buFontTx/>
                  <a:buNone/>
                  <a:defRPr lang="zh-CN" altLang="en-US" sz="1800" b="0" i="0" u="none" kern="1200" baseline="0">
                    <a:solidFill>
                      <a:schemeClr val="lt1"/>
                    </a:solidFill>
                    <a:latin typeface="+mn-lt"/>
                    <a:ea typeface="+mn-ea"/>
                    <a:cs typeface="+mn-cs"/>
                  </a:defRPr>
                </a:lvl4pPr>
                <a:lvl5pPr marL="1828800" indent="0" algn="l" defTabSz="914400" rtl="0" eaLnBrk="0" fontAlgn="base" hangingPunct="0">
                  <a:lnSpc>
                    <a:spcPct val="100000"/>
                  </a:lnSpc>
                  <a:spcBef>
                    <a:spcPct val="0"/>
                  </a:spcBef>
                  <a:spcAft>
                    <a:spcPct val="0"/>
                  </a:spcAft>
                  <a:buClrTx/>
                  <a:buSzTx/>
                  <a:buFontTx/>
                  <a:buNone/>
                  <a:defRPr lang="zh-CN" altLang="en-US" sz="1800" b="0" i="0" u="none" kern="1200" baseline="0">
                    <a:solidFill>
                      <a:schemeClr val="lt1"/>
                    </a:solidFill>
                    <a:latin typeface="+mn-lt"/>
                    <a:ea typeface="+mn-ea"/>
                    <a:cs typeface="+mn-cs"/>
                  </a:defRPr>
                </a:lvl5pPr>
                <a:lvl6pPr marL="2286000" algn="l" defTabSz="914400" rtl="0" eaLnBrk="1" latinLnBrk="0" hangingPunct="1">
                  <a:defRPr lang="zh-CN" altLang="en-US" kern="1200">
                    <a:solidFill>
                      <a:schemeClr val="lt1"/>
                    </a:solidFill>
                    <a:latin typeface="+mn-lt"/>
                    <a:ea typeface="+mn-ea"/>
                    <a:cs typeface="+mn-cs"/>
                  </a:defRPr>
                </a:lvl6pPr>
                <a:lvl7pPr marL="2743200" algn="l" defTabSz="914400" rtl="0" eaLnBrk="1" latinLnBrk="0" hangingPunct="1">
                  <a:defRPr lang="zh-CN" altLang="en-US" kern="1200">
                    <a:solidFill>
                      <a:schemeClr val="lt1"/>
                    </a:solidFill>
                    <a:latin typeface="+mn-lt"/>
                    <a:ea typeface="+mn-ea"/>
                    <a:cs typeface="+mn-cs"/>
                  </a:defRPr>
                </a:lvl7pPr>
                <a:lvl8pPr marL="3200400" algn="l" defTabSz="914400" rtl="0" eaLnBrk="1" latinLnBrk="0" hangingPunct="1">
                  <a:defRPr lang="zh-CN" altLang="en-US" kern="1200">
                    <a:solidFill>
                      <a:schemeClr val="lt1"/>
                    </a:solidFill>
                    <a:latin typeface="+mn-lt"/>
                    <a:ea typeface="+mn-ea"/>
                    <a:cs typeface="+mn-cs"/>
                  </a:defRPr>
                </a:lvl8pPr>
                <a:lvl9pPr marL="3657600" algn="l" defTabSz="914400" rtl="0" eaLnBrk="1" latinLnBrk="0" hangingPunct="1">
                  <a:defRPr lang="zh-CN" altLang="en-US" kern="1200">
                    <a:solidFill>
                      <a:schemeClr val="lt1"/>
                    </a:solidFill>
                    <a:latin typeface="+mn-lt"/>
                    <a:ea typeface="+mn-ea"/>
                    <a:cs typeface="+mn-cs"/>
                  </a:defRPr>
                </a:lvl9pPr>
              </a:lstStyle>
              <a:p>
                <a:pPr marL="0" marR="0" lvl="0" indent="0" algn="ctr" fontAlgn="base">
                  <a:spcBef>
                    <a:spcPct val="0"/>
                  </a:spcBef>
                  <a:spcAft>
                    <a:spcPct val="0"/>
                  </a:spcAft>
                  <a:buClrTx/>
                  <a:buFontTx/>
                </a:pPr>
                <a:endParaRPr lang="zh-CN" altLang="en-US" sz="1800">
                  <a:solidFill>
                    <a:srgbClr val="FFFFFF"/>
                  </a:solidFill>
                </a:endParaRPr>
              </a:p>
            </p:txBody>
          </p:sp>
        </p:grpSp>
      </p:grpSp>
      <p:sp>
        <p:nvSpPr>
          <p:cNvPr id="6161" name="矩形 1">
            <a:hlinkClick r:id="rId2" action="ppaction://hlinksldjump"/>
          </p:cNvPr>
          <p:cNvSpPr/>
          <p:nvPr/>
        </p:nvSpPr>
        <p:spPr>
          <a:xfrm>
            <a:off x="1835150" y="1685925"/>
            <a:ext cx="5788025" cy="460375"/>
          </a:xfrm>
          <a:prstGeom prst="rect">
            <a:avLst/>
          </a:prstGeom>
          <a:solidFill>
            <a:srgbClr val="E56666"/>
          </a:solid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r>
              <a:rPr lang="en-US" altLang="zh-CN" sz="2400" b="1">
                <a:solidFill>
                  <a:schemeClr val="bg1"/>
                </a:solidFill>
                <a:latin typeface="隶书" pitchFamily="49" charset="-122"/>
                <a:ea typeface="隶书" pitchFamily="49" charset="-122"/>
              </a:rPr>
              <a:t>·1 </a:t>
            </a:r>
            <a:r>
              <a:rPr lang="zh-CN" altLang="en-US" sz="2400" b="1">
                <a:solidFill>
                  <a:schemeClr val="bg1"/>
                </a:solidFill>
                <a:latin typeface="隶书" pitchFamily="49" charset="-122"/>
                <a:ea typeface="隶书" pitchFamily="49" charset="-122"/>
              </a:rPr>
              <a:t>牛顿第一定律</a:t>
            </a:r>
          </a:p>
        </p:txBody>
      </p:sp>
      <p:sp>
        <p:nvSpPr>
          <p:cNvPr id="6162" name="矩形 2">
            <a:hlinkClick r:id="rId3" action="ppaction://hlinksldjump"/>
          </p:cNvPr>
          <p:cNvSpPr/>
          <p:nvPr/>
        </p:nvSpPr>
        <p:spPr>
          <a:xfrm>
            <a:off x="1835150" y="2284413"/>
            <a:ext cx="5788025" cy="461962"/>
          </a:xfrm>
          <a:prstGeom prst="rect">
            <a:avLst/>
          </a:prstGeom>
          <a:solidFill>
            <a:srgbClr val="00B7CA"/>
          </a:solid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r>
              <a:rPr lang="en-US" altLang="zh-CN" sz="2400" b="1">
                <a:solidFill>
                  <a:schemeClr val="bg1"/>
                </a:solidFill>
                <a:latin typeface="隶书" pitchFamily="49" charset="-122"/>
                <a:ea typeface="隶书" pitchFamily="49" charset="-122"/>
              </a:rPr>
              <a:t>·2 </a:t>
            </a:r>
            <a:r>
              <a:rPr lang="zh-CN" altLang="en-US" sz="2400" b="1">
                <a:solidFill>
                  <a:schemeClr val="bg1"/>
                </a:solidFill>
                <a:latin typeface="隶书" pitchFamily="49" charset="-122"/>
                <a:ea typeface="隶书" pitchFamily="49" charset="-122"/>
              </a:rPr>
              <a:t>力的合成</a:t>
            </a:r>
          </a:p>
        </p:txBody>
      </p:sp>
      <p:pic>
        <p:nvPicPr>
          <p:cNvPr id="6163" name="Picture 7" descr="C:\Users\Administrator\Desktop\习题课件\返回框.png">
            <a:hlinkClick r:id="rId4" action="ppaction://hlinksldjump"/>
          </p:cNvPr>
          <p:cNvPicPr>
            <a:picLocks noChangeAspect="1"/>
          </p:cNvPicPr>
          <p:nvPr/>
        </p:nvPicPr>
        <p:blipFill>
          <a:blip r:embed="rId5"/>
          <a:stretch>
            <a:fillRect/>
          </a:stretch>
        </p:blipFill>
        <p:spPr>
          <a:xfrm>
            <a:off x="8101013" y="4130675"/>
            <a:ext cx="669925" cy="669925"/>
          </a:xfrm>
          <a:prstGeom prst="rect">
            <a:avLst/>
          </a:prstGeom>
          <a:noFill/>
          <a:ln>
            <a:noFill/>
            <a:miter lim="800000"/>
          </a:ln>
        </p:spPr>
      </p:pic>
      <p:sp>
        <p:nvSpPr>
          <p:cNvPr id="6164" name="矩形 27">
            <a:hlinkClick r:id="rId6" action="ppaction://hlinksldjump"/>
          </p:cNvPr>
          <p:cNvSpPr/>
          <p:nvPr/>
        </p:nvSpPr>
        <p:spPr>
          <a:xfrm>
            <a:off x="1835150" y="2859088"/>
            <a:ext cx="5788025" cy="460375"/>
          </a:xfrm>
          <a:prstGeom prst="rect">
            <a:avLst/>
          </a:prstGeom>
          <a:solidFill>
            <a:srgbClr val="FFC000"/>
          </a:solid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r>
              <a:rPr lang="en-US" altLang="zh-CN" sz="2400" b="1">
                <a:solidFill>
                  <a:schemeClr val="bg1"/>
                </a:solidFill>
                <a:latin typeface="隶书" pitchFamily="49" charset="-122"/>
                <a:ea typeface="隶书" pitchFamily="49" charset="-122"/>
              </a:rPr>
              <a:t>·3 </a:t>
            </a:r>
            <a:r>
              <a:rPr lang="zh-CN" altLang="en-US" sz="2400" b="1">
                <a:solidFill>
                  <a:schemeClr val="bg1"/>
                </a:solidFill>
                <a:latin typeface="隶书" pitchFamily="49" charset="-122"/>
                <a:ea typeface="隶书" pitchFamily="49" charset="-122"/>
              </a:rPr>
              <a:t>力的平衡</a:t>
            </a:r>
          </a:p>
        </p:txBody>
      </p:sp>
    </p:spTree>
    <p:extLst>
      <p:ext uri="{BB962C8B-B14F-4D97-AF65-F5344CB8AC3E}">
        <p14:creationId xmlns:p14="http://schemas.microsoft.com/office/powerpoint/2010/main" val="331064621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61"/>
                                        </p:tgtEl>
                                        <p:attrNameLst>
                                          <p:attrName>style.visibility</p:attrName>
                                        </p:attrNameLst>
                                      </p:cBhvr>
                                      <p:to>
                                        <p:strVal val="visible"/>
                                      </p:to>
                                    </p:set>
                                    <p:anim calcmode="lin" valueType="num">
                                      <p:cBhvr additive="base">
                                        <p:cTn id="7" dur="500" fill="hold"/>
                                        <p:tgtEl>
                                          <p:spTgt spid="6161"/>
                                        </p:tgtEl>
                                        <p:attrNameLst>
                                          <p:attrName>ppt_x</p:attrName>
                                        </p:attrNameLst>
                                      </p:cBhvr>
                                      <p:tavLst>
                                        <p:tav tm="0">
                                          <p:val>
                                            <p:strVal val="#ppt_x"/>
                                          </p:val>
                                        </p:tav>
                                        <p:tav tm="100000">
                                          <p:val>
                                            <p:strVal val="#ppt_x"/>
                                          </p:val>
                                        </p:tav>
                                      </p:tavLst>
                                    </p:anim>
                                    <p:anim calcmode="lin" valueType="num">
                                      <p:cBhvr additive="base">
                                        <p:cTn id="8" dur="500" fill="hold"/>
                                        <p:tgtEl>
                                          <p:spTgt spid="616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162"/>
                                        </p:tgtEl>
                                        <p:attrNameLst>
                                          <p:attrName>style.visibility</p:attrName>
                                        </p:attrNameLst>
                                      </p:cBhvr>
                                      <p:to>
                                        <p:strVal val="visible"/>
                                      </p:to>
                                    </p:set>
                                    <p:anim calcmode="lin" valueType="num">
                                      <p:cBhvr additive="base">
                                        <p:cTn id="13" dur="500" fill="hold"/>
                                        <p:tgtEl>
                                          <p:spTgt spid="6162"/>
                                        </p:tgtEl>
                                        <p:attrNameLst>
                                          <p:attrName>ppt_x</p:attrName>
                                        </p:attrNameLst>
                                      </p:cBhvr>
                                      <p:tavLst>
                                        <p:tav tm="0">
                                          <p:val>
                                            <p:strVal val="#ppt_x"/>
                                          </p:val>
                                        </p:tav>
                                        <p:tav tm="100000">
                                          <p:val>
                                            <p:strVal val="#ppt_x"/>
                                          </p:val>
                                        </p:tav>
                                      </p:tavLst>
                                    </p:anim>
                                    <p:anim calcmode="lin" valueType="num">
                                      <p:cBhvr additive="base">
                                        <p:cTn id="14" dur="500" fill="hold"/>
                                        <p:tgtEl>
                                          <p:spTgt spid="6162"/>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164"/>
                                        </p:tgtEl>
                                        <p:attrNameLst>
                                          <p:attrName>style.visibility</p:attrName>
                                        </p:attrNameLst>
                                      </p:cBhvr>
                                      <p:to>
                                        <p:strVal val="visible"/>
                                      </p:to>
                                    </p:set>
                                    <p:anim calcmode="lin" valueType="num">
                                      <p:cBhvr additive="base">
                                        <p:cTn id="19" dur="500" fill="hold"/>
                                        <p:tgtEl>
                                          <p:spTgt spid="6164"/>
                                        </p:tgtEl>
                                        <p:attrNameLst>
                                          <p:attrName>ppt_x</p:attrName>
                                        </p:attrNameLst>
                                      </p:cBhvr>
                                      <p:tavLst>
                                        <p:tav tm="0">
                                          <p:val>
                                            <p:strVal val="#ppt_x"/>
                                          </p:val>
                                        </p:tav>
                                        <p:tav tm="100000">
                                          <p:val>
                                            <p:strVal val="#ppt_x"/>
                                          </p:val>
                                        </p:tav>
                                      </p:tavLst>
                                    </p:anim>
                                    <p:anim calcmode="lin" valueType="num">
                                      <p:cBhvr additive="base">
                                        <p:cTn id="20" dur="500" fill="hold"/>
                                        <p:tgtEl>
                                          <p:spTgt spid="61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61" grpId="0" animBg="1"/>
      <p:bldP spid="6162" grpId="0" animBg="1"/>
      <p:bldP spid="616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矩形 5"/>
          <p:cNvSpPr>
            <a:spLocks noChangeArrowheads="1"/>
          </p:cNvSpPr>
          <p:nvPr/>
        </p:nvSpPr>
        <p:spPr bwMode="auto">
          <a:xfrm>
            <a:off x="581025" y="423863"/>
            <a:ext cx="8023225"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en-US" altLang="zh-CN" sz="2400" b="1" spc="0">
                <a:latin typeface="Times New Roman"/>
              </a:rPr>
              <a:t>4</a:t>
            </a:r>
            <a:r>
              <a:rPr lang="zh-CN" altLang="zh-CN" sz="2400" b="1" spc="0">
                <a:latin typeface="Times New Roman"/>
                <a:ea typeface="宋体" pitchFamily="2" charset="-122"/>
              </a:rPr>
              <a:t>．实验方法：</a:t>
            </a:r>
            <a:r>
              <a:rPr lang="en-US" altLang="zh-CN" sz="2400" b="1" spc="0">
                <a:latin typeface="Times New Roman"/>
              </a:rPr>
              <a:t>____________</a:t>
            </a:r>
            <a:r>
              <a:rPr lang="zh-CN" altLang="zh-CN" sz="2400" b="1" spc="0">
                <a:latin typeface="Times New Roman"/>
                <a:ea typeface="宋体" pitchFamily="2" charset="-122"/>
              </a:rPr>
              <a:t>。</a:t>
            </a:r>
            <a:endParaRPr lang="zh-CN" altLang="zh-CN" sz="1000">
              <a:latin typeface="宋体" pitchFamily="2" charset="-122"/>
              <a:ea typeface="宋体" pitchFamily="2" charset="-122"/>
            </a:endParaRPr>
          </a:p>
          <a:p>
            <a:pPr marL="357505" marR="0" lvl="0" indent="-354965" algn="just">
              <a:lnSpc>
                <a:spcPct val="150000"/>
              </a:lnSpc>
              <a:spcAft>
                <a:spcPct val="0"/>
              </a:spcAft>
              <a:buClrTx/>
              <a:buFontTx/>
            </a:pPr>
            <a:r>
              <a:rPr lang="en-US" altLang="zh-CN" sz="2400" b="1" spc="0">
                <a:latin typeface="Times New Roman"/>
              </a:rPr>
              <a:t>5</a:t>
            </a:r>
            <a:r>
              <a:rPr lang="zh-CN" altLang="zh-CN" sz="2400" b="1" spc="0">
                <a:latin typeface="Times New Roman"/>
                <a:ea typeface="宋体" pitchFamily="2" charset="-122"/>
              </a:rPr>
              <a:t>．实验步骤</a:t>
            </a:r>
            <a:r>
              <a:rPr lang="en-US" altLang="zh-CN" sz="2400" b="1" spc="0">
                <a:latin typeface="Times New Roman"/>
              </a:rPr>
              <a:t>(</a:t>
            </a:r>
            <a:r>
              <a:rPr lang="zh-CN" altLang="zh-CN" sz="2400" b="1" spc="0">
                <a:latin typeface="Times New Roman"/>
                <a:ea typeface="宋体" pitchFamily="2" charset="-122"/>
              </a:rPr>
              <a:t>选择硬纸片为研究对象</a:t>
            </a:r>
            <a:r>
              <a:rPr lang="en-US" altLang="zh-CN" sz="2400" b="1" spc="0">
                <a:latin typeface="Times New Roman"/>
              </a:rPr>
              <a:t>)</a:t>
            </a:r>
            <a:endParaRPr lang="zh-CN" altLang="zh-CN" sz="1000">
              <a:latin typeface="宋体" pitchFamily="2" charset="-122"/>
              <a:ea typeface="宋体" pitchFamily="2" charset="-122"/>
            </a:endParaRPr>
          </a:p>
        </p:txBody>
      </p:sp>
      <p:sp>
        <p:nvSpPr>
          <p:cNvPr id="44034" name="矩形 2"/>
          <p:cNvSpPr>
            <a:spLocks noChangeArrowheads="1"/>
          </p:cNvSpPr>
          <p:nvPr/>
        </p:nvSpPr>
        <p:spPr bwMode="auto">
          <a:xfrm>
            <a:off x="2759075" y="411163"/>
            <a:ext cx="1731963"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控制变量法</a:t>
            </a:r>
            <a:endParaRPr lang="zh-CN" altLang="zh-CN" sz="1000">
              <a:latin typeface="宋体" pitchFamily="2" charset="-122"/>
              <a:ea typeface="宋体" pitchFamily="2" charset="-122"/>
            </a:endParaRPr>
          </a:p>
        </p:txBody>
      </p:sp>
      <p:graphicFrame>
        <p:nvGraphicFramePr>
          <p:cNvPr id="44035" name="表格 3"/>
          <p:cNvGraphicFramePr>
            <a:graphicFrameLocks noGrp="1"/>
          </p:cNvGraphicFramePr>
          <p:nvPr/>
        </p:nvGraphicFramePr>
        <p:xfrm>
          <a:off x="1116012" y="1563688"/>
          <a:ext cx="7127875" cy="3051175"/>
        </p:xfrm>
        <a:graphic>
          <a:graphicData uri="http://schemas.openxmlformats.org/drawingml/2006/table">
            <a:tbl>
              <a:tblPr/>
              <a:tblGrid>
                <a:gridCol w="3302000"/>
                <a:gridCol w="3825875"/>
              </a:tblGrid>
              <a:tr h="403225">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lgn="ctr">
                        <a:spcAft>
                          <a:spcPct val="0"/>
                        </a:spcAft>
                      </a:pPr>
                      <a:r>
                        <a:rPr lang="zh-CN" altLang="zh-CN" sz="2400" b="1">
                          <a:latin typeface="Times New Roman"/>
                          <a:ea typeface="宋体" pitchFamily="2" charset="-122"/>
                        </a:rPr>
                        <a:t>实验步骤</a:t>
                      </a:r>
                      <a:endParaRPr lang="zh-CN" altLang="zh-CN" sz="2400">
                        <a:latin typeface="宋体" pitchFamily="2" charset="-122"/>
                        <a:ea typeface="宋体" pitchFamily="2" charset="-122"/>
                      </a:endParaRPr>
                    </a:p>
                  </a:txBody>
                  <a:tcPr marL="42421" marR="42421"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lgn="ctr">
                        <a:spcAft>
                          <a:spcPct val="0"/>
                        </a:spcAft>
                      </a:pPr>
                      <a:r>
                        <a:rPr lang="zh-CN" altLang="zh-CN" sz="2400" b="1">
                          <a:latin typeface="Times New Roman"/>
                          <a:ea typeface="宋体" pitchFamily="2" charset="-122"/>
                        </a:rPr>
                        <a:t>实验现象</a:t>
                      </a:r>
                      <a:endParaRPr lang="zh-CN" altLang="zh-CN" sz="2400">
                        <a:latin typeface="宋体" pitchFamily="2" charset="-122"/>
                        <a:ea typeface="宋体" pitchFamily="2" charset="-122"/>
                      </a:endParaRPr>
                    </a:p>
                  </a:txBody>
                  <a:tcPr marL="42421" marR="42421"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r>
              <a:tr h="920750">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spcAft>
                          <a:spcPct val="0"/>
                        </a:spcAft>
                      </a:pPr>
                      <a:r>
                        <a:rPr lang="zh-CN" altLang="zh-CN" sz="2400" b="1">
                          <a:latin typeface="Times New Roman"/>
                          <a:ea typeface="宋体" pitchFamily="2" charset="-122"/>
                        </a:rPr>
                        <a:t>左右两侧所挂钩码数目由不相等到相等</a:t>
                      </a:r>
                      <a:endParaRPr lang="zh-CN" altLang="zh-CN" sz="2400">
                        <a:latin typeface="宋体" pitchFamily="2" charset="-122"/>
                        <a:ea typeface="宋体" pitchFamily="2" charset="-122"/>
                      </a:endParaRPr>
                    </a:p>
                  </a:txBody>
                  <a:tcPr marL="42421" marR="42421"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spcAft>
                          <a:spcPct val="0"/>
                        </a:spcAft>
                      </a:pPr>
                      <a:r>
                        <a:rPr lang="zh-CN" altLang="zh-CN" sz="2400" b="1">
                          <a:latin typeface="Times New Roman"/>
                          <a:ea typeface="宋体" pitchFamily="2" charset="-122"/>
                        </a:rPr>
                        <a:t>硬纸片由运动变为静止</a:t>
                      </a:r>
                      <a:endParaRPr lang="zh-CN" altLang="zh-CN" sz="2400">
                        <a:latin typeface="宋体" pitchFamily="2" charset="-122"/>
                        <a:ea typeface="宋体" pitchFamily="2" charset="-122"/>
                      </a:endParaRPr>
                    </a:p>
                  </a:txBody>
                  <a:tcPr marL="42421" marR="42421"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r>
              <a:tr h="806450">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spcAft>
                          <a:spcPct val="0"/>
                        </a:spcAft>
                      </a:pPr>
                      <a:r>
                        <a:rPr lang="zh-CN" altLang="zh-CN" sz="2400" b="1">
                          <a:latin typeface="Times New Roman"/>
                          <a:ea typeface="宋体" pitchFamily="2" charset="-122"/>
                        </a:rPr>
                        <a:t>把硬纸片转动一个角度，然后松手</a:t>
                      </a:r>
                      <a:endParaRPr lang="zh-CN" altLang="zh-CN" sz="2400">
                        <a:latin typeface="宋体" pitchFamily="2" charset="-122"/>
                        <a:ea typeface="宋体" pitchFamily="2" charset="-122"/>
                      </a:endParaRPr>
                    </a:p>
                  </a:txBody>
                  <a:tcPr marL="42421" marR="42421"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spcAft>
                          <a:spcPct val="0"/>
                        </a:spcAft>
                      </a:pPr>
                      <a:r>
                        <a:rPr lang="zh-CN" altLang="zh-CN" sz="2400" b="1">
                          <a:latin typeface="Times New Roman"/>
                          <a:ea typeface="宋体" pitchFamily="2" charset="-122"/>
                        </a:rPr>
                        <a:t>硬纸片不再平衡，会反转回原来的位置</a:t>
                      </a:r>
                      <a:endParaRPr lang="zh-CN" altLang="zh-CN" sz="2400">
                        <a:latin typeface="宋体" pitchFamily="2" charset="-122"/>
                        <a:ea typeface="宋体" pitchFamily="2" charset="-122"/>
                      </a:endParaRPr>
                    </a:p>
                  </a:txBody>
                  <a:tcPr marL="42421" marR="42421"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r>
              <a:tr h="920750">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spcAft>
                          <a:spcPct val="0"/>
                        </a:spcAft>
                      </a:pPr>
                      <a:r>
                        <a:rPr lang="zh-CN" altLang="zh-CN" sz="2400" b="1">
                          <a:latin typeface="Times New Roman"/>
                          <a:ea typeface="宋体" pitchFamily="2" charset="-122"/>
                        </a:rPr>
                        <a:t>用剪刀把硬纸片剪开</a:t>
                      </a:r>
                      <a:endParaRPr lang="zh-CN" altLang="zh-CN" sz="2400">
                        <a:latin typeface="宋体" pitchFamily="2" charset="-122"/>
                        <a:ea typeface="宋体" pitchFamily="2" charset="-122"/>
                      </a:endParaRPr>
                    </a:p>
                  </a:txBody>
                  <a:tcPr marL="42421" marR="42421"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spcAft>
                          <a:spcPct val="0"/>
                        </a:spcAft>
                      </a:pPr>
                      <a:r>
                        <a:rPr lang="zh-CN" altLang="zh-CN" sz="2400" b="1">
                          <a:latin typeface="Times New Roman"/>
                          <a:ea typeface="宋体" pitchFamily="2" charset="-122"/>
                        </a:rPr>
                        <a:t>硬纸片的两部分不再平衡，会随钩码加速运动</a:t>
                      </a:r>
                      <a:endParaRPr lang="zh-CN" altLang="zh-CN" sz="2400">
                        <a:latin typeface="宋体" pitchFamily="2" charset="-122"/>
                        <a:ea typeface="宋体" pitchFamily="2" charset="-122"/>
                      </a:endParaRPr>
                    </a:p>
                  </a:txBody>
                  <a:tcPr marL="42421" marR="42421"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r>
            </a:tbl>
          </a:graphicData>
        </a:graphic>
      </p:graphicFrame>
    </p:spTree>
    <p:extLst>
      <p:ext uri="{BB962C8B-B14F-4D97-AF65-F5344CB8AC3E}">
        <p14:creationId xmlns:p14="http://schemas.microsoft.com/office/powerpoint/2010/main" val="380563954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4034"/>
                                        </p:tgtEl>
                                        <p:attrNameLst>
                                          <p:attrName>style.visibility</p:attrName>
                                        </p:attrNameLst>
                                      </p:cBhvr>
                                      <p:to>
                                        <p:strVal val="visible"/>
                                      </p:to>
                                    </p:set>
                                    <p:animEffect transition="in" filter="wipe(left)">
                                      <p:cBhvr>
                                        <p:cTn id="7" dur="500" fill="hold"/>
                                        <p:tgtEl>
                                          <p:spTgt spid="440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矩形 5"/>
          <p:cNvSpPr>
            <a:spLocks noChangeArrowheads="1"/>
          </p:cNvSpPr>
          <p:nvPr/>
        </p:nvSpPr>
        <p:spPr bwMode="auto">
          <a:xfrm>
            <a:off x="581025" y="544513"/>
            <a:ext cx="8239125"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en-US" altLang="zh-CN" sz="2400" b="1" spc="0">
                <a:latin typeface="Times New Roman"/>
              </a:rPr>
              <a:t>6.</a:t>
            </a:r>
            <a:r>
              <a:rPr lang="zh-CN" altLang="zh-CN" sz="2400" b="1" spc="0">
                <a:latin typeface="Times New Roman"/>
                <a:ea typeface="宋体" pitchFamily="2" charset="-122"/>
              </a:rPr>
              <a:t>交流与反思</a:t>
            </a:r>
            <a:endParaRPr lang="zh-CN" altLang="zh-CN" sz="1000">
              <a:latin typeface="宋体" pitchFamily="2" charset="-122"/>
              <a:ea typeface="宋体" pitchFamily="2" charset="-122"/>
            </a:endParaRPr>
          </a:p>
          <a:p>
            <a:pPr marL="357505" marR="0" lvl="0" indent="-354965" algn="just">
              <a:lnSpc>
                <a:spcPct val="150000"/>
              </a:lnSpc>
              <a:spcAft>
                <a:spcPct val="0"/>
              </a:spcAft>
              <a:buClrTx/>
              <a:buFontTx/>
            </a:pPr>
            <a:r>
              <a:rPr lang="en-US" altLang="zh-CN" sz="2400" b="1" spc="0">
                <a:latin typeface="Times New Roman"/>
              </a:rPr>
              <a:t>(1)</a:t>
            </a:r>
            <a:r>
              <a:rPr lang="zh-CN" altLang="zh-CN" sz="2400" b="1" spc="0">
                <a:latin typeface="Times New Roman"/>
                <a:ea typeface="宋体" pitchFamily="2" charset="-122"/>
              </a:rPr>
              <a:t>选择静止作为研究状态的原因是操作方便，也便于观察实验现象。</a:t>
            </a:r>
            <a:endParaRPr lang="zh-CN" altLang="zh-CN" sz="1000">
              <a:latin typeface="宋体" pitchFamily="2" charset="-122"/>
              <a:ea typeface="宋体" pitchFamily="2" charset="-122"/>
            </a:endParaRPr>
          </a:p>
          <a:p>
            <a:pPr marL="357505" marR="0" lvl="0" indent="-354965" algn="just">
              <a:lnSpc>
                <a:spcPct val="150000"/>
              </a:lnSpc>
              <a:spcAft>
                <a:spcPct val="0"/>
              </a:spcAft>
              <a:buClrTx/>
              <a:buFontTx/>
            </a:pPr>
            <a:r>
              <a:rPr lang="en-US" altLang="zh-CN" sz="2400" b="1" spc="0">
                <a:latin typeface="Times New Roman"/>
              </a:rPr>
              <a:t>(2)</a:t>
            </a:r>
            <a:r>
              <a:rPr lang="zh-CN" altLang="zh-CN" sz="2400" b="1" spc="0">
                <a:latin typeface="Times New Roman"/>
                <a:ea typeface="宋体" pitchFamily="2" charset="-122"/>
              </a:rPr>
              <a:t>多次进行实验的目的是</a:t>
            </a:r>
            <a:r>
              <a:rPr lang="en-US" altLang="zh-CN" sz="2400" b="1" spc="0">
                <a:latin typeface="Times New Roman"/>
              </a:rPr>
              <a:t>________________________________</a:t>
            </a:r>
            <a:r>
              <a:rPr lang="zh-CN" altLang="zh-CN" sz="2400" b="1" spc="0">
                <a:latin typeface="Times New Roman"/>
                <a:ea typeface="宋体" pitchFamily="2" charset="-122"/>
              </a:rPr>
              <a:t>。</a:t>
            </a:r>
            <a:endParaRPr lang="zh-CN" altLang="zh-CN" sz="1000">
              <a:latin typeface="宋体" pitchFamily="2" charset="-122"/>
              <a:ea typeface="宋体" pitchFamily="2" charset="-122"/>
            </a:endParaRPr>
          </a:p>
          <a:p>
            <a:pPr marL="357505" marR="0" lvl="0" indent="-354965" algn="just">
              <a:lnSpc>
                <a:spcPct val="150000"/>
              </a:lnSpc>
              <a:spcAft>
                <a:spcPct val="0"/>
              </a:spcAft>
              <a:buClrTx/>
              <a:buFontTx/>
            </a:pPr>
            <a:r>
              <a:rPr lang="en-US" altLang="zh-CN" sz="2400" b="1" spc="0">
                <a:latin typeface="Times New Roman"/>
              </a:rPr>
              <a:t>(3)</a:t>
            </a:r>
            <a:r>
              <a:rPr lang="zh-CN" altLang="zh-CN" sz="2400" b="1" spc="0">
                <a:latin typeface="Times New Roman"/>
                <a:ea typeface="宋体" pitchFamily="2" charset="-122"/>
              </a:rPr>
              <a:t>使用小卡片进行实验的好处是减小</a:t>
            </a:r>
            <a:r>
              <a:rPr lang="en-US" altLang="zh-CN" sz="2400" b="1" spc="0">
                <a:latin typeface="Times New Roman"/>
              </a:rPr>
              <a:t>________</a:t>
            </a:r>
            <a:r>
              <a:rPr lang="zh-CN" altLang="zh-CN" sz="2400" b="1" spc="0">
                <a:latin typeface="Times New Roman"/>
                <a:ea typeface="宋体" pitchFamily="2" charset="-122"/>
              </a:rPr>
              <a:t>对实验的影响。</a:t>
            </a:r>
            <a:endParaRPr lang="zh-CN" altLang="zh-CN" sz="1000">
              <a:latin typeface="宋体" pitchFamily="2" charset="-122"/>
              <a:ea typeface="宋体" pitchFamily="2" charset="-122"/>
            </a:endParaRPr>
          </a:p>
        </p:txBody>
      </p:sp>
      <p:sp>
        <p:nvSpPr>
          <p:cNvPr id="45058" name="矩形 2"/>
          <p:cNvSpPr>
            <a:spLocks noChangeArrowheads="1"/>
          </p:cNvSpPr>
          <p:nvPr/>
        </p:nvSpPr>
        <p:spPr bwMode="auto">
          <a:xfrm>
            <a:off x="1103313" y="2716213"/>
            <a:ext cx="4824413"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避免结论的偶然性，得出普遍规律</a:t>
            </a:r>
            <a:endParaRPr lang="zh-CN" altLang="zh-CN" sz="1000">
              <a:latin typeface="宋体" pitchFamily="2" charset="-122"/>
              <a:ea typeface="宋体" pitchFamily="2" charset="-122"/>
            </a:endParaRPr>
          </a:p>
        </p:txBody>
      </p:sp>
      <p:sp>
        <p:nvSpPr>
          <p:cNvPr id="45059" name="矩形 3"/>
          <p:cNvSpPr>
            <a:spLocks noChangeArrowheads="1"/>
          </p:cNvSpPr>
          <p:nvPr/>
        </p:nvSpPr>
        <p:spPr bwMode="auto">
          <a:xfrm>
            <a:off x="5724525" y="3275013"/>
            <a:ext cx="1112838"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摩擦力</a:t>
            </a:r>
            <a:endParaRPr lang="zh-CN" altLang="zh-CN" sz="1000">
              <a:latin typeface="宋体" pitchFamily="2" charset="-122"/>
              <a:ea typeface="宋体" pitchFamily="2" charset="-122"/>
            </a:endParaRPr>
          </a:p>
        </p:txBody>
      </p:sp>
    </p:spTree>
    <p:extLst>
      <p:ext uri="{BB962C8B-B14F-4D97-AF65-F5344CB8AC3E}">
        <p14:creationId xmlns:p14="http://schemas.microsoft.com/office/powerpoint/2010/main" val="178041145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wipe(left)">
                                      <p:cBhvr>
                                        <p:cTn id="7" dur="500" fill="hold"/>
                                        <p:tgtEl>
                                          <p:spTgt spid="4505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5059"/>
                                        </p:tgtEl>
                                        <p:attrNameLst>
                                          <p:attrName>style.visibility</p:attrName>
                                        </p:attrNameLst>
                                      </p:cBhvr>
                                      <p:to>
                                        <p:strVal val="visible"/>
                                      </p:to>
                                    </p:set>
                                    <p:animEffect transition="in" filter="wipe(left)">
                                      <p:cBhvr>
                                        <p:cTn id="12" dur="500" fill="hold"/>
                                        <p:tgtEl>
                                          <p:spTgt spid="450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P spid="4505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矩形 4"/>
          <p:cNvSpPr>
            <a:spLocks noChangeArrowheads="1"/>
          </p:cNvSpPr>
          <p:nvPr/>
        </p:nvSpPr>
        <p:spPr bwMode="auto">
          <a:xfrm>
            <a:off x="565150" y="627063"/>
            <a:ext cx="8023225"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en-US" altLang="zh-CN" sz="2400" b="1" spc="0">
                <a:solidFill>
                  <a:srgbClr val="000000"/>
                </a:solidFill>
                <a:latin typeface="Times New Roman"/>
              </a:rPr>
              <a:t>7</a:t>
            </a:r>
            <a:r>
              <a:rPr lang="zh-CN" altLang="zh-CN" sz="2400" b="1" spc="0">
                <a:solidFill>
                  <a:srgbClr val="000000"/>
                </a:solidFill>
                <a:latin typeface="Times New Roman"/>
                <a:ea typeface="宋体" pitchFamily="2" charset="-122"/>
              </a:rPr>
              <a:t>．实验结论</a:t>
            </a:r>
            <a:endParaRPr lang="zh-CN" altLang="zh-CN" sz="1000">
              <a:solidFill>
                <a:srgbClr val="000000"/>
              </a:solidFill>
              <a:latin typeface="宋体" pitchFamily="2" charset="-122"/>
              <a:ea typeface="宋体" pitchFamily="2" charset="-122"/>
            </a:endParaRPr>
          </a:p>
          <a:p>
            <a:pPr marL="357505" marR="0" lvl="0" indent="-354965" algn="just">
              <a:lnSpc>
                <a:spcPct val="150000"/>
              </a:lnSpc>
              <a:spcAft>
                <a:spcPct val="0"/>
              </a:spcAft>
              <a:buClrTx/>
              <a:buFontTx/>
            </a:pPr>
            <a:r>
              <a:rPr lang="en-US" altLang="zh-CN" sz="2400" b="1" spc="0">
                <a:solidFill>
                  <a:srgbClr val="000000"/>
                </a:solidFill>
                <a:latin typeface="Times New Roman"/>
              </a:rPr>
              <a:t>     </a:t>
            </a:r>
            <a:r>
              <a:rPr lang="zh-CN" altLang="zh-CN" sz="2400" b="1" spc="0">
                <a:solidFill>
                  <a:srgbClr val="000000"/>
                </a:solidFill>
                <a:latin typeface="Times New Roman"/>
                <a:ea typeface="宋体" pitchFamily="2" charset="-122"/>
              </a:rPr>
              <a:t>二力平衡条件：作用在同一物体上的两个力</a:t>
            </a:r>
            <a:r>
              <a:rPr lang="en-US" altLang="zh-CN" sz="2400" b="1" spc="0">
                <a:solidFill>
                  <a:srgbClr val="000000"/>
                </a:solidFill>
                <a:latin typeface="Times New Roman"/>
              </a:rPr>
              <a:t>__________</a:t>
            </a:r>
            <a:r>
              <a:rPr lang="zh-CN" altLang="zh-CN" sz="2400" b="1" spc="0">
                <a:solidFill>
                  <a:srgbClr val="000000"/>
                </a:solidFill>
                <a:latin typeface="Times New Roman"/>
                <a:ea typeface="宋体" pitchFamily="2" charset="-122"/>
              </a:rPr>
              <a:t>、</a:t>
            </a:r>
            <a:r>
              <a:rPr lang="en-US" altLang="zh-CN" sz="2400" b="1" spc="0">
                <a:solidFill>
                  <a:srgbClr val="000000"/>
                </a:solidFill>
                <a:latin typeface="Times New Roman"/>
              </a:rPr>
              <a:t>______________</a:t>
            </a:r>
            <a:r>
              <a:rPr lang="zh-CN" altLang="zh-CN" sz="2400" b="1" spc="0">
                <a:solidFill>
                  <a:srgbClr val="000000"/>
                </a:solidFill>
                <a:latin typeface="Times New Roman"/>
                <a:ea typeface="宋体" pitchFamily="2" charset="-122"/>
              </a:rPr>
              <a:t>、</a:t>
            </a:r>
            <a:r>
              <a:rPr lang="en-US" altLang="zh-CN" sz="2400" b="1" spc="0">
                <a:solidFill>
                  <a:srgbClr val="000000"/>
                </a:solidFill>
                <a:latin typeface="Times New Roman"/>
              </a:rPr>
              <a:t>____________________</a:t>
            </a:r>
            <a:r>
              <a:rPr lang="zh-CN" altLang="zh-CN" sz="2400" b="1" spc="0">
                <a:solidFill>
                  <a:srgbClr val="000000"/>
                </a:solidFill>
                <a:latin typeface="Times New Roman"/>
                <a:ea typeface="宋体" pitchFamily="2" charset="-122"/>
              </a:rPr>
              <a:t>。</a:t>
            </a:r>
            <a:endParaRPr lang="zh-CN" altLang="zh-CN" sz="1000">
              <a:solidFill>
                <a:srgbClr val="000000"/>
              </a:solidFill>
              <a:latin typeface="宋体" pitchFamily="2" charset="-122"/>
              <a:ea typeface="宋体" pitchFamily="2" charset="-122"/>
            </a:endParaRPr>
          </a:p>
        </p:txBody>
      </p:sp>
      <p:sp>
        <p:nvSpPr>
          <p:cNvPr id="46082" name="矩形 2"/>
          <p:cNvSpPr>
            <a:spLocks noChangeArrowheads="1"/>
          </p:cNvSpPr>
          <p:nvPr/>
        </p:nvSpPr>
        <p:spPr bwMode="auto">
          <a:xfrm>
            <a:off x="7058025" y="1144588"/>
            <a:ext cx="142240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大小相等</a:t>
            </a:r>
            <a:endParaRPr lang="zh-CN" altLang="zh-CN" sz="1000">
              <a:latin typeface="宋体" pitchFamily="2" charset="-122"/>
              <a:ea typeface="宋体" pitchFamily="2" charset="-122"/>
            </a:endParaRPr>
          </a:p>
        </p:txBody>
      </p:sp>
      <p:sp>
        <p:nvSpPr>
          <p:cNvPr id="46083" name="矩形 3"/>
          <p:cNvSpPr>
            <a:spLocks noChangeArrowheads="1"/>
          </p:cNvSpPr>
          <p:nvPr/>
        </p:nvSpPr>
        <p:spPr bwMode="auto">
          <a:xfrm>
            <a:off x="1422400" y="1652588"/>
            <a:ext cx="1420813"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方向相反</a:t>
            </a:r>
            <a:endParaRPr lang="zh-CN" altLang="zh-CN" sz="1000">
              <a:latin typeface="宋体" pitchFamily="2" charset="-122"/>
              <a:ea typeface="宋体" pitchFamily="2" charset="-122"/>
            </a:endParaRPr>
          </a:p>
        </p:txBody>
      </p:sp>
      <p:sp>
        <p:nvSpPr>
          <p:cNvPr id="46084" name="矩形 5"/>
          <p:cNvSpPr>
            <a:spLocks noChangeArrowheads="1"/>
          </p:cNvSpPr>
          <p:nvPr/>
        </p:nvSpPr>
        <p:spPr bwMode="auto">
          <a:xfrm>
            <a:off x="3497263" y="1708150"/>
            <a:ext cx="2659063"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作用在同一直线上</a:t>
            </a:r>
            <a:endParaRPr lang="zh-CN" altLang="zh-CN" sz="1000">
              <a:latin typeface="宋体" pitchFamily="2" charset="-122"/>
              <a:ea typeface="宋体" pitchFamily="2" charset="-122"/>
            </a:endParaRPr>
          </a:p>
        </p:txBody>
      </p:sp>
    </p:spTree>
    <p:extLst>
      <p:ext uri="{BB962C8B-B14F-4D97-AF65-F5344CB8AC3E}">
        <p14:creationId xmlns:p14="http://schemas.microsoft.com/office/powerpoint/2010/main" val="315073474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6082"/>
                                        </p:tgtEl>
                                        <p:attrNameLst>
                                          <p:attrName>style.visibility</p:attrName>
                                        </p:attrNameLst>
                                      </p:cBhvr>
                                      <p:to>
                                        <p:strVal val="visible"/>
                                      </p:to>
                                    </p:set>
                                    <p:animEffect transition="in" filter="wipe(left)">
                                      <p:cBhvr>
                                        <p:cTn id="7" dur="500" fill="hold"/>
                                        <p:tgtEl>
                                          <p:spTgt spid="4608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6083"/>
                                        </p:tgtEl>
                                        <p:attrNameLst>
                                          <p:attrName>style.visibility</p:attrName>
                                        </p:attrNameLst>
                                      </p:cBhvr>
                                      <p:to>
                                        <p:strVal val="visible"/>
                                      </p:to>
                                    </p:set>
                                    <p:animEffect transition="in" filter="wipe(left)">
                                      <p:cBhvr>
                                        <p:cTn id="12" dur="500" fill="hold"/>
                                        <p:tgtEl>
                                          <p:spTgt spid="4608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6084"/>
                                        </p:tgtEl>
                                        <p:attrNameLst>
                                          <p:attrName>style.visibility</p:attrName>
                                        </p:attrNameLst>
                                      </p:cBhvr>
                                      <p:to>
                                        <p:strVal val="visible"/>
                                      </p:to>
                                    </p:set>
                                    <p:animEffect transition="in" filter="wipe(left)">
                                      <p:cBhvr>
                                        <p:cTn id="17" dur="500" fill="hold"/>
                                        <p:tgtEl>
                                          <p:spTgt spid="460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P spid="46083" grpId="0"/>
      <p:bldP spid="4608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矩形 4"/>
          <p:cNvSpPr>
            <a:spLocks noChangeArrowheads="1"/>
          </p:cNvSpPr>
          <p:nvPr/>
        </p:nvSpPr>
        <p:spPr bwMode="auto">
          <a:xfrm>
            <a:off x="539750" y="595313"/>
            <a:ext cx="8023225"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zh-CN" altLang="zh-CN" sz="2400" b="1" spc="0">
                <a:latin typeface="Times New Roman"/>
                <a:ea typeface="宋体" pitchFamily="2" charset="-122"/>
              </a:rPr>
              <a:t>【典例</a:t>
            </a:r>
            <a:r>
              <a:rPr lang="en-US" altLang="zh-CN" sz="2400" b="1" spc="0">
                <a:latin typeface="Times New Roman"/>
              </a:rPr>
              <a:t>6</a:t>
            </a:r>
            <a:r>
              <a:rPr lang="zh-CN" altLang="zh-CN" sz="2400" b="1" spc="0">
                <a:latin typeface="Times New Roman"/>
                <a:ea typeface="宋体" pitchFamily="2" charset="-122"/>
              </a:rPr>
              <a:t>】【</a:t>
            </a:r>
            <a:r>
              <a:rPr lang="en-US" altLang="zh-CN" sz="2400" b="1" spc="0">
                <a:latin typeface="Times New Roman"/>
              </a:rPr>
              <a:t>2019·</a:t>
            </a:r>
            <a:r>
              <a:rPr lang="zh-CN" altLang="zh-CN" sz="2400" b="1" spc="0">
                <a:latin typeface="Times New Roman"/>
                <a:ea typeface="宋体" pitchFamily="2" charset="-122"/>
              </a:rPr>
              <a:t>龙岩质检</a:t>
            </a:r>
            <a:r>
              <a:rPr lang="en-US" altLang="zh-CN" sz="2400" b="1" spc="0">
                <a:latin typeface="Times New Roman"/>
              </a:rPr>
              <a:t>·5</a:t>
            </a:r>
            <a:r>
              <a:rPr lang="zh-CN" altLang="zh-CN" sz="2400" b="1" spc="0">
                <a:latin typeface="Times New Roman"/>
                <a:ea typeface="宋体" pitchFamily="2" charset="-122"/>
              </a:rPr>
              <a:t>分】在</a:t>
            </a:r>
            <a:r>
              <a:rPr lang="en-US" altLang="zh-CN" sz="2400" b="1" spc="0">
                <a:latin typeface="Times New Roman"/>
              </a:rPr>
              <a:t>“</a:t>
            </a:r>
            <a:r>
              <a:rPr lang="zh-CN" altLang="zh-CN" sz="2400" b="1" spc="0">
                <a:latin typeface="Times New Roman"/>
                <a:ea typeface="宋体" pitchFamily="2" charset="-122"/>
              </a:rPr>
              <a:t>探究二力平衡条件</a:t>
            </a:r>
            <a:r>
              <a:rPr lang="en-US" altLang="zh-CN" sz="2400" b="1" spc="0">
                <a:latin typeface="Times New Roman"/>
              </a:rPr>
              <a:t>”</a:t>
            </a:r>
            <a:r>
              <a:rPr lang="zh-CN" altLang="zh-CN" sz="2400" b="1" spc="0">
                <a:latin typeface="Times New Roman"/>
                <a:ea typeface="宋体" pitchFamily="2" charset="-122"/>
              </a:rPr>
              <a:t>的实验中，如图</a:t>
            </a:r>
            <a:r>
              <a:rPr lang="en-US" altLang="zh-CN" sz="2400" b="1" spc="0">
                <a:latin typeface="Times New Roman"/>
              </a:rPr>
              <a:t>4</a:t>
            </a:r>
            <a:r>
              <a:rPr lang="zh-CN" altLang="zh-CN" sz="2400" b="1" spc="0">
                <a:latin typeface="Times New Roman"/>
                <a:ea typeface="宋体" pitchFamily="2" charset="-122"/>
              </a:rPr>
              <a:t>所示是可供选择的两种探究装置。</a:t>
            </a:r>
            <a:endParaRPr lang="zh-CN" altLang="zh-CN" sz="1000">
              <a:latin typeface="宋体" pitchFamily="2" charset="-122"/>
              <a:ea typeface="宋体" pitchFamily="2" charset="-122"/>
            </a:endParaRPr>
          </a:p>
        </p:txBody>
      </p:sp>
      <p:pic>
        <p:nvPicPr>
          <p:cNvPr id="47106" name="Picture 7" descr="图+197"/>
          <p:cNvPicPr>
            <a:picLocks noChangeAspect="1"/>
          </p:cNvPicPr>
          <p:nvPr/>
        </p:nvPicPr>
        <p:blipFill>
          <a:blip r:embed="rId2">
            <a:clrChange>
              <a:clrFrom>
                <a:srgbClr val="FFFFFF"/>
              </a:clrFrom>
              <a:clrTo>
                <a:srgbClr val="FFFFFF">
                  <a:alpha val="0"/>
                </a:srgbClr>
              </a:clrTo>
            </a:clrChange>
          </a:blip>
          <a:stretch>
            <a:fillRect/>
          </a:stretch>
        </p:blipFill>
        <p:spPr>
          <a:xfrm>
            <a:off x="1858963" y="1851025"/>
            <a:ext cx="5376862" cy="2428875"/>
          </a:xfrm>
          <a:prstGeom prst="rect">
            <a:avLst/>
          </a:prstGeom>
          <a:noFill/>
          <a:ln>
            <a:noFill/>
            <a:miter lim="800000"/>
          </a:ln>
        </p:spPr>
      </p:pic>
    </p:spTree>
    <p:extLst>
      <p:ext uri="{BB962C8B-B14F-4D97-AF65-F5344CB8AC3E}">
        <p14:creationId xmlns:p14="http://schemas.microsoft.com/office/powerpoint/2010/main" val="2544610000"/>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矩形 4"/>
          <p:cNvSpPr>
            <a:spLocks noChangeArrowheads="1"/>
          </p:cNvSpPr>
          <p:nvPr/>
        </p:nvSpPr>
        <p:spPr bwMode="auto">
          <a:xfrm>
            <a:off x="539750" y="627063"/>
            <a:ext cx="8023225" cy="168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en-US" altLang="zh-CN" sz="2400" b="1" spc="0">
                <a:latin typeface="Times New Roman"/>
              </a:rPr>
              <a:t>(1)</a:t>
            </a:r>
            <a:r>
              <a:rPr lang="zh-CN" altLang="zh-CN" sz="2400" b="1" spc="0">
                <a:latin typeface="Times New Roman"/>
                <a:ea typeface="宋体" pitchFamily="2" charset="-122"/>
              </a:rPr>
              <a:t>图甲所示的探究装置中研究对象是小卡片，图乙所示的探究装置中研究对象是</a:t>
            </a:r>
            <a:r>
              <a:rPr lang="en-US" altLang="zh-CN" sz="2400" b="1" spc="0">
                <a:latin typeface="Times New Roman"/>
              </a:rPr>
              <a:t>____________( </a:t>
            </a:r>
            <a:r>
              <a:rPr lang="zh-CN" altLang="zh-CN" sz="2400" b="1" spc="0">
                <a:latin typeface="Times New Roman"/>
                <a:ea typeface="宋体" pitchFamily="2" charset="-122"/>
              </a:rPr>
              <a:t>填</a:t>
            </a:r>
            <a:r>
              <a:rPr lang="en-US" altLang="zh-CN" sz="2400" b="1" spc="0">
                <a:latin typeface="Times New Roman"/>
              </a:rPr>
              <a:t>“</a:t>
            </a:r>
            <a:r>
              <a:rPr lang="zh-CN" altLang="zh-CN" sz="2400" b="1" spc="0">
                <a:latin typeface="Times New Roman"/>
                <a:ea typeface="宋体" pitchFamily="2" charset="-122"/>
              </a:rPr>
              <a:t>小车</a:t>
            </a:r>
            <a:r>
              <a:rPr lang="en-US" altLang="zh-CN" sz="2400" b="1" spc="0">
                <a:latin typeface="Times New Roman"/>
              </a:rPr>
              <a:t>”</a:t>
            </a:r>
            <a:r>
              <a:rPr lang="zh-CN" altLang="zh-CN" sz="2400" b="1" spc="0">
                <a:latin typeface="Times New Roman"/>
                <a:ea typeface="宋体" pitchFamily="2" charset="-122"/>
              </a:rPr>
              <a:t>或</a:t>
            </a:r>
            <a:r>
              <a:rPr lang="en-US" altLang="zh-CN" sz="2400" b="1" spc="0">
                <a:latin typeface="Times New Roman"/>
              </a:rPr>
              <a:t>“</a:t>
            </a:r>
            <a:r>
              <a:rPr lang="zh-CN" altLang="zh-CN" sz="2400" b="1" spc="0">
                <a:latin typeface="Times New Roman"/>
                <a:ea typeface="宋体" pitchFamily="2" charset="-122"/>
              </a:rPr>
              <a:t>砝码</a:t>
            </a:r>
            <a:r>
              <a:rPr lang="en-US" altLang="zh-CN" sz="2400" b="1" spc="0">
                <a:latin typeface="Times New Roman"/>
              </a:rPr>
              <a:t>”)</a:t>
            </a:r>
            <a:r>
              <a:rPr lang="zh-CN" altLang="zh-CN" sz="2400" b="1" spc="0">
                <a:latin typeface="Times New Roman"/>
                <a:ea typeface="宋体" pitchFamily="2" charset="-122"/>
              </a:rPr>
              <a:t>。</a:t>
            </a:r>
            <a:endParaRPr lang="zh-CN" altLang="zh-CN" sz="1000">
              <a:latin typeface="宋体" pitchFamily="2" charset="-122"/>
              <a:ea typeface="宋体" pitchFamily="2" charset="-122"/>
            </a:endParaRPr>
          </a:p>
        </p:txBody>
      </p:sp>
      <p:sp>
        <p:nvSpPr>
          <p:cNvPr id="48130" name="矩形 3"/>
          <p:cNvSpPr>
            <a:spLocks noChangeArrowheads="1"/>
          </p:cNvSpPr>
          <p:nvPr/>
        </p:nvSpPr>
        <p:spPr bwMode="auto">
          <a:xfrm>
            <a:off x="4921250" y="1147763"/>
            <a:ext cx="803275"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小车</a:t>
            </a:r>
            <a:endParaRPr lang="zh-CN" altLang="zh-CN" sz="1000">
              <a:latin typeface="宋体" pitchFamily="2" charset="-122"/>
              <a:ea typeface="宋体" pitchFamily="2" charset="-122"/>
            </a:endParaRPr>
          </a:p>
        </p:txBody>
      </p:sp>
    </p:spTree>
    <p:extLst>
      <p:ext uri="{BB962C8B-B14F-4D97-AF65-F5344CB8AC3E}">
        <p14:creationId xmlns:p14="http://schemas.microsoft.com/office/powerpoint/2010/main" val="124971555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8130"/>
                                        </p:tgtEl>
                                        <p:attrNameLst>
                                          <p:attrName>style.visibility</p:attrName>
                                        </p:attrNameLst>
                                      </p:cBhvr>
                                      <p:to>
                                        <p:strVal val="visible"/>
                                      </p:to>
                                    </p:set>
                                    <p:animEffect transition="in" filter="wipe(left)">
                                      <p:cBhvr>
                                        <p:cTn id="7" dur="500" fill="hold"/>
                                        <p:tgtEl>
                                          <p:spTgt spid="48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矩形 4"/>
          <p:cNvSpPr>
            <a:spLocks noChangeArrowheads="1"/>
          </p:cNvSpPr>
          <p:nvPr/>
        </p:nvSpPr>
        <p:spPr bwMode="auto">
          <a:xfrm>
            <a:off x="468313" y="555625"/>
            <a:ext cx="82804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en-US" altLang="zh-CN" sz="2400" b="1" spc="0">
                <a:latin typeface="Times New Roman"/>
              </a:rPr>
              <a:t>(2)</a:t>
            </a:r>
            <a:r>
              <a:rPr lang="zh-CN" altLang="zh-CN" sz="2400" b="1" spc="0">
                <a:latin typeface="Times New Roman"/>
                <a:ea typeface="宋体" pitchFamily="2" charset="-122"/>
              </a:rPr>
              <a:t>小明选择了图甲所示的探究装置。他将系于小卡片两对角的细线分别跨过左右支架上的滑轮后，在两线端挂上钩码。这是探究两个力的</a:t>
            </a:r>
            <a:r>
              <a:rPr lang="en-US" altLang="zh-CN" sz="2400" b="1" spc="0">
                <a:latin typeface="Times New Roman"/>
              </a:rPr>
              <a:t>________</a:t>
            </a:r>
            <a:r>
              <a:rPr lang="zh-CN" altLang="zh-CN" sz="2400" b="1" spc="0">
                <a:latin typeface="Times New Roman"/>
                <a:ea typeface="宋体" pitchFamily="2" charset="-122"/>
              </a:rPr>
              <a:t>和</a:t>
            </a:r>
            <a:r>
              <a:rPr lang="en-US" altLang="zh-CN" sz="2400" b="1" spc="0">
                <a:latin typeface="Times New Roman"/>
              </a:rPr>
              <a:t>________</a:t>
            </a:r>
            <a:r>
              <a:rPr lang="zh-CN" altLang="zh-CN" sz="2400" b="1" spc="0">
                <a:latin typeface="Times New Roman"/>
                <a:ea typeface="宋体" pitchFamily="2" charset="-122"/>
              </a:rPr>
              <a:t>对物体平衡的影响；把小卡片转过一个角度，然后再松手。这是用于探究不在</a:t>
            </a:r>
            <a:r>
              <a:rPr lang="en-US" altLang="zh-CN" sz="2400" b="1" spc="0">
                <a:latin typeface="Times New Roman"/>
              </a:rPr>
              <a:t>______________</a:t>
            </a:r>
            <a:r>
              <a:rPr lang="zh-CN" altLang="zh-CN" sz="2400" b="1" spc="0">
                <a:latin typeface="Times New Roman"/>
                <a:ea typeface="宋体" pitchFamily="2" charset="-122"/>
              </a:rPr>
              <a:t>的两个力对物体平衡的影响。</a:t>
            </a:r>
            <a:endParaRPr lang="zh-CN" altLang="zh-CN" sz="1000">
              <a:latin typeface="宋体" pitchFamily="2" charset="-122"/>
              <a:ea typeface="宋体" pitchFamily="2" charset="-122"/>
            </a:endParaRPr>
          </a:p>
          <a:p>
            <a:pPr marL="357505" marR="0" lvl="0" indent="-354965" algn="just">
              <a:lnSpc>
                <a:spcPct val="150000"/>
              </a:lnSpc>
              <a:spcAft>
                <a:spcPct val="0"/>
              </a:spcAft>
              <a:buClrTx/>
              <a:buFontTx/>
            </a:pPr>
            <a:r>
              <a:rPr lang="en-US" altLang="zh-CN" sz="2400" b="1" spc="0">
                <a:latin typeface="Times New Roman"/>
              </a:rPr>
              <a:t>(3)</a:t>
            </a:r>
            <a:r>
              <a:rPr lang="zh-CN" altLang="zh-CN" sz="2400" b="1" spc="0">
                <a:latin typeface="Times New Roman"/>
                <a:ea typeface="宋体" pitchFamily="2" charset="-122"/>
              </a:rPr>
              <a:t>两个探究装置相比较，图</a:t>
            </a:r>
            <a:r>
              <a:rPr lang="en-US" altLang="zh-CN" sz="2400" b="1" spc="0">
                <a:latin typeface="Times New Roman"/>
              </a:rPr>
              <a:t>________</a:t>
            </a:r>
            <a:r>
              <a:rPr lang="zh-CN" altLang="zh-CN" sz="2400" b="1" spc="0">
                <a:latin typeface="Times New Roman"/>
                <a:ea typeface="宋体" pitchFamily="2" charset="-122"/>
              </a:rPr>
              <a:t>所示装置的探究过程对实验结论的影响小一些。</a:t>
            </a:r>
            <a:endParaRPr lang="zh-CN" altLang="zh-CN" sz="1000">
              <a:latin typeface="宋体" pitchFamily="2" charset="-122"/>
              <a:ea typeface="宋体" pitchFamily="2" charset="-122"/>
            </a:endParaRPr>
          </a:p>
        </p:txBody>
      </p:sp>
      <p:sp>
        <p:nvSpPr>
          <p:cNvPr id="49154" name="矩形 2"/>
          <p:cNvSpPr>
            <a:spLocks noChangeArrowheads="1"/>
          </p:cNvSpPr>
          <p:nvPr/>
        </p:nvSpPr>
        <p:spPr bwMode="auto">
          <a:xfrm>
            <a:off x="3621088" y="1635125"/>
            <a:ext cx="803275"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大小</a:t>
            </a:r>
            <a:endParaRPr lang="zh-CN" altLang="zh-CN" sz="1000">
              <a:latin typeface="宋体" pitchFamily="2" charset="-122"/>
              <a:ea typeface="宋体" pitchFamily="2" charset="-122"/>
            </a:endParaRPr>
          </a:p>
        </p:txBody>
      </p:sp>
      <p:sp>
        <p:nvSpPr>
          <p:cNvPr id="49155" name="矩形 3"/>
          <p:cNvSpPr>
            <a:spLocks noChangeArrowheads="1"/>
          </p:cNvSpPr>
          <p:nvPr/>
        </p:nvSpPr>
        <p:spPr bwMode="auto">
          <a:xfrm>
            <a:off x="5219700" y="1601788"/>
            <a:ext cx="803275"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方向</a:t>
            </a:r>
            <a:endParaRPr lang="zh-CN" altLang="zh-CN" sz="1000">
              <a:latin typeface="宋体" pitchFamily="2" charset="-122"/>
              <a:ea typeface="宋体" pitchFamily="2" charset="-122"/>
            </a:endParaRPr>
          </a:p>
        </p:txBody>
      </p:sp>
      <p:sp>
        <p:nvSpPr>
          <p:cNvPr id="49156" name="矩形 5"/>
          <p:cNvSpPr>
            <a:spLocks noChangeArrowheads="1"/>
          </p:cNvSpPr>
          <p:nvPr/>
        </p:nvSpPr>
        <p:spPr bwMode="auto">
          <a:xfrm>
            <a:off x="1116013" y="2716213"/>
            <a:ext cx="1730375"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同一直线上</a:t>
            </a:r>
            <a:endParaRPr lang="zh-CN" altLang="zh-CN" sz="1000">
              <a:latin typeface="宋体" pitchFamily="2" charset="-122"/>
              <a:ea typeface="宋体" pitchFamily="2" charset="-122"/>
            </a:endParaRPr>
          </a:p>
        </p:txBody>
      </p:sp>
      <p:pic>
        <p:nvPicPr>
          <p:cNvPr id="49157" name="Picture 7" descr="C:\Users\Administrator\Desktop\习题课件\返回框.png">
            <a:hlinkClick r:id="rId2" action="ppaction://hlinksldjump"/>
          </p:cNvPr>
          <p:cNvPicPr>
            <a:picLocks noChangeAspect="1"/>
          </p:cNvPicPr>
          <p:nvPr/>
        </p:nvPicPr>
        <p:blipFill>
          <a:blip r:embed="rId3"/>
          <a:stretch>
            <a:fillRect/>
          </a:stretch>
        </p:blipFill>
        <p:spPr>
          <a:xfrm>
            <a:off x="8150225" y="4146550"/>
            <a:ext cx="669925" cy="669925"/>
          </a:xfrm>
          <a:prstGeom prst="rect">
            <a:avLst/>
          </a:prstGeom>
          <a:noFill/>
          <a:ln>
            <a:noFill/>
            <a:miter lim="800000"/>
          </a:ln>
        </p:spPr>
      </p:pic>
      <p:sp>
        <p:nvSpPr>
          <p:cNvPr id="49158" name="矩形 6"/>
          <p:cNvSpPr>
            <a:spLocks noChangeArrowheads="1"/>
          </p:cNvSpPr>
          <p:nvPr/>
        </p:nvSpPr>
        <p:spPr bwMode="auto">
          <a:xfrm>
            <a:off x="4787900" y="3219450"/>
            <a:ext cx="493713"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甲</a:t>
            </a:r>
            <a:endParaRPr lang="zh-CN" altLang="zh-CN" sz="1000">
              <a:latin typeface="宋体" pitchFamily="2" charset="-122"/>
              <a:ea typeface="宋体" pitchFamily="2" charset="-122"/>
            </a:endParaRPr>
          </a:p>
        </p:txBody>
      </p:sp>
    </p:spTree>
    <p:extLst>
      <p:ext uri="{BB962C8B-B14F-4D97-AF65-F5344CB8AC3E}">
        <p14:creationId xmlns:p14="http://schemas.microsoft.com/office/powerpoint/2010/main" val="43971923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9154"/>
                                        </p:tgtEl>
                                        <p:attrNameLst>
                                          <p:attrName>style.visibility</p:attrName>
                                        </p:attrNameLst>
                                      </p:cBhvr>
                                      <p:to>
                                        <p:strVal val="visible"/>
                                      </p:to>
                                    </p:set>
                                    <p:animEffect transition="in" filter="wipe(left)">
                                      <p:cBhvr>
                                        <p:cTn id="7" dur="500" fill="hold"/>
                                        <p:tgtEl>
                                          <p:spTgt spid="4915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9155"/>
                                        </p:tgtEl>
                                        <p:attrNameLst>
                                          <p:attrName>style.visibility</p:attrName>
                                        </p:attrNameLst>
                                      </p:cBhvr>
                                      <p:to>
                                        <p:strVal val="visible"/>
                                      </p:to>
                                    </p:set>
                                    <p:animEffect transition="in" filter="wipe(left)">
                                      <p:cBhvr>
                                        <p:cTn id="12" dur="500" fill="hold"/>
                                        <p:tgtEl>
                                          <p:spTgt spid="4915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9156"/>
                                        </p:tgtEl>
                                        <p:attrNameLst>
                                          <p:attrName>style.visibility</p:attrName>
                                        </p:attrNameLst>
                                      </p:cBhvr>
                                      <p:to>
                                        <p:strVal val="visible"/>
                                      </p:to>
                                    </p:set>
                                    <p:animEffect transition="in" filter="wipe(left)">
                                      <p:cBhvr>
                                        <p:cTn id="17" dur="500" fill="hold"/>
                                        <p:tgtEl>
                                          <p:spTgt spid="4915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9158"/>
                                        </p:tgtEl>
                                        <p:attrNameLst>
                                          <p:attrName>style.visibility</p:attrName>
                                        </p:attrNameLst>
                                      </p:cBhvr>
                                      <p:to>
                                        <p:strVal val="visible"/>
                                      </p:to>
                                    </p:set>
                                    <p:animEffect transition="in" filter="wipe(left)">
                                      <p:cBhvr>
                                        <p:cTn id="22" dur="500" fill="hold"/>
                                        <p:tgtEl>
                                          <p:spTgt spid="491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p:bldP spid="49155" grpId="0"/>
      <p:bldP spid="49156" grpId="0"/>
      <p:bldP spid="4915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177" name="组合 27"/>
          <p:cNvGrpSpPr/>
          <p:nvPr/>
        </p:nvGrpSpPr>
        <p:grpSpPr>
          <a:xfrm>
            <a:off x="2425700" y="269875"/>
            <a:ext cx="4449763" cy="2085975"/>
            <a:chOff x="2000534" y="2474331"/>
            <a:chExt cx="5723839" cy="2584754"/>
          </a:xfrm>
        </p:grpSpPr>
        <p:grpSp>
          <p:nvGrpSpPr>
            <p:cNvPr id="50178" name="组合 31"/>
            <p:cNvGrpSpPr>
              <a:grpSpLocks noGrp="1" noChangeAspect="1"/>
            </p:cNvGrpSpPr>
            <p:nvPr/>
          </p:nvGrpSpPr>
          <p:grpSpPr>
            <a:xfrm>
              <a:off x="1684793" y="2368687"/>
              <a:ext cx="2695413" cy="2568248"/>
              <a:chOff x="3295850" y="1895995"/>
              <a:chExt cx="3725149" cy="4660916"/>
            </a:xfrm>
          </p:grpSpPr>
        </p:grpSp>
        <p:sp>
          <p:nvSpPr>
            <p:cNvPr id="50179" name="圆角矩形 29"/>
            <p:cNvSpPr/>
            <p:nvPr/>
          </p:nvSpPr>
          <p:spPr>
            <a:xfrm>
              <a:off x="3465772" y="2871970"/>
              <a:ext cx="4147968" cy="994810"/>
            </a:xfrm>
            <a:prstGeom prst="roundRect">
              <a:avLst>
                <a:gd name="adj" fmla="val 9976"/>
              </a:avLst>
            </a:prstGeom>
            <a:solidFill>
              <a:srgbClr val="01ACBE"/>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015" b="1" i="0" u="none" strike="noStrike" kern="1200" cap="none" spc="0" normalizeH="0" baseline="0" noProof="0">
                <a:ln>
                  <a:noFill/>
                </a:ln>
                <a:solidFill>
                  <a:schemeClr val="lt1"/>
                </a:solidFill>
                <a:effectLst/>
                <a:uLnTx/>
                <a:uFillTx/>
                <a:latin typeface="+mn-lt"/>
                <a:ea typeface="+mn-ea"/>
                <a:cs typeface="+mn-cs"/>
              </a:endParaRPr>
            </a:p>
          </p:txBody>
        </p:sp>
        <p:grpSp>
          <p:nvGrpSpPr>
            <p:cNvPr id="50180" name="组合 33"/>
            <p:cNvGrpSpPr/>
            <p:nvPr/>
          </p:nvGrpSpPr>
          <p:grpSpPr>
            <a:xfrm>
              <a:off x="3616363" y="3263182"/>
              <a:ext cx="118508" cy="118509"/>
              <a:chOff x="4486616" y="3001075"/>
              <a:chExt cx="274695" cy="274699"/>
            </a:xfrm>
          </p:grpSpPr>
          <p:sp>
            <p:nvSpPr>
              <p:cNvPr id="50181" name="椭圆 46"/>
              <p:cNvSpPr/>
              <p:nvPr/>
            </p:nvSpPr>
            <p:spPr>
              <a:xfrm rot="16200000">
                <a:off x="4485761" y="3000483"/>
                <a:ext cx="273579" cy="274534"/>
              </a:xfrm>
              <a:prstGeom prst="ellipse">
                <a:avLst/>
              </a:prstGeom>
              <a:gradFill rotWithShape="1">
                <a:gsLst>
                  <a:gs pos="0">
                    <a:srgbClr val="FFFFFF"/>
                  </a:gs>
                  <a:gs pos="17000">
                    <a:srgbClr val="A6A6A6"/>
                  </a:gs>
                  <a:gs pos="35001">
                    <a:srgbClr val="F2F2F2"/>
                  </a:gs>
                  <a:gs pos="55000">
                    <a:srgbClr val="A6A6A6"/>
                  </a:gs>
                  <a:gs pos="75000">
                    <a:srgbClr val="F2F2F2"/>
                  </a:gs>
                  <a:gs pos="100000">
                    <a:srgbClr val="A6A6A6"/>
                  </a:gs>
                </a:gsLst>
                <a:lin ang="2700000" scaled="1"/>
              </a:gradFill>
              <a:ln w="25400">
                <a:noFill/>
                <a:miter lim="800000"/>
              </a:ln>
              <a:effectLst>
                <a:outerShdw blurRad="12700" dist="12700" dir="2700000" algn="tl">
                  <a:srgbClr val="000000">
                    <a:alpha val="39999"/>
                  </a:srgbClr>
                </a:outerShdw>
              </a:effectLst>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ctr">
                  <a:buClrTx/>
                  <a:buFontTx/>
                </a:pPr>
                <a:endParaRPr lang="zh-CN" altLang="en-US" sz="1000" b="1">
                  <a:solidFill>
                    <a:srgbClr val="FFFFFF"/>
                  </a:solidFill>
                </a:endParaRPr>
              </a:p>
            </p:txBody>
          </p:sp>
          <p:sp>
            <p:nvSpPr>
              <p:cNvPr id="50182" name="椭圆 47"/>
              <p:cNvSpPr/>
              <p:nvPr/>
            </p:nvSpPr>
            <p:spPr>
              <a:xfrm>
                <a:off x="4390939" y="2764996"/>
                <a:ext cx="448668" cy="495325"/>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015" b="1" i="0" u="none" strike="noStrike" kern="1200" cap="none" spc="0" normalizeH="0" baseline="0" noProof="0">
                  <a:ln>
                    <a:noFill/>
                  </a:ln>
                  <a:solidFill>
                    <a:prstClr val="white"/>
                  </a:solidFill>
                  <a:effectLst/>
                  <a:uLnTx/>
                  <a:uFillTx/>
                  <a:latin typeface="+mn-lt"/>
                  <a:ea typeface="+mn-ea"/>
                  <a:cs typeface="+mn-cs"/>
                </a:endParaRPr>
              </a:p>
            </p:txBody>
          </p:sp>
        </p:grpSp>
        <p:grpSp>
          <p:nvGrpSpPr>
            <p:cNvPr id="50183" name="组合 34"/>
            <p:cNvGrpSpPr/>
            <p:nvPr/>
          </p:nvGrpSpPr>
          <p:grpSpPr>
            <a:xfrm>
              <a:off x="3316858" y="3263182"/>
              <a:ext cx="118508" cy="118509"/>
              <a:chOff x="4486616" y="3001075"/>
              <a:chExt cx="274695" cy="274699"/>
            </a:xfrm>
          </p:grpSpPr>
          <p:sp>
            <p:nvSpPr>
              <p:cNvPr id="50184" name="椭圆 44"/>
              <p:cNvSpPr/>
              <p:nvPr/>
            </p:nvSpPr>
            <p:spPr>
              <a:xfrm rot="16200000">
                <a:off x="4488931" y="3000483"/>
                <a:ext cx="273579" cy="274534"/>
              </a:xfrm>
              <a:prstGeom prst="ellipse">
                <a:avLst/>
              </a:prstGeom>
              <a:gradFill rotWithShape="1">
                <a:gsLst>
                  <a:gs pos="0">
                    <a:srgbClr val="FFFFFF"/>
                  </a:gs>
                  <a:gs pos="17000">
                    <a:srgbClr val="A6A6A6"/>
                  </a:gs>
                  <a:gs pos="35001">
                    <a:srgbClr val="F2F2F2"/>
                  </a:gs>
                  <a:gs pos="55000">
                    <a:srgbClr val="A6A6A6"/>
                  </a:gs>
                  <a:gs pos="75000">
                    <a:srgbClr val="F2F2F2"/>
                  </a:gs>
                  <a:gs pos="100000">
                    <a:srgbClr val="A6A6A6"/>
                  </a:gs>
                </a:gsLst>
                <a:lin ang="2700000" scaled="1"/>
              </a:gradFill>
              <a:ln w="25400">
                <a:noFill/>
                <a:miter lim="800000"/>
              </a:ln>
              <a:effectLst>
                <a:outerShdw blurRad="12700" dist="12700" dir="2700000" algn="tl">
                  <a:srgbClr val="000000">
                    <a:alpha val="39999"/>
                  </a:srgbClr>
                </a:outerShdw>
              </a:effectLst>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ctr">
                  <a:buClrTx/>
                  <a:buFontTx/>
                </a:pPr>
                <a:endParaRPr lang="zh-CN" altLang="en-US" sz="1000" b="1">
                  <a:solidFill>
                    <a:srgbClr val="FFFFFF"/>
                  </a:solidFill>
                </a:endParaRPr>
              </a:p>
            </p:txBody>
          </p:sp>
          <p:sp>
            <p:nvSpPr>
              <p:cNvPr id="50185" name="椭圆 45"/>
              <p:cNvSpPr/>
              <p:nvPr/>
            </p:nvSpPr>
            <p:spPr>
              <a:xfrm>
                <a:off x="4390939" y="2764996"/>
                <a:ext cx="448668" cy="495325"/>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015" b="1" i="0" u="none" strike="noStrike" kern="1200" cap="none" spc="0" normalizeH="0" baseline="0" noProof="0">
                  <a:ln>
                    <a:noFill/>
                  </a:ln>
                  <a:solidFill>
                    <a:prstClr val="white"/>
                  </a:solidFill>
                  <a:effectLst/>
                  <a:uLnTx/>
                  <a:uFillTx/>
                  <a:latin typeface="+mn-lt"/>
                  <a:ea typeface="+mn-ea"/>
                  <a:cs typeface="+mn-cs"/>
                </a:endParaRPr>
              </a:p>
            </p:txBody>
          </p:sp>
        </p:grpSp>
        <p:grpSp>
          <p:nvGrpSpPr>
            <p:cNvPr id="50186" name="组合 35"/>
            <p:cNvGrpSpPr>
              <a:grpSpLocks noGrp="1" noChangeAspect="1"/>
            </p:cNvGrpSpPr>
            <p:nvPr/>
          </p:nvGrpSpPr>
          <p:grpSpPr>
            <a:xfrm>
              <a:off x="3346774" y="3147881"/>
              <a:ext cx="361523" cy="227756"/>
              <a:chOff x="4312849" y="3104300"/>
              <a:chExt cx="384317" cy="61430"/>
            </a:xfrm>
          </p:grpSpPr>
        </p:grpSp>
        <p:grpSp>
          <p:nvGrpSpPr>
            <p:cNvPr id="50187" name="组合 36"/>
            <p:cNvGrpSpPr/>
            <p:nvPr/>
          </p:nvGrpSpPr>
          <p:grpSpPr>
            <a:xfrm>
              <a:off x="3731804" y="3056740"/>
              <a:ext cx="674163" cy="552077"/>
              <a:chOff x="4777361" y="2784157"/>
              <a:chExt cx="898883" cy="736101"/>
            </a:xfrm>
          </p:grpSpPr>
          <p:sp>
            <p:nvSpPr>
              <p:cNvPr id="50188" name="椭圆 40"/>
              <p:cNvSpPr/>
              <p:nvPr/>
            </p:nvSpPr>
            <p:spPr>
              <a:xfrm>
                <a:off x="4881330" y="2783955"/>
                <a:ext cx="735134" cy="73700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ctr">
                  <a:buClrTx/>
                  <a:buFontTx/>
                </a:pPr>
                <a:endParaRPr lang="zh-CN" altLang="en-US" sz="1000" b="1">
                  <a:solidFill>
                    <a:srgbClr val="FFFFFF"/>
                  </a:solidFill>
                </a:endParaRPr>
              </a:p>
            </p:txBody>
          </p:sp>
          <p:sp>
            <p:nvSpPr>
              <p:cNvPr id="50189" name="文本框 41"/>
              <p:cNvSpPr/>
              <p:nvPr/>
            </p:nvSpPr>
            <p:spPr>
              <a:xfrm>
                <a:off x="4777361" y="2821067"/>
                <a:ext cx="898883" cy="690947"/>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lgn="ctr"/>
                <a:r>
                  <a:rPr lang="en-US" altLang="zh-CN" sz="2100" b="1">
                    <a:solidFill>
                      <a:srgbClr val="01ACBE"/>
                    </a:solidFill>
                    <a:latin typeface="Impact" pitchFamily="34" charset="0"/>
                  </a:rPr>
                  <a:t>03</a:t>
                </a:r>
                <a:endParaRPr lang="zh-CN" altLang="en-US" sz="2100" b="1">
                  <a:solidFill>
                    <a:srgbClr val="01ACBE"/>
                  </a:solidFill>
                  <a:latin typeface="Impact" pitchFamily="34" charset="0"/>
                  <a:ea typeface="宋体" pitchFamily="2" charset="-122"/>
                </a:endParaRPr>
              </a:p>
            </p:txBody>
          </p:sp>
        </p:grpSp>
        <p:grpSp>
          <p:nvGrpSpPr>
            <p:cNvPr id="50190" name="组合 34"/>
            <p:cNvGrpSpPr>
              <a:grpSpLocks noGrp="1" noChangeAspect="1"/>
            </p:cNvGrpSpPr>
            <p:nvPr/>
          </p:nvGrpSpPr>
          <p:grpSpPr>
            <a:xfrm>
              <a:off x="2434145" y="3056739"/>
              <a:ext cx="623455" cy="497016"/>
              <a:chOff x="9404083" y="1238855"/>
              <a:chExt cx="801342" cy="665020"/>
            </a:xfrm>
          </p:grpSpPr>
        </p:grpSp>
        <p:sp>
          <p:nvSpPr>
            <p:cNvPr id="50191" name="文本框 47"/>
            <p:cNvSpPr/>
            <p:nvPr/>
          </p:nvSpPr>
          <p:spPr>
            <a:xfrm>
              <a:off x="4051919" y="3037104"/>
              <a:ext cx="3672454" cy="572054"/>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lgn="ctr"/>
              <a:r>
                <a:rPr lang="zh-CN" altLang="en-US" sz="2400" b="1">
                  <a:solidFill>
                    <a:schemeClr val="bg1"/>
                  </a:solidFill>
                  <a:latin typeface="黑体" pitchFamily="49" charset="-122"/>
                  <a:ea typeface="黑体" pitchFamily="49" charset="-122"/>
                </a:rPr>
                <a:t>福建</a:t>
              </a:r>
              <a:r>
                <a:rPr lang="en-US" altLang="zh-CN" sz="2400" b="1">
                  <a:solidFill>
                    <a:schemeClr val="bg1"/>
                  </a:solidFill>
                  <a:latin typeface="黑体" pitchFamily="49" charset="-122"/>
                  <a:ea typeface="黑体" pitchFamily="49" charset="-122"/>
                </a:rPr>
                <a:t>4</a:t>
              </a:r>
              <a:r>
                <a:rPr lang="zh-CN" altLang="en-US" sz="2400" b="1">
                  <a:solidFill>
                    <a:schemeClr val="bg1"/>
                  </a:solidFill>
                  <a:latin typeface="黑体" pitchFamily="49" charset="-122"/>
                  <a:ea typeface="黑体" pitchFamily="49" charset="-122"/>
                </a:rPr>
                <a:t>年中考聚焦</a:t>
              </a:r>
            </a:p>
          </p:txBody>
        </p:sp>
      </p:grpSp>
      <p:grpSp>
        <p:nvGrpSpPr>
          <p:cNvPr id="50192" name="组合 1"/>
          <p:cNvGrpSpPr/>
          <p:nvPr/>
        </p:nvGrpSpPr>
        <p:grpSpPr>
          <a:xfrm>
            <a:off x="1592263" y="1924050"/>
            <a:ext cx="542925" cy="547688"/>
            <a:chOff x="1153731" y="1592014"/>
            <a:chExt cx="543166" cy="547688"/>
          </a:xfrm>
        </p:grpSpPr>
        <p:pic>
          <p:nvPicPr>
            <p:cNvPr id="50193" name="Picture 2">
              <a:hlinkClick r:id="rId2" action="ppaction://hlinksldjump"/>
            </p:cNvPr>
            <p:cNvPicPr>
              <a:picLocks noChangeAspect="1"/>
            </p:cNvPicPr>
            <p:nvPr/>
          </p:nvPicPr>
          <p:blipFill>
            <a:blip r:embed="rId3">
              <a:clrChange>
                <a:clrFrom>
                  <a:srgbClr val="FFFFFF"/>
                </a:clrFrom>
                <a:clrTo>
                  <a:srgbClr val="FFFFFF">
                    <a:alpha val="0"/>
                  </a:srgbClr>
                </a:clrTo>
              </a:clrChange>
            </a:blip>
            <a:stretch>
              <a:fillRect/>
            </a:stretch>
          </p:blipFill>
          <p:spPr>
            <a:xfrm>
              <a:off x="1153731" y="1592014"/>
              <a:ext cx="543166" cy="547688"/>
            </a:xfrm>
            <a:prstGeom prst="rect">
              <a:avLst/>
            </a:prstGeom>
            <a:noFill/>
            <a:ln>
              <a:noFill/>
              <a:miter lim="800000"/>
            </a:ln>
          </p:spPr>
        </p:pic>
        <p:sp>
          <p:nvSpPr>
            <p:cNvPr id="50194" name="矩形 53">
              <a:hlinkClick r:id="rId2" action="ppaction://hlinksldjump"/>
            </p:cNvPr>
            <p:cNvSpPr/>
            <p:nvPr/>
          </p:nvSpPr>
          <p:spPr>
            <a:xfrm>
              <a:off x="1258553" y="1642814"/>
              <a:ext cx="387522" cy="461963"/>
            </a:xfrm>
            <a:prstGeom prst="rect">
              <a:avLst/>
            </a:prstGeom>
            <a:noFill/>
            <a:ln>
              <a:noFill/>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spcAft>
                  <a:spcPct val="0"/>
                </a:spcAft>
                <a:buClrTx/>
                <a:buFontTx/>
              </a:pPr>
              <a:r>
                <a:rPr lang="en-US" altLang="zh-CN" sz="2400" b="1" spc="0">
                  <a:latin typeface="Times New Roman"/>
                </a:rPr>
                <a:t>1</a:t>
              </a:r>
              <a:endParaRPr lang="zh-CN" altLang="zh-CN" sz="1000">
                <a:latin typeface="宋体" pitchFamily="2" charset="-122"/>
                <a:ea typeface="宋体" pitchFamily="2" charset="-122"/>
              </a:endParaRPr>
            </a:p>
          </p:txBody>
        </p:sp>
      </p:grpSp>
      <p:grpSp>
        <p:nvGrpSpPr>
          <p:cNvPr id="50195" name="组合 1"/>
          <p:cNvGrpSpPr/>
          <p:nvPr/>
        </p:nvGrpSpPr>
        <p:grpSpPr>
          <a:xfrm>
            <a:off x="2843213" y="1924050"/>
            <a:ext cx="542925" cy="547688"/>
            <a:chOff x="1153731" y="1592014"/>
            <a:chExt cx="543166" cy="547688"/>
          </a:xfrm>
        </p:grpSpPr>
        <p:pic>
          <p:nvPicPr>
            <p:cNvPr id="50196" name="Picture 2">
              <a:hlinkClick r:id="rId2" action="ppaction://hlinksldjump"/>
            </p:cNvPr>
            <p:cNvPicPr>
              <a:picLocks noChangeAspect="1"/>
            </p:cNvPicPr>
            <p:nvPr/>
          </p:nvPicPr>
          <p:blipFill>
            <a:blip r:embed="rId3">
              <a:clrChange>
                <a:clrFrom>
                  <a:srgbClr val="FFFFFF"/>
                </a:clrFrom>
                <a:clrTo>
                  <a:srgbClr val="FFFFFF">
                    <a:alpha val="0"/>
                  </a:srgbClr>
                </a:clrTo>
              </a:clrChange>
            </a:blip>
            <a:stretch>
              <a:fillRect/>
            </a:stretch>
          </p:blipFill>
          <p:spPr>
            <a:xfrm>
              <a:off x="1153731" y="1592014"/>
              <a:ext cx="543166" cy="547688"/>
            </a:xfrm>
            <a:prstGeom prst="rect">
              <a:avLst/>
            </a:prstGeom>
            <a:noFill/>
            <a:ln>
              <a:noFill/>
              <a:miter lim="800000"/>
            </a:ln>
          </p:spPr>
        </p:pic>
        <p:sp>
          <p:nvSpPr>
            <p:cNvPr id="50197" name="矩形 32">
              <a:hlinkClick r:id="rId4" action="ppaction://hlinksldjump"/>
            </p:cNvPr>
            <p:cNvSpPr/>
            <p:nvPr/>
          </p:nvSpPr>
          <p:spPr>
            <a:xfrm>
              <a:off x="1258553" y="1642814"/>
              <a:ext cx="387522" cy="461963"/>
            </a:xfrm>
            <a:prstGeom prst="rect">
              <a:avLst/>
            </a:prstGeom>
            <a:noFill/>
            <a:ln>
              <a:noFill/>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spcAft>
                  <a:spcPct val="0"/>
                </a:spcAft>
                <a:buClrTx/>
                <a:buFontTx/>
              </a:pPr>
              <a:r>
                <a:rPr lang="en-US" altLang="zh-CN" sz="2400" b="1" spc="0">
                  <a:latin typeface="Times New Roman"/>
                </a:rPr>
                <a:t>2</a:t>
              </a:r>
              <a:endParaRPr lang="zh-CN" altLang="zh-CN" sz="1000">
                <a:latin typeface="宋体" pitchFamily="2" charset="-122"/>
                <a:ea typeface="宋体" pitchFamily="2" charset="-122"/>
              </a:endParaRPr>
            </a:p>
          </p:txBody>
        </p:sp>
      </p:grpSp>
      <p:grpSp>
        <p:nvGrpSpPr>
          <p:cNvPr id="50198" name="组合 1"/>
          <p:cNvGrpSpPr/>
          <p:nvPr/>
        </p:nvGrpSpPr>
        <p:grpSpPr>
          <a:xfrm>
            <a:off x="4275138" y="1924050"/>
            <a:ext cx="542925" cy="547688"/>
            <a:chOff x="1153731" y="1592014"/>
            <a:chExt cx="543166" cy="547688"/>
          </a:xfrm>
        </p:grpSpPr>
        <p:pic>
          <p:nvPicPr>
            <p:cNvPr id="50199" name="Picture 2">
              <a:hlinkClick r:id="rId2" action="ppaction://hlinksldjump"/>
            </p:cNvPr>
            <p:cNvPicPr>
              <a:picLocks noChangeAspect="1"/>
            </p:cNvPicPr>
            <p:nvPr/>
          </p:nvPicPr>
          <p:blipFill>
            <a:blip r:embed="rId3">
              <a:clrChange>
                <a:clrFrom>
                  <a:srgbClr val="FFFFFF"/>
                </a:clrFrom>
                <a:clrTo>
                  <a:srgbClr val="FFFFFF">
                    <a:alpha val="0"/>
                  </a:srgbClr>
                </a:clrTo>
              </a:clrChange>
            </a:blip>
            <a:stretch>
              <a:fillRect/>
            </a:stretch>
          </p:blipFill>
          <p:spPr>
            <a:xfrm>
              <a:off x="1153731" y="1592014"/>
              <a:ext cx="543166" cy="547688"/>
            </a:xfrm>
            <a:prstGeom prst="rect">
              <a:avLst/>
            </a:prstGeom>
            <a:noFill/>
            <a:ln>
              <a:noFill/>
              <a:miter lim="800000"/>
            </a:ln>
          </p:spPr>
        </p:pic>
        <p:sp>
          <p:nvSpPr>
            <p:cNvPr id="50200" name="矩形 41">
              <a:hlinkClick r:id="rId5" action="ppaction://hlinksldjump"/>
            </p:cNvPr>
            <p:cNvSpPr/>
            <p:nvPr/>
          </p:nvSpPr>
          <p:spPr>
            <a:xfrm>
              <a:off x="1258553" y="1642814"/>
              <a:ext cx="387522" cy="461963"/>
            </a:xfrm>
            <a:prstGeom prst="rect">
              <a:avLst/>
            </a:prstGeom>
            <a:noFill/>
            <a:ln>
              <a:noFill/>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spcAft>
                  <a:spcPct val="0"/>
                </a:spcAft>
                <a:buClrTx/>
                <a:buFontTx/>
              </a:pPr>
              <a:r>
                <a:rPr lang="en-US" altLang="zh-CN" sz="2400" b="1" spc="0">
                  <a:latin typeface="Times New Roman"/>
                </a:rPr>
                <a:t>3</a:t>
              </a:r>
              <a:endParaRPr lang="zh-CN" altLang="zh-CN" sz="1000">
                <a:latin typeface="宋体" pitchFamily="2" charset="-122"/>
                <a:ea typeface="宋体" pitchFamily="2" charset="-122"/>
              </a:endParaRPr>
            </a:p>
          </p:txBody>
        </p:sp>
      </p:grpSp>
      <p:pic>
        <p:nvPicPr>
          <p:cNvPr id="50201" name="Picture 7" descr="C:\Users\Administrator\Desktop\习题课件\返回框.png">
            <a:hlinkClick r:id="rId6" action="ppaction://hlinksldjump"/>
          </p:cNvPr>
          <p:cNvPicPr>
            <a:picLocks noChangeAspect="1"/>
          </p:cNvPicPr>
          <p:nvPr/>
        </p:nvPicPr>
        <p:blipFill>
          <a:blip r:embed="rId7"/>
          <a:stretch>
            <a:fillRect/>
          </a:stretch>
        </p:blipFill>
        <p:spPr>
          <a:xfrm>
            <a:off x="8299450" y="4133850"/>
            <a:ext cx="669925" cy="669925"/>
          </a:xfrm>
          <a:prstGeom prst="rect">
            <a:avLst/>
          </a:prstGeom>
          <a:noFill/>
          <a:ln>
            <a:noFill/>
            <a:miter lim="800000"/>
          </a:ln>
        </p:spPr>
      </p:pic>
      <p:grpSp>
        <p:nvGrpSpPr>
          <p:cNvPr id="50202" name="组合 1"/>
          <p:cNvGrpSpPr/>
          <p:nvPr/>
        </p:nvGrpSpPr>
        <p:grpSpPr>
          <a:xfrm>
            <a:off x="5730875" y="1924050"/>
            <a:ext cx="542925" cy="547688"/>
            <a:chOff x="1153731" y="1592014"/>
            <a:chExt cx="543166" cy="547688"/>
          </a:xfrm>
        </p:grpSpPr>
        <p:pic>
          <p:nvPicPr>
            <p:cNvPr id="50203" name="Picture 2">
              <a:hlinkClick r:id="rId2" action="ppaction://hlinksldjump"/>
            </p:cNvPr>
            <p:cNvPicPr>
              <a:picLocks noChangeAspect="1"/>
            </p:cNvPicPr>
            <p:nvPr/>
          </p:nvPicPr>
          <p:blipFill>
            <a:blip r:embed="rId3">
              <a:clrChange>
                <a:clrFrom>
                  <a:srgbClr val="FFFFFF"/>
                </a:clrFrom>
                <a:clrTo>
                  <a:srgbClr val="FFFFFF">
                    <a:alpha val="0"/>
                  </a:srgbClr>
                </a:clrTo>
              </a:clrChange>
            </a:blip>
            <a:stretch>
              <a:fillRect/>
            </a:stretch>
          </p:blipFill>
          <p:spPr>
            <a:xfrm>
              <a:off x="1153731" y="1592014"/>
              <a:ext cx="543166" cy="547688"/>
            </a:xfrm>
            <a:prstGeom prst="rect">
              <a:avLst/>
            </a:prstGeom>
            <a:noFill/>
            <a:ln>
              <a:noFill/>
              <a:miter lim="800000"/>
            </a:ln>
          </p:spPr>
        </p:pic>
        <p:sp>
          <p:nvSpPr>
            <p:cNvPr id="50204" name="矩形 55">
              <a:hlinkClick r:id="rId8" action="ppaction://hlinksldjump"/>
            </p:cNvPr>
            <p:cNvSpPr/>
            <p:nvPr/>
          </p:nvSpPr>
          <p:spPr>
            <a:xfrm>
              <a:off x="1258553" y="1642814"/>
              <a:ext cx="387522" cy="461963"/>
            </a:xfrm>
            <a:prstGeom prst="rect">
              <a:avLst/>
            </a:prstGeom>
            <a:noFill/>
            <a:ln>
              <a:noFill/>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spcAft>
                  <a:spcPct val="0"/>
                </a:spcAft>
                <a:buClrTx/>
                <a:buFontTx/>
              </a:pPr>
              <a:r>
                <a:rPr lang="en-US" altLang="zh-CN" sz="2400" b="1" spc="0">
                  <a:latin typeface="Times New Roman"/>
                </a:rPr>
                <a:t>4</a:t>
              </a:r>
              <a:endParaRPr lang="zh-CN" altLang="zh-CN" sz="1000">
                <a:latin typeface="宋体" pitchFamily="2" charset="-122"/>
                <a:ea typeface="宋体" pitchFamily="2" charset="-122"/>
              </a:endParaRPr>
            </a:p>
          </p:txBody>
        </p:sp>
      </p:grpSp>
      <p:grpSp>
        <p:nvGrpSpPr>
          <p:cNvPr id="50205" name="组合 1"/>
          <p:cNvGrpSpPr/>
          <p:nvPr/>
        </p:nvGrpSpPr>
        <p:grpSpPr>
          <a:xfrm>
            <a:off x="7124700" y="1924050"/>
            <a:ext cx="542925" cy="547688"/>
            <a:chOff x="1153731" y="1592014"/>
            <a:chExt cx="543166" cy="547688"/>
          </a:xfrm>
        </p:grpSpPr>
        <p:pic>
          <p:nvPicPr>
            <p:cNvPr id="50206" name="Picture 2">
              <a:hlinkClick r:id="rId2" action="ppaction://hlinksldjump"/>
            </p:cNvPr>
            <p:cNvPicPr>
              <a:picLocks noChangeAspect="1"/>
            </p:cNvPicPr>
            <p:nvPr/>
          </p:nvPicPr>
          <p:blipFill>
            <a:blip r:embed="rId3">
              <a:clrChange>
                <a:clrFrom>
                  <a:srgbClr val="FFFFFF"/>
                </a:clrFrom>
                <a:clrTo>
                  <a:srgbClr val="FFFFFF">
                    <a:alpha val="0"/>
                  </a:srgbClr>
                </a:clrTo>
              </a:clrChange>
            </a:blip>
            <a:stretch>
              <a:fillRect/>
            </a:stretch>
          </p:blipFill>
          <p:spPr>
            <a:xfrm>
              <a:off x="1153731" y="1592014"/>
              <a:ext cx="543166" cy="547688"/>
            </a:xfrm>
            <a:prstGeom prst="rect">
              <a:avLst/>
            </a:prstGeom>
            <a:noFill/>
            <a:ln>
              <a:noFill/>
              <a:miter lim="800000"/>
            </a:ln>
          </p:spPr>
        </p:pic>
        <p:sp>
          <p:nvSpPr>
            <p:cNvPr id="50207" name="矩形 58">
              <a:hlinkClick r:id="rId9" action="ppaction://hlinksldjump"/>
            </p:cNvPr>
            <p:cNvSpPr/>
            <p:nvPr/>
          </p:nvSpPr>
          <p:spPr>
            <a:xfrm>
              <a:off x="1258553" y="1642814"/>
              <a:ext cx="387522" cy="461963"/>
            </a:xfrm>
            <a:prstGeom prst="rect">
              <a:avLst/>
            </a:prstGeom>
            <a:noFill/>
            <a:ln>
              <a:noFill/>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spcAft>
                  <a:spcPct val="0"/>
                </a:spcAft>
                <a:buClrTx/>
                <a:buFontTx/>
              </a:pPr>
              <a:r>
                <a:rPr lang="en-US" altLang="zh-CN" sz="2400" b="1" spc="0">
                  <a:latin typeface="Times New Roman"/>
                </a:rPr>
                <a:t>5</a:t>
              </a:r>
              <a:endParaRPr lang="zh-CN" altLang="zh-CN" sz="1000">
                <a:latin typeface="宋体" pitchFamily="2" charset="-122"/>
                <a:ea typeface="宋体" pitchFamily="2" charset="-122"/>
              </a:endParaRPr>
            </a:p>
          </p:txBody>
        </p:sp>
      </p:grpSp>
      <p:grpSp>
        <p:nvGrpSpPr>
          <p:cNvPr id="50208" name="组合 1"/>
          <p:cNvGrpSpPr/>
          <p:nvPr/>
        </p:nvGrpSpPr>
        <p:grpSpPr>
          <a:xfrm>
            <a:off x="1585913" y="3003550"/>
            <a:ext cx="542925" cy="547688"/>
            <a:chOff x="1153731" y="1592014"/>
            <a:chExt cx="543166" cy="547688"/>
          </a:xfrm>
        </p:grpSpPr>
        <p:pic>
          <p:nvPicPr>
            <p:cNvPr id="50209" name="Picture 2">
              <a:hlinkClick r:id="rId2" action="ppaction://hlinksldjump"/>
            </p:cNvPr>
            <p:cNvPicPr>
              <a:picLocks noChangeAspect="1"/>
            </p:cNvPicPr>
            <p:nvPr/>
          </p:nvPicPr>
          <p:blipFill>
            <a:blip r:embed="rId3">
              <a:clrChange>
                <a:clrFrom>
                  <a:srgbClr val="FFFFFF"/>
                </a:clrFrom>
                <a:clrTo>
                  <a:srgbClr val="FFFFFF">
                    <a:alpha val="0"/>
                  </a:srgbClr>
                </a:clrTo>
              </a:clrChange>
            </a:blip>
            <a:stretch>
              <a:fillRect/>
            </a:stretch>
          </p:blipFill>
          <p:spPr>
            <a:xfrm>
              <a:off x="1153731" y="1592014"/>
              <a:ext cx="543166" cy="547688"/>
            </a:xfrm>
            <a:prstGeom prst="rect">
              <a:avLst/>
            </a:prstGeom>
            <a:noFill/>
            <a:ln>
              <a:noFill/>
              <a:miter lim="800000"/>
            </a:ln>
          </p:spPr>
        </p:pic>
        <p:sp>
          <p:nvSpPr>
            <p:cNvPr id="50210" name="矩形 61">
              <a:hlinkClick r:id="rId10" action="ppaction://hlinksldjump"/>
            </p:cNvPr>
            <p:cNvSpPr/>
            <p:nvPr/>
          </p:nvSpPr>
          <p:spPr>
            <a:xfrm>
              <a:off x="1258553" y="1642814"/>
              <a:ext cx="387522" cy="461963"/>
            </a:xfrm>
            <a:prstGeom prst="rect">
              <a:avLst/>
            </a:prstGeom>
            <a:noFill/>
            <a:ln>
              <a:noFill/>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spcAft>
                  <a:spcPct val="0"/>
                </a:spcAft>
                <a:buClrTx/>
                <a:buFontTx/>
              </a:pPr>
              <a:r>
                <a:rPr lang="en-US" altLang="zh-CN" sz="2400" b="1" spc="0">
                  <a:latin typeface="Times New Roman"/>
                </a:rPr>
                <a:t>6</a:t>
              </a:r>
              <a:endParaRPr lang="zh-CN" altLang="zh-CN" sz="1000">
                <a:latin typeface="宋体" pitchFamily="2" charset="-122"/>
                <a:ea typeface="宋体" pitchFamily="2" charset="-122"/>
              </a:endParaRPr>
            </a:p>
          </p:txBody>
        </p:sp>
      </p:grpSp>
      <p:grpSp>
        <p:nvGrpSpPr>
          <p:cNvPr id="50211" name="组合 1"/>
          <p:cNvGrpSpPr/>
          <p:nvPr/>
        </p:nvGrpSpPr>
        <p:grpSpPr>
          <a:xfrm>
            <a:off x="2876550" y="3003550"/>
            <a:ext cx="542925" cy="547688"/>
            <a:chOff x="1153731" y="1592014"/>
            <a:chExt cx="543166" cy="547688"/>
          </a:xfrm>
        </p:grpSpPr>
        <p:pic>
          <p:nvPicPr>
            <p:cNvPr id="50212" name="Picture 2">
              <a:hlinkClick r:id="rId2" action="ppaction://hlinksldjump"/>
            </p:cNvPr>
            <p:cNvPicPr>
              <a:picLocks noChangeAspect="1"/>
            </p:cNvPicPr>
            <p:nvPr/>
          </p:nvPicPr>
          <p:blipFill>
            <a:blip r:embed="rId3">
              <a:clrChange>
                <a:clrFrom>
                  <a:srgbClr val="FFFFFF"/>
                </a:clrFrom>
                <a:clrTo>
                  <a:srgbClr val="FFFFFF">
                    <a:alpha val="0"/>
                  </a:srgbClr>
                </a:clrTo>
              </a:clrChange>
            </a:blip>
            <a:stretch>
              <a:fillRect/>
            </a:stretch>
          </p:blipFill>
          <p:spPr>
            <a:xfrm>
              <a:off x="1153731" y="1592014"/>
              <a:ext cx="543166" cy="547688"/>
            </a:xfrm>
            <a:prstGeom prst="rect">
              <a:avLst/>
            </a:prstGeom>
            <a:noFill/>
            <a:ln>
              <a:noFill/>
              <a:miter lim="800000"/>
            </a:ln>
          </p:spPr>
        </p:pic>
        <p:sp>
          <p:nvSpPr>
            <p:cNvPr id="50213" name="矩形 64">
              <a:hlinkClick r:id="rId11" action="ppaction://hlinksldjump"/>
            </p:cNvPr>
            <p:cNvSpPr/>
            <p:nvPr/>
          </p:nvSpPr>
          <p:spPr>
            <a:xfrm>
              <a:off x="1258553" y="1642814"/>
              <a:ext cx="387522" cy="461963"/>
            </a:xfrm>
            <a:prstGeom prst="rect">
              <a:avLst/>
            </a:prstGeom>
            <a:noFill/>
            <a:ln>
              <a:noFill/>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spcAft>
                  <a:spcPct val="0"/>
                </a:spcAft>
                <a:buClrTx/>
                <a:buFontTx/>
              </a:pPr>
              <a:r>
                <a:rPr lang="en-US" altLang="zh-CN" sz="2400" b="1" spc="0">
                  <a:latin typeface="Times New Roman"/>
                </a:rPr>
                <a:t>7</a:t>
              </a:r>
              <a:endParaRPr lang="zh-CN" altLang="zh-CN" sz="1000">
                <a:latin typeface="宋体" pitchFamily="2" charset="-122"/>
                <a:ea typeface="宋体" pitchFamily="2" charset="-122"/>
              </a:endParaRPr>
            </a:p>
          </p:txBody>
        </p:sp>
      </p:grpSp>
      <p:grpSp>
        <p:nvGrpSpPr>
          <p:cNvPr id="50214" name="组合 1"/>
          <p:cNvGrpSpPr/>
          <p:nvPr/>
        </p:nvGrpSpPr>
        <p:grpSpPr>
          <a:xfrm>
            <a:off x="4316413" y="3003550"/>
            <a:ext cx="542925" cy="547688"/>
            <a:chOff x="1153731" y="1592014"/>
            <a:chExt cx="543166" cy="547688"/>
          </a:xfrm>
        </p:grpSpPr>
        <p:pic>
          <p:nvPicPr>
            <p:cNvPr id="50215" name="Picture 2">
              <a:hlinkClick r:id="rId2" action="ppaction://hlinksldjump"/>
            </p:cNvPr>
            <p:cNvPicPr>
              <a:picLocks noChangeAspect="1"/>
            </p:cNvPicPr>
            <p:nvPr/>
          </p:nvPicPr>
          <p:blipFill>
            <a:blip r:embed="rId3">
              <a:clrChange>
                <a:clrFrom>
                  <a:srgbClr val="FFFFFF"/>
                </a:clrFrom>
                <a:clrTo>
                  <a:srgbClr val="FFFFFF">
                    <a:alpha val="0"/>
                  </a:srgbClr>
                </a:clrTo>
              </a:clrChange>
            </a:blip>
            <a:stretch>
              <a:fillRect/>
            </a:stretch>
          </p:blipFill>
          <p:spPr>
            <a:xfrm>
              <a:off x="1153731" y="1592014"/>
              <a:ext cx="543166" cy="547688"/>
            </a:xfrm>
            <a:prstGeom prst="rect">
              <a:avLst/>
            </a:prstGeom>
            <a:noFill/>
            <a:ln>
              <a:noFill/>
              <a:miter lim="800000"/>
            </a:ln>
          </p:spPr>
        </p:pic>
        <p:sp>
          <p:nvSpPr>
            <p:cNvPr id="50216" name="矩形 56">
              <a:hlinkClick r:id="rId12" action="ppaction://hlinksldjump"/>
            </p:cNvPr>
            <p:cNvSpPr/>
            <p:nvPr/>
          </p:nvSpPr>
          <p:spPr>
            <a:xfrm>
              <a:off x="1258553" y="1642814"/>
              <a:ext cx="387522" cy="461963"/>
            </a:xfrm>
            <a:prstGeom prst="rect">
              <a:avLst/>
            </a:prstGeom>
            <a:noFill/>
            <a:ln>
              <a:noFill/>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spcAft>
                  <a:spcPct val="0"/>
                </a:spcAft>
                <a:buClrTx/>
                <a:buFontTx/>
              </a:pPr>
              <a:r>
                <a:rPr lang="en-US" altLang="zh-CN" sz="2400" b="1" spc="0">
                  <a:latin typeface="Times New Roman"/>
                </a:rPr>
                <a:t>8</a:t>
              </a:r>
              <a:endParaRPr lang="zh-CN" altLang="zh-CN" sz="1000">
                <a:latin typeface="宋体" pitchFamily="2" charset="-122"/>
                <a:ea typeface="宋体" pitchFamily="2" charset="-122"/>
              </a:endParaRPr>
            </a:p>
          </p:txBody>
        </p:sp>
      </p:grpSp>
    </p:spTree>
    <p:extLst>
      <p:ext uri="{BB962C8B-B14F-4D97-AF65-F5344CB8AC3E}">
        <p14:creationId xmlns:p14="http://schemas.microsoft.com/office/powerpoint/2010/main" val="1937709283"/>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矩形 4"/>
          <p:cNvSpPr>
            <a:spLocks noChangeArrowheads="1"/>
          </p:cNvSpPr>
          <p:nvPr/>
        </p:nvSpPr>
        <p:spPr bwMode="auto">
          <a:xfrm>
            <a:off x="565150" y="668338"/>
            <a:ext cx="8023225"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en-US" altLang="zh-CN" sz="2400" b="1" spc="0">
                <a:latin typeface="Times New Roman"/>
              </a:rPr>
              <a:t>1</a:t>
            </a:r>
            <a:r>
              <a:rPr lang="zh-CN" altLang="zh-CN" sz="2400" b="1" spc="0">
                <a:latin typeface="Times New Roman"/>
                <a:ea typeface="宋体" pitchFamily="2" charset="-122"/>
              </a:rPr>
              <a:t>．【</a:t>
            </a:r>
            <a:r>
              <a:rPr lang="en-US" altLang="zh-CN" sz="2400" b="1" spc="0">
                <a:latin typeface="Times New Roman"/>
              </a:rPr>
              <a:t>2019·</a:t>
            </a:r>
            <a:r>
              <a:rPr lang="zh-CN" altLang="zh-CN" sz="2400" b="1" spc="0">
                <a:latin typeface="Times New Roman"/>
                <a:ea typeface="宋体" pitchFamily="2" charset="-122"/>
              </a:rPr>
              <a:t>福建</a:t>
            </a:r>
            <a:r>
              <a:rPr lang="en-US" altLang="zh-CN" sz="2400" b="1" spc="0">
                <a:latin typeface="Times New Roman"/>
              </a:rPr>
              <a:t>·2</a:t>
            </a:r>
            <a:r>
              <a:rPr lang="zh-CN" altLang="zh-CN" sz="2400" b="1" spc="0">
                <a:latin typeface="Times New Roman"/>
                <a:ea typeface="宋体" pitchFamily="2" charset="-122"/>
              </a:rPr>
              <a:t>分】为了防止惯性带来的危害，要求人们</a:t>
            </a:r>
            <a:r>
              <a:rPr lang="en-US" altLang="zh-CN" sz="2400" b="1" spc="0">
                <a:latin typeface="Times New Roman"/>
              </a:rPr>
              <a:t>(</a:t>
            </a:r>
            <a:r>
              <a:rPr lang="zh-CN" altLang="zh-CN" sz="2400" b="1" spc="0">
                <a:latin typeface="Times New Roman"/>
                <a:ea typeface="宋体" pitchFamily="2" charset="-122"/>
              </a:rPr>
              <a:t>　　</a:t>
            </a:r>
            <a:r>
              <a:rPr lang="en-US" altLang="zh-CN" sz="2400" b="1" spc="0">
                <a:latin typeface="Times New Roman"/>
              </a:rPr>
              <a:t>)</a:t>
            </a:r>
            <a:endParaRPr lang="zh-CN" altLang="zh-CN" sz="1000">
              <a:latin typeface="宋体" pitchFamily="2" charset="-122"/>
              <a:ea typeface="宋体" pitchFamily="2" charset="-122"/>
            </a:endParaRPr>
          </a:p>
          <a:p>
            <a:pPr marL="357505" marR="0" lvl="0" indent="2540" algn="just">
              <a:lnSpc>
                <a:spcPct val="150000"/>
              </a:lnSpc>
              <a:spcAft>
                <a:spcPct val="0"/>
              </a:spcAft>
              <a:buClrTx/>
              <a:buFontTx/>
            </a:pPr>
            <a:r>
              <a:rPr lang="en-US" altLang="zh-CN" sz="2400" b="1" spc="0">
                <a:latin typeface="Times New Roman"/>
              </a:rPr>
              <a:t>A</a:t>
            </a:r>
            <a:r>
              <a:rPr lang="zh-CN" altLang="zh-CN" sz="2400" b="1" spc="0">
                <a:latin typeface="Times New Roman"/>
                <a:ea typeface="宋体" pitchFamily="2" charset="-122"/>
              </a:rPr>
              <a:t>．乘车时系好安全带　　　</a:t>
            </a:r>
            <a:endParaRPr lang="en-US" altLang="zh-CN" sz="2400" b="1">
              <a:latin typeface="Times New Roman"/>
            </a:endParaRPr>
          </a:p>
          <a:p>
            <a:pPr marL="357505" marR="0" lvl="0" indent="2540" algn="just">
              <a:lnSpc>
                <a:spcPct val="150000"/>
              </a:lnSpc>
              <a:spcAft>
                <a:spcPct val="0"/>
              </a:spcAft>
              <a:buClrTx/>
              <a:buFontTx/>
            </a:pPr>
            <a:r>
              <a:rPr lang="en-US" altLang="zh-CN" sz="2400" b="1" spc="0">
                <a:latin typeface="Times New Roman"/>
              </a:rPr>
              <a:t>B</a:t>
            </a:r>
            <a:r>
              <a:rPr lang="zh-CN" altLang="zh-CN" sz="2400" b="1" spc="0">
                <a:latin typeface="Times New Roman"/>
                <a:ea typeface="宋体" pitchFamily="2" charset="-122"/>
              </a:rPr>
              <a:t>．候车时站在安全线外</a:t>
            </a:r>
            <a:endParaRPr lang="zh-CN" altLang="zh-CN" sz="1000">
              <a:latin typeface="宋体" pitchFamily="2" charset="-122"/>
              <a:ea typeface="宋体" pitchFamily="2" charset="-122"/>
            </a:endParaRPr>
          </a:p>
          <a:p>
            <a:pPr marL="357505" marR="0" lvl="0" indent="2540" algn="just">
              <a:lnSpc>
                <a:spcPct val="150000"/>
              </a:lnSpc>
              <a:spcAft>
                <a:spcPct val="0"/>
              </a:spcAft>
              <a:buClrTx/>
              <a:buFontTx/>
            </a:pPr>
            <a:r>
              <a:rPr lang="en-US" altLang="zh-CN" sz="2400" b="1" spc="0">
                <a:latin typeface="Times New Roman"/>
              </a:rPr>
              <a:t>C</a:t>
            </a:r>
            <a:r>
              <a:rPr lang="zh-CN" altLang="zh-CN" sz="2400" b="1" spc="0">
                <a:latin typeface="Times New Roman"/>
                <a:ea typeface="宋体" pitchFamily="2" charset="-122"/>
              </a:rPr>
              <a:t>．市区行车禁鸣喇叭</a:t>
            </a:r>
            <a:r>
              <a:rPr lang="en-US" altLang="zh-CN" sz="2400" b="1" spc="0">
                <a:latin typeface="Times New Roman"/>
              </a:rPr>
              <a:t>  </a:t>
            </a:r>
            <a:endParaRPr lang="en-US" altLang="zh-CN" sz="2400" b="1">
              <a:latin typeface="Times New Roman"/>
            </a:endParaRPr>
          </a:p>
          <a:p>
            <a:pPr marL="357505" marR="0" lvl="0" indent="2540" algn="just">
              <a:lnSpc>
                <a:spcPct val="150000"/>
              </a:lnSpc>
              <a:spcAft>
                <a:spcPct val="0"/>
              </a:spcAft>
              <a:buClrTx/>
              <a:buFontTx/>
            </a:pPr>
            <a:r>
              <a:rPr lang="en-US" altLang="zh-CN" sz="2400" b="1" spc="0">
                <a:latin typeface="Times New Roman"/>
              </a:rPr>
              <a:t>D</a:t>
            </a:r>
            <a:r>
              <a:rPr lang="zh-CN" altLang="zh-CN" sz="2400" b="1" spc="0">
                <a:latin typeface="Times New Roman"/>
                <a:ea typeface="宋体" pitchFamily="2" charset="-122"/>
              </a:rPr>
              <a:t>．夜间行车车内不开灯</a:t>
            </a:r>
            <a:endParaRPr lang="zh-CN" altLang="zh-CN" sz="1000">
              <a:latin typeface="宋体" pitchFamily="2" charset="-122"/>
              <a:ea typeface="宋体" pitchFamily="2" charset="-122"/>
            </a:endParaRPr>
          </a:p>
        </p:txBody>
      </p:sp>
      <p:sp>
        <p:nvSpPr>
          <p:cNvPr id="51202" name="矩形 3"/>
          <p:cNvSpPr>
            <a:spLocks noChangeArrowheads="1"/>
          </p:cNvSpPr>
          <p:nvPr/>
        </p:nvSpPr>
        <p:spPr bwMode="auto">
          <a:xfrm>
            <a:off x="1571625" y="1203325"/>
            <a:ext cx="407988"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en-US" altLang="zh-CN" sz="2400" b="1" spc="0">
                <a:solidFill>
                  <a:srgbClr val="C00000"/>
                </a:solidFill>
                <a:latin typeface="Times New Roman"/>
              </a:rPr>
              <a:t>A</a:t>
            </a:r>
            <a:endParaRPr lang="zh-CN" altLang="zh-CN" sz="1000">
              <a:latin typeface="宋体" pitchFamily="2" charset="-122"/>
              <a:ea typeface="宋体" pitchFamily="2" charset="-122"/>
            </a:endParaRPr>
          </a:p>
        </p:txBody>
      </p:sp>
      <p:pic>
        <p:nvPicPr>
          <p:cNvPr id="51203" name="Picture 7" descr="C:\Users\Administrator\Desktop\习题课件\返回框.png">
            <a:hlinkClick r:id="rId2" action="ppaction://hlinksldjump"/>
          </p:cNvPr>
          <p:cNvPicPr>
            <a:picLocks noChangeAspect="1"/>
          </p:cNvPicPr>
          <p:nvPr/>
        </p:nvPicPr>
        <p:blipFill>
          <a:blip r:embed="rId3"/>
          <a:stretch>
            <a:fillRect/>
          </a:stretch>
        </p:blipFill>
        <p:spPr>
          <a:xfrm>
            <a:off x="8150225" y="4146550"/>
            <a:ext cx="669925" cy="669925"/>
          </a:xfrm>
          <a:prstGeom prst="rect">
            <a:avLst/>
          </a:prstGeom>
          <a:noFill/>
          <a:ln>
            <a:noFill/>
            <a:miter lim="800000"/>
          </a:ln>
        </p:spPr>
      </p:pic>
    </p:spTree>
    <p:extLst>
      <p:ext uri="{BB962C8B-B14F-4D97-AF65-F5344CB8AC3E}">
        <p14:creationId xmlns:p14="http://schemas.microsoft.com/office/powerpoint/2010/main" val="137171233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02"/>
                                        </p:tgtEl>
                                        <p:attrNameLst>
                                          <p:attrName>style.visibility</p:attrName>
                                        </p:attrNameLst>
                                      </p:cBhvr>
                                      <p:to>
                                        <p:strVal val="visible"/>
                                      </p:to>
                                    </p:set>
                                    <p:animEffect transition="in" filter="wipe(left)">
                                      <p:cBhvr>
                                        <p:cTn id="7" dur="500" fill="hold"/>
                                        <p:tgtEl>
                                          <p:spTgt spid="512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矩形 4"/>
          <p:cNvSpPr>
            <a:spLocks noChangeArrowheads="1"/>
          </p:cNvSpPr>
          <p:nvPr/>
        </p:nvSpPr>
        <p:spPr bwMode="auto">
          <a:xfrm>
            <a:off x="565150" y="627063"/>
            <a:ext cx="8023225"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en-US" altLang="zh-CN" sz="2400" b="1" spc="0">
                <a:latin typeface="Times New Roman"/>
              </a:rPr>
              <a:t>2</a:t>
            </a:r>
            <a:r>
              <a:rPr lang="zh-CN" altLang="zh-CN" sz="2400" b="1" spc="0">
                <a:latin typeface="Times New Roman"/>
                <a:ea typeface="宋体" pitchFamily="2" charset="-122"/>
              </a:rPr>
              <a:t>．【</a:t>
            </a:r>
            <a:r>
              <a:rPr lang="en-US" altLang="zh-CN" sz="2400" b="1" spc="0">
                <a:latin typeface="Times New Roman"/>
              </a:rPr>
              <a:t>2017·</a:t>
            </a:r>
            <a:r>
              <a:rPr lang="zh-CN" altLang="zh-CN" sz="2400" b="1" spc="0">
                <a:latin typeface="Times New Roman"/>
                <a:ea typeface="宋体" pitchFamily="2" charset="-122"/>
              </a:rPr>
              <a:t>福建</a:t>
            </a:r>
            <a:r>
              <a:rPr lang="en-US" altLang="zh-CN" sz="2400" b="1" spc="0">
                <a:latin typeface="Times New Roman"/>
              </a:rPr>
              <a:t>·2</a:t>
            </a:r>
            <a:r>
              <a:rPr lang="zh-CN" altLang="zh-CN" sz="2400" b="1" spc="0">
                <a:latin typeface="Times New Roman"/>
                <a:ea typeface="宋体" pitchFamily="2" charset="-122"/>
              </a:rPr>
              <a:t>分】大老虎从静止开始加速追赶小羚羊，快追上时，羚羊突然急转弯逃脱了老虎的捕捉。在此过程中下列说法正确的是</a:t>
            </a:r>
            <a:r>
              <a:rPr lang="en-US" altLang="zh-CN" sz="2400" b="1" spc="0">
                <a:latin typeface="Times New Roman"/>
              </a:rPr>
              <a:t>(</a:t>
            </a:r>
            <a:r>
              <a:rPr lang="zh-CN" altLang="zh-CN" sz="2400" b="1" spc="0">
                <a:latin typeface="Times New Roman"/>
                <a:ea typeface="宋体" pitchFamily="2" charset="-122"/>
              </a:rPr>
              <a:t>　　</a:t>
            </a:r>
            <a:r>
              <a:rPr lang="en-US" altLang="zh-CN" sz="2400" b="1" spc="0">
                <a:latin typeface="Times New Roman"/>
              </a:rPr>
              <a:t>)</a:t>
            </a:r>
            <a:endParaRPr lang="zh-CN" altLang="zh-CN" sz="1000">
              <a:latin typeface="宋体" pitchFamily="2" charset="-122"/>
              <a:ea typeface="宋体" pitchFamily="2" charset="-122"/>
            </a:endParaRPr>
          </a:p>
          <a:p>
            <a:pPr marL="357505" marR="0" lvl="0" indent="2540" algn="just">
              <a:lnSpc>
                <a:spcPct val="150000"/>
              </a:lnSpc>
              <a:spcAft>
                <a:spcPct val="0"/>
              </a:spcAft>
              <a:buClrTx/>
              <a:buFontTx/>
            </a:pPr>
            <a:r>
              <a:rPr lang="en-US" altLang="zh-CN" sz="2400" b="1" spc="0">
                <a:latin typeface="Times New Roman"/>
              </a:rPr>
              <a:t>A</a:t>
            </a:r>
            <a:r>
              <a:rPr lang="zh-CN" altLang="zh-CN" sz="2400" b="1" spc="0">
                <a:latin typeface="Times New Roman"/>
                <a:ea typeface="宋体" pitchFamily="2" charset="-122"/>
              </a:rPr>
              <a:t>．老虎静止时没有惯性</a:t>
            </a:r>
            <a:endParaRPr lang="zh-CN" altLang="zh-CN" sz="1000">
              <a:latin typeface="宋体" pitchFamily="2" charset="-122"/>
              <a:ea typeface="宋体" pitchFamily="2" charset="-122"/>
            </a:endParaRPr>
          </a:p>
          <a:p>
            <a:pPr marL="357505" marR="0" lvl="0" indent="2540" algn="just">
              <a:lnSpc>
                <a:spcPct val="150000"/>
              </a:lnSpc>
              <a:spcAft>
                <a:spcPct val="0"/>
              </a:spcAft>
              <a:buClrTx/>
              <a:buFontTx/>
            </a:pPr>
            <a:r>
              <a:rPr lang="en-US" altLang="zh-CN" sz="2400" b="1" spc="0">
                <a:latin typeface="Times New Roman"/>
              </a:rPr>
              <a:t>B</a:t>
            </a:r>
            <a:r>
              <a:rPr lang="zh-CN" altLang="zh-CN" sz="2400" b="1" spc="0">
                <a:latin typeface="Times New Roman"/>
                <a:ea typeface="宋体" pitchFamily="2" charset="-122"/>
              </a:rPr>
              <a:t>．老虎加速过程惯性增大</a:t>
            </a:r>
            <a:endParaRPr lang="zh-CN" altLang="zh-CN" sz="1000">
              <a:latin typeface="宋体" pitchFamily="2" charset="-122"/>
              <a:ea typeface="宋体" pitchFamily="2" charset="-122"/>
            </a:endParaRPr>
          </a:p>
          <a:p>
            <a:pPr marL="357505" marR="0" lvl="0" indent="2540" algn="just">
              <a:lnSpc>
                <a:spcPct val="150000"/>
              </a:lnSpc>
              <a:spcAft>
                <a:spcPct val="0"/>
              </a:spcAft>
              <a:buClrTx/>
              <a:buFontTx/>
            </a:pPr>
            <a:r>
              <a:rPr lang="en-US" altLang="zh-CN" sz="2400" b="1" spc="0">
                <a:latin typeface="Times New Roman"/>
              </a:rPr>
              <a:t>C</a:t>
            </a:r>
            <a:r>
              <a:rPr lang="zh-CN" altLang="zh-CN" sz="2400" b="1" spc="0">
                <a:latin typeface="Times New Roman"/>
                <a:ea typeface="宋体" pitchFamily="2" charset="-122"/>
              </a:rPr>
              <a:t>．老虎惯性大不易转弯</a:t>
            </a:r>
            <a:endParaRPr lang="zh-CN" altLang="zh-CN" sz="1000">
              <a:latin typeface="宋体" pitchFamily="2" charset="-122"/>
              <a:ea typeface="宋体" pitchFamily="2" charset="-122"/>
            </a:endParaRPr>
          </a:p>
          <a:p>
            <a:pPr marL="357505" marR="0" lvl="0" indent="2540" algn="just">
              <a:lnSpc>
                <a:spcPct val="150000"/>
              </a:lnSpc>
              <a:spcAft>
                <a:spcPct val="0"/>
              </a:spcAft>
              <a:buClrTx/>
              <a:buFontTx/>
            </a:pPr>
            <a:r>
              <a:rPr lang="en-US" altLang="zh-CN" sz="2400" b="1" spc="0">
                <a:latin typeface="Times New Roman"/>
              </a:rPr>
              <a:t>D</a:t>
            </a:r>
            <a:r>
              <a:rPr lang="zh-CN" altLang="zh-CN" sz="2400" b="1" spc="0">
                <a:latin typeface="Times New Roman"/>
                <a:ea typeface="宋体" pitchFamily="2" charset="-122"/>
              </a:rPr>
              <a:t>．老虎惯性小不易转弯</a:t>
            </a:r>
            <a:endParaRPr lang="zh-CN" altLang="zh-CN" sz="1000">
              <a:latin typeface="宋体" pitchFamily="2" charset="-122"/>
              <a:ea typeface="宋体" pitchFamily="2" charset="-122"/>
            </a:endParaRPr>
          </a:p>
        </p:txBody>
      </p:sp>
      <p:sp>
        <p:nvSpPr>
          <p:cNvPr id="52226" name="矩形 3"/>
          <p:cNvSpPr>
            <a:spLocks noChangeArrowheads="1"/>
          </p:cNvSpPr>
          <p:nvPr/>
        </p:nvSpPr>
        <p:spPr bwMode="auto">
          <a:xfrm>
            <a:off x="4402138" y="1746250"/>
            <a:ext cx="4064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en-US" altLang="zh-CN" sz="2400" b="1" spc="0">
                <a:solidFill>
                  <a:srgbClr val="C00000"/>
                </a:solidFill>
                <a:latin typeface="Times New Roman"/>
              </a:rPr>
              <a:t>C</a:t>
            </a:r>
            <a:endParaRPr lang="zh-CN" altLang="zh-CN" sz="1000">
              <a:latin typeface="宋体" pitchFamily="2" charset="-122"/>
              <a:ea typeface="宋体" pitchFamily="2" charset="-122"/>
            </a:endParaRPr>
          </a:p>
        </p:txBody>
      </p:sp>
      <p:pic>
        <p:nvPicPr>
          <p:cNvPr id="52227" name="Picture 7" descr="C:\Users\Administrator\Desktop\习题课件\返回框.png">
            <a:hlinkClick r:id="rId2" action="ppaction://hlinksldjump"/>
          </p:cNvPr>
          <p:cNvPicPr>
            <a:picLocks noChangeAspect="1"/>
          </p:cNvPicPr>
          <p:nvPr/>
        </p:nvPicPr>
        <p:blipFill>
          <a:blip r:embed="rId3"/>
          <a:stretch>
            <a:fillRect/>
          </a:stretch>
        </p:blipFill>
        <p:spPr>
          <a:xfrm>
            <a:off x="8150225" y="4146550"/>
            <a:ext cx="669925" cy="669925"/>
          </a:xfrm>
          <a:prstGeom prst="rect">
            <a:avLst/>
          </a:prstGeom>
          <a:noFill/>
          <a:ln>
            <a:noFill/>
            <a:miter lim="800000"/>
          </a:ln>
        </p:spPr>
      </p:pic>
    </p:spTree>
    <p:extLst>
      <p:ext uri="{BB962C8B-B14F-4D97-AF65-F5344CB8AC3E}">
        <p14:creationId xmlns:p14="http://schemas.microsoft.com/office/powerpoint/2010/main" val="393971611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2226"/>
                                        </p:tgtEl>
                                        <p:attrNameLst>
                                          <p:attrName>style.visibility</p:attrName>
                                        </p:attrNameLst>
                                      </p:cBhvr>
                                      <p:to>
                                        <p:strVal val="visible"/>
                                      </p:to>
                                    </p:set>
                                    <p:animEffect transition="in" filter="wipe(left)">
                                      <p:cBhvr>
                                        <p:cTn id="7" dur="500" fill="hold"/>
                                        <p:tgtEl>
                                          <p:spTgt spid="522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矩形 4"/>
          <p:cNvSpPr>
            <a:spLocks noChangeArrowheads="1"/>
          </p:cNvSpPr>
          <p:nvPr/>
        </p:nvSpPr>
        <p:spPr bwMode="auto">
          <a:xfrm>
            <a:off x="565150" y="668338"/>
            <a:ext cx="8023225" cy="390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en-US" altLang="zh-CN" sz="2400" b="1" spc="0">
                <a:latin typeface="Times New Roman"/>
              </a:rPr>
              <a:t>3</a:t>
            </a:r>
            <a:r>
              <a:rPr lang="zh-CN" altLang="zh-CN" sz="2400" b="1" spc="0">
                <a:latin typeface="Times New Roman"/>
                <a:ea typeface="宋体" pitchFamily="2" charset="-122"/>
              </a:rPr>
              <a:t>．【</a:t>
            </a:r>
            <a:r>
              <a:rPr lang="en-US" altLang="zh-CN" sz="2400" b="1" spc="0">
                <a:latin typeface="Times New Roman"/>
              </a:rPr>
              <a:t>2019·</a:t>
            </a:r>
            <a:r>
              <a:rPr lang="zh-CN" altLang="zh-CN" sz="2400" b="1" spc="0">
                <a:latin typeface="Times New Roman"/>
                <a:ea typeface="宋体" pitchFamily="2" charset="-122"/>
              </a:rPr>
              <a:t>南平质检</a:t>
            </a:r>
            <a:r>
              <a:rPr lang="en-US" altLang="zh-CN" sz="2400" b="1" spc="0">
                <a:latin typeface="Times New Roman"/>
              </a:rPr>
              <a:t>·2</a:t>
            </a:r>
            <a:r>
              <a:rPr lang="zh-CN" altLang="zh-CN" sz="2400" b="1" spc="0">
                <a:latin typeface="Times New Roman"/>
                <a:ea typeface="宋体" pitchFamily="2" charset="-122"/>
              </a:rPr>
              <a:t>分】用手捏着一支粉笔静止于空中，现将手松开，假设在手松开的同时，粉笔所受的一切外力同时消失，则</a:t>
            </a:r>
            <a:r>
              <a:rPr lang="en-US" altLang="zh-CN" sz="2400" b="1" spc="0">
                <a:latin typeface="Times New Roman"/>
              </a:rPr>
              <a:t>(</a:t>
            </a:r>
            <a:r>
              <a:rPr lang="zh-CN" altLang="zh-CN" sz="2400" b="1" spc="0">
                <a:latin typeface="Times New Roman"/>
                <a:ea typeface="宋体" pitchFamily="2" charset="-122"/>
              </a:rPr>
              <a:t>　　</a:t>
            </a:r>
            <a:r>
              <a:rPr lang="en-US" altLang="zh-CN" sz="2400" b="1" spc="0">
                <a:latin typeface="Times New Roman"/>
              </a:rPr>
              <a:t>)</a:t>
            </a:r>
            <a:endParaRPr lang="zh-CN" altLang="zh-CN" sz="1000">
              <a:latin typeface="宋体" pitchFamily="2" charset="-122"/>
              <a:ea typeface="宋体" pitchFamily="2" charset="-122"/>
            </a:endParaRPr>
          </a:p>
          <a:p>
            <a:pPr marL="357505" marR="0" lvl="0" indent="2540" algn="just">
              <a:lnSpc>
                <a:spcPct val="150000"/>
              </a:lnSpc>
              <a:spcAft>
                <a:spcPct val="0"/>
              </a:spcAft>
              <a:buClrTx/>
              <a:buFontTx/>
            </a:pPr>
            <a:r>
              <a:rPr lang="en-US" altLang="zh-CN" sz="2400" b="1" spc="0">
                <a:latin typeface="Times New Roman"/>
              </a:rPr>
              <a:t>A</a:t>
            </a:r>
            <a:r>
              <a:rPr lang="zh-CN" altLang="zh-CN" sz="2400" b="1" spc="0">
                <a:latin typeface="Times New Roman"/>
                <a:ea typeface="宋体" pitchFamily="2" charset="-122"/>
              </a:rPr>
              <a:t>．粉笔将加速落向地面</a:t>
            </a:r>
            <a:endParaRPr lang="zh-CN" altLang="zh-CN" sz="1000">
              <a:latin typeface="宋体" pitchFamily="2" charset="-122"/>
              <a:ea typeface="宋体" pitchFamily="2" charset="-122"/>
            </a:endParaRPr>
          </a:p>
          <a:p>
            <a:pPr marL="357505" marR="0" lvl="0" indent="2540" algn="just">
              <a:lnSpc>
                <a:spcPct val="150000"/>
              </a:lnSpc>
              <a:spcAft>
                <a:spcPct val="0"/>
              </a:spcAft>
              <a:buClrTx/>
              <a:buFontTx/>
            </a:pPr>
            <a:r>
              <a:rPr lang="en-US" altLang="zh-CN" sz="2400" b="1" spc="0">
                <a:latin typeface="Times New Roman"/>
              </a:rPr>
              <a:t>B</a:t>
            </a:r>
            <a:r>
              <a:rPr lang="zh-CN" altLang="zh-CN" sz="2400" b="1" spc="0">
                <a:latin typeface="Times New Roman"/>
                <a:ea typeface="宋体" pitchFamily="2" charset="-122"/>
              </a:rPr>
              <a:t>．粉笔将减速落向地面</a:t>
            </a:r>
            <a:endParaRPr lang="zh-CN" altLang="zh-CN" sz="1000">
              <a:latin typeface="宋体" pitchFamily="2" charset="-122"/>
              <a:ea typeface="宋体" pitchFamily="2" charset="-122"/>
            </a:endParaRPr>
          </a:p>
          <a:p>
            <a:pPr marL="357505" marR="0" lvl="0" indent="2540" algn="just">
              <a:lnSpc>
                <a:spcPct val="150000"/>
              </a:lnSpc>
              <a:spcAft>
                <a:spcPct val="0"/>
              </a:spcAft>
              <a:buClrTx/>
              <a:buFontTx/>
            </a:pPr>
            <a:r>
              <a:rPr lang="en-US" altLang="zh-CN" sz="2400" b="1" spc="0">
                <a:latin typeface="Times New Roman"/>
              </a:rPr>
              <a:t>C</a:t>
            </a:r>
            <a:r>
              <a:rPr lang="zh-CN" altLang="zh-CN" sz="2400" b="1" spc="0">
                <a:latin typeface="Times New Roman"/>
                <a:ea typeface="宋体" pitchFamily="2" charset="-122"/>
              </a:rPr>
              <a:t>．粉笔将匀速落向地面</a:t>
            </a:r>
            <a:endParaRPr lang="zh-CN" altLang="zh-CN" sz="1000">
              <a:latin typeface="宋体" pitchFamily="2" charset="-122"/>
              <a:ea typeface="宋体" pitchFamily="2" charset="-122"/>
            </a:endParaRPr>
          </a:p>
          <a:p>
            <a:pPr marL="357505" marR="0" lvl="0" indent="2540" algn="just">
              <a:lnSpc>
                <a:spcPct val="150000"/>
              </a:lnSpc>
              <a:spcAft>
                <a:spcPct val="0"/>
              </a:spcAft>
              <a:buClrTx/>
              <a:buFontTx/>
            </a:pPr>
            <a:r>
              <a:rPr lang="en-US" altLang="zh-CN" sz="2400" b="1" spc="0">
                <a:latin typeface="Times New Roman"/>
              </a:rPr>
              <a:t>D</a:t>
            </a:r>
            <a:r>
              <a:rPr lang="zh-CN" altLang="zh-CN" sz="2400" b="1" spc="0">
                <a:latin typeface="Times New Roman"/>
                <a:ea typeface="宋体" pitchFamily="2" charset="-122"/>
              </a:rPr>
              <a:t>粉笔将静止于原来位置</a:t>
            </a:r>
            <a:endParaRPr lang="zh-CN" altLang="zh-CN" sz="1000">
              <a:latin typeface="宋体" pitchFamily="2" charset="-122"/>
              <a:ea typeface="宋体" pitchFamily="2" charset="-122"/>
            </a:endParaRPr>
          </a:p>
        </p:txBody>
      </p:sp>
      <p:sp>
        <p:nvSpPr>
          <p:cNvPr id="53250" name="矩形 3"/>
          <p:cNvSpPr>
            <a:spLocks noChangeArrowheads="1"/>
          </p:cNvSpPr>
          <p:nvPr/>
        </p:nvSpPr>
        <p:spPr bwMode="auto">
          <a:xfrm>
            <a:off x="3419475" y="1779588"/>
            <a:ext cx="407988"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en-US" altLang="zh-CN" sz="2400" b="1" spc="0">
                <a:solidFill>
                  <a:srgbClr val="C00000"/>
                </a:solidFill>
                <a:latin typeface="Times New Roman"/>
              </a:rPr>
              <a:t>D</a:t>
            </a:r>
            <a:endParaRPr lang="zh-CN" altLang="zh-CN" sz="1000">
              <a:latin typeface="宋体" pitchFamily="2" charset="-122"/>
              <a:ea typeface="宋体" pitchFamily="2" charset="-122"/>
            </a:endParaRPr>
          </a:p>
        </p:txBody>
      </p:sp>
      <p:pic>
        <p:nvPicPr>
          <p:cNvPr id="53251" name="Picture 7" descr="C:\Users\Administrator\Desktop\习题课件\返回框.png">
            <a:hlinkClick r:id="rId2" action="ppaction://hlinksldjump"/>
          </p:cNvPr>
          <p:cNvPicPr>
            <a:picLocks noChangeAspect="1"/>
          </p:cNvPicPr>
          <p:nvPr/>
        </p:nvPicPr>
        <p:blipFill>
          <a:blip r:embed="rId3"/>
          <a:stretch>
            <a:fillRect/>
          </a:stretch>
        </p:blipFill>
        <p:spPr>
          <a:xfrm>
            <a:off x="8150225" y="4146550"/>
            <a:ext cx="669925" cy="669925"/>
          </a:xfrm>
          <a:prstGeom prst="rect">
            <a:avLst/>
          </a:prstGeom>
          <a:noFill/>
          <a:ln>
            <a:noFill/>
            <a:miter lim="800000"/>
          </a:ln>
        </p:spPr>
      </p:pic>
    </p:spTree>
    <p:extLst>
      <p:ext uri="{BB962C8B-B14F-4D97-AF65-F5344CB8AC3E}">
        <p14:creationId xmlns:p14="http://schemas.microsoft.com/office/powerpoint/2010/main" val="384249468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3250"/>
                                        </p:tgtEl>
                                        <p:attrNameLst>
                                          <p:attrName>style.visibility</p:attrName>
                                        </p:attrNameLst>
                                      </p:cBhvr>
                                      <p:to>
                                        <p:strVal val="visible"/>
                                      </p:to>
                                    </p:set>
                                    <p:animEffect transition="in" filter="wipe(left)">
                                      <p:cBhvr>
                                        <p:cTn id="7" dur="500" fill="hold"/>
                                        <p:tgtEl>
                                          <p:spTgt spid="532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9" name="Picture 7"/>
          <p:cNvPicPr>
            <a:picLocks noChangeAspect="1"/>
          </p:cNvPicPr>
          <p:nvPr/>
        </p:nvPicPr>
        <p:blipFill>
          <a:blip r:embed="rId3">
            <a:clrChange>
              <a:clrFrom>
                <a:srgbClr val="FFFFFF"/>
              </a:clrFrom>
              <a:clrTo>
                <a:srgbClr val="FFFFFF">
                  <a:alpha val="0"/>
                </a:srgbClr>
              </a:clrTo>
            </a:clrChange>
          </a:blip>
          <a:stretch>
            <a:fillRect/>
          </a:stretch>
        </p:blipFill>
        <p:spPr>
          <a:xfrm>
            <a:off x="1027113" y="1643063"/>
            <a:ext cx="449262" cy="2152650"/>
          </a:xfrm>
          <a:prstGeom prst="rect">
            <a:avLst/>
          </a:prstGeom>
          <a:noFill/>
          <a:ln>
            <a:noFill/>
            <a:miter lim="800000"/>
          </a:ln>
        </p:spPr>
      </p:pic>
      <p:pic>
        <p:nvPicPr>
          <p:cNvPr id="7170" name="Picture 8"/>
          <p:cNvPicPr>
            <a:picLocks noChangeAspect="1"/>
          </p:cNvPicPr>
          <p:nvPr/>
        </p:nvPicPr>
        <p:blipFill>
          <a:blip r:embed="rId4">
            <a:clrChange>
              <a:clrFrom>
                <a:srgbClr val="FFFFFF"/>
              </a:clrFrom>
              <a:clrTo>
                <a:srgbClr val="FFFFFF">
                  <a:alpha val="0"/>
                </a:srgbClr>
              </a:clrTo>
            </a:clrChange>
          </a:blip>
          <a:stretch>
            <a:fillRect/>
          </a:stretch>
        </p:blipFill>
        <p:spPr>
          <a:xfrm>
            <a:off x="1714500" y="1087438"/>
            <a:ext cx="7034213" cy="2968625"/>
          </a:xfrm>
          <a:prstGeom prst="rect">
            <a:avLst/>
          </a:prstGeom>
          <a:noFill/>
          <a:ln>
            <a:noFill/>
            <a:miter lim="800000"/>
          </a:ln>
        </p:spPr>
      </p:pic>
      <p:sp>
        <p:nvSpPr>
          <p:cNvPr id="7171" name="矩形 15"/>
          <p:cNvSpPr>
            <a:spLocks noChangeArrowheads="1"/>
          </p:cNvSpPr>
          <p:nvPr/>
        </p:nvSpPr>
        <p:spPr bwMode="auto">
          <a:xfrm>
            <a:off x="539750" y="614363"/>
            <a:ext cx="6985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buClrTx/>
              <a:buFontTx/>
            </a:pPr>
            <a:r>
              <a:rPr lang="zh-CN" altLang="en-US" sz="2400" b="1" spc="0">
                <a:solidFill>
                  <a:srgbClr val="E46C0A"/>
                </a:solidFill>
                <a:latin typeface="Times New Roman" pitchFamily="18" charset="0"/>
                <a:ea typeface="宋体" pitchFamily="2" charset="-122"/>
              </a:rPr>
              <a:t>知识点</a:t>
            </a:r>
            <a:r>
              <a:rPr lang="en-US" altLang="zh-CN" sz="2400" b="1" spc="0">
                <a:solidFill>
                  <a:srgbClr val="E46C0A"/>
                </a:solidFill>
                <a:latin typeface="Times New Roman" pitchFamily="18" charset="0"/>
                <a:ea typeface="宋体" pitchFamily="2" charset="-122"/>
              </a:rPr>
              <a:t>1     </a:t>
            </a:r>
            <a:r>
              <a:rPr lang="zh-CN" altLang="en-US" sz="2400" b="1" spc="0">
                <a:solidFill>
                  <a:srgbClr val="E46C0A"/>
                </a:solidFill>
                <a:latin typeface="Times New Roman" pitchFamily="18" charset="0"/>
                <a:ea typeface="宋体" pitchFamily="2" charset="-122"/>
              </a:rPr>
              <a:t>牛顿第一定律</a:t>
            </a:r>
            <a:endParaRPr lang="zh-CN" altLang="en-US" sz="2400" b="1">
              <a:solidFill>
                <a:srgbClr val="E46C0A"/>
              </a:solidFill>
              <a:latin typeface="Times New Roman" pitchFamily="18" charset="0"/>
              <a:ea typeface="宋体" pitchFamily="2" charset="-122"/>
            </a:endParaRPr>
          </a:p>
        </p:txBody>
      </p:sp>
      <p:sp>
        <p:nvSpPr>
          <p:cNvPr id="7172" name="矩形 1"/>
          <p:cNvSpPr/>
          <p:nvPr/>
        </p:nvSpPr>
        <p:spPr>
          <a:xfrm>
            <a:off x="6267450" y="1038225"/>
            <a:ext cx="1112838" cy="461963"/>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r>
              <a:rPr lang="zh-CN" altLang="zh-CN" sz="2400" b="1">
                <a:solidFill>
                  <a:srgbClr val="C00000"/>
                </a:solidFill>
                <a:latin typeface="Times New Roman" pitchFamily="18" charset="0"/>
                <a:ea typeface="宋体" pitchFamily="2" charset="-122"/>
              </a:rPr>
              <a:t>不需要</a:t>
            </a:r>
            <a:endParaRPr lang="zh-CN" altLang="en-US">
              <a:latin typeface="Calibri" pitchFamily="34" charset="0"/>
              <a:ea typeface="宋体" pitchFamily="2" charset="-122"/>
            </a:endParaRPr>
          </a:p>
        </p:txBody>
      </p:sp>
      <p:sp>
        <p:nvSpPr>
          <p:cNvPr id="7173" name="矩形 11"/>
          <p:cNvSpPr/>
          <p:nvPr/>
        </p:nvSpPr>
        <p:spPr>
          <a:xfrm>
            <a:off x="3552825" y="2135188"/>
            <a:ext cx="803275" cy="461962"/>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r>
              <a:rPr lang="zh-CN" altLang="zh-CN" sz="2400" b="1">
                <a:solidFill>
                  <a:srgbClr val="C00000"/>
                </a:solidFill>
                <a:latin typeface="Times New Roman" pitchFamily="18" charset="0"/>
                <a:ea typeface="宋体" pitchFamily="2" charset="-122"/>
              </a:rPr>
              <a:t>阻力</a:t>
            </a:r>
            <a:endParaRPr lang="zh-CN" altLang="en-US">
              <a:latin typeface="Calibri" pitchFamily="34" charset="0"/>
              <a:ea typeface="宋体" pitchFamily="2" charset="-122"/>
            </a:endParaRPr>
          </a:p>
        </p:txBody>
      </p:sp>
      <p:sp>
        <p:nvSpPr>
          <p:cNvPr id="7174" name="矩形 12"/>
          <p:cNvSpPr/>
          <p:nvPr/>
        </p:nvSpPr>
        <p:spPr>
          <a:xfrm>
            <a:off x="1811338" y="3460750"/>
            <a:ext cx="2039937" cy="461963"/>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r>
              <a:rPr lang="zh-CN" altLang="zh-CN" sz="2400" b="1">
                <a:solidFill>
                  <a:srgbClr val="C00000"/>
                </a:solidFill>
                <a:latin typeface="Times New Roman" pitchFamily="18" charset="0"/>
                <a:ea typeface="宋体" pitchFamily="2" charset="-122"/>
              </a:rPr>
              <a:t>匀速直线运动</a:t>
            </a:r>
            <a:endParaRPr lang="zh-CN" altLang="en-US">
              <a:latin typeface="Calibri" pitchFamily="34" charset="0"/>
              <a:ea typeface="宋体" pitchFamily="2" charset="-122"/>
            </a:endParaRPr>
          </a:p>
        </p:txBody>
      </p:sp>
      <p:pic>
        <p:nvPicPr>
          <p:cNvPr id="7175" name="Picture 6"/>
          <p:cNvPicPr>
            <a:picLocks noChangeAspect="1"/>
          </p:cNvPicPr>
          <p:nvPr/>
        </p:nvPicPr>
        <p:blipFill>
          <a:blip r:embed="rId5">
            <a:clrChange>
              <a:clrFrom>
                <a:srgbClr val="FFFFFF"/>
              </a:clrFrom>
              <a:clrTo>
                <a:srgbClr val="FFFFFF">
                  <a:alpha val="0"/>
                </a:srgbClr>
              </a:clrTo>
            </a:clrChange>
          </a:blip>
          <a:srcRect l="61540"/>
          <a:stretch>
            <a:fillRect/>
          </a:stretch>
        </p:blipFill>
        <p:spPr>
          <a:xfrm>
            <a:off x="1522413" y="1058863"/>
            <a:ext cx="193675" cy="2919412"/>
          </a:xfrm>
          <a:prstGeom prst="rect">
            <a:avLst/>
          </a:prstGeom>
          <a:noFill/>
          <a:ln>
            <a:noFill/>
            <a:miter lim="800000"/>
          </a:ln>
        </p:spPr>
      </p:pic>
      <p:sp>
        <p:nvSpPr>
          <p:cNvPr id="7176" name="矩形 8"/>
          <p:cNvSpPr/>
          <p:nvPr/>
        </p:nvSpPr>
        <p:spPr>
          <a:xfrm>
            <a:off x="4921250" y="3460750"/>
            <a:ext cx="803275" cy="461963"/>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r>
              <a:rPr lang="zh-CN" altLang="zh-CN" sz="2400" b="1">
                <a:solidFill>
                  <a:srgbClr val="C00000"/>
                </a:solidFill>
                <a:latin typeface="Times New Roman" pitchFamily="18" charset="0"/>
                <a:ea typeface="宋体" pitchFamily="2" charset="-122"/>
              </a:rPr>
              <a:t>静止</a:t>
            </a:r>
            <a:endParaRPr lang="zh-CN" altLang="en-US">
              <a:latin typeface="Calibri" pitchFamily="34" charset="0"/>
              <a:ea typeface="宋体" pitchFamily="2" charset="-122"/>
            </a:endParaRPr>
          </a:p>
        </p:txBody>
      </p:sp>
    </p:spTree>
    <p:extLst>
      <p:ext uri="{BB962C8B-B14F-4D97-AF65-F5344CB8AC3E}">
        <p14:creationId xmlns:p14="http://schemas.microsoft.com/office/powerpoint/2010/main" val="379162046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wipe(left)">
                                      <p:cBhvr>
                                        <p:cTn id="7" dur="500" fill="hold"/>
                                        <p:tgtEl>
                                          <p:spTgt spid="717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73"/>
                                        </p:tgtEl>
                                        <p:attrNameLst>
                                          <p:attrName>style.visibility</p:attrName>
                                        </p:attrNameLst>
                                      </p:cBhvr>
                                      <p:to>
                                        <p:strVal val="visible"/>
                                      </p:to>
                                    </p:set>
                                    <p:animEffect transition="in" filter="wipe(left)">
                                      <p:cBhvr>
                                        <p:cTn id="12" dur="500" fill="hold"/>
                                        <p:tgtEl>
                                          <p:spTgt spid="717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174"/>
                                        </p:tgtEl>
                                        <p:attrNameLst>
                                          <p:attrName>style.visibility</p:attrName>
                                        </p:attrNameLst>
                                      </p:cBhvr>
                                      <p:to>
                                        <p:strVal val="visible"/>
                                      </p:to>
                                    </p:set>
                                    <p:animEffect transition="in" filter="wipe(left)">
                                      <p:cBhvr>
                                        <p:cTn id="17" dur="500" fill="hold"/>
                                        <p:tgtEl>
                                          <p:spTgt spid="717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176"/>
                                        </p:tgtEl>
                                        <p:attrNameLst>
                                          <p:attrName>style.visibility</p:attrName>
                                        </p:attrNameLst>
                                      </p:cBhvr>
                                      <p:to>
                                        <p:strVal val="visible"/>
                                      </p:to>
                                    </p:set>
                                    <p:animEffect transition="in" filter="wipe(left)">
                                      <p:cBhvr>
                                        <p:cTn id="22" dur="500" fill="hold"/>
                                        <p:tgtEl>
                                          <p:spTgt spid="71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P spid="7173" grpId="0"/>
      <p:bldP spid="7174" grpId="0"/>
      <p:bldP spid="717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矩形 4"/>
          <p:cNvSpPr>
            <a:spLocks noChangeArrowheads="1"/>
          </p:cNvSpPr>
          <p:nvPr/>
        </p:nvSpPr>
        <p:spPr bwMode="auto">
          <a:xfrm>
            <a:off x="522288" y="665163"/>
            <a:ext cx="8023225" cy="334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en-US" altLang="zh-CN" sz="2400" b="1" spc="0">
                <a:latin typeface="Times New Roman"/>
              </a:rPr>
              <a:t>4</a:t>
            </a:r>
            <a:r>
              <a:rPr lang="zh-CN" altLang="zh-CN" sz="2400" b="1" spc="0">
                <a:latin typeface="Times New Roman"/>
                <a:ea typeface="宋体" pitchFamily="2" charset="-122"/>
              </a:rPr>
              <a:t>．【</a:t>
            </a:r>
            <a:r>
              <a:rPr lang="en-US" altLang="zh-CN" sz="2400" b="1" spc="0">
                <a:latin typeface="Times New Roman"/>
              </a:rPr>
              <a:t>2017·</a:t>
            </a:r>
            <a:r>
              <a:rPr lang="zh-CN" altLang="zh-CN" sz="2400" b="1" spc="0">
                <a:latin typeface="Times New Roman"/>
                <a:ea typeface="宋体" pitchFamily="2" charset="-122"/>
              </a:rPr>
              <a:t>福建</a:t>
            </a:r>
            <a:r>
              <a:rPr lang="en-US" altLang="zh-CN" sz="2400" b="1" spc="0">
                <a:latin typeface="Times New Roman"/>
              </a:rPr>
              <a:t>·2</a:t>
            </a:r>
            <a:r>
              <a:rPr lang="zh-CN" altLang="zh-CN" sz="2400" b="1" spc="0">
                <a:latin typeface="Times New Roman"/>
                <a:ea typeface="宋体" pitchFamily="2" charset="-122"/>
              </a:rPr>
              <a:t>分】如图所示，体操运动员静止在平衡木上时，与运动员所受重力是一对平衡力的是</a:t>
            </a:r>
            <a:r>
              <a:rPr lang="en-US" altLang="zh-CN" sz="2400" b="1" spc="0">
                <a:latin typeface="Times New Roman"/>
              </a:rPr>
              <a:t>(</a:t>
            </a:r>
            <a:r>
              <a:rPr lang="zh-CN" altLang="zh-CN" sz="2400" b="1" spc="0">
                <a:latin typeface="Times New Roman"/>
                <a:ea typeface="宋体" pitchFamily="2" charset="-122"/>
              </a:rPr>
              <a:t>　　</a:t>
            </a:r>
            <a:r>
              <a:rPr lang="en-US" altLang="zh-CN" sz="2400" b="1" spc="0">
                <a:latin typeface="Times New Roman"/>
              </a:rPr>
              <a:t>)</a:t>
            </a:r>
            <a:endParaRPr lang="zh-CN" altLang="zh-CN" sz="1000">
              <a:latin typeface="宋体" pitchFamily="2" charset="-122"/>
              <a:ea typeface="宋体" pitchFamily="2" charset="-122"/>
            </a:endParaRPr>
          </a:p>
          <a:p>
            <a:pPr marL="629920" marR="0" lvl="0" indent="-354965" algn="just">
              <a:lnSpc>
                <a:spcPct val="150000"/>
              </a:lnSpc>
              <a:spcAft>
                <a:spcPct val="0"/>
              </a:spcAft>
              <a:buClrTx/>
              <a:buFontTx/>
            </a:pPr>
            <a:r>
              <a:rPr lang="en-US" altLang="zh-CN" sz="2400" b="1" spc="0">
                <a:latin typeface="Times New Roman"/>
              </a:rPr>
              <a:t>A</a:t>
            </a:r>
            <a:r>
              <a:rPr lang="zh-CN" altLang="zh-CN" sz="2400" b="1" spc="0">
                <a:latin typeface="Times New Roman"/>
                <a:ea typeface="宋体" pitchFamily="2" charset="-122"/>
              </a:rPr>
              <a:t>．平衡木对运动员的支持力</a:t>
            </a:r>
            <a:endParaRPr lang="zh-CN" altLang="zh-CN" sz="1000">
              <a:latin typeface="宋体" pitchFamily="2" charset="-122"/>
              <a:ea typeface="宋体" pitchFamily="2" charset="-122"/>
            </a:endParaRPr>
          </a:p>
          <a:p>
            <a:pPr marL="629920" marR="0" lvl="0" indent="-354965" algn="just">
              <a:lnSpc>
                <a:spcPct val="150000"/>
              </a:lnSpc>
              <a:spcAft>
                <a:spcPct val="0"/>
              </a:spcAft>
              <a:buClrTx/>
              <a:buFontTx/>
            </a:pPr>
            <a:r>
              <a:rPr lang="en-US" altLang="zh-CN" sz="2400" b="1" spc="0">
                <a:latin typeface="Times New Roman"/>
              </a:rPr>
              <a:t>B</a:t>
            </a:r>
            <a:r>
              <a:rPr lang="zh-CN" altLang="zh-CN" sz="2400" b="1" spc="0">
                <a:latin typeface="Times New Roman"/>
                <a:ea typeface="宋体" pitchFamily="2" charset="-122"/>
              </a:rPr>
              <a:t>．运动员对平衡木的压力</a:t>
            </a:r>
            <a:endParaRPr lang="zh-CN" altLang="zh-CN" sz="1000">
              <a:latin typeface="宋体" pitchFamily="2" charset="-122"/>
              <a:ea typeface="宋体" pitchFamily="2" charset="-122"/>
            </a:endParaRPr>
          </a:p>
          <a:p>
            <a:pPr marL="629920" marR="0" lvl="0" indent="-354965" algn="just">
              <a:lnSpc>
                <a:spcPct val="150000"/>
              </a:lnSpc>
              <a:spcAft>
                <a:spcPct val="0"/>
              </a:spcAft>
              <a:buClrTx/>
              <a:buFontTx/>
            </a:pPr>
            <a:r>
              <a:rPr lang="en-US" altLang="zh-CN" sz="2400" b="1" spc="0">
                <a:latin typeface="Times New Roman"/>
              </a:rPr>
              <a:t>C</a:t>
            </a:r>
            <a:r>
              <a:rPr lang="zh-CN" altLang="zh-CN" sz="2400" b="1" spc="0">
                <a:latin typeface="Times New Roman"/>
                <a:ea typeface="宋体" pitchFamily="2" charset="-122"/>
              </a:rPr>
              <a:t>．平衡木受到的重力</a:t>
            </a:r>
            <a:endParaRPr lang="zh-CN" altLang="zh-CN" sz="1000">
              <a:latin typeface="宋体" pitchFamily="2" charset="-122"/>
              <a:ea typeface="宋体" pitchFamily="2" charset="-122"/>
            </a:endParaRPr>
          </a:p>
          <a:p>
            <a:pPr marL="629920" marR="0" lvl="0" indent="-354965" algn="just">
              <a:lnSpc>
                <a:spcPct val="150000"/>
              </a:lnSpc>
              <a:spcAft>
                <a:spcPct val="0"/>
              </a:spcAft>
              <a:buClrTx/>
              <a:buFontTx/>
            </a:pPr>
            <a:r>
              <a:rPr lang="en-US" altLang="zh-CN" sz="2400" b="1" spc="0">
                <a:latin typeface="Times New Roman"/>
              </a:rPr>
              <a:t>D</a:t>
            </a:r>
            <a:r>
              <a:rPr lang="zh-CN" altLang="zh-CN" sz="2400" b="1" spc="0">
                <a:latin typeface="Times New Roman"/>
                <a:ea typeface="宋体" pitchFamily="2" charset="-122"/>
              </a:rPr>
              <a:t>．运动员对地球的吸引力</a:t>
            </a:r>
            <a:endParaRPr lang="zh-CN" altLang="zh-CN" sz="1000">
              <a:latin typeface="宋体" pitchFamily="2" charset="-122"/>
              <a:ea typeface="宋体" pitchFamily="2" charset="-122"/>
            </a:endParaRPr>
          </a:p>
        </p:txBody>
      </p:sp>
      <p:sp>
        <p:nvSpPr>
          <p:cNvPr id="54274" name="矩形 3"/>
          <p:cNvSpPr>
            <a:spLocks noChangeArrowheads="1"/>
          </p:cNvSpPr>
          <p:nvPr/>
        </p:nvSpPr>
        <p:spPr bwMode="auto">
          <a:xfrm>
            <a:off x="7404100" y="1203325"/>
            <a:ext cx="407988"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en-US" altLang="zh-CN" sz="2400" b="1" spc="0">
                <a:solidFill>
                  <a:srgbClr val="C00000"/>
                </a:solidFill>
                <a:latin typeface="Times New Roman"/>
              </a:rPr>
              <a:t>A</a:t>
            </a:r>
            <a:endParaRPr lang="zh-CN" altLang="zh-CN" sz="1000">
              <a:latin typeface="宋体" pitchFamily="2" charset="-122"/>
              <a:ea typeface="宋体" pitchFamily="2" charset="-122"/>
            </a:endParaRPr>
          </a:p>
        </p:txBody>
      </p:sp>
      <p:pic>
        <p:nvPicPr>
          <p:cNvPr id="54275" name="Picture 4"/>
          <p:cNvPicPr>
            <a:picLocks noChangeAspect="1"/>
          </p:cNvPicPr>
          <p:nvPr/>
        </p:nvPicPr>
        <p:blipFill>
          <a:blip r:embed="rId2">
            <a:clrChange>
              <a:clrFrom>
                <a:srgbClr val="FFFFFF"/>
              </a:clrFrom>
              <a:clrTo>
                <a:srgbClr val="FFFFFF">
                  <a:alpha val="0"/>
                </a:srgbClr>
              </a:clrTo>
            </a:clrChange>
          </a:blip>
          <a:stretch>
            <a:fillRect/>
          </a:stretch>
        </p:blipFill>
        <p:spPr>
          <a:xfrm>
            <a:off x="5508625" y="1901825"/>
            <a:ext cx="1671638" cy="2030413"/>
          </a:xfrm>
          <a:prstGeom prst="rect">
            <a:avLst/>
          </a:prstGeom>
          <a:noFill/>
          <a:ln>
            <a:noFill/>
            <a:miter lim="800000"/>
          </a:ln>
        </p:spPr>
      </p:pic>
      <p:pic>
        <p:nvPicPr>
          <p:cNvPr id="54276" name="Picture 7" descr="C:\Users\Administrator\Desktop\习题课件\返回框.png">
            <a:hlinkClick r:id="rId3" action="ppaction://hlinksldjump"/>
          </p:cNvPr>
          <p:cNvPicPr>
            <a:picLocks noChangeAspect="1"/>
          </p:cNvPicPr>
          <p:nvPr/>
        </p:nvPicPr>
        <p:blipFill>
          <a:blip r:embed="rId4"/>
          <a:stretch>
            <a:fillRect/>
          </a:stretch>
        </p:blipFill>
        <p:spPr>
          <a:xfrm>
            <a:off x="8150225" y="4146550"/>
            <a:ext cx="669925" cy="669925"/>
          </a:xfrm>
          <a:prstGeom prst="rect">
            <a:avLst/>
          </a:prstGeom>
          <a:noFill/>
          <a:ln>
            <a:noFill/>
            <a:miter lim="800000"/>
          </a:ln>
        </p:spPr>
      </p:pic>
    </p:spTree>
    <p:extLst>
      <p:ext uri="{BB962C8B-B14F-4D97-AF65-F5344CB8AC3E}">
        <p14:creationId xmlns:p14="http://schemas.microsoft.com/office/powerpoint/2010/main" val="249556527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4274"/>
                                        </p:tgtEl>
                                        <p:attrNameLst>
                                          <p:attrName>style.visibility</p:attrName>
                                        </p:attrNameLst>
                                      </p:cBhvr>
                                      <p:to>
                                        <p:strVal val="visible"/>
                                      </p:to>
                                    </p:set>
                                    <p:animEffect transition="in" filter="wipe(left)">
                                      <p:cBhvr>
                                        <p:cTn id="7" dur="500" fill="hold"/>
                                        <p:tgtEl>
                                          <p:spTgt spid="54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矩形 4"/>
          <p:cNvSpPr>
            <a:spLocks noChangeArrowheads="1"/>
          </p:cNvSpPr>
          <p:nvPr/>
        </p:nvSpPr>
        <p:spPr bwMode="auto">
          <a:xfrm>
            <a:off x="565150" y="617538"/>
            <a:ext cx="8023225" cy="279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en-US" altLang="zh-CN" sz="2400" b="1" spc="0">
                <a:latin typeface="Times New Roman"/>
              </a:rPr>
              <a:t>5</a:t>
            </a:r>
            <a:r>
              <a:rPr lang="zh-CN" altLang="zh-CN" sz="2400" b="1" spc="0">
                <a:latin typeface="Times New Roman"/>
                <a:ea typeface="宋体" pitchFamily="2" charset="-122"/>
              </a:rPr>
              <a:t>．【</a:t>
            </a:r>
            <a:r>
              <a:rPr lang="en-US" altLang="zh-CN" sz="2400" b="1" spc="0">
                <a:latin typeface="Times New Roman"/>
              </a:rPr>
              <a:t>2020·</a:t>
            </a:r>
            <a:r>
              <a:rPr lang="zh-CN" altLang="zh-CN" sz="2400" b="1" spc="0">
                <a:latin typeface="Times New Roman"/>
                <a:ea typeface="宋体" pitchFamily="2" charset="-122"/>
              </a:rPr>
              <a:t>南平质检</a:t>
            </a:r>
            <a:r>
              <a:rPr lang="en-US" altLang="zh-CN" sz="2400" b="1" spc="0">
                <a:latin typeface="Times New Roman"/>
              </a:rPr>
              <a:t>·2</a:t>
            </a:r>
            <a:r>
              <a:rPr lang="zh-CN" altLang="zh-CN" sz="2400" b="1" spc="0">
                <a:latin typeface="Times New Roman"/>
                <a:ea typeface="宋体" pitchFamily="2" charset="-122"/>
              </a:rPr>
              <a:t>分】如图所示，木板</a:t>
            </a:r>
            <a:r>
              <a:rPr lang="en-US" altLang="zh-CN" sz="2400" b="1" i="1" spc="0">
                <a:latin typeface="Times New Roman"/>
              </a:rPr>
              <a:t>B</a:t>
            </a:r>
            <a:r>
              <a:rPr lang="zh-CN" altLang="zh-CN" sz="2400" b="1" spc="0">
                <a:latin typeface="Times New Roman"/>
                <a:ea typeface="宋体" pitchFamily="2" charset="-122"/>
              </a:rPr>
              <a:t>放在光滑水平面上，木块</a:t>
            </a:r>
            <a:r>
              <a:rPr lang="en-US" altLang="zh-CN" sz="2400" b="1" i="1" spc="0">
                <a:latin typeface="Times New Roman"/>
              </a:rPr>
              <a:t>A</a:t>
            </a:r>
            <a:r>
              <a:rPr lang="zh-CN" altLang="zh-CN" sz="2400" b="1" spc="0">
                <a:latin typeface="Times New Roman"/>
                <a:ea typeface="宋体" pitchFamily="2" charset="-122"/>
              </a:rPr>
              <a:t>放在</a:t>
            </a:r>
            <a:r>
              <a:rPr lang="en-US" altLang="zh-CN" sz="2400" b="1" i="1" spc="0">
                <a:latin typeface="Times New Roman"/>
              </a:rPr>
              <a:t>B</a:t>
            </a:r>
            <a:r>
              <a:rPr lang="zh-CN" altLang="zh-CN" sz="2400" b="1" spc="0">
                <a:latin typeface="Times New Roman"/>
                <a:ea typeface="宋体" pitchFamily="2" charset="-122"/>
              </a:rPr>
              <a:t>的上面，</a:t>
            </a:r>
            <a:r>
              <a:rPr lang="en-US" altLang="zh-CN" sz="2400" b="1" i="1" spc="0">
                <a:latin typeface="Times New Roman"/>
              </a:rPr>
              <a:t>A</a:t>
            </a:r>
            <a:r>
              <a:rPr lang="zh-CN" altLang="zh-CN" sz="2400" b="1" spc="0">
                <a:latin typeface="Times New Roman"/>
                <a:ea typeface="宋体" pitchFamily="2" charset="-122"/>
              </a:rPr>
              <a:t>的右端通过一根细绳固定在墙上，用大小为</a:t>
            </a:r>
            <a:r>
              <a:rPr lang="en-US" altLang="zh-CN" sz="2400" b="1" spc="0">
                <a:latin typeface="Times New Roman"/>
              </a:rPr>
              <a:t>5 N</a:t>
            </a:r>
            <a:r>
              <a:rPr lang="zh-CN" altLang="zh-CN" sz="2400" b="1" spc="0">
                <a:latin typeface="Times New Roman"/>
                <a:ea typeface="宋体" pitchFamily="2" charset="-122"/>
              </a:rPr>
              <a:t>的水平拉力</a:t>
            </a:r>
            <a:r>
              <a:rPr lang="en-US" altLang="zh-CN" sz="2400" b="1" i="1" spc="0">
                <a:latin typeface="Times New Roman"/>
              </a:rPr>
              <a:t>F</a:t>
            </a:r>
            <a:r>
              <a:rPr lang="zh-CN" altLang="zh-CN" sz="2400" b="1" spc="0">
                <a:latin typeface="Times New Roman"/>
                <a:ea typeface="宋体" pitchFamily="2" charset="-122"/>
              </a:rPr>
              <a:t>向左拉动</a:t>
            </a:r>
            <a:r>
              <a:rPr lang="en-US" altLang="zh-CN" sz="2400" b="1" i="1" spc="0">
                <a:latin typeface="Times New Roman"/>
              </a:rPr>
              <a:t>B</a:t>
            </a:r>
            <a:r>
              <a:rPr lang="zh-CN" altLang="zh-CN" sz="2400" b="1" spc="0">
                <a:latin typeface="Times New Roman"/>
                <a:ea typeface="宋体" pitchFamily="2" charset="-122"/>
              </a:rPr>
              <a:t>，使</a:t>
            </a:r>
            <a:r>
              <a:rPr lang="en-US" altLang="zh-CN" sz="2400" b="1" i="1" spc="0">
                <a:latin typeface="Times New Roman"/>
              </a:rPr>
              <a:t>B</a:t>
            </a:r>
            <a:r>
              <a:rPr lang="zh-CN" altLang="zh-CN" sz="2400" b="1" spc="0">
                <a:latin typeface="Times New Roman"/>
                <a:ea typeface="宋体" pitchFamily="2" charset="-122"/>
              </a:rPr>
              <a:t>向左做匀速直线运动，此时水平绳拉力大小为</a:t>
            </a:r>
            <a:r>
              <a:rPr lang="en-US" altLang="zh-CN" sz="2400" b="1" i="1" spc="0">
                <a:latin typeface="Times New Roman"/>
              </a:rPr>
              <a:t>T</a:t>
            </a:r>
            <a:r>
              <a:rPr lang="zh-CN" altLang="zh-CN" sz="2400" b="1" spc="0">
                <a:latin typeface="Times New Roman"/>
                <a:ea typeface="宋体" pitchFamily="2" charset="-122"/>
              </a:rPr>
              <a:t>，下面说法正确的是</a:t>
            </a:r>
            <a:r>
              <a:rPr lang="en-US" altLang="zh-CN" sz="2400" b="1" spc="0">
                <a:latin typeface="Times New Roman"/>
              </a:rPr>
              <a:t>(</a:t>
            </a:r>
            <a:r>
              <a:rPr lang="zh-CN" altLang="zh-CN" sz="2400" b="1" spc="0">
                <a:latin typeface="Times New Roman"/>
                <a:ea typeface="宋体" pitchFamily="2" charset="-122"/>
              </a:rPr>
              <a:t>　　</a:t>
            </a:r>
            <a:r>
              <a:rPr lang="en-US" altLang="zh-CN" sz="2400" b="1" spc="0">
                <a:latin typeface="Times New Roman"/>
              </a:rPr>
              <a:t>)</a:t>
            </a:r>
            <a:endParaRPr lang="zh-CN" altLang="zh-CN" sz="1000">
              <a:latin typeface="宋体" pitchFamily="2" charset="-122"/>
              <a:ea typeface="宋体" pitchFamily="2" charset="-122"/>
            </a:endParaRPr>
          </a:p>
        </p:txBody>
      </p:sp>
      <p:pic>
        <p:nvPicPr>
          <p:cNvPr id="55298" name="Picture 5" descr="图+199"/>
          <p:cNvPicPr>
            <a:picLocks noChangeAspect="1"/>
          </p:cNvPicPr>
          <p:nvPr/>
        </p:nvPicPr>
        <p:blipFill>
          <a:blip r:embed="rId3">
            <a:clrChange>
              <a:clrFrom>
                <a:srgbClr val="FFFFFF"/>
              </a:clrFrom>
              <a:clrTo>
                <a:srgbClr val="FFFFFF">
                  <a:alpha val="0"/>
                </a:srgbClr>
              </a:clrTo>
            </a:clrChange>
          </a:blip>
          <a:stretch>
            <a:fillRect/>
          </a:stretch>
        </p:blipFill>
        <p:spPr>
          <a:xfrm>
            <a:off x="3259138" y="3211513"/>
            <a:ext cx="2768600" cy="935037"/>
          </a:xfrm>
          <a:prstGeom prst="rect">
            <a:avLst/>
          </a:prstGeom>
          <a:noFill/>
          <a:ln>
            <a:noFill/>
            <a:miter lim="800000"/>
          </a:ln>
        </p:spPr>
      </p:pic>
    </p:spTree>
    <p:extLst>
      <p:ext uri="{BB962C8B-B14F-4D97-AF65-F5344CB8AC3E}">
        <p14:creationId xmlns:p14="http://schemas.microsoft.com/office/powerpoint/2010/main" val="2613761855"/>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矩形 4"/>
          <p:cNvSpPr>
            <a:spLocks noChangeArrowheads="1"/>
          </p:cNvSpPr>
          <p:nvPr/>
        </p:nvSpPr>
        <p:spPr bwMode="auto">
          <a:xfrm>
            <a:off x="565150" y="839788"/>
            <a:ext cx="802322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629920" marR="0" lvl="0" indent="-354965" algn="just">
              <a:lnSpc>
                <a:spcPct val="150000"/>
              </a:lnSpc>
              <a:spcAft>
                <a:spcPct val="0"/>
              </a:spcAft>
              <a:buClrTx/>
              <a:buFontTx/>
            </a:pPr>
            <a:r>
              <a:rPr lang="en-US" altLang="zh-CN" sz="2400" b="1" spc="0">
                <a:latin typeface="Times New Roman"/>
              </a:rPr>
              <a:t>A</a:t>
            </a:r>
            <a:r>
              <a:rPr lang="zh-CN" altLang="zh-CN" sz="2400" b="1" spc="0">
                <a:latin typeface="Times New Roman"/>
                <a:ea typeface="宋体" pitchFamily="2" charset="-122"/>
              </a:rPr>
              <a:t>．</a:t>
            </a:r>
            <a:r>
              <a:rPr lang="en-US" altLang="zh-CN" sz="2400" b="1" i="1" spc="0">
                <a:latin typeface="Times New Roman"/>
              </a:rPr>
              <a:t>A</a:t>
            </a:r>
            <a:r>
              <a:rPr lang="zh-CN" altLang="zh-CN" sz="2400" b="1" spc="0">
                <a:latin typeface="Times New Roman"/>
                <a:ea typeface="宋体" pitchFamily="2" charset="-122"/>
              </a:rPr>
              <a:t>所受摩擦力与拉力</a:t>
            </a:r>
            <a:r>
              <a:rPr lang="en-US" altLang="zh-CN" sz="2400" b="1" i="1" spc="0">
                <a:latin typeface="Times New Roman"/>
              </a:rPr>
              <a:t>T</a:t>
            </a:r>
            <a:r>
              <a:rPr lang="en-US" altLang="zh-CN" sz="2400" b="1" spc="0">
                <a:latin typeface="Times New Roman"/>
              </a:rPr>
              <a:t> </a:t>
            </a:r>
            <a:r>
              <a:rPr lang="zh-CN" altLang="zh-CN" sz="2400" b="1" spc="0">
                <a:latin typeface="Times New Roman"/>
                <a:ea typeface="宋体" pitchFamily="2" charset="-122"/>
              </a:rPr>
              <a:t>是一对平衡力，大小都为</a:t>
            </a:r>
            <a:r>
              <a:rPr lang="en-US" altLang="zh-CN" sz="2400" b="1" spc="0">
                <a:latin typeface="Times New Roman"/>
              </a:rPr>
              <a:t>5 N</a:t>
            </a:r>
            <a:endParaRPr lang="zh-CN" altLang="zh-CN" sz="1000">
              <a:latin typeface="宋体" pitchFamily="2" charset="-122"/>
              <a:ea typeface="宋体" pitchFamily="2" charset="-122"/>
            </a:endParaRPr>
          </a:p>
          <a:p>
            <a:pPr marL="629920" marR="0" lvl="0" indent="-354965" algn="just">
              <a:lnSpc>
                <a:spcPct val="150000"/>
              </a:lnSpc>
              <a:spcAft>
                <a:spcPct val="0"/>
              </a:spcAft>
              <a:buClrTx/>
              <a:buFontTx/>
            </a:pPr>
            <a:r>
              <a:rPr lang="en-US" altLang="zh-CN" sz="2400" b="1" spc="0">
                <a:latin typeface="Times New Roman"/>
              </a:rPr>
              <a:t>B</a:t>
            </a:r>
            <a:r>
              <a:rPr lang="zh-CN" altLang="zh-CN" sz="2400" b="1" spc="0">
                <a:latin typeface="Times New Roman"/>
                <a:ea typeface="宋体" pitchFamily="2" charset="-122"/>
              </a:rPr>
              <a:t>．</a:t>
            </a:r>
            <a:r>
              <a:rPr lang="en-US" altLang="zh-CN" sz="2400" b="1" i="1" spc="0">
                <a:latin typeface="Times New Roman"/>
              </a:rPr>
              <a:t>B</a:t>
            </a:r>
            <a:r>
              <a:rPr lang="zh-CN" altLang="zh-CN" sz="2400" b="1" spc="0">
                <a:latin typeface="Times New Roman"/>
                <a:ea typeface="宋体" pitchFamily="2" charset="-122"/>
              </a:rPr>
              <a:t>所受摩擦力与拉力</a:t>
            </a:r>
            <a:r>
              <a:rPr lang="en-US" altLang="zh-CN" sz="2400" b="1" i="1" spc="0">
                <a:latin typeface="Times New Roman"/>
              </a:rPr>
              <a:t>F</a:t>
            </a:r>
            <a:r>
              <a:rPr lang="en-US" altLang="zh-CN" sz="2400" b="1" spc="0">
                <a:latin typeface="Times New Roman"/>
              </a:rPr>
              <a:t> </a:t>
            </a:r>
            <a:r>
              <a:rPr lang="zh-CN" altLang="zh-CN" sz="2400" b="1" spc="0">
                <a:latin typeface="Times New Roman"/>
                <a:ea typeface="宋体" pitchFamily="2" charset="-122"/>
              </a:rPr>
              <a:t>是相互作用力，大小都为</a:t>
            </a:r>
            <a:r>
              <a:rPr lang="en-US" altLang="zh-CN" sz="2400" b="1" spc="0">
                <a:latin typeface="Times New Roman"/>
              </a:rPr>
              <a:t>5 N</a:t>
            </a:r>
            <a:endParaRPr lang="zh-CN" altLang="zh-CN" sz="1000">
              <a:latin typeface="宋体" pitchFamily="2" charset="-122"/>
              <a:ea typeface="宋体" pitchFamily="2" charset="-122"/>
            </a:endParaRPr>
          </a:p>
          <a:p>
            <a:pPr marL="629920" marR="0" lvl="0" indent="-354965" algn="just">
              <a:lnSpc>
                <a:spcPct val="150000"/>
              </a:lnSpc>
              <a:spcAft>
                <a:spcPct val="0"/>
              </a:spcAft>
              <a:buClrTx/>
              <a:buFontTx/>
            </a:pPr>
            <a:r>
              <a:rPr lang="en-US" altLang="zh-CN" sz="2400" b="1" spc="0">
                <a:latin typeface="Times New Roman"/>
              </a:rPr>
              <a:t>C</a:t>
            </a:r>
            <a:r>
              <a:rPr lang="zh-CN" altLang="zh-CN" sz="2400" b="1" spc="0">
                <a:latin typeface="Times New Roman"/>
                <a:ea typeface="宋体" pitchFamily="2" charset="-122"/>
              </a:rPr>
              <a:t>．若增大拉力</a:t>
            </a:r>
            <a:r>
              <a:rPr lang="en-US" altLang="zh-CN" sz="2400" b="1" i="1" spc="0">
                <a:latin typeface="Times New Roman"/>
              </a:rPr>
              <a:t>F, B</a:t>
            </a:r>
            <a:r>
              <a:rPr lang="zh-CN" altLang="zh-CN" sz="2400" b="1" spc="0">
                <a:latin typeface="Times New Roman"/>
                <a:ea typeface="宋体" pitchFamily="2" charset="-122"/>
              </a:rPr>
              <a:t>受到的摩擦力也变大</a:t>
            </a:r>
            <a:endParaRPr lang="zh-CN" altLang="zh-CN" sz="1000">
              <a:latin typeface="宋体" pitchFamily="2" charset="-122"/>
              <a:ea typeface="宋体" pitchFamily="2" charset="-122"/>
            </a:endParaRPr>
          </a:p>
          <a:p>
            <a:pPr marL="629920" marR="0" lvl="0" indent="-354965" algn="just">
              <a:lnSpc>
                <a:spcPct val="150000"/>
              </a:lnSpc>
              <a:spcAft>
                <a:spcPct val="0"/>
              </a:spcAft>
              <a:buClrTx/>
              <a:buFontTx/>
            </a:pPr>
            <a:r>
              <a:rPr lang="en-US" altLang="zh-CN" sz="2400" b="1" spc="0">
                <a:latin typeface="Times New Roman"/>
              </a:rPr>
              <a:t>D</a:t>
            </a:r>
            <a:r>
              <a:rPr lang="zh-CN" altLang="zh-CN" sz="2400" b="1" spc="0">
                <a:latin typeface="Times New Roman"/>
                <a:ea typeface="宋体" pitchFamily="2" charset="-122"/>
              </a:rPr>
              <a:t>．若增大拉力</a:t>
            </a:r>
            <a:r>
              <a:rPr lang="en-US" altLang="zh-CN" sz="2400" b="1" i="1" spc="0">
                <a:latin typeface="Times New Roman"/>
              </a:rPr>
              <a:t>F</a:t>
            </a:r>
            <a:r>
              <a:rPr lang="zh-CN" altLang="zh-CN" sz="2400" b="1" spc="0">
                <a:latin typeface="Times New Roman"/>
                <a:ea typeface="宋体" pitchFamily="2" charset="-122"/>
              </a:rPr>
              <a:t>，拉力</a:t>
            </a:r>
            <a:r>
              <a:rPr lang="en-US" altLang="zh-CN" sz="2400" b="1" i="1" spc="0">
                <a:latin typeface="Times New Roman"/>
              </a:rPr>
              <a:t>T</a:t>
            </a:r>
            <a:r>
              <a:rPr lang="zh-CN" altLang="zh-CN" sz="2400" b="1" spc="0">
                <a:latin typeface="Times New Roman"/>
                <a:ea typeface="宋体" pitchFamily="2" charset="-122"/>
              </a:rPr>
              <a:t>也变大</a:t>
            </a:r>
            <a:endParaRPr lang="zh-CN" altLang="zh-CN" sz="1000">
              <a:latin typeface="宋体" pitchFamily="2" charset="-122"/>
              <a:ea typeface="宋体" pitchFamily="2" charset="-122"/>
            </a:endParaRPr>
          </a:p>
        </p:txBody>
      </p:sp>
      <p:sp>
        <p:nvSpPr>
          <p:cNvPr id="57346" name="矩形 5"/>
          <p:cNvSpPr/>
          <p:nvPr/>
        </p:nvSpPr>
        <p:spPr>
          <a:xfrm>
            <a:off x="830263" y="915988"/>
            <a:ext cx="501650" cy="784225"/>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r>
              <a:rPr lang="zh-CN" altLang="en-US" sz="4500">
                <a:solidFill>
                  <a:srgbClr val="C00000"/>
                </a:solidFill>
                <a:latin typeface="Times New Roman" pitchFamily="18" charset="0"/>
                <a:ea typeface="宋体" pitchFamily="2" charset="-122"/>
              </a:rPr>
              <a:t>√</a:t>
            </a:r>
            <a:endParaRPr lang="zh-CN" altLang="en-US" sz="4500">
              <a:solidFill>
                <a:srgbClr val="C00000"/>
              </a:solidFill>
              <a:latin typeface="Times New Roman" pitchFamily="18" charset="0"/>
              <a:ea typeface="Times New Roman" pitchFamily="18" charset="0"/>
            </a:endParaRPr>
          </a:p>
        </p:txBody>
      </p:sp>
      <p:pic>
        <p:nvPicPr>
          <p:cNvPr id="57347" name="Picture 7" descr="C:\Users\Administrator\Desktop\习题课件\返回框.png">
            <a:hlinkClick r:id="rId3" action="ppaction://hlinksldjump"/>
          </p:cNvPr>
          <p:cNvPicPr>
            <a:picLocks noChangeAspect="1"/>
          </p:cNvPicPr>
          <p:nvPr/>
        </p:nvPicPr>
        <p:blipFill>
          <a:blip r:embed="rId4"/>
          <a:stretch>
            <a:fillRect/>
          </a:stretch>
        </p:blipFill>
        <p:spPr>
          <a:xfrm>
            <a:off x="8150225" y="4146550"/>
            <a:ext cx="669925" cy="669925"/>
          </a:xfrm>
          <a:prstGeom prst="rect">
            <a:avLst/>
          </a:prstGeom>
          <a:noFill/>
          <a:ln>
            <a:noFill/>
            <a:miter lim="800000"/>
          </a:ln>
        </p:spPr>
      </p:pic>
    </p:spTree>
    <p:extLst>
      <p:ext uri="{BB962C8B-B14F-4D97-AF65-F5344CB8AC3E}">
        <p14:creationId xmlns:p14="http://schemas.microsoft.com/office/powerpoint/2010/main" val="129795949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346"/>
                                        </p:tgtEl>
                                        <p:attrNameLst>
                                          <p:attrName>style.visibility</p:attrName>
                                        </p:attrNameLst>
                                      </p:cBhvr>
                                      <p:to>
                                        <p:strVal val="visible"/>
                                      </p:to>
                                    </p:set>
                                    <p:animEffect transition="in" filter="wipe(left)">
                                      <p:cBhvr>
                                        <p:cTn id="7" dur="500" fill="hold"/>
                                        <p:tgtEl>
                                          <p:spTgt spid="573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矩形 4"/>
          <p:cNvSpPr>
            <a:spLocks noChangeArrowheads="1"/>
          </p:cNvSpPr>
          <p:nvPr/>
        </p:nvSpPr>
        <p:spPr bwMode="auto">
          <a:xfrm>
            <a:off x="565150" y="617538"/>
            <a:ext cx="8023225"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en-US" altLang="zh-CN" sz="2400" b="1" spc="0">
                <a:latin typeface="Times New Roman"/>
              </a:rPr>
              <a:t>6</a:t>
            </a:r>
            <a:r>
              <a:rPr lang="zh-CN" altLang="zh-CN" sz="2400" b="1" spc="0">
                <a:latin typeface="Times New Roman"/>
                <a:ea typeface="宋体" pitchFamily="2" charset="-122"/>
              </a:rPr>
              <a:t>．【</a:t>
            </a:r>
            <a:r>
              <a:rPr lang="en-US" altLang="zh-CN" sz="2400" b="1" spc="0">
                <a:latin typeface="Times New Roman"/>
              </a:rPr>
              <a:t>2020·</a:t>
            </a:r>
            <a:r>
              <a:rPr lang="zh-CN" altLang="zh-CN" sz="2400" b="1" spc="0">
                <a:latin typeface="Times New Roman"/>
                <a:ea typeface="宋体" pitchFamily="2" charset="-122"/>
              </a:rPr>
              <a:t>福州模拟</a:t>
            </a:r>
            <a:r>
              <a:rPr lang="en-US" altLang="zh-CN" sz="2400" b="1" spc="0">
                <a:latin typeface="Times New Roman"/>
              </a:rPr>
              <a:t>·2</a:t>
            </a:r>
            <a:r>
              <a:rPr lang="zh-CN" altLang="zh-CN" sz="2400" b="1" spc="0">
                <a:latin typeface="Times New Roman"/>
                <a:ea typeface="宋体" pitchFamily="2" charset="-122"/>
              </a:rPr>
              <a:t>分】如图所示，用力将物块按在竖直墙上静止，在图中画出物块竖直方向上的受力示意图。</a:t>
            </a:r>
            <a:endParaRPr lang="zh-CN" altLang="zh-CN" sz="1000">
              <a:latin typeface="宋体" pitchFamily="2" charset="-122"/>
              <a:ea typeface="宋体" pitchFamily="2" charset="-122"/>
            </a:endParaRPr>
          </a:p>
        </p:txBody>
      </p:sp>
      <p:sp>
        <p:nvSpPr>
          <p:cNvPr id="59394" name="矩形 7"/>
          <p:cNvSpPr>
            <a:spLocks noChangeArrowheads="1"/>
          </p:cNvSpPr>
          <p:nvPr/>
        </p:nvSpPr>
        <p:spPr bwMode="auto">
          <a:xfrm>
            <a:off x="1187450" y="1868488"/>
            <a:ext cx="2351088"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解：如图所示。</a:t>
            </a:r>
            <a:endParaRPr lang="zh-CN" altLang="zh-CN" sz="1000">
              <a:latin typeface="宋体" pitchFamily="2" charset="-122"/>
              <a:ea typeface="宋体" pitchFamily="2" charset="-122"/>
            </a:endParaRPr>
          </a:p>
        </p:txBody>
      </p:sp>
      <p:pic>
        <p:nvPicPr>
          <p:cNvPr id="59395" name="Picture 7" descr="C:\Users\Administrator\Desktop\习题课件\返回框.png">
            <a:hlinkClick r:id="rId2" action="ppaction://hlinksldjump"/>
          </p:cNvPr>
          <p:cNvPicPr>
            <a:picLocks noChangeAspect="1"/>
          </p:cNvPicPr>
          <p:nvPr/>
        </p:nvPicPr>
        <p:blipFill>
          <a:blip r:embed="rId3"/>
          <a:stretch>
            <a:fillRect/>
          </a:stretch>
        </p:blipFill>
        <p:spPr>
          <a:xfrm>
            <a:off x="8150225" y="4146550"/>
            <a:ext cx="669925" cy="669925"/>
          </a:xfrm>
          <a:prstGeom prst="rect">
            <a:avLst/>
          </a:prstGeom>
          <a:noFill/>
          <a:ln>
            <a:noFill/>
            <a:miter lim="800000"/>
          </a:ln>
        </p:spPr>
      </p:pic>
      <p:pic>
        <p:nvPicPr>
          <p:cNvPr id="59396" name="Picture 6"/>
          <p:cNvPicPr>
            <a:picLocks noChangeAspect="1"/>
          </p:cNvPicPr>
          <p:nvPr/>
        </p:nvPicPr>
        <p:blipFill>
          <a:blip r:embed="rId4">
            <a:clrChange>
              <a:clrFrom>
                <a:srgbClr val="FFFFFF"/>
              </a:clrFrom>
              <a:clrTo>
                <a:srgbClr val="FFFFFF">
                  <a:alpha val="0"/>
                </a:srgbClr>
              </a:clrTo>
            </a:clrChange>
          </a:blip>
          <a:stretch>
            <a:fillRect/>
          </a:stretch>
        </p:blipFill>
        <p:spPr>
          <a:xfrm>
            <a:off x="5867400" y="1741488"/>
            <a:ext cx="1589088" cy="2054225"/>
          </a:xfrm>
          <a:prstGeom prst="rect">
            <a:avLst/>
          </a:prstGeom>
          <a:noFill/>
          <a:ln>
            <a:noFill/>
            <a:miter lim="800000"/>
          </a:ln>
        </p:spPr>
      </p:pic>
      <p:pic>
        <p:nvPicPr>
          <p:cNvPr id="59397" name="Picture 8"/>
          <p:cNvPicPr>
            <a:picLocks noGrp="1" noChangeAspect="1"/>
          </p:cNvPicPr>
          <p:nvPr/>
        </p:nvPicPr>
        <p:blipFill>
          <a:blip r:embed="rId5"/>
          <a:stretch>
            <a:fillRect/>
          </a:stretch>
        </p:blipFill>
        <p:spPr>
          <a:xfrm>
            <a:off x="3351213" y="1831975"/>
            <a:ext cx="1652587" cy="2251075"/>
          </a:xfrm>
          <a:prstGeom prst="rect">
            <a:avLst/>
          </a:prstGeom>
          <a:noFill/>
          <a:ln>
            <a:miter lim="800000"/>
          </a:ln>
        </p:spPr>
      </p:pic>
    </p:spTree>
    <p:extLst>
      <p:ext uri="{BB962C8B-B14F-4D97-AF65-F5344CB8AC3E}">
        <p14:creationId xmlns:p14="http://schemas.microsoft.com/office/powerpoint/2010/main" val="129159489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9394"/>
                                        </p:tgtEl>
                                        <p:attrNameLst>
                                          <p:attrName>style.visibility</p:attrName>
                                        </p:attrNameLst>
                                      </p:cBhvr>
                                      <p:to>
                                        <p:strVal val="visible"/>
                                      </p:to>
                                    </p:set>
                                    <p:animEffect transition="in" filter="wipe(left)">
                                      <p:cBhvr>
                                        <p:cTn id="7" dur="500" fill="hold"/>
                                        <p:tgtEl>
                                          <p:spTgt spid="59394"/>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59397"/>
                                        </p:tgtEl>
                                        <p:attrNameLst>
                                          <p:attrName>style.visibility</p:attrName>
                                        </p:attrNameLst>
                                      </p:cBhvr>
                                      <p:to>
                                        <p:strVal val="visible"/>
                                      </p:to>
                                    </p:set>
                                    <p:animEffect transition="in" filter="wipe(left)">
                                      <p:cBhvr>
                                        <p:cTn id="11" dur="500" fill="hold"/>
                                        <p:tgtEl>
                                          <p:spTgt spid="593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矩形 4"/>
          <p:cNvSpPr>
            <a:spLocks noChangeArrowheads="1"/>
          </p:cNvSpPr>
          <p:nvPr/>
        </p:nvSpPr>
        <p:spPr bwMode="auto">
          <a:xfrm>
            <a:off x="565150" y="627063"/>
            <a:ext cx="8023225" cy="166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en-US" altLang="zh-CN" sz="2400" b="1" spc="0">
                <a:latin typeface="Times New Roman"/>
              </a:rPr>
              <a:t>7</a:t>
            </a:r>
            <a:r>
              <a:rPr lang="zh-CN" altLang="zh-CN" sz="2400" b="1" spc="0">
                <a:latin typeface="Times New Roman"/>
                <a:ea typeface="宋体" pitchFamily="2" charset="-122"/>
              </a:rPr>
              <a:t>．【</a:t>
            </a:r>
            <a:r>
              <a:rPr lang="en-US" altLang="zh-CN" sz="2400" b="1" spc="0">
                <a:latin typeface="Times New Roman"/>
              </a:rPr>
              <a:t>2020·</a:t>
            </a:r>
            <a:r>
              <a:rPr lang="zh-CN" altLang="zh-CN" sz="2400" b="1" spc="0">
                <a:latin typeface="Times New Roman"/>
                <a:ea typeface="宋体" pitchFamily="2" charset="-122"/>
              </a:rPr>
              <a:t>福建</a:t>
            </a:r>
            <a:r>
              <a:rPr lang="en-US" altLang="zh-CN" sz="2400" b="1" spc="0">
                <a:latin typeface="Times New Roman"/>
              </a:rPr>
              <a:t>·4</a:t>
            </a:r>
            <a:r>
              <a:rPr lang="zh-CN" altLang="zh-CN" sz="2400" b="1" spc="0">
                <a:latin typeface="Times New Roman"/>
                <a:ea typeface="宋体" pitchFamily="2" charset="-122"/>
              </a:rPr>
              <a:t>分】锤子的锤头松了，人们常用撞击锤柄下端的方法使锤头套紧在锤柄上，如图所示，用有关物理知识解释这种做法。</a:t>
            </a:r>
            <a:endParaRPr lang="zh-CN" altLang="zh-CN" sz="1000">
              <a:latin typeface="宋体" pitchFamily="2" charset="-122"/>
              <a:ea typeface="宋体" pitchFamily="2" charset="-122"/>
            </a:endParaRPr>
          </a:p>
        </p:txBody>
      </p:sp>
      <p:sp>
        <p:nvSpPr>
          <p:cNvPr id="60418" name="矩形 6"/>
          <p:cNvSpPr>
            <a:spLocks noChangeArrowheads="1"/>
          </p:cNvSpPr>
          <p:nvPr/>
        </p:nvSpPr>
        <p:spPr bwMode="auto">
          <a:xfrm>
            <a:off x="971550" y="2355850"/>
            <a:ext cx="426085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zh-CN" altLang="zh-CN" sz="2400" b="1" spc="0">
                <a:solidFill>
                  <a:srgbClr val="C00000"/>
                </a:solidFill>
                <a:latin typeface="Times New Roman"/>
                <a:ea typeface="宋体" pitchFamily="2" charset="-122"/>
              </a:rPr>
              <a:t>解：锤子向下运动时，锤柄撞击到凳子停止运动，锤头由于惯性还会继续向下运动，从而套紧在锤柄上。</a:t>
            </a:r>
            <a:endParaRPr lang="zh-CN" altLang="zh-CN" sz="1000">
              <a:latin typeface="宋体" pitchFamily="2" charset="-122"/>
              <a:ea typeface="宋体" pitchFamily="2" charset="-122"/>
            </a:endParaRPr>
          </a:p>
        </p:txBody>
      </p:sp>
      <p:pic>
        <p:nvPicPr>
          <p:cNvPr id="60419" name="Picture 7" descr="C:\Users\Administrator\Desktop\习题课件\返回框.png">
            <a:hlinkClick r:id="rId2" action="ppaction://hlinksldjump"/>
          </p:cNvPr>
          <p:cNvPicPr>
            <a:picLocks noChangeAspect="1"/>
          </p:cNvPicPr>
          <p:nvPr/>
        </p:nvPicPr>
        <p:blipFill>
          <a:blip r:embed="rId3"/>
          <a:stretch>
            <a:fillRect/>
          </a:stretch>
        </p:blipFill>
        <p:spPr>
          <a:xfrm>
            <a:off x="8150225" y="4133850"/>
            <a:ext cx="669925" cy="669925"/>
          </a:xfrm>
          <a:prstGeom prst="rect">
            <a:avLst/>
          </a:prstGeom>
          <a:noFill/>
          <a:ln>
            <a:noFill/>
            <a:miter lim="800000"/>
          </a:ln>
        </p:spPr>
      </p:pic>
      <p:pic>
        <p:nvPicPr>
          <p:cNvPr id="60420" name="Picture 6"/>
          <p:cNvPicPr>
            <a:picLocks noChangeAspect="1"/>
          </p:cNvPicPr>
          <p:nvPr/>
        </p:nvPicPr>
        <p:blipFill>
          <a:blip r:embed="rId4">
            <a:clrChange>
              <a:clrFrom>
                <a:srgbClr val="FFFFFF"/>
              </a:clrFrom>
              <a:clrTo>
                <a:srgbClr val="FFFFFF">
                  <a:alpha val="0"/>
                </a:srgbClr>
              </a:clrTo>
            </a:clrChange>
          </a:blip>
          <a:stretch>
            <a:fillRect/>
          </a:stretch>
        </p:blipFill>
        <p:spPr>
          <a:xfrm>
            <a:off x="5846763" y="1835150"/>
            <a:ext cx="2068512" cy="1957388"/>
          </a:xfrm>
          <a:prstGeom prst="rect">
            <a:avLst/>
          </a:prstGeom>
          <a:noFill/>
          <a:ln>
            <a:noFill/>
            <a:miter lim="800000"/>
          </a:ln>
        </p:spPr>
      </p:pic>
    </p:spTree>
    <p:extLst>
      <p:ext uri="{BB962C8B-B14F-4D97-AF65-F5344CB8AC3E}">
        <p14:creationId xmlns:p14="http://schemas.microsoft.com/office/powerpoint/2010/main" val="94434269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0418"/>
                                        </p:tgtEl>
                                        <p:attrNameLst>
                                          <p:attrName>style.visibility</p:attrName>
                                        </p:attrNameLst>
                                      </p:cBhvr>
                                      <p:to>
                                        <p:strVal val="visible"/>
                                      </p:to>
                                    </p:set>
                                    <p:animEffect transition="in" filter="wipe(left)">
                                      <p:cBhvr>
                                        <p:cTn id="7" dur="500" fill="hold"/>
                                        <p:tgtEl>
                                          <p:spTgt spid="604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矩形 4"/>
          <p:cNvSpPr>
            <a:spLocks noChangeArrowheads="1"/>
          </p:cNvSpPr>
          <p:nvPr/>
        </p:nvSpPr>
        <p:spPr bwMode="auto">
          <a:xfrm>
            <a:off x="565150" y="627063"/>
            <a:ext cx="8023225" cy="279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en-US" altLang="zh-CN" sz="2400" b="1" spc="0">
                <a:latin typeface="Times New Roman"/>
              </a:rPr>
              <a:t>8</a:t>
            </a:r>
            <a:r>
              <a:rPr lang="zh-CN" altLang="zh-CN" sz="2400" b="1" spc="0">
                <a:latin typeface="Times New Roman"/>
                <a:ea typeface="宋体" pitchFamily="2" charset="-122"/>
              </a:rPr>
              <a:t>．【</a:t>
            </a:r>
            <a:r>
              <a:rPr lang="en-US" altLang="zh-CN" sz="2400" b="1" spc="0">
                <a:latin typeface="Times New Roman"/>
              </a:rPr>
              <a:t>2018·</a:t>
            </a:r>
            <a:r>
              <a:rPr lang="zh-CN" altLang="zh-CN" sz="2400" b="1" spc="0">
                <a:latin typeface="Times New Roman"/>
                <a:ea typeface="宋体" pitchFamily="2" charset="-122"/>
              </a:rPr>
              <a:t>福建</a:t>
            </a:r>
            <a:r>
              <a:rPr lang="en-US" altLang="zh-CN" sz="2400" b="1" spc="0">
                <a:latin typeface="Times New Roman"/>
              </a:rPr>
              <a:t>·6</a:t>
            </a:r>
            <a:r>
              <a:rPr lang="zh-CN" altLang="zh-CN" sz="2400" b="1" spc="0">
                <a:latin typeface="Times New Roman"/>
                <a:ea typeface="宋体" pitchFamily="2" charset="-122"/>
              </a:rPr>
              <a:t>分】航天迷小伟利用自制降落伞模拟返回舱的降落过程。将带有降落伞的重物从高处释放，一段时间后打开降落伞，重物在离地</a:t>
            </a:r>
            <a:r>
              <a:rPr lang="en-US" altLang="zh-CN" sz="2400" b="1" spc="0">
                <a:latin typeface="Times New Roman"/>
              </a:rPr>
              <a:t>4 m</a:t>
            </a:r>
            <a:r>
              <a:rPr lang="zh-CN" altLang="zh-CN" sz="2400" b="1" spc="0">
                <a:latin typeface="Times New Roman"/>
                <a:ea typeface="宋体" pitchFamily="2" charset="-122"/>
              </a:rPr>
              <a:t>高处开始匀速下落，速度为</a:t>
            </a:r>
            <a:r>
              <a:rPr lang="en-US" altLang="zh-CN" sz="2400" b="1" spc="0">
                <a:latin typeface="Times New Roman"/>
              </a:rPr>
              <a:t>5 m/s</a:t>
            </a:r>
            <a:r>
              <a:rPr lang="zh-CN" altLang="zh-CN" sz="2400" b="1" spc="0">
                <a:latin typeface="Times New Roman"/>
                <a:ea typeface="宋体" pitchFamily="2" charset="-122"/>
              </a:rPr>
              <a:t>。若打开降落伞后，降落伞和重物受到的阻力</a:t>
            </a:r>
            <a:r>
              <a:rPr lang="en-US" altLang="zh-CN" sz="2400" b="1" i="1" spc="0">
                <a:latin typeface="Times New Roman"/>
              </a:rPr>
              <a:t>f</a:t>
            </a:r>
            <a:r>
              <a:rPr lang="zh-CN" altLang="zh-CN" sz="2400" b="1" spc="0">
                <a:latin typeface="Times New Roman"/>
                <a:ea typeface="宋体" pitchFamily="2" charset="-122"/>
              </a:rPr>
              <a:t>与速度</a:t>
            </a:r>
            <a:r>
              <a:rPr lang="en-US" altLang="zh-CN" sz="2400" b="1" i="1" spc="0">
                <a:latin typeface="Times New Roman"/>
              </a:rPr>
              <a:t>v</a:t>
            </a:r>
            <a:r>
              <a:rPr lang="zh-CN" altLang="zh-CN" sz="2400" b="1" spc="0">
                <a:latin typeface="Times New Roman"/>
                <a:ea typeface="宋体" pitchFamily="2" charset="-122"/>
              </a:rPr>
              <a:t>满足关系</a:t>
            </a:r>
            <a:r>
              <a:rPr lang="en-US" altLang="zh-CN" sz="2400" b="1" i="1" spc="0">
                <a:latin typeface="Times New Roman"/>
              </a:rPr>
              <a:t>f</a:t>
            </a:r>
            <a:r>
              <a:rPr lang="zh-CN" altLang="zh-CN" sz="2400" b="1" spc="0">
                <a:latin typeface="Times New Roman"/>
                <a:ea typeface="宋体" pitchFamily="2" charset="-122"/>
              </a:rPr>
              <a:t>＝</a:t>
            </a:r>
            <a:r>
              <a:rPr lang="en-US" altLang="zh-CN" sz="2400" b="1" i="1" spc="0">
                <a:latin typeface="Times New Roman"/>
              </a:rPr>
              <a:t>kv</a:t>
            </a:r>
            <a:r>
              <a:rPr lang="en-US" altLang="zh-CN" sz="2400" b="1" spc="0" baseline="30000">
                <a:latin typeface="Times New Roman"/>
              </a:rPr>
              <a:t>2</a:t>
            </a:r>
            <a:r>
              <a:rPr lang="zh-CN" altLang="zh-CN" sz="2400" b="1" spc="0">
                <a:latin typeface="Times New Roman"/>
                <a:ea typeface="宋体" pitchFamily="2" charset="-122"/>
              </a:rPr>
              <a:t>，</a:t>
            </a:r>
            <a:r>
              <a:rPr lang="en-US" altLang="zh-CN" sz="2400" b="1" i="1" spc="0">
                <a:latin typeface="Times New Roman"/>
              </a:rPr>
              <a:t>k</a:t>
            </a:r>
            <a:r>
              <a:rPr lang="zh-CN" altLang="zh-CN" sz="2400" b="1" spc="0">
                <a:latin typeface="Times New Roman"/>
                <a:ea typeface="宋体" pitchFamily="2" charset="-122"/>
              </a:rPr>
              <a:t>＝</a:t>
            </a:r>
            <a:r>
              <a:rPr lang="en-US" altLang="zh-CN" sz="2400" b="1" spc="0">
                <a:latin typeface="Times New Roman"/>
              </a:rPr>
              <a:t>3 N·s</a:t>
            </a:r>
            <a:r>
              <a:rPr lang="en-US" altLang="zh-CN" sz="2400" b="1" spc="0" baseline="30000">
                <a:latin typeface="Times New Roman"/>
              </a:rPr>
              <a:t>2</a:t>
            </a:r>
            <a:r>
              <a:rPr lang="en-US" altLang="zh-CN" sz="2400" b="1" spc="0">
                <a:latin typeface="Times New Roman"/>
              </a:rPr>
              <a:t>/m</a:t>
            </a:r>
            <a:r>
              <a:rPr lang="en-US" altLang="zh-CN" sz="2400" b="1" spc="0" baseline="30000">
                <a:latin typeface="Times New Roman"/>
              </a:rPr>
              <a:t>2</a:t>
            </a:r>
            <a:r>
              <a:rPr lang="zh-CN" altLang="zh-CN" sz="2400" b="1" spc="0">
                <a:latin typeface="Times New Roman"/>
                <a:ea typeface="宋体" pitchFamily="2" charset="-122"/>
              </a:rPr>
              <a:t>。求：</a:t>
            </a:r>
            <a:endParaRPr lang="zh-CN" altLang="zh-CN" sz="1000">
              <a:latin typeface="宋体" pitchFamily="2" charset="-122"/>
              <a:ea typeface="宋体" pitchFamily="2" charset="-122"/>
            </a:endParaRPr>
          </a:p>
        </p:txBody>
      </p:sp>
    </p:spTree>
    <p:extLst>
      <p:ext uri="{BB962C8B-B14F-4D97-AF65-F5344CB8AC3E}">
        <p14:creationId xmlns:p14="http://schemas.microsoft.com/office/powerpoint/2010/main" val="400538553"/>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矩形 4"/>
          <p:cNvSpPr>
            <a:spLocks noChangeArrowheads="1"/>
          </p:cNvSpPr>
          <p:nvPr/>
        </p:nvSpPr>
        <p:spPr bwMode="auto">
          <a:xfrm>
            <a:off x="565150" y="627063"/>
            <a:ext cx="8023225" cy="199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505" marR="0" lvl="0" indent="-354965" algn="just">
              <a:lnSpc>
                <a:spcPct val="150000"/>
              </a:lnSpc>
              <a:spcAft>
                <a:spcPct val="0"/>
              </a:spcAft>
              <a:buClrTx/>
              <a:buFontTx/>
            </a:pPr>
            <a:r>
              <a:rPr lang="en-US" altLang="zh-CN" sz="2400" b="1" spc="0">
                <a:latin typeface="Times New Roman"/>
              </a:rPr>
              <a:t>(1)</a:t>
            </a:r>
            <a:r>
              <a:rPr lang="zh-CN" altLang="zh-CN" sz="2400" b="1" spc="0">
                <a:latin typeface="Times New Roman"/>
                <a:ea typeface="宋体" pitchFamily="2" charset="-122"/>
              </a:rPr>
              <a:t>重物从开始匀速下落到落地所用的时间；</a:t>
            </a:r>
            <a:endParaRPr lang="en-US" altLang="zh-CN" sz="2400" b="1">
              <a:latin typeface="Times New Roman"/>
            </a:endParaRPr>
          </a:p>
          <a:p>
            <a:pPr marL="357505" marR="0" lvl="0" indent="-354965" algn="just">
              <a:lnSpc>
                <a:spcPct val="150000"/>
              </a:lnSpc>
              <a:spcAft>
                <a:spcPct val="0"/>
              </a:spcAft>
              <a:buClrTx/>
              <a:buFontTx/>
            </a:pPr>
            <a:endParaRPr lang="en-US" altLang="zh-CN" sz="2400" b="1">
              <a:latin typeface="Times New Roman"/>
            </a:endParaRPr>
          </a:p>
          <a:p>
            <a:pPr marL="357505" marR="0" lvl="0" indent="-354965" algn="just">
              <a:lnSpc>
                <a:spcPct val="150000"/>
              </a:lnSpc>
              <a:spcAft>
                <a:spcPct val="0"/>
              </a:spcAft>
              <a:buClrTx/>
              <a:buFontTx/>
            </a:pPr>
            <a:endParaRPr lang="zh-CN" altLang="zh-CN" sz="1000">
              <a:latin typeface="宋体" pitchFamily="2" charset="-122"/>
              <a:ea typeface="宋体" pitchFamily="2" charset="-122"/>
            </a:endParaRPr>
          </a:p>
          <a:p>
            <a:pPr marL="357505" marR="0" lvl="0" indent="-354965" algn="just">
              <a:lnSpc>
                <a:spcPct val="150000"/>
              </a:lnSpc>
              <a:spcAft>
                <a:spcPct val="0"/>
              </a:spcAft>
              <a:buClrTx/>
              <a:buFontTx/>
            </a:pPr>
            <a:r>
              <a:rPr lang="en-US" altLang="zh-CN" sz="2400" b="1" spc="0">
                <a:latin typeface="Times New Roman"/>
              </a:rPr>
              <a:t>(2)</a:t>
            </a:r>
            <a:r>
              <a:rPr lang="zh-CN" altLang="zh-CN" sz="2400" b="1" spc="0">
                <a:latin typeface="Times New Roman"/>
                <a:ea typeface="宋体" pitchFamily="2" charset="-122"/>
              </a:rPr>
              <a:t>降落伞和重物的总重。</a:t>
            </a:r>
            <a:endParaRPr lang="zh-CN" altLang="zh-CN" sz="1000">
              <a:latin typeface="宋体" pitchFamily="2" charset="-122"/>
              <a:ea typeface="宋体" pitchFamily="2" charset="-122"/>
            </a:endParaRPr>
          </a:p>
        </p:txBody>
      </p:sp>
      <p:sp>
        <p:nvSpPr>
          <p:cNvPr id="62466" name="矩形 6"/>
          <p:cNvSpPr>
            <a:spLocks noChangeArrowheads="1"/>
          </p:cNvSpPr>
          <p:nvPr/>
        </p:nvSpPr>
        <p:spPr bwMode="auto">
          <a:xfrm>
            <a:off x="993775" y="2584450"/>
            <a:ext cx="71072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en-US" altLang="zh-CN" sz="2400" b="1" i="1" spc="0">
                <a:solidFill>
                  <a:srgbClr val="C00000"/>
                </a:solidFill>
                <a:latin typeface="Times New Roman"/>
              </a:rPr>
              <a:t>ƒ</a:t>
            </a:r>
            <a:r>
              <a:rPr lang="zh-CN" altLang="zh-CN" sz="2400" b="1" spc="0">
                <a:solidFill>
                  <a:srgbClr val="C00000"/>
                </a:solidFill>
                <a:latin typeface="Times New Roman"/>
                <a:ea typeface="宋体" pitchFamily="2" charset="-122"/>
              </a:rPr>
              <a:t>＝</a:t>
            </a:r>
            <a:r>
              <a:rPr lang="en-US" altLang="zh-CN" sz="2400" b="1" i="1" spc="0">
                <a:solidFill>
                  <a:srgbClr val="C00000"/>
                </a:solidFill>
                <a:latin typeface="Times New Roman"/>
              </a:rPr>
              <a:t>kv</a:t>
            </a:r>
            <a:r>
              <a:rPr lang="en-US" altLang="zh-CN" sz="2400" b="1" spc="0" baseline="30000">
                <a:solidFill>
                  <a:srgbClr val="C00000"/>
                </a:solidFill>
                <a:latin typeface="Times New Roman"/>
              </a:rPr>
              <a:t>2</a:t>
            </a:r>
            <a:r>
              <a:rPr lang="zh-CN" altLang="zh-CN" sz="2400" b="1" spc="0">
                <a:solidFill>
                  <a:srgbClr val="C00000"/>
                </a:solidFill>
                <a:latin typeface="Times New Roman"/>
                <a:ea typeface="宋体" pitchFamily="2" charset="-122"/>
              </a:rPr>
              <a:t>＝</a:t>
            </a:r>
            <a:r>
              <a:rPr lang="en-US" altLang="zh-CN" sz="2400" b="1" spc="0">
                <a:solidFill>
                  <a:srgbClr val="C00000"/>
                </a:solidFill>
                <a:latin typeface="Times New Roman"/>
              </a:rPr>
              <a:t>3 N·s</a:t>
            </a:r>
            <a:r>
              <a:rPr lang="en-US" altLang="zh-CN" sz="2400" b="1" spc="0" baseline="30000">
                <a:solidFill>
                  <a:srgbClr val="C00000"/>
                </a:solidFill>
                <a:latin typeface="Times New Roman"/>
              </a:rPr>
              <a:t>2</a:t>
            </a:r>
            <a:r>
              <a:rPr lang="en-US" altLang="zh-CN" sz="2400" b="1" spc="0">
                <a:solidFill>
                  <a:srgbClr val="C00000"/>
                </a:solidFill>
                <a:latin typeface="Times New Roman"/>
              </a:rPr>
              <a:t>/m</a:t>
            </a:r>
            <a:r>
              <a:rPr lang="en-US" altLang="zh-CN" sz="2400" b="1" spc="0" baseline="30000">
                <a:solidFill>
                  <a:srgbClr val="C00000"/>
                </a:solidFill>
                <a:latin typeface="Times New Roman"/>
              </a:rPr>
              <a:t>2</a:t>
            </a:r>
            <a:r>
              <a:rPr lang="en-US" altLang="zh-CN" sz="2400" b="1" spc="0">
                <a:solidFill>
                  <a:srgbClr val="C00000"/>
                </a:solidFill>
                <a:latin typeface="Times New Roman"/>
              </a:rPr>
              <a:t>× (5 m/s)</a:t>
            </a:r>
            <a:r>
              <a:rPr lang="en-US" altLang="zh-CN" sz="2400" b="1" spc="0" baseline="30000">
                <a:solidFill>
                  <a:srgbClr val="C00000"/>
                </a:solidFill>
                <a:latin typeface="Times New Roman"/>
              </a:rPr>
              <a:t>2</a:t>
            </a:r>
            <a:r>
              <a:rPr lang="zh-CN" altLang="zh-CN" sz="2400" b="1" spc="0">
                <a:solidFill>
                  <a:srgbClr val="C00000"/>
                </a:solidFill>
                <a:latin typeface="Times New Roman"/>
                <a:ea typeface="宋体" pitchFamily="2" charset="-122"/>
              </a:rPr>
              <a:t>＝</a:t>
            </a:r>
            <a:r>
              <a:rPr lang="en-US" altLang="zh-CN" sz="2400" b="1" spc="0">
                <a:solidFill>
                  <a:srgbClr val="C00000"/>
                </a:solidFill>
                <a:latin typeface="Times New Roman"/>
              </a:rPr>
              <a:t>75 N</a:t>
            </a:r>
            <a:r>
              <a:rPr lang="zh-CN" altLang="zh-CN" sz="2400" b="1" spc="0">
                <a:solidFill>
                  <a:srgbClr val="C00000"/>
                </a:solidFill>
                <a:latin typeface="Times New Roman"/>
                <a:ea typeface="宋体" pitchFamily="2" charset="-122"/>
              </a:rPr>
              <a:t>。因为降落伞和重物匀速下落时，处于平衡状态，所以</a:t>
            </a:r>
            <a:r>
              <a:rPr lang="en-US" altLang="zh-CN" sz="2400" b="1" i="1" spc="0">
                <a:solidFill>
                  <a:srgbClr val="C00000"/>
                </a:solidFill>
                <a:latin typeface="Times New Roman"/>
              </a:rPr>
              <a:t>G</a:t>
            </a:r>
            <a:r>
              <a:rPr lang="zh-CN" altLang="zh-CN" sz="2400" b="1" spc="0">
                <a:solidFill>
                  <a:srgbClr val="C00000"/>
                </a:solidFill>
                <a:latin typeface="Times New Roman"/>
                <a:ea typeface="宋体" pitchFamily="2" charset="-122"/>
              </a:rPr>
              <a:t>＝</a:t>
            </a:r>
            <a:r>
              <a:rPr lang="en-US" altLang="zh-CN" sz="2400" b="1" i="1" spc="0">
                <a:solidFill>
                  <a:srgbClr val="C00000"/>
                </a:solidFill>
                <a:latin typeface="Times New Roman"/>
              </a:rPr>
              <a:t>ƒ</a:t>
            </a:r>
            <a:r>
              <a:rPr lang="zh-CN" altLang="zh-CN" sz="2400" b="1" spc="0">
                <a:solidFill>
                  <a:srgbClr val="C00000"/>
                </a:solidFill>
                <a:latin typeface="Times New Roman"/>
                <a:ea typeface="宋体" pitchFamily="2" charset="-122"/>
              </a:rPr>
              <a:t>＝</a:t>
            </a:r>
            <a:r>
              <a:rPr lang="en-US" altLang="zh-CN" sz="2400" b="1" spc="0">
                <a:solidFill>
                  <a:srgbClr val="C00000"/>
                </a:solidFill>
                <a:latin typeface="Times New Roman"/>
              </a:rPr>
              <a:t>75 N</a:t>
            </a:r>
            <a:r>
              <a:rPr lang="zh-CN" altLang="zh-CN" sz="2400" b="1" spc="0">
                <a:solidFill>
                  <a:srgbClr val="C00000"/>
                </a:solidFill>
                <a:latin typeface="Times New Roman"/>
                <a:ea typeface="宋体" pitchFamily="2" charset="-122"/>
              </a:rPr>
              <a:t>。</a:t>
            </a:r>
            <a:endParaRPr lang="zh-CN" altLang="zh-CN" sz="1000">
              <a:latin typeface="宋体" pitchFamily="2" charset="-122"/>
              <a:ea typeface="宋体" pitchFamily="2" charset="-122"/>
            </a:endParaRPr>
          </a:p>
        </p:txBody>
      </p:sp>
      <p:pic>
        <p:nvPicPr>
          <p:cNvPr id="62467" name="Picture 7" descr="C:\Users\Administrator\Desktop\习题课件\返回框.png">
            <a:hlinkClick r:id="rId3" action="ppaction://hlinksldjump"/>
          </p:cNvPr>
          <p:cNvPicPr>
            <a:picLocks noChangeAspect="1"/>
          </p:cNvPicPr>
          <p:nvPr/>
        </p:nvPicPr>
        <p:blipFill>
          <a:blip r:embed="rId4"/>
          <a:stretch>
            <a:fillRect/>
          </a:stretch>
        </p:blipFill>
        <p:spPr>
          <a:xfrm>
            <a:off x="8150225" y="4133850"/>
            <a:ext cx="669925" cy="669925"/>
          </a:xfrm>
          <a:prstGeom prst="rect">
            <a:avLst/>
          </a:prstGeom>
          <a:noFill/>
          <a:ln>
            <a:noFill/>
            <a:miter lim="800000"/>
          </a:ln>
        </p:spPr>
      </p:pic>
      <p:graphicFrame>
        <p:nvGraphicFramePr>
          <p:cNvPr id="62468" name="对象 1"/>
          <p:cNvGraphicFramePr>
            <a:graphicFrameLocks noChangeAspect="1"/>
          </p:cNvGraphicFramePr>
          <p:nvPr/>
        </p:nvGraphicFramePr>
        <p:xfrm>
          <a:off x="801688" y="1276350"/>
          <a:ext cx="5499100" cy="1028700"/>
        </p:xfrm>
        <a:graphic>
          <a:graphicData uri="http://schemas.openxmlformats.org/presentationml/2006/ole">
            <mc:AlternateContent xmlns:mc="http://schemas.openxmlformats.org/markup-compatibility/2006">
              <mc:Choice xmlns:v="urn:schemas-microsoft-com:vml" Requires="v">
                <p:oleObj spid="_x0000_s6146" r:id="rId6" imgW="5499100" imgH="1028700" progId="Word.Document.8">
                  <p:embed/>
                </p:oleObj>
              </mc:Choice>
              <mc:Fallback>
                <p:oleObj r:id="rId6" imgW="5499100" imgH="1028700" progId="Word.Document.8">
                  <p:embed/>
                  <p:pic>
                    <p:nvPicPr>
                      <p:cNvPr id="0" name=""/>
                      <p:cNvPicPr/>
                      <p:nvPr/>
                    </p:nvPicPr>
                    <p:blipFill>
                      <a:blip r:embed="rId7"/>
                      <a:stretch>
                        <a:fillRect/>
                      </a:stretch>
                    </p:blipFill>
                    <p:spPr>
                      <a:xfrm>
                        <a:off x="801688" y="1276350"/>
                        <a:ext cx="5499100" cy="1028700"/>
                      </a:xfrm>
                      <a:prstGeom prst="rect">
                        <a:avLst/>
                      </a:prstGeom>
                      <a:noFill/>
                      <a:ln w="38100">
                        <a:noFill/>
                        <a:miter lim="800000"/>
                      </a:ln>
                    </p:spPr>
                  </p:pic>
                </p:oleObj>
              </mc:Fallback>
            </mc:AlternateContent>
          </a:graphicData>
        </a:graphic>
      </p:graphicFrame>
      <p:pic>
        <p:nvPicPr>
          <p:cNvPr id="62469" name="New picture"/>
          <p:cNvPicPr/>
          <p:nvPr/>
        </p:nvPicPr>
        <p:blipFill>
          <a:blip r:embed="rId8"/>
          <a:stretch>
            <a:fillRect/>
          </a:stretch>
        </p:blipFill>
        <p:spPr>
          <a:xfrm>
            <a:off x="12458700" y="10706100"/>
            <a:ext cx="355600" cy="266700"/>
          </a:xfrm>
          <a:prstGeom prst="cube">
            <a:avLst/>
          </a:prstGeom>
        </p:spPr>
      </p:pic>
    </p:spTree>
    <p:extLst>
      <p:ext uri="{BB962C8B-B14F-4D97-AF65-F5344CB8AC3E}">
        <p14:creationId xmlns:p14="http://schemas.microsoft.com/office/powerpoint/2010/main" val="120300369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nodeType="clickEffect">
                                  <p:stCondLst>
                                    <p:cond delay="0"/>
                                  </p:stCondLst>
                                  <p:childTnLst>
                                    <p:set>
                                      <p:cBhvr>
                                        <p:cTn id="6" dur="1" fill="hold">
                                          <p:stCondLst>
                                            <p:cond delay="0"/>
                                          </p:stCondLst>
                                        </p:cTn>
                                        <p:tgtEl>
                                          <p:spTgt spid="62468"/>
                                        </p:tgtEl>
                                        <p:attrNameLst>
                                          <p:attrName>style.visibility</p:attrName>
                                        </p:attrNameLst>
                                      </p:cBhvr>
                                      <p:to>
                                        <p:strVal val="visible"/>
                                      </p:to>
                                    </p:set>
                                    <p:animEffect transition="in" filter="wipe(left)">
                                      <p:cBhvr>
                                        <p:cTn id="7" dur="500" fill="hold"/>
                                        <p:tgtEl>
                                          <p:spTgt spid="6246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2466"/>
                                        </p:tgtEl>
                                        <p:attrNameLst>
                                          <p:attrName>style.visibility</p:attrName>
                                        </p:attrNameLst>
                                      </p:cBhvr>
                                      <p:to>
                                        <p:strVal val="visible"/>
                                      </p:to>
                                    </p:set>
                                    <p:animEffect transition="in" filter="wipe(left)">
                                      <p:cBhvr>
                                        <p:cTn id="12" dur="500" fill="hold"/>
                                        <p:tgtEl>
                                          <p:spTgt spid="624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7" name="Picture 7"/>
          <p:cNvPicPr>
            <a:picLocks noChangeAspect="1"/>
          </p:cNvPicPr>
          <p:nvPr/>
        </p:nvPicPr>
        <p:blipFill>
          <a:blip r:embed="rId3">
            <a:clrChange>
              <a:clrFrom>
                <a:srgbClr val="FFFFFF"/>
              </a:clrFrom>
              <a:clrTo>
                <a:srgbClr val="FFFFFF">
                  <a:alpha val="0"/>
                </a:srgbClr>
              </a:clrTo>
            </a:clrChange>
          </a:blip>
          <a:stretch>
            <a:fillRect/>
          </a:stretch>
        </p:blipFill>
        <p:spPr>
          <a:xfrm>
            <a:off x="2195513" y="671513"/>
            <a:ext cx="5903912" cy="3798887"/>
          </a:xfrm>
          <a:prstGeom prst="rect">
            <a:avLst/>
          </a:prstGeom>
          <a:noFill/>
          <a:ln>
            <a:noFill/>
            <a:miter lim="800000"/>
          </a:ln>
        </p:spPr>
      </p:pic>
      <p:pic>
        <p:nvPicPr>
          <p:cNvPr id="9218" name="Picture 8"/>
          <p:cNvPicPr>
            <a:picLocks noChangeAspect="1"/>
          </p:cNvPicPr>
          <p:nvPr/>
        </p:nvPicPr>
        <p:blipFill>
          <a:blip r:embed="rId4">
            <a:clrChange>
              <a:clrFrom>
                <a:srgbClr val="FFFFFF"/>
              </a:clrFrom>
              <a:clrTo>
                <a:srgbClr val="FFFFFF">
                  <a:alpha val="0"/>
                </a:srgbClr>
              </a:clrTo>
            </a:clrChange>
          </a:blip>
          <a:stretch>
            <a:fillRect/>
          </a:stretch>
        </p:blipFill>
        <p:spPr>
          <a:xfrm>
            <a:off x="1042988" y="2297113"/>
            <a:ext cx="709612" cy="514350"/>
          </a:xfrm>
          <a:prstGeom prst="rect">
            <a:avLst/>
          </a:prstGeom>
          <a:noFill/>
          <a:ln>
            <a:noFill/>
            <a:miter lim="800000"/>
          </a:ln>
        </p:spPr>
      </p:pic>
      <p:sp>
        <p:nvSpPr>
          <p:cNvPr id="9219" name="矩形 13"/>
          <p:cNvSpPr/>
          <p:nvPr/>
        </p:nvSpPr>
        <p:spPr>
          <a:xfrm>
            <a:off x="5580063" y="690563"/>
            <a:ext cx="803275" cy="461962"/>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r>
              <a:rPr lang="zh-CN" altLang="zh-CN" sz="2400" b="1">
                <a:solidFill>
                  <a:srgbClr val="C00000"/>
                </a:solidFill>
                <a:latin typeface="Times New Roman" pitchFamily="18" charset="0"/>
                <a:ea typeface="宋体" pitchFamily="2" charset="-122"/>
              </a:rPr>
              <a:t>静止</a:t>
            </a:r>
            <a:endParaRPr lang="zh-CN" altLang="en-US">
              <a:latin typeface="Calibri" pitchFamily="34" charset="0"/>
              <a:ea typeface="宋体" pitchFamily="2" charset="-122"/>
            </a:endParaRPr>
          </a:p>
        </p:txBody>
      </p:sp>
      <p:sp>
        <p:nvSpPr>
          <p:cNvPr id="9220" name="矩形 14"/>
          <p:cNvSpPr/>
          <p:nvPr/>
        </p:nvSpPr>
        <p:spPr>
          <a:xfrm>
            <a:off x="6732588" y="703263"/>
            <a:ext cx="2039937" cy="461962"/>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r>
              <a:rPr lang="zh-CN" altLang="zh-CN" sz="2400" b="1">
                <a:solidFill>
                  <a:srgbClr val="C00000"/>
                </a:solidFill>
                <a:latin typeface="Times New Roman" pitchFamily="18" charset="0"/>
                <a:ea typeface="宋体" pitchFamily="2" charset="-122"/>
              </a:rPr>
              <a:t>匀速直线运动</a:t>
            </a:r>
            <a:endParaRPr lang="zh-CN" altLang="en-US">
              <a:latin typeface="Calibri" pitchFamily="34" charset="0"/>
              <a:ea typeface="宋体" pitchFamily="2" charset="-122"/>
            </a:endParaRPr>
          </a:p>
        </p:txBody>
      </p:sp>
      <p:sp>
        <p:nvSpPr>
          <p:cNvPr id="9221" name="矩形 15"/>
          <p:cNvSpPr/>
          <p:nvPr/>
        </p:nvSpPr>
        <p:spPr>
          <a:xfrm>
            <a:off x="6343650" y="2757488"/>
            <a:ext cx="803275" cy="461962"/>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r>
              <a:rPr lang="zh-CN" altLang="zh-CN" sz="2400" b="1">
                <a:solidFill>
                  <a:srgbClr val="C00000"/>
                </a:solidFill>
                <a:latin typeface="Times New Roman" pitchFamily="18" charset="0"/>
                <a:ea typeface="宋体" pitchFamily="2" charset="-122"/>
              </a:rPr>
              <a:t>质量</a:t>
            </a:r>
            <a:endParaRPr lang="zh-CN" altLang="en-US">
              <a:latin typeface="Calibri" pitchFamily="34" charset="0"/>
              <a:ea typeface="宋体" pitchFamily="2" charset="-122"/>
            </a:endParaRPr>
          </a:p>
        </p:txBody>
      </p:sp>
      <p:sp>
        <p:nvSpPr>
          <p:cNvPr id="9222" name="矩形 16"/>
          <p:cNvSpPr/>
          <p:nvPr/>
        </p:nvSpPr>
        <p:spPr>
          <a:xfrm>
            <a:off x="2700338" y="3333750"/>
            <a:ext cx="803275" cy="461963"/>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r>
              <a:rPr lang="zh-CN" altLang="zh-CN" sz="2400" b="1">
                <a:solidFill>
                  <a:srgbClr val="C00000"/>
                </a:solidFill>
                <a:latin typeface="Times New Roman" pitchFamily="18" charset="0"/>
                <a:ea typeface="宋体" pitchFamily="2" charset="-122"/>
              </a:rPr>
              <a:t>质量</a:t>
            </a:r>
            <a:endParaRPr lang="zh-CN" altLang="en-US">
              <a:latin typeface="Calibri" pitchFamily="34" charset="0"/>
              <a:ea typeface="宋体" pitchFamily="2" charset="-122"/>
            </a:endParaRPr>
          </a:p>
        </p:txBody>
      </p:sp>
      <p:pic>
        <p:nvPicPr>
          <p:cNvPr id="9223" name="Picture 6"/>
          <p:cNvPicPr>
            <a:picLocks noChangeAspect="1"/>
          </p:cNvPicPr>
          <p:nvPr/>
        </p:nvPicPr>
        <p:blipFill>
          <a:blip r:embed="rId5">
            <a:clrChange>
              <a:clrFrom>
                <a:srgbClr val="FFFFFF"/>
              </a:clrFrom>
              <a:clrTo>
                <a:srgbClr val="FFFFFF">
                  <a:alpha val="0"/>
                </a:srgbClr>
              </a:clrTo>
            </a:clrChange>
          </a:blip>
          <a:srcRect l="61540"/>
          <a:stretch>
            <a:fillRect/>
          </a:stretch>
        </p:blipFill>
        <p:spPr>
          <a:xfrm>
            <a:off x="1857375" y="1058863"/>
            <a:ext cx="193675" cy="2919412"/>
          </a:xfrm>
          <a:prstGeom prst="rect">
            <a:avLst/>
          </a:prstGeom>
          <a:noFill/>
          <a:ln>
            <a:noFill/>
            <a:miter lim="800000"/>
          </a:ln>
        </p:spPr>
      </p:pic>
    </p:spTree>
    <p:extLst>
      <p:ext uri="{BB962C8B-B14F-4D97-AF65-F5344CB8AC3E}">
        <p14:creationId xmlns:p14="http://schemas.microsoft.com/office/powerpoint/2010/main" val="406267796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19"/>
                                        </p:tgtEl>
                                        <p:attrNameLst>
                                          <p:attrName>style.visibility</p:attrName>
                                        </p:attrNameLst>
                                      </p:cBhvr>
                                      <p:to>
                                        <p:strVal val="visible"/>
                                      </p:to>
                                    </p:set>
                                    <p:animEffect transition="in" filter="wipe(left)">
                                      <p:cBhvr>
                                        <p:cTn id="7" dur="500" fill="hold"/>
                                        <p:tgtEl>
                                          <p:spTgt spid="921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20"/>
                                        </p:tgtEl>
                                        <p:attrNameLst>
                                          <p:attrName>style.visibility</p:attrName>
                                        </p:attrNameLst>
                                      </p:cBhvr>
                                      <p:to>
                                        <p:strVal val="visible"/>
                                      </p:to>
                                    </p:set>
                                    <p:animEffect transition="in" filter="wipe(left)">
                                      <p:cBhvr>
                                        <p:cTn id="12" dur="500" fill="hold"/>
                                        <p:tgtEl>
                                          <p:spTgt spid="9220"/>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221"/>
                                        </p:tgtEl>
                                        <p:attrNameLst>
                                          <p:attrName>style.visibility</p:attrName>
                                        </p:attrNameLst>
                                      </p:cBhvr>
                                      <p:to>
                                        <p:strVal val="visible"/>
                                      </p:to>
                                    </p:set>
                                    <p:animEffect transition="in" filter="wipe(left)">
                                      <p:cBhvr>
                                        <p:cTn id="17" dur="500" fill="hold"/>
                                        <p:tgtEl>
                                          <p:spTgt spid="9221"/>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222"/>
                                        </p:tgtEl>
                                        <p:attrNameLst>
                                          <p:attrName>style.visibility</p:attrName>
                                        </p:attrNameLst>
                                      </p:cBhvr>
                                      <p:to>
                                        <p:strVal val="visible"/>
                                      </p:to>
                                    </p:set>
                                    <p:animEffect transition="in" filter="wipe(left)">
                                      <p:cBhvr>
                                        <p:cTn id="22" dur="500" fill="hold"/>
                                        <p:tgtEl>
                                          <p:spTgt spid="92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p:bldP spid="9220" grpId="0"/>
      <p:bldP spid="9221" grpId="0"/>
      <p:bldP spid="92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5" name="Picture 8"/>
          <p:cNvPicPr>
            <a:picLocks noChangeAspect="1"/>
          </p:cNvPicPr>
          <p:nvPr/>
        </p:nvPicPr>
        <p:blipFill>
          <a:blip r:embed="rId3">
            <a:clrChange>
              <a:clrFrom>
                <a:srgbClr val="FFFFFF"/>
              </a:clrFrom>
              <a:clrTo>
                <a:srgbClr val="FFFFFF">
                  <a:alpha val="0"/>
                </a:srgbClr>
              </a:clrTo>
            </a:clrChange>
          </a:blip>
          <a:stretch>
            <a:fillRect/>
          </a:stretch>
        </p:blipFill>
        <p:spPr>
          <a:xfrm>
            <a:off x="1042988" y="2297113"/>
            <a:ext cx="709612" cy="514350"/>
          </a:xfrm>
          <a:prstGeom prst="rect">
            <a:avLst/>
          </a:prstGeom>
          <a:noFill/>
          <a:ln>
            <a:noFill/>
            <a:miter lim="800000"/>
          </a:ln>
        </p:spPr>
      </p:pic>
      <p:pic>
        <p:nvPicPr>
          <p:cNvPr id="11266" name="Picture 6"/>
          <p:cNvPicPr>
            <a:picLocks noChangeAspect="1"/>
          </p:cNvPicPr>
          <p:nvPr/>
        </p:nvPicPr>
        <p:blipFill>
          <a:blip r:embed="rId4">
            <a:clrChange>
              <a:clrFrom>
                <a:srgbClr val="FFFFFF"/>
              </a:clrFrom>
              <a:clrTo>
                <a:srgbClr val="FFFFFF">
                  <a:alpha val="0"/>
                </a:srgbClr>
              </a:clrTo>
            </a:clrChange>
          </a:blip>
          <a:srcRect l="61540"/>
          <a:stretch>
            <a:fillRect/>
          </a:stretch>
        </p:blipFill>
        <p:spPr>
          <a:xfrm>
            <a:off x="1857375" y="1058863"/>
            <a:ext cx="193675" cy="2919412"/>
          </a:xfrm>
          <a:prstGeom prst="rect">
            <a:avLst/>
          </a:prstGeom>
          <a:noFill/>
          <a:ln>
            <a:noFill/>
            <a:miter lim="800000"/>
          </a:ln>
        </p:spPr>
      </p:pic>
      <p:pic>
        <p:nvPicPr>
          <p:cNvPr id="11267" name="Picture 2"/>
          <p:cNvPicPr>
            <a:picLocks noChangeAspect="1"/>
          </p:cNvPicPr>
          <p:nvPr/>
        </p:nvPicPr>
        <p:blipFill>
          <a:blip r:embed="rId5">
            <a:clrChange>
              <a:clrFrom>
                <a:srgbClr val="FFFFFF"/>
              </a:clrFrom>
              <a:clrTo>
                <a:srgbClr val="FFFFFF">
                  <a:alpha val="0"/>
                </a:srgbClr>
              </a:clrTo>
            </a:clrChange>
          </a:blip>
          <a:stretch>
            <a:fillRect/>
          </a:stretch>
        </p:blipFill>
        <p:spPr>
          <a:xfrm>
            <a:off x="2195513" y="1392238"/>
            <a:ext cx="5983287" cy="2474912"/>
          </a:xfrm>
          <a:prstGeom prst="rect">
            <a:avLst/>
          </a:prstGeom>
          <a:noFill/>
          <a:ln>
            <a:noFill/>
            <a:miter lim="800000"/>
          </a:ln>
        </p:spPr>
      </p:pic>
    </p:spTree>
    <p:extLst>
      <p:ext uri="{BB962C8B-B14F-4D97-AF65-F5344CB8AC3E}">
        <p14:creationId xmlns:p14="http://schemas.microsoft.com/office/powerpoint/2010/main" val="419594960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矩形 4"/>
          <p:cNvSpPr>
            <a:spLocks noChangeArrowheads="1"/>
          </p:cNvSpPr>
          <p:nvPr/>
        </p:nvSpPr>
        <p:spPr bwMode="auto">
          <a:xfrm>
            <a:off x="468313" y="546100"/>
            <a:ext cx="8207375"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lgn="just">
              <a:lnSpc>
                <a:spcPct val="150000"/>
              </a:lnSpc>
              <a:spcAft>
                <a:spcPct val="0"/>
              </a:spcAft>
              <a:buClrTx/>
              <a:buFontTx/>
            </a:pPr>
            <a:r>
              <a:rPr lang="en-US" altLang="zh-CN" sz="2400" b="1" spc="0">
                <a:solidFill>
                  <a:srgbClr val="00B050"/>
                </a:solidFill>
                <a:latin typeface="Times New Roman" pitchFamily="18" charset="0"/>
              </a:rPr>
              <a:t>【</a:t>
            </a:r>
            <a:r>
              <a:rPr lang="zh-CN" altLang="en-US" sz="2400" b="1" spc="0">
                <a:solidFill>
                  <a:srgbClr val="00B050"/>
                </a:solidFill>
                <a:latin typeface="Times New Roman" pitchFamily="18" charset="0"/>
                <a:ea typeface="宋体" pitchFamily="2" charset="-122"/>
              </a:rPr>
              <a:t>易错提醒</a:t>
            </a:r>
            <a:r>
              <a:rPr lang="en-US" altLang="zh-CN" sz="2400" b="1" spc="0">
                <a:solidFill>
                  <a:srgbClr val="00B050"/>
                </a:solidFill>
                <a:latin typeface="Times New Roman" pitchFamily="18" charset="0"/>
              </a:rPr>
              <a:t>】</a:t>
            </a:r>
            <a:r>
              <a:rPr lang="en-US" altLang="zh-CN" sz="2400" b="1" spc="0">
                <a:solidFill>
                  <a:srgbClr val="C00000"/>
                </a:solidFill>
                <a:latin typeface="Times New Roman"/>
              </a:rPr>
              <a:t>(1) </a:t>
            </a:r>
            <a:r>
              <a:rPr lang="zh-CN" altLang="en-US" sz="2400" b="1" spc="0">
                <a:solidFill>
                  <a:srgbClr val="C00000"/>
                </a:solidFill>
                <a:latin typeface="Times New Roman"/>
                <a:ea typeface="宋体" pitchFamily="2" charset="-122"/>
              </a:rPr>
              <a:t>一切物体都具有惯性。惯性不是一种力，在描述惯性时要用“由于惯性”，不能说物体受到惯性的作用或惯性力。</a:t>
            </a:r>
            <a:r>
              <a:rPr lang="en-US" altLang="zh-CN" sz="2400" b="1" spc="0">
                <a:solidFill>
                  <a:srgbClr val="C00000"/>
                </a:solidFill>
                <a:latin typeface="Times New Roman"/>
              </a:rPr>
              <a:t>(2) </a:t>
            </a:r>
            <a:r>
              <a:rPr lang="zh-CN" altLang="en-US" sz="2400" b="1" spc="0">
                <a:solidFill>
                  <a:srgbClr val="C00000"/>
                </a:solidFill>
                <a:latin typeface="Times New Roman"/>
                <a:ea typeface="宋体" pitchFamily="2" charset="-122"/>
              </a:rPr>
              <a:t>惯性的大小只与物体的质量大小有关。</a:t>
            </a:r>
            <a:endParaRPr lang="zh-CN" altLang="en-US" sz="2400" b="1">
              <a:solidFill>
                <a:srgbClr val="C00000"/>
              </a:solidFill>
              <a:latin typeface="Times New Roman"/>
              <a:ea typeface="宋体" pitchFamily="2" charset="-122"/>
            </a:endParaRPr>
          </a:p>
          <a:p>
            <a:pPr marL="0" marR="0" lvl="0" indent="0" algn="just">
              <a:lnSpc>
                <a:spcPct val="150000"/>
              </a:lnSpc>
              <a:spcAft>
                <a:spcPct val="0"/>
              </a:spcAft>
              <a:buClrTx/>
              <a:buFontTx/>
            </a:pPr>
            <a:r>
              <a:rPr lang="en-US" altLang="zh-CN" sz="2400" b="1" spc="0">
                <a:solidFill>
                  <a:srgbClr val="C00000"/>
                </a:solidFill>
                <a:latin typeface="Times New Roman"/>
              </a:rPr>
              <a:t>(3) </a:t>
            </a:r>
            <a:r>
              <a:rPr lang="zh-CN" altLang="en-US" sz="2400" b="1" spc="0">
                <a:solidFill>
                  <a:srgbClr val="C00000"/>
                </a:solidFill>
                <a:latin typeface="Times New Roman"/>
                <a:ea typeface="宋体" pitchFamily="2" charset="-122"/>
              </a:rPr>
              <a:t>在没有受到外力作用时，原来静止的物体由于惯性仍要保持静止状态，原来运动的物体由于惯性仍要保持原来运动速度的大小和方向做匀速直线运动。</a:t>
            </a:r>
            <a:r>
              <a:rPr lang="en-US" altLang="zh-CN" sz="2400" b="1" spc="0">
                <a:solidFill>
                  <a:srgbClr val="C00000"/>
                </a:solidFill>
                <a:latin typeface="Times New Roman"/>
              </a:rPr>
              <a:t>(4) </a:t>
            </a:r>
            <a:r>
              <a:rPr lang="zh-CN" altLang="en-US" sz="2400" b="1" spc="0">
                <a:solidFill>
                  <a:srgbClr val="C00000"/>
                </a:solidFill>
                <a:latin typeface="Times New Roman"/>
                <a:ea typeface="宋体" pitchFamily="2" charset="-122"/>
              </a:rPr>
              <a:t>当物体受非平衡力作用时，物体的运动状态会发生改变。</a:t>
            </a:r>
            <a:endParaRPr lang="zh-CN" altLang="en-US" sz="2400" b="1">
              <a:solidFill>
                <a:srgbClr val="C00000"/>
              </a:solidFill>
              <a:latin typeface="Times New Roman"/>
              <a:ea typeface="宋体" pitchFamily="2" charset="-122"/>
            </a:endParaRPr>
          </a:p>
        </p:txBody>
      </p:sp>
      <p:pic>
        <p:nvPicPr>
          <p:cNvPr id="13314" name="Picture 7" descr="C:\Users\Administrator\Desktop\习题课件\返回框.png">
            <a:hlinkClick r:id="rId3" action="ppaction://hlinksldjump"/>
          </p:cNvPr>
          <p:cNvPicPr>
            <a:picLocks noChangeAspect="1"/>
          </p:cNvPicPr>
          <p:nvPr/>
        </p:nvPicPr>
        <p:blipFill>
          <a:blip r:embed="rId4"/>
          <a:stretch>
            <a:fillRect/>
          </a:stretch>
        </p:blipFill>
        <p:spPr>
          <a:xfrm>
            <a:off x="8101013" y="4122738"/>
            <a:ext cx="669925" cy="669925"/>
          </a:xfrm>
          <a:prstGeom prst="rect">
            <a:avLst/>
          </a:prstGeom>
          <a:noFill/>
          <a:ln>
            <a:noFill/>
            <a:miter lim="800000"/>
          </a:ln>
        </p:spPr>
      </p:pic>
    </p:spTree>
    <p:extLst>
      <p:ext uri="{BB962C8B-B14F-4D97-AF65-F5344CB8AC3E}">
        <p14:creationId xmlns:p14="http://schemas.microsoft.com/office/powerpoint/2010/main" val="116873470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13313">
                                            <p:txEl>
                                              <p:pRg st="0" end="0"/>
                                            </p:txEl>
                                          </p:spTgt>
                                        </p:tgtEl>
                                        <p:attrNameLst>
                                          <p:attrName>style.visibility</p:attrName>
                                        </p:attrNameLst>
                                      </p:cBhvr>
                                      <p:to>
                                        <p:strVal val="visible"/>
                                      </p:to>
                                    </p:set>
                                    <p:animEffect transition="in" filter="wipe(left)">
                                      <p:cBhvr>
                                        <p:cTn id="7" dur="500" fill="hold"/>
                                        <p:tgtEl>
                                          <p:spTgt spid="13313">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13313">
                                            <p:txEl>
                                              <p:pRg st="1" end="1"/>
                                            </p:txEl>
                                          </p:spTgt>
                                        </p:tgtEl>
                                        <p:attrNameLst>
                                          <p:attrName>style.visibility</p:attrName>
                                        </p:attrNameLst>
                                      </p:cBhvr>
                                      <p:to>
                                        <p:strVal val="visible"/>
                                      </p:to>
                                    </p:set>
                                    <p:animEffect transition="in" filter="wipe(left)">
                                      <p:cBhvr>
                                        <p:cTn id="10" dur="500" fill="hold"/>
                                        <p:tgtEl>
                                          <p:spTgt spid="1331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22"/>
          <p:cNvSpPr txBox="1">
            <a:spLocks noChangeArrowheads="1"/>
          </p:cNvSpPr>
          <p:nvPr/>
        </p:nvSpPr>
        <p:spPr bwMode="auto">
          <a:xfrm>
            <a:off x="539750" y="1058863"/>
            <a:ext cx="8115300" cy="166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539750" indent="-539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742950" indent="-285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11430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6002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20574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vl6pPr marL="25146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6pPr>
            <a:lvl7pPr marL="29718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7pPr>
            <a:lvl8pPr marL="34290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8pPr>
            <a:lvl9pPr marL="38862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9pPr>
          </a:lstStyle>
          <a:p>
            <a:pPr marL="357505" marR="0" lvl="0" indent="-354965" algn="just" eaLnBrk="0" hangingPunct="0">
              <a:lnSpc>
                <a:spcPct val="150000"/>
              </a:lnSpc>
              <a:spcAft>
                <a:spcPct val="0"/>
              </a:spcAft>
              <a:buClrTx/>
              <a:buFontTx/>
            </a:pPr>
            <a:r>
              <a:rPr lang="en-US" altLang="zh-CN" sz="2400" b="1" spc="0">
                <a:latin typeface="Times New Roman"/>
              </a:rPr>
              <a:t>1</a:t>
            </a:r>
            <a:r>
              <a:rPr lang="zh-CN" altLang="zh-CN" sz="2400" b="1" spc="0">
                <a:latin typeface="Times New Roman"/>
                <a:ea typeface="宋体" pitchFamily="2" charset="-122"/>
              </a:rPr>
              <a:t>．合力与分力：如果一个力产生的作用效果跟几个力产生的效果相同，这个力就叫做那几个力的合力。组成合力的每一个力叫做分力。</a:t>
            </a:r>
            <a:endParaRPr lang="zh-CN" altLang="zh-CN" sz="1000">
              <a:latin typeface="宋体" pitchFamily="2" charset="-122"/>
              <a:ea typeface="宋体" pitchFamily="2" charset="-122"/>
            </a:endParaRPr>
          </a:p>
        </p:txBody>
      </p:sp>
      <p:sp>
        <p:nvSpPr>
          <p:cNvPr id="15362" name="矩形 15"/>
          <p:cNvSpPr>
            <a:spLocks noChangeArrowheads="1"/>
          </p:cNvSpPr>
          <p:nvPr/>
        </p:nvSpPr>
        <p:spPr bwMode="auto">
          <a:xfrm>
            <a:off x="539750" y="614363"/>
            <a:ext cx="6985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0" marR="0" lvl="0" indent="0">
              <a:buClrTx/>
              <a:buFontTx/>
            </a:pPr>
            <a:r>
              <a:rPr lang="zh-CN" altLang="en-US" sz="2400" b="1" spc="0">
                <a:solidFill>
                  <a:srgbClr val="E46C0A"/>
                </a:solidFill>
                <a:latin typeface="Times New Roman" pitchFamily="18" charset="0"/>
                <a:ea typeface="宋体" pitchFamily="2" charset="-122"/>
              </a:rPr>
              <a:t>知识点</a:t>
            </a:r>
            <a:r>
              <a:rPr lang="en-US" altLang="zh-CN" sz="2400" b="1" spc="0">
                <a:solidFill>
                  <a:srgbClr val="E46C0A"/>
                </a:solidFill>
                <a:latin typeface="Times New Roman" pitchFamily="18" charset="0"/>
                <a:ea typeface="宋体" pitchFamily="2" charset="-122"/>
              </a:rPr>
              <a:t>2   </a:t>
            </a:r>
            <a:r>
              <a:rPr lang="zh-CN" altLang="en-US" sz="2400" b="1" spc="0">
                <a:solidFill>
                  <a:srgbClr val="E46C0A"/>
                </a:solidFill>
                <a:latin typeface="Times New Roman" pitchFamily="18" charset="0"/>
                <a:ea typeface="宋体" pitchFamily="2" charset="-122"/>
              </a:rPr>
              <a:t>力的合成</a:t>
            </a:r>
            <a:endParaRPr lang="zh-CN" altLang="en-US" sz="2400" b="1">
              <a:solidFill>
                <a:srgbClr val="E46C0A"/>
              </a:solidFill>
              <a:latin typeface="Times New Roman" pitchFamily="18" charset="0"/>
              <a:ea typeface="宋体" pitchFamily="2" charset="-122"/>
            </a:endParaRPr>
          </a:p>
        </p:txBody>
      </p:sp>
    </p:spTree>
    <p:extLst>
      <p:ext uri="{BB962C8B-B14F-4D97-AF65-F5344CB8AC3E}">
        <p14:creationId xmlns:p14="http://schemas.microsoft.com/office/powerpoint/2010/main" val="398764019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09" name="表格 4"/>
          <p:cNvGraphicFramePr>
            <a:graphicFrameLocks noGrp="1"/>
          </p:cNvGraphicFramePr>
          <p:nvPr/>
        </p:nvGraphicFramePr>
        <p:xfrm>
          <a:off x="827088" y="1203325"/>
          <a:ext cx="7416800" cy="3221038"/>
        </p:xfrm>
        <a:graphic>
          <a:graphicData uri="http://schemas.openxmlformats.org/drawingml/2006/table">
            <a:tbl>
              <a:tblPr/>
              <a:tblGrid>
                <a:gridCol w="1381125"/>
                <a:gridCol w="2392362"/>
                <a:gridCol w="1747838"/>
                <a:gridCol w="1895475"/>
              </a:tblGrid>
              <a:tr h="652462">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lgn="ctr">
                        <a:lnSpc>
                          <a:spcPct val="150000"/>
                        </a:lnSpc>
                        <a:spcAft>
                          <a:spcPct val="0"/>
                        </a:spcAft>
                      </a:pPr>
                      <a:r>
                        <a:rPr lang="zh-CN" altLang="zh-CN" sz="2400" b="1">
                          <a:latin typeface="Times New Roman"/>
                          <a:ea typeface="宋体" pitchFamily="2" charset="-122"/>
                        </a:rPr>
                        <a:t>二力方向</a:t>
                      </a:r>
                      <a:endParaRPr lang="zh-CN" altLang="zh-CN" sz="2400">
                        <a:latin typeface="宋体" pitchFamily="2" charset="-122"/>
                        <a:ea typeface="宋体" pitchFamily="2" charset="-122"/>
                      </a:endParaRPr>
                    </a:p>
                  </a:txBody>
                  <a:tcPr marL="53032" marR="53032"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lgn="ctr">
                        <a:lnSpc>
                          <a:spcPct val="150000"/>
                        </a:lnSpc>
                        <a:spcAft>
                          <a:spcPct val="0"/>
                        </a:spcAft>
                      </a:pPr>
                      <a:r>
                        <a:rPr lang="zh-CN" altLang="zh-CN" sz="2400" b="1">
                          <a:latin typeface="Times New Roman"/>
                          <a:ea typeface="宋体" pitchFamily="2" charset="-122"/>
                        </a:rPr>
                        <a:t>图示</a:t>
                      </a:r>
                      <a:endParaRPr lang="zh-CN" altLang="zh-CN" sz="2400">
                        <a:latin typeface="宋体" pitchFamily="2" charset="-122"/>
                        <a:ea typeface="宋体" pitchFamily="2" charset="-122"/>
                      </a:endParaRPr>
                    </a:p>
                  </a:txBody>
                  <a:tcPr marL="53032" marR="53032"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lgn="ctr">
                        <a:lnSpc>
                          <a:spcPct val="150000"/>
                        </a:lnSpc>
                        <a:spcAft>
                          <a:spcPct val="0"/>
                        </a:spcAft>
                      </a:pPr>
                      <a:r>
                        <a:rPr lang="zh-CN" altLang="zh-CN" sz="2400" b="1">
                          <a:latin typeface="Times New Roman"/>
                          <a:ea typeface="宋体" pitchFamily="2" charset="-122"/>
                        </a:rPr>
                        <a:t>合力大小</a:t>
                      </a:r>
                      <a:endParaRPr lang="zh-CN" altLang="zh-CN" sz="2400">
                        <a:latin typeface="宋体" pitchFamily="2" charset="-122"/>
                        <a:ea typeface="宋体" pitchFamily="2" charset="-122"/>
                      </a:endParaRPr>
                    </a:p>
                  </a:txBody>
                  <a:tcPr marL="53032" marR="53032"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lgn="ctr">
                        <a:lnSpc>
                          <a:spcPct val="150000"/>
                        </a:lnSpc>
                        <a:spcAft>
                          <a:spcPct val="0"/>
                        </a:spcAft>
                      </a:pPr>
                      <a:r>
                        <a:rPr lang="zh-CN" altLang="zh-CN" sz="2400" b="1">
                          <a:latin typeface="Times New Roman"/>
                          <a:ea typeface="宋体" pitchFamily="2" charset="-122"/>
                        </a:rPr>
                        <a:t>合力方向</a:t>
                      </a:r>
                      <a:endParaRPr lang="zh-CN" altLang="zh-CN" sz="2400">
                        <a:latin typeface="宋体" pitchFamily="2" charset="-122"/>
                        <a:ea typeface="宋体" pitchFamily="2" charset="-122"/>
                      </a:endParaRPr>
                    </a:p>
                  </a:txBody>
                  <a:tcPr marL="53032" marR="53032"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r>
              <a:tr h="1284288">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lgn="ctr">
                        <a:lnSpc>
                          <a:spcPct val="150000"/>
                        </a:lnSpc>
                        <a:spcAft>
                          <a:spcPct val="0"/>
                        </a:spcAft>
                      </a:pPr>
                      <a:r>
                        <a:rPr lang="zh-CN" altLang="zh-CN" sz="2400" b="1">
                          <a:latin typeface="Times New Roman"/>
                          <a:ea typeface="宋体" pitchFamily="2" charset="-122"/>
                        </a:rPr>
                        <a:t>同向</a:t>
                      </a:r>
                      <a:endParaRPr lang="zh-CN" altLang="zh-CN" sz="2400">
                        <a:latin typeface="宋体" pitchFamily="2" charset="-122"/>
                        <a:ea typeface="宋体" pitchFamily="2" charset="-122"/>
                      </a:endParaRPr>
                    </a:p>
                  </a:txBody>
                  <a:tcPr marL="53032" marR="53032"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lgn="ctr">
                        <a:lnSpc>
                          <a:spcPct val="150000"/>
                        </a:lnSpc>
                        <a:spcAft>
                          <a:spcPct val="0"/>
                        </a:spcAft>
                      </a:pPr>
                      <a:endParaRPr lang="zh-CN" altLang="zh-CN" sz="2400">
                        <a:latin typeface="宋体" pitchFamily="2" charset="-122"/>
                        <a:ea typeface="宋体" pitchFamily="2" charset="-122"/>
                      </a:endParaRPr>
                    </a:p>
                  </a:txBody>
                  <a:tcPr marL="53032" marR="53032"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lgn="ctr">
                        <a:lnSpc>
                          <a:spcPct val="150000"/>
                        </a:lnSpc>
                        <a:spcAft>
                          <a:spcPct val="0"/>
                        </a:spcAft>
                      </a:pPr>
                      <a:r>
                        <a:rPr lang="en-US" altLang="zh-CN" sz="2400" b="1" i="1">
                          <a:latin typeface="Times New Roman"/>
                        </a:rPr>
                        <a:t>F</a:t>
                      </a:r>
                      <a:r>
                        <a:rPr lang="zh-CN" altLang="zh-CN" sz="2400" b="1" baseline="-25000">
                          <a:latin typeface="Times New Roman"/>
                          <a:ea typeface="宋体" pitchFamily="2" charset="-122"/>
                        </a:rPr>
                        <a:t>合</a:t>
                      </a:r>
                      <a:r>
                        <a:rPr lang="zh-CN" altLang="zh-CN" sz="2400" b="1">
                          <a:latin typeface="Times New Roman"/>
                          <a:ea typeface="宋体" pitchFamily="2" charset="-122"/>
                        </a:rPr>
                        <a:t>＝</a:t>
                      </a:r>
                      <a:r>
                        <a:rPr lang="en-US" altLang="zh-CN" sz="2400" b="1">
                          <a:latin typeface="Times New Roman"/>
                        </a:rPr>
                        <a:t>______</a:t>
                      </a:r>
                      <a:endParaRPr lang="zh-CN" altLang="zh-CN" sz="2400">
                        <a:latin typeface="宋体" pitchFamily="2" charset="-122"/>
                        <a:ea typeface="宋体" pitchFamily="2" charset="-122"/>
                      </a:endParaRPr>
                    </a:p>
                  </a:txBody>
                  <a:tcPr marL="53032" marR="53032"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lgn="ctr">
                        <a:lnSpc>
                          <a:spcPct val="150000"/>
                        </a:lnSpc>
                        <a:spcAft>
                          <a:spcPct val="0"/>
                        </a:spcAft>
                      </a:pPr>
                      <a:r>
                        <a:rPr lang="zh-CN" altLang="zh-CN" sz="2400" b="1">
                          <a:latin typeface="Times New Roman"/>
                          <a:ea typeface="宋体" pitchFamily="2" charset="-122"/>
                        </a:rPr>
                        <a:t>与二力同向</a:t>
                      </a:r>
                      <a:endParaRPr lang="zh-CN" altLang="zh-CN" sz="2400">
                        <a:latin typeface="宋体" pitchFamily="2" charset="-122"/>
                        <a:ea typeface="宋体" pitchFamily="2" charset="-122"/>
                      </a:endParaRPr>
                    </a:p>
                  </a:txBody>
                  <a:tcPr marL="53032" marR="53032"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r>
              <a:tr h="1284288">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lgn="ctr">
                        <a:lnSpc>
                          <a:spcPct val="150000"/>
                        </a:lnSpc>
                        <a:spcAft>
                          <a:spcPct val="0"/>
                        </a:spcAft>
                      </a:pPr>
                      <a:r>
                        <a:rPr lang="zh-CN" altLang="zh-CN" sz="2400" b="1">
                          <a:latin typeface="Times New Roman"/>
                          <a:ea typeface="宋体" pitchFamily="2" charset="-122"/>
                        </a:rPr>
                        <a:t>反向</a:t>
                      </a:r>
                      <a:endParaRPr lang="zh-CN" altLang="zh-CN" sz="2400">
                        <a:latin typeface="宋体" pitchFamily="2" charset="-122"/>
                        <a:ea typeface="宋体" pitchFamily="2" charset="-122"/>
                      </a:endParaRPr>
                    </a:p>
                  </a:txBody>
                  <a:tcPr marL="53032" marR="53032"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lgn="ctr">
                        <a:lnSpc>
                          <a:spcPct val="150000"/>
                        </a:lnSpc>
                        <a:spcAft>
                          <a:spcPct val="0"/>
                        </a:spcAft>
                      </a:pPr>
                      <a:endParaRPr lang="zh-CN" altLang="zh-CN" sz="2400">
                        <a:latin typeface="宋体" pitchFamily="2" charset="-122"/>
                        <a:ea typeface="宋体" pitchFamily="2" charset="-122"/>
                      </a:endParaRPr>
                    </a:p>
                  </a:txBody>
                  <a:tcPr marL="53032" marR="53032"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lgn="ctr">
                        <a:lnSpc>
                          <a:spcPct val="150000"/>
                        </a:lnSpc>
                        <a:spcAft>
                          <a:spcPct val="0"/>
                        </a:spcAft>
                      </a:pPr>
                      <a:r>
                        <a:rPr lang="en-US" altLang="zh-CN" sz="2400" b="1" i="1">
                          <a:latin typeface="Times New Roman"/>
                        </a:rPr>
                        <a:t>F</a:t>
                      </a:r>
                      <a:r>
                        <a:rPr lang="zh-CN" altLang="zh-CN" sz="2400" b="1" baseline="-25000">
                          <a:latin typeface="Times New Roman"/>
                          <a:ea typeface="宋体" pitchFamily="2" charset="-122"/>
                        </a:rPr>
                        <a:t>合</a:t>
                      </a:r>
                      <a:r>
                        <a:rPr lang="zh-CN" altLang="zh-CN" sz="2400" b="1">
                          <a:latin typeface="Times New Roman"/>
                          <a:ea typeface="宋体" pitchFamily="2" charset="-122"/>
                        </a:rPr>
                        <a:t>＝</a:t>
                      </a:r>
                      <a:r>
                        <a:rPr lang="en-US" altLang="zh-CN" sz="2400" b="1">
                          <a:latin typeface="Times New Roman"/>
                        </a:rPr>
                        <a:t>______</a:t>
                      </a:r>
                      <a:endParaRPr lang="zh-CN" altLang="zh-CN" sz="2400">
                        <a:latin typeface="宋体" pitchFamily="2" charset="-122"/>
                        <a:ea typeface="宋体" pitchFamily="2" charset="-122"/>
                      </a:endParaRPr>
                    </a:p>
                  </a:txBody>
                  <a:tcPr marL="53032" marR="53032"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c>
                  <a:txBody>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7188" lvl="0" indent="-354012" algn="ctr">
                        <a:lnSpc>
                          <a:spcPct val="150000"/>
                        </a:lnSpc>
                        <a:spcAft>
                          <a:spcPct val="0"/>
                        </a:spcAft>
                      </a:pPr>
                      <a:r>
                        <a:rPr lang="zh-CN" altLang="zh-CN" sz="2400" b="1">
                          <a:latin typeface="Times New Roman"/>
                          <a:ea typeface="宋体" pitchFamily="2" charset="-122"/>
                        </a:rPr>
                        <a:t>与较大力同向</a:t>
                      </a:r>
                      <a:endParaRPr lang="zh-CN" altLang="zh-CN" sz="2400">
                        <a:latin typeface="宋体" pitchFamily="2" charset="-122"/>
                        <a:ea typeface="宋体" pitchFamily="2" charset="-122"/>
                      </a:endParaRPr>
                    </a:p>
                  </a:txBody>
                  <a:tcPr marL="53032" marR="53032" marT="0" marB="0" anchor="ctr">
                    <a:lnL w="12700">
                      <a:solidFill>
                        <a:prstClr val="black"/>
                      </a:solidFill>
                      <a:round/>
                    </a:lnL>
                    <a:lnR w="12700">
                      <a:solidFill>
                        <a:prstClr val="black"/>
                      </a:solidFill>
                      <a:round/>
                    </a:lnR>
                    <a:lnT w="12700">
                      <a:solidFill>
                        <a:prstClr val="black"/>
                      </a:solidFill>
                      <a:round/>
                    </a:lnT>
                    <a:lnB w="12700">
                      <a:solidFill>
                        <a:prstClr val="black"/>
                      </a:solidFill>
                      <a:round/>
                    </a:lnB>
                    <a:noFill/>
                  </a:tcPr>
                </a:tc>
              </a:tr>
            </a:tbl>
          </a:graphicData>
        </a:graphic>
      </p:graphicFrame>
      <p:sp>
        <p:nvSpPr>
          <p:cNvPr id="17431" name="Text Box 22"/>
          <p:cNvSpPr txBox="1">
            <a:spLocks noChangeArrowheads="1"/>
          </p:cNvSpPr>
          <p:nvPr/>
        </p:nvSpPr>
        <p:spPr bwMode="auto">
          <a:xfrm>
            <a:off x="539750" y="555625"/>
            <a:ext cx="81153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539750" indent="-539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742950" indent="-285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11430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6002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20574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vl6pPr marL="25146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6pPr>
            <a:lvl7pPr marL="29718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7pPr>
            <a:lvl8pPr marL="34290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8pPr>
            <a:lvl9pPr marL="38862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9pPr>
          </a:lstStyle>
          <a:p>
            <a:pPr marL="357505" marR="0" lvl="0" indent="-354965" algn="just" eaLnBrk="0" hangingPunct="0">
              <a:lnSpc>
                <a:spcPct val="150000"/>
              </a:lnSpc>
              <a:spcAft>
                <a:spcPct val="0"/>
              </a:spcAft>
              <a:buClrTx/>
              <a:buFontTx/>
            </a:pPr>
            <a:r>
              <a:rPr lang="en-US" altLang="zh-CN" sz="2400" b="1" spc="0">
                <a:latin typeface="Times New Roman"/>
              </a:rPr>
              <a:t>2</a:t>
            </a:r>
            <a:r>
              <a:rPr lang="zh-CN" altLang="zh-CN" sz="2400" b="1" spc="0">
                <a:latin typeface="Times New Roman"/>
                <a:ea typeface="宋体" pitchFamily="2" charset="-122"/>
              </a:rPr>
              <a:t>．同一直线上二力的合成</a:t>
            </a:r>
            <a:endParaRPr lang="zh-CN" altLang="zh-CN" sz="1000">
              <a:latin typeface="宋体" pitchFamily="2" charset="-122"/>
              <a:ea typeface="宋体" pitchFamily="2" charset="-122"/>
            </a:endParaRPr>
          </a:p>
        </p:txBody>
      </p:sp>
      <p:sp>
        <p:nvSpPr>
          <p:cNvPr id="17432" name="矩形 2"/>
          <p:cNvSpPr/>
          <p:nvPr/>
        </p:nvSpPr>
        <p:spPr>
          <a:xfrm>
            <a:off x="5287963" y="2284413"/>
            <a:ext cx="1109662" cy="460375"/>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r>
              <a:rPr lang="en-US" altLang="zh-CN" sz="2400" b="1" i="1">
                <a:solidFill>
                  <a:srgbClr val="C00000"/>
                </a:solidFill>
                <a:latin typeface="Times New Roman" pitchFamily="18" charset="0"/>
              </a:rPr>
              <a:t>F</a:t>
            </a:r>
            <a:r>
              <a:rPr lang="en-US" altLang="zh-CN" sz="2400" b="1" baseline="-25000">
                <a:solidFill>
                  <a:srgbClr val="C00000"/>
                </a:solidFill>
                <a:latin typeface="Times New Roman" pitchFamily="18" charset="0"/>
              </a:rPr>
              <a:t>1</a:t>
            </a:r>
            <a:r>
              <a:rPr lang="zh-CN" altLang="zh-CN" sz="2400" b="1">
                <a:solidFill>
                  <a:srgbClr val="C00000"/>
                </a:solidFill>
                <a:latin typeface="Times New Roman" pitchFamily="18" charset="0"/>
                <a:ea typeface="宋体" pitchFamily="2" charset="-122"/>
              </a:rPr>
              <a:t>＋</a:t>
            </a:r>
            <a:r>
              <a:rPr lang="en-US" altLang="zh-CN" sz="2400" b="1" i="1">
                <a:solidFill>
                  <a:srgbClr val="C00000"/>
                </a:solidFill>
                <a:latin typeface="Times New Roman" pitchFamily="18" charset="0"/>
              </a:rPr>
              <a:t>F</a:t>
            </a:r>
            <a:r>
              <a:rPr lang="en-US" altLang="zh-CN" sz="2400" b="1" baseline="-25000">
                <a:solidFill>
                  <a:srgbClr val="C00000"/>
                </a:solidFill>
                <a:latin typeface="Times New Roman" pitchFamily="18" charset="0"/>
              </a:rPr>
              <a:t>2</a:t>
            </a:r>
            <a:endParaRPr lang="zh-CN" altLang="en-US">
              <a:latin typeface="Calibri" pitchFamily="34" charset="0"/>
              <a:ea typeface="宋体" pitchFamily="2" charset="-122"/>
            </a:endParaRPr>
          </a:p>
        </p:txBody>
      </p:sp>
      <p:sp>
        <p:nvSpPr>
          <p:cNvPr id="17433" name="矩形 6"/>
          <p:cNvSpPr/>
          <p:nvPr/>
        </p:nvSpPr>
        <p:spPr>
          <a:xfrm>
            <a:off x="5280025" y="3549650"/>
            <a:ext cx="1112838" cy="461963"/>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lvl="0"/>
            <a:r>
              <a:rPr lang="en-US" altLang="zh-CN" sz="2400" b="1" i="1">
                <a:solidFill>
                  <a:srgbClr val="C00000"/>
                </a:solidFill>
                <a:latin typeface="Times New Roman" pitchFamily="18" charset="0"/>
              </a:rPr>
              <a:t>F</a:t>
            </a:r>
            <a:r>
              <a:rPr lang="en-US" altLang="zh-CN" sz="2400" b="1" baseline="-25000">
                <a:solidFill>
                  <a:srgbClr val="C00000"/>
                </a:solidFill>
                <a:latin typeface="Times New Roman" pitchFamily="18" charset="0"/>
              </a:rPr>
              <a:t>1</a:t>
            </a:r>
            <a:r>
              <a:rPr lang="zh-CN" altLang="zh-CN" sz="2400" b="1">
                <a:solidFill>
                  <a:srgbClr val="C00000"/>
                </a:solidFill>
                <a:latin typeface="Times New Roman" pitchFamily="18" charset="0"/>
                <a:ea typeface="宋体" pitchFamily="2" charset="-122"/>
              </a:rPr>
              <a:t>－</a:t>
            </a:r>
            <a:r>
              <a:rPr lang="en-US" altLang="zh-CN" sz="2400" b="1" i="1">
                <a:solidFill>
                  <a:srgbClr val="C00000"/>
                </a:solidFill>
                <a:latin typeface="Times New Roman" pitchFamily="18" charset="0"/>
              </a:rPr>
              <a:t>F</a:t>
            </a:r>
            <a:r>
              <a:rPr lang="en-US" altLang="zh-CN" sz="2400" b="1" baseline="-25000">
                <a:solidFill>
                  <a:srgbClr val="C00000"/>
                </a:solidFill>
                <a:latin typeface="Times New Roman" pitchFamily="18" charset="0"/>
              </a:rPr>
              <a:t>2</a:t>
            </a:r>
            <a:endParaRPr lang="zh-CN" altLang="en-US">
              <a:latin typeface="Calibri" pitchFamily="34" charset="0"/>
              <a:ea typeface="宋体" pitchFamily="2" charset="-122"/>
            </a:endParaRPr>
          </a:p>
        </p:txBody>
      </p:sp>
      <p:pic>
        <p:nvPicPr>
          <p:cNvPr id="17434" name="Picture 7" descr="C:\Users\Administrator\Desktop\习题课件\返回框.png">
            <a:hlinkClick r:id="rId3" action="ppaction://hlinksldjump"/>
          </p:cNvPr>
          <p:cNvPicPr>
            <a:picLocks noChangeAspect="1"/>
          </p:cNvPicPr>
          <p:nvPr/>
        </p:nvPicPr>
        <p:blipFill>
          <a:blip r:embed="rId4"/>
          <a:stretch>
            <a:fillRect/>
          </a:stretch>
        </p:blipFill>
        <p:spPr>
          <a:xfrm>
            <a:off x="8294688" y="4122738"/>
            <a:ext cx="669925" cy="669925"/>
          </a:xfrm>
          <a:prstGeom prst="rect">
            <a:avLst/>
          </a:prstGeom>
          <a:noFill/>
          <a:ln>
            <a:noFill/>
            <a:miter lim="800000"/>
          </a:ln>
        </p:spPr>
      </p:pic>
      <p:pic>
        <p:nvPicPr>
          <p:cNvPr id="17435" name="Picture 9" descr="F:\邵\21春\物理\点拨中考\word\讲本\图+192.tif"/>
          <p:cNvPicPr>
            <a:picLocks noChangeAspect="1"/>
          </p:cNvPicPr>
          <p:nvPr/>
        </p:nvPicPr>
        <p:blipFill>
          <a:blip r:embed="rId5" r:link="rId6">
            <a:clrChange>
              <a:clrFrom>
                <a:srgbClr val="FFFFFF"/>
              </a:clrFrom>
              <a:clrTo>
                <a:srgbClr val="FFFFFF">
                  <a:alpha val="0"/>
                </a:srgbClr>
              </a:clrTo>
            </a:clrChange>
          </a:blip>
          <a:stretch>
            <a:fillRect/>
          </a:stretch>
        </p:blipFill>
        <p:spPr>
          <a:xfrm>
            <a:off x="2667000" y="2193925"/>
            <a:ext cx="1608138" cy="738188"/>
          </a:xfrm>
          <a:prstGeom prst="rect">
            <a:avLst/>
          </a:prstGeom>
          <a:noFill/>
          <a:ln>
            <a:noFill/>
            <a:miter lim="800000"/>
          </a:ln>
        </p:spPr>
      </p:pic>
      <p:pic>
        <p:nvPicPr>
          <p:cNvPr id="17436" name="Picture 8" descr="F:\邵\21春\物理\点拨中考\word\讲本\图+193.tif"/>
          <p:cNvPicPr>
            <a:picLocks noChangeAspect="1"/>
          </p:cNvPicPr>
          <p:nvPr/>
        </p:nvPicPr>
        <p:blipFill>
          <a:blip r:embed="rId7" r:link="rId8">
            <a:clrChange>
              <a:clrFrom>
                <a:srgbClr val="FFFFFF"/>
              </a:clrFrom>
              <a:clrTo>
                <a:srgbClr val="FFFFFF">
                  <a:alpha val="0"/>
                </a:srgbClr>
              </a:clrTo>
            </a:clrChange>
          </a:blip>
          <a:stretch>
            <a:fillRect/>
          </a:stretch>
        </p:blipFill>
        <p:spPr>
          <a:xfrm>
            <a:off x="2411413" y="3408363"/>
            <a:ext cx="2020887" cy="676275"/>
          </a:xfrm>
          <a:prstGeom prst="rect">
            <a:avLst/>
          </a:prstGeom>
          <a:noFill/>
          <a:ln>
            <a:noFill/>
            <a:miter lim="800000"/>
          </a:ln>
        </p:spPr>
      </p:pic>
    </p:spTree>
    <p:extLst>
      <p:ext uri="{BB962C8B-B14F-4D97-AF65-F5344CB8AC3E}">
        <p14:creationId xmlns:p14="http://schemas.microsoft.com/office/powerpoint/2010/main" val="156725747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432"/>
                                        </p:tgtEl>
                                        <p:attrNameLst>
                                          <p:attrName>style.visibility</p:attrName>
                                        </p:attrNameLst>
                                      </p:cBhvr>
                                      <p:to>
                                        <p:strVal val="visible"/>
                                      </p:to>
                                    </p:set>
                                    <p:animEffect transition="in" filter="wipe(left)">
                                      <p:cBhvr>
                                        <p:cTn id="7" dur="500" fill="hold"/>
                                        <p:tgtEl>
                                          <p:spTgt spid="1743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433"/>
                                        </p:tgtEl>
                                        <p:attrNameLst>
                                          <p:attrName>style.visibility</p:attrName>
                                        </p:attrNameLst>
                                      </p:cBhvr>
                                      <p:to>
                                        <p:strVal val="visible"/>
                                      </p:to>
                                    </p:set>
                                    <p:animEffect transition="in" filter="wipe(left)">
                                      <p:cBhvr>
                                        <p:cTn id="12" dur="500" fill="hold"/>
                                        <p:tgtEl>
                                          <p:spTgt spid="174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32" grpId="0"/>
      <p:bldP spid="17433"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3457</Words>
  <Application>Microsoft Office PowerPoint</Application>
  <PresentationFormat>全屏显示(16:9)</PresentationFormat>
  <Paragraphs>242</Paragraphs>
  <Slides>46</Slides>
  <Notes>12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46</vt:i4>
      </vt:variant>
    </vt:vector>
  </HeadingPairs>
  <TitlesOfParts>
    <vt:vector size="48" baseType="lpstr">
      <vt:lpstr>Office 主题</vt:lpstr>
      <vt:lpstr>Microsoft Word 97 - 2003 文档</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User</cp:lastModifiedBy>
  <cp:revision>3</cp:revision>
  <dcterms:created xsi:type="dcterms:W3CDTF">2021-03-14T01:54:00Z</dcterms:created>
  <dcterms:modified xsi:type="dcterms:W3CDTF">2021-03-14T01:59:44Z</dcterms:modified>
</cp:coreProperties>
</file>