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CAA4B-1C55-4D47-972F-E889BE030E46}" type="datetimeFigureOut">
              <a:rPr lang="zh-MO" altLang="en-US" smtClean="0"/>
              <a:t>18/11/2020</a:t>
            </a:fld>
            <a:endParaRPr lang="zh-MO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MO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MO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0AB24-AEE4-42BF-88B5-637D44E21451}" type="slidenum">
              <a:rPr lang="zh-MO" altLang="en-US" smtClean="0"/>
              <a:t>‹#›</a:t>
            </a:fld>
            <a:endParaRPr lang="zh-MO" altLang="en-US"/>
          </a:p>
        </p:txBody>
      </p:sp>
    </p:spTree>
    <p:extLst>
      <p:ext uri="{BB962C8B-B14F-4D97-AF65-F5344CB8AC3E}">
        <p14:creationId xmlns:p14="http://schemas.microsoft.com/office/powerpoint/2010/main" val="93318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35143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9101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>
                <a:latin typeface="Arial" panose="020B0604020202020204" pitchFamily="34" charset="0"/>
              </a:rPr>
              <a:t>2020/11/18</a:t>
            </a:fld>
            <a:endParaRPr lang="zh-CN" altLang="en-US">
              <a:latin typeface="Arial" pitchFamily="34" charset="0"/>
              <a:ea typeface="Gulim" pitchFamily="34" charset="-127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961855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1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5748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6.png"/><Relationship Id="rId4" Type="http://schemas.openxmlformats.org/officeDocument/2006/relationships/image" Target="../media/image37.jpeg"/><Relationship Id="rId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7.jpe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92018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325" y="2805589"/>
            <a:ext cx="3258979" cy="3251359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251520" y="1952410"/>
            <a:ext cx="6358483" cy="850900"/>
          </a:xfrm>
          <a:noFill/>
          <a:ln>
            <a:noFill/>
          </a:ln>
        </p:spPr>
        <p:txBody>
          <a:bodyPr anchor="t">
            <a:noAutofit/>
          </a:bodyPr>
          <a:lstStyle/>
          <a:p>
            <a:pPr defTabSz="914400">
              <a:buClrTx/>
              <a:buSzTx/>
              <a:buFontTx/>
            </a:pPr>
            <a:r>
              <a:rPr lang="en-US" altLang="zh-CN" sz="5400" kern="1200" baseline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2" charset="0"/>
              </a:rPr>
              <a:t>    </a:t>
            </a:r>
            <a:r>
              <a:rPr lang="en-US" altLang="zh-CN" sz="6600" kern="1200" baseline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2" charset="0"/>
              </a:rPr>
              <a:t>  </a:t>
            </a:r>
            <a:r>
              <a:rPr lang="en-US" altLang="zh-CN" sz="6600" kern="1200" baseline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2" charset="0"/>
              </a:rPr>
              <a:t>5.1</a:t>
            </a:r>
            <a:r>
              <a:rPr lang="en-US" altLang="zh-CN" sz="5400" kern="1200" baseline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2" charset="0"/>
              </a:rPr>
              <a:t> </a:t>
            </a:r>
            <a:r>
              <a:rPr lang="zh-CN" altLang="en-US" sz="5400" kern="1200" baseline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2" charset="0"/>
              </a:rPr>
              <a:t>质量</a:t>
            </a:r>
          </a:p>
        </p:txBody>
      </p:sp>
    </p:spTree>
    <p:extLst>
      <p:ext uri="{BB962C8B-B14F-4D97-AF65-F5344CB8AC3E}">
        <p14:creationId xmlns:p14="http://schemas.microsoft.com/office/powerpoint/2010/main" val="347076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8193"/>
          <p:cNvGrpSpPr/>
          <p:nvPr/>
        </p:nvGrpSpPr>
        <p:grpSpPr>
          <a:xfrm>
            <a:off x="609600" y="2286000"/>
            <a:ext cx="7391400" cy="4114800"/>
            <a:chOff x="0" y="0"/>
            <a:chExt cx="4800" cy="2592"/>
          </a:xfrm>
        </p:grpSpPr>
        <p:pic>
          <p:nvPicPr>
            <p:cNvPr id="8195" name="图片 8194" descr="6-1-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AF7FE"/>
                </a:clrFrom>
                <a:clrTo>
                  <a:srgbClr val="FAF7FE">
                    <a:alpha val="0"/>
                  </a:srgbClr>
                </a:clrTo>
              </a:clrChange>
              <a:lum bright="-17999" contrast="42000"/>
            </a:blip>
            <a:srcRect l="5357" t="28661" r="5357" b="5296"/>
            <a:stretch>
              <a:fillRect/>
            </a:stretch>
          </p:blipFill>
          <p:spPr>
            <a:xfrm>
              <a:off x="0" y="48"/>
              <a:ext cx="4800" cy="25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矩形 8195"/>
            <p:cNvSpPr/>
            <p:nvPr/>
          </p:nvSpPr>
          <p:spPr>
            <a:xfrm>
              <a:off x="2976" y="0"/>
              <a:ext cx="624" cy="38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8197" name="图片 8196" descr="20056101631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4114800"/>
            <a:ext cx="20574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197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2057400"/>
            <a:ext cx="1828800" cy="133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矩形 8198"/>
          <p:cNvSpPr/>
          <p:nvPr/>
        </p:nvSpPr>
        <p:spPr>
          <a:xfrm>
            <a:off x="457200" y="5638800"/>
            <a:ext cx="8458200" cy="6413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800080"/>
                </a:solidFill>
                <a:latin typeface="楷体_GB2312" pitchFamily="1" charset="-122"/>
                <a:ea typeface="楷体_GB2312" pitchFamily="1" charset="-122"/>
              </a:rPr>
              <a:t>不同物体含有的物质多少不一定相同。</a:t>
            </a:r>
            <a:endParaRPr lang="zh-CN" altLang="en-US" sz="3600" b="1" baseline="30000">
              <a:solidFill>
                <a:srgbClr val="80008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8200" name="图片 8199" descr="2005815194713415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400" y="3733800"/>
            <a:ext cx="1828800" cy="1555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椭圆形标注 8200"/>
          <p:cNvSpPr/>
          <p:nvPr/>
        </p:nvSpPr>
        <p:spPr>
          <a:xfrm>
            <a:off x="230188" y="685800"/>
            <a:ext cx="3811587" cy="1144588"/>
          </a:xfrm>
          <a:prstGeom prst="wedgeEllipseCallout">
            <a:avLst>
              <a:gd name="adj1" fmla="val -2435"/>
              <a:gd name="adj2" fmla="val 126005"/>
            </a:avLst>
          </a:prstGeom>
          <a:solidFill>
            <a:srgbClr val="CCFFCC">
              <a:alpha val="81999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 b="1">
                <a:latin typeface="Times New Roman" panose="02020603050405020304" pitchFamily="2" charset="0"/>
              </a:rPr>
              <a:t>        </a:t>
            </a:r>
          </a:p>
        </p:txBody>
      </p:sp>
      <p:sp>
        <p:nvSpPr>
          <p:cNvPr id="8202" name="椭圆形标注 8201"/>
          <p:cNvSpPr/>
          <p:nvPr/>
        </p:nvSpPr>
        <p:spPr>
          <a:xfrm>
            <a:off x="4419600" y="304800"/>
            <a:ext cx="4724400" cy="1981200"/>
          </a:xfrm>
          <a:prstGeom prst="wedgeEllipseCallout">
            <a:avLst>
              <a:gd name="adj1" fmla="val -2755"/>
              <a:gd name="adj2" fmla="val 71556"/>
            </a:avLst>
          </a:prstGeom>
          <a:solidFill>
            <a:srgbClr val="CCFFCC">
              <a:alpha val="81999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algn="ctr"/>
            <a:r>
              <a:rPr lang="zh-CN" altLang="en-US" b="1">
                <a:latin typeface="Times New Roman" panose="02020603050405020304" pitchFamily="2" charset="0"/>
              </a:rPr>
              <a:t>        </a:t>
            </a:r>
          </a:p>
        </p:txBody>
      </p:sp>
      <p:sp>
        <p:nvSpPr>
          <p:cNvPr id="8203" name="矩形 8202"/>
          <p:cNvSpPr/>
          <p:nvPr/>
        </p:nvSpPr>
        <p:spPr>
          <a:xfrm>
            <a:off x="304800" y="762000"/>
            <a:ext cx="3733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2" charset="0"/>
                <a:ea typeface="楷体_GB2312" pitchFamily="1" charset="-122"/>
              </a:rPr>
              <a:t>        一根铁钉比一枚大头针含有的铁多。</a:t>
            </a:r>
          </a:p>
        </p:txBody>
      </p:sp>
      <p:sp>
        <p:nvSpPr>
          <p:cNvPr id="8204" name="矩形 8203"/>
          <p:cNvSpPr/>
          <p:nvPr/>
        </p:nvSpPr>
        <p:spPr>
          <a:xfrm>
            <a:off x="4648200" y="533400"/>
            <a:ext cx="4191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Times New Roman" panose="02020603050405020304" pitchFamily="2" charset="0"/>
                <a:ea typeface="楷体_GB2312" pitchFamily="1" charset="-122"/>
              </a:rPr>
              <a:t>        一幢钢筋混凝土结构的楼房比同样大小的木结构楼房含有的物质多。</a:t>
            </a:r>
          </a:p>
        </p:txBody>
      </p:sp>
      <p:pic>
        <p:nvPicPr>
          <p:cNvPr id="8205" name="图片 8204" descr="20080905_848ae0f4c38449f5b3489050b81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7200" y="2057400"/>
            <a:ext cx="2057400" cy="154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流程图: 终止 7177"/>
          <p:cNvSpPr/>
          <p:nvPr/>
        </p:nvSpPr>
        <p:spPr>
          <a:xfrm>
            <a:off x="230505" y="24307"/>
            <a:ext cx="2362200" cy="738152"/>
          </a:xfrm>
          <a:prstGeom prst="flowChartTerminator">
            <a:avLst/>
          </a:prstGeom>
          <a:gradFill rotWithShape="1"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>
            <a:noFill/>
          </a:ln>
          <a:effectLst>
            <a:outerShdw dist="35921" dir="2699999" algn="ctr" rotWithShape="0">
              <a:srgbClr val="C0C0C0">
                <a:alpha val="76999"/>
              </a:srgbClr>
            </a:outerShdw>
          </a:effectLst>
        </p:spPr>
        <p:txBody>
          <a:bodyPr anchor="ctr">
            <a:spAutoFit/>
          </a:bodyPr>
          <a:lstStyle/>
          <a:p>
            <a:pPr algn="ctr"/>
            <a:r>
              <a:rPr lang="zh-CN" altLang="en-US" b="1">
                <a:solidFill>
                  <a:srgbClr val="CC00FF"/>
                </a:solidFill>
                <a:latin typeface="Times New Roman" panose="02020603050405020304" pitchFamily="2" charset="0"/>
              </a:rPr>
              <a:t>议一议</a:t>
            </a:r>
          </a:p>
        </p:txBody>
      </p:sp>
    </p:spTree>
    <p:extLst>
      <p:ext uri="{BB962C8B-B14F-4D97-AF65-F5344CB8AC3E}">
        <p14:creationId xmlns:p14="http://schemas.microsoft.com/office/powerpoint/2010/main" val="129725781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animBg="1"/>
      <p:bldP spid="8202" grpId="0" animBg="1"/>
      <p:bldP spid="82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1295400" y="1600200"/>
            <a:ext cx="6781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D60093"/>
                </a:solidFill>
                <a:latin typeface="Times New Roman" panose="02020603050405020304" pitchFamily="2" charset="0"/>
                <a:ea typeface="华文中宋" panose="02010600040101010101" pitchFamily="2" charset="-122"/>
              </a:rPr>
              <a:t>            物体所含物质的多少叫做质量（</a:t>
            </a:r>
            <a:r>
              <a:rPr lang="en-US" altLang="zh-CN" sz="3200" b="1">
                <a:solidFill>
                  <a:srgbClr val="D60093"/>
                </a:solidFill>
                <a:latin typeface="Times New Roman" panose="02020603050405020304" pitchFamily="2" charset="0"/>
                <a:ea typeface="华文中宋" panose="02010600040101010101" pitchFamily="2" charset="-122"/>
              </a:rPr>
              <a:t>mass</a:t>
            </a:r>
            <a:r>
              <a:rPr lang="zh-CN" altLang="en-US" sz="3200" b="1">
                <a:solidFill>
                  <a:srgbClr val="D60093"/>
                </a:solidFill>
                <a:latin typeface="Times New Roman" panose="02020603050405020304" pitchFamily="2" charset="0"/>
                <a:ea typeface="华文中宋" panose="02010600040101010101" pitchFamily="2" charset="-122"/>
              </a:rPr>
              <a:t>），通常用字母 </a:t>
            </a:r>
            <a:r>
              <a:rPr lang="en-US" altLang="zh-CN" sz="3200" b="1" i="1">
                <a:solidFill>
                  <a:srgbClr val="FF0000"/>
                </a:solidFill>
                <a:latin typeface="Times New Roman" panose="02020603050405020304" pitchFamily="2" charset="0"/>
                <a:ea typeface="华文中宋" panose="02010600040101010101" pitchFamily="2" charset="-122"/>
              </a:rPr>
              <a:t>m </a:t>
            </a:r>
            <a:r>
              <a:rPr lang="zh-CN" altLang="en-US" sz="3200" b="1">
                <a:solidFill>
                  <a:srgbClr val="D60093"/>
                </a:solidFill>
                <a:latin typeface="Times New Roman" panose="02020603050405020304" pitchFamily="2" charset="0"/>
                <a:ea typeface="华文中宋" panose="02010600040101010101" pitchFamily="2" charset="-122"/>
              </a:rPr>
              <a:t>表示。</a:t>
            </a:r>
          </a:p>
        </p:txBody>
      </p:sp>
      <p:pic>
        <p:nvPicPr>
          <p:cNvPr id="11267" name="图片 11266" descr="ni_png_03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715000"/>
            <a:ext cx="8382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矩形 11267"/>
          <p:cNvSpPr/>
          <p:nvPr/>
        </p:nvSpPr>
        <p:spPr>
          <a:xfrm>
            <a:off x="1219200" y="990600"/>
            <a:ext cx="1781175" cy="519113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en-US" altLang="zh-CN" b="1">
                <a:solidFill>
                  <a:srgbClr val="800080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b="1">
                <a:solidFill>
                  <a:srgbClr val="800080"/>
                </a:solidFill>
                <a:latin typeface="Times New Roman" panose="02020603050405020304" pitchFamily="2" charset="0"/>
              </a:rPr>
              <a:t>、定义：</a:t>
            </a:r>
          </a:p>
        </p:txBody>
      </p:sp>
      <p:sp>
        <p:nvSpPr>
          <p:cNvPr id="11269" name="矩形 11268"/>
          <p:cNvSpPr/>
          <p:nvPr/>
        </p:nvSpPr>
        <p:spPr>
          <a:xfrm>
            <a:off x="1219200" y="2819400"/>
            <a:ext cx="2438400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b="1">
                <a:solidFill>
                  <a:srgbClr val="800080"/>
                </a:solidFill>
                <a:latin typeface="Times New Roman" panose="02020603050405020304" pitchFamily="2" charset="0"/>
              </a:rPr>
              <a:t>2</a:t>
            </a:r>
            <a:r>
              <a:rPr lang="zh-CN" altLang="en-US" b="1">
                <a:solidFill>
                  <a:srgbClr val="800080"/>
                </a:solidFill>
                <a:latin typeface="Times New Roman" panose="02020603050405020304" pitchFamily="2" charset="0"/>
              </a:rPr>
              <a:t>、单位：</a:t>
            </a:r>
          </a:p>
        </p:txBody>
      </p:sp>
      <p:sp>
        <p:nvSpPr>
          <p:cNvPr id="11270" name="矩形 11269"/>
          <p:cNvSpPr/>
          <p:nvPr/>
        </p:nvSpPr>
        <p:spPr>
          <a:xfrm>
            <a:off x="1371600" y="3352800"/>
            <a:ext cx="7772400" cy="30845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国际单位：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千克（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Kg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）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其它单位：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吨（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t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）、克（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g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）、毫克（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mg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）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换算关系：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１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t 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＝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10</a:t>
            </a:r>
            <a:r>
              <a:rPr lang="zh-CN" altLang="en-US" b="1" baseline="30000">
                <a:latin typeface="Times New Roman" panose="02020603050405020304" pitchFamily="2" charset="0"/>
                <a:ea typeface="华文中宋" panose="02010600040101010101" pitchFamily="2" charset="-122"/>
              </a:rPr>
              <a:t>３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Kg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　　　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                       １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Kg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＝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10</a:t>
            </a:r>
            <a:r>
              <a:rPr lang="zh-CN" altLang="en-US" b="1" baseline="30000">
                <a:latin typeface="Times New Roman" panose="02020603050405020304" pitchFamily="2" charset="0"/>
                <a:ea typeface="华文中宋" panose="02010600040101010101" pitchFamily="2" charset="-122"/>
              </a:rPr>
              <a:t>３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g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　　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                       １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g </a:t>
            </a:r>
            <a:r>
              <a:rPr lang="zh-CN" altLang="en-US" b="1">
                <a:latin typeface="Times New Roman" panose="02020603050405020304" pitchFamily="2" charset="0"/>
                <a:ea typeface="华文中宋" panose="02010600040101010101" pitchFamily="2" charset="-122"/>
              </a:rPr>
              <a:t>＝ 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10</a:t>
            </a:r>
            <a:r>
              <a:rPr lang="en-US" altLang="zh-CN" b="1" baseline="30000">
                <a:latin typeface="Times New Roman" panose="02020603050405020304" pitchFamily="2" charset="0"/>
                <a:ea typeface="华文中宋" panose="02010600040101010101" pitchFamily="2" charset="-122"/>
              </a:rPr>
              <a:t>3</a:t>
            </a:r>
            <a:r>
              <a:rPr lang="en-US" altLang="zh-CN" b="1">
                <a:latin typeface="Times New Roman" panose="02020603050405020304" pitchFamily="2" charset="0"/>
                <a:ea typeface="华文中宋" panose="02010600040101010101" pitchFamily="2" charset="-122"/>
              </a:rPr>
              <a:t> mg </a:t>
            </a:r>
            <a:endParaRPr lang="zh-CN" altLang="en-US" b="1">
              <a:latin typeface="Times New Roman" panose="02020603050405020304" pitchFamily="2" charset="0"/>
              <a:ea typeface="华文中宋" panose="02010600040101010101" pitchFamily="2" charset="-122"/>
            </a:endParaRPr>
          </a:p>
        </p:txBody>
      </p:sp>
      <p:sp>
        <p:nvSpPr>
          <p:cNvPr id="11272" name="流程图: 终止 11271"/>
          <p:cNvSpPr/>
          <p:nvPr/>
        </p:nvSpPr>
        <p:spPr>
          <a:xfrm>
            <a:off x="546100" y="111937"/>
            <a:ext cx="1873250" cy="738152"/>
          </a:xfrm>
          <a:prstGeom prst="flowChartTerminator">
            <a:avLst/>
          </a:prstGeom>
          <a:gradFill rotWithShape="1"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>
            <a:noFill/>
          </a:ln>
          <a:effectLst>
            <a:outerShdw dist="35921" dir="2699999" algn="ctr" rotWithShape="0">
              <a:srgbClr val="C0C0C0">
                <a:alpha val="76999"/>
              </a:srgbClr>
            </a:outerShdw>
          </a:effectLst>
        </p:spPr>
        <p:txBody>
          <a:bodyPr anchor="ctr">
            <a:spAutoFit/>
          </a:bodyPr>
          <a:lstStyle/>
          <a:p>
            <a:pPr algn="ctr"/>
            <a:r>
              <a:rPr lang="zh-CN" altLang="en-US" b="1">
                <a:solidFill>
                  <a:srgbClr val="CC00FF"/>
                </a:solidFill>
                <a:latin typeface="Times New Roman" panose="02020603050405020304" pitchFamily="2" charset="0"/>
              </a:rPr>
              <a:t>二、质量</a:t>
            </a:r>
          </a:p>
        </p:txBody>
      </p:sp>
      <p:pic>
        <p:nvPicPr>
          <p:cNvPr id="11273" name="图片 112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88" y="1295400"/>
            <a:ext cx="587375" cy="196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568661694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/>
      <p:bldP spid="112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1219200" y="5334000"/>
            <a:ext cx="678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 u="sng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国际千克原器</a:t>
            </a:r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保存在法国巴黎国际计量局</a:t>
            </a:r>
          </a:p>
        </p:txBody>
      </p:sp>
      <p:pic>
        <p:nvPicPr>
          <p:cNvPr id="12291" name="图片 12290" descr="国际千克原器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990600"/>
            <a:ext cx="3789363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2291"/>
          <p:cNvSpPr txBox="1"/>
          <p:nvPr/>
        </p:nvSpPr>
        <p:spPr>
          <a:xfrm>
            <a:off x="4648200" y="0"/>
            <a:ext cx="44958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</a:rPr>
              <a:t>Kg</a:t>
            </a:r>
          </a:p>
        </p:txBody>
      </p:sp>
      <p:pic>
        <p:nvPicPr>
          <p:cNvPr id="12293" name="图片 122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588" y="1295400"/>
            <a:ext cx="587375" cy="196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924179767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内容占位符 13313" descr="01-09-014-2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8118475" y="914400"/>
            <a:ext cx="1025525" cy="1935480"/>
          </a:xfrm>
        </p:spPr>
      </p:pic>
      <p:sp>
        <p:nvSpPr>
          <p:cNvPr id="13315" name="文本框 13314"/>
          <p:cNvSpPr txBox="1"/>
          <p:nvPr/>
        </p:nvSpPr>
        <p:spPr>
          <a:xfrm>
            <a:off x="6553200" y="1905000"/>
            <a:ext cx="17653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</a:rPr>
              <a:t>一头大象约</a:t>
            </a:r>
            <a:r>
              <a:rPr lang="en-US" altLang="zh-CN" sz="2400" b="1">
                <a:latin typeface="Times New Roman" panose="02020603050405020304" pitchFamily="2" charset="0"/>
              </a:rPr>
              <a:t>6 ___</a:t>
            </a:r>
          </a:p>
        </p:txBody>
      </p:sp>
      <p:sp>
        <p:nvSpPr>
          <p:cNvPr id="13316" name="文本框 13315"/>
          <p:cNvSpPr txBox="1"/>
          <p:nvPr/>
        </p:nvSpPr>
        <p:spPr>
          <a:xfrm>
            <a:off x="6858000" y="2286000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t</a:t>
            </a:r>
          </a:p>
        </p:txBody>
      </p:sp>
      <p:sp>
        <p:nvSpPr>
          <p:cNvPr id="13317" name="文本框 13316"/>
          <p:cNvSpPr txBox="1"/>
          <p:nvPr/>
        </p:nvSpPr>
        <p:spPr>
          <a:xfrm>
            <a:off x="304800" y="6035675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</a:rPr>
              <a:t>一张邮票约</a:t>
            </a:r>
            <a:r>
              <a:rPr lang="en-US" altLang="zh-CN" sz="2400" b="1">
                <a:latin typeface="Times New Roman" panose="02020603050405020304" pitchFamily="2" charset="0"/>
              </a:rPr>
              <a:t>50____</a:t>
            </a:r>
          </a:p>
        </p:txBody>
      </p:sp>
      <p:sp>
        <p:nvSpPr>
          <p:cNvPr id="13318" name="文本框 13317"/>
          <p:cNvSpPr txBox="1"/>
          <p:nvPr/>
        </p:nvSpPr>
        <p:spPr>
          <a:xfrm>
            <a:off x="2286000" y="5943600"/>
            <a:ext cx="720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mg</a:t>
            </a:r>
          </a:p>
        </p:txBody>
      </p:sp>
      <p:sp>
        <p:nvSpPr>
          <p:cNvPr id="13319" name="文本框 13318"/>
          <p:cNvSpPr txBox="1"/>
          <p:nvPr/>
        </p:nvSpPr>
        <p:spPr>
          <a:xfrm>
            <a:off x="3962400" y="2895600"/>
            <a:ext cx="21336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</a:rPr>
              <a:t>一个中学生约</a:t>
            </a:r>
            <a:r>
              <a:rPr lang="en-US" altLang="zh-CN" sz="2400" b="1">
                <a:latin typeface="Times New Roman" panose="02020603050405020304" pitchFamily="2" charset="0"/>
              </a:rPr>
              <a:t>40 ___</a:t>
            </a:r>
          </a:p>
        </p:txBody>
      </p:sp>
      <p:sp>
        <p:nvSpPr>
          <p:cNvPr id="13320" name="文本框 13319"/>
          <p:cNvSpPr txBox="1"/>
          <p:nvPr/>
        </p:nvSpPr>
        <p:spPr>
          <a:xfrm>
            <a:off x="1981200" y="4495800"/>
            <a:ext cx="21272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</a:rPr>
              <a:t>一枚</a:t>
            </a:r>
            <a:r>
              <a:rPr lang="en-US" altLang="zh-CN" sz="2400" b="1">
                <a:latin typeface="Times New Roman" panose="02020603050405020304" pitchFamily="2" charset="0"/>
              </a:rPr>
              <a:t>1</a:t>
            </a:r>
            <a:r>
              <a:rPr lang="zh-CN" altLang="en-US" sz="2400" b="1">
                <a:latin typeface="Times New Roman" panose="02020603050405020304" pitchFamily="2" charset="0"/>
              </a:rPr>
              <a:t>元硬币约</a:t>
            </a:r>
            <a:r>
              <a:rPr lang="en-US" altLang="zh-CN" sz="2400" b="1">
                <a:latin typeface="Times New Roman" panose="02020603050405020304" pitchFamily="2" charset="0"/>
              </a:rPr>
              <a:t>6 ___</a:t>
            </a:r>
          </a:p>
        </p:txBody>
      </p:sp>
      <p:sp>
        <p:nvSpPr>
          <p:cNvPr id="13321" name="文本框 13320"/>
          <p:cNvSpPr txBox="1"/>
          <p:nvPr/>
        </p:nvSpPr>
        <p:spPr>
          <a:xfrm>
            <a:off x="4419600" y="3200400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kg</a:t>
            </a:r>
          </a:p>
        </p:txBody>
      </p:sp>
      <p:sp>
        <p:nvSpPr>
          <p:cNvPr id="13322" name="文本框 13321"/>
          <p:cNvSpPr txBox="1"/>
          <p:nvPr/>
        </p:nvSpPr>
        <p:spPr>
          <a:xfrm>
            <a:off x="2590800" y="4800600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g</a:t>
            </a:r>
          </a:p>
        </p:txBody>
      </p:sp>
      <p:grpSp>
        <p:nvGrpSpPr>
          <p:cNvPr id="13323" name="组合 13322"/>
          <p:cNvGrpSpPr/>
          <p:nvPr/>
        </p:nvGrpSpPr>
        <p:grpSpPr>
          <a:xfrm>
            <a:off x="228600" y="1862138"/>
            <a:ext cx="8915400" cy="4133850"/>
            <a:chOff x="0" y="0"/>
            <a:chExt cx="5760" cy="2604"/>
          </a:xfrm>
        </p:grpSpPr>
        <p:sp>
          <p:nvSpPr>
            <p:cNvPr id="13324" name="直接连接符 13323"/>
            <p:cNvSpPr/>
            <p:nvPr/>
          </p:nvSpPr>
          <p:spPr>
            <a:xfrm>
              <a:off x="0" y="2604"/>
              <a:ext cx="106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325" name="直接连接符 13324"/>
            <p:cNvSpPr/>
            <p:nvPr/>
          </p:nvSpPr>
          <p:spPr>
            <a:xfrm flipH="1" flipV="1">
              <a:off x="1066" y="1652"/>
              <a:ext cx="0" cy="95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326" name="直接连接符 13325"/>
            <p:cNvSpPr/>
            <p:nvPr/>
          </p:nvSpPr>
          <p:spPr>
            <a:xfrm>
              <a:off x="1066" y="1652"/>
              <a:ext cx="127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327" name="直接连接符 13326"/>
            <p:cNvSpPr/>
            <p:nvPr/>
          </p:nvSpPr>
          <p:spPr>
            <a:xfrm flipH="1" flipV="1">
              <a:off x="2336" y="608"/>
              <a:ext cx="0" cy="1043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328" name="直接连接符 13327"/>
            <p:cNvSpPr/>
            <p:nvPr/>
          </p:nvSpPr>
          <p:spPr>
            <a:xfrm>
              <a:off x="2336" y="608"/>
              <a:ext cx="1315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329" name="直接连接符 13328"/>
            <p:cNvSpPr/>
            <p:nvPr/>
          </p:nvSpPr>
          <p:spPr>
            <a:xfrm flipH="1" flipV="1">
              <a:off x="3651" y="19"/>
              <a:ext cx="0" cy="58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330" name="直接连接符 13329"/>
            <p:cNvSpPr/>
            <p:nvPr/>
          </p:nvSpPr>
          <p:spPr>
            <a:xfrm>
              <a:off x="3651" y="0"/>
              <a:ext cx="2109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pic>
        <p:nvPicPr>
          <p:cNvPr id="13331" name="图片 13330" descr="12326725118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625975"/>
            <a:ext cx="1295400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2" name="图片 13331" descr="100_4310_VuMwWIot8uV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2743200"/>
            <a:ext cx="1676400" cy="165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3" name="图片 13332" descr="97729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152400"/>
            <a:ext cx="1828800" cy="166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4" name="图片 13333" descr="00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400" y="2743200"/>
            <a:ext cx="1905000" cy="171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5" name="文本框 13334"/>
          <p:cNvSpPr txBox="1"/>
          <p:nvPr/>
        </p:nvSpPr>
        <p:spPr>
          <a:xfrm>
            <a:off x="6781800" y="4495800"/>
            <a:ext cx="17653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</a:rPr>
              <a:t>一头鲸约</a:t>
            </a:r>
            <a:r>
              <a:rPr lang="en-US" altLang="zh-CN" sz="2400" b="1">
                <a:latin typeface="Times New Roman" panose="02020603050405020304" pitchFamily="2" charset="0"/>
              </a:rPr>
              <a:t>150___</a:t>
            </a:r>
          </a:p>
        </p:txBody>
      </p:sp>
      <p:sp>
        <p:nvSpPr>
          <p:cNvPr id="13336" name="文本框 13335"/>
          <p:cNvSpPr txBox="1"/>
          <p:nvPr/>
        </p:nvSpPr>
        <p:spPr>
          <a:xfrm>
            <a:off x="7391400" y="4876800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t</a:t>
            </a:r>
          </a:p>
        </p:txBody>
      </p:sp>
      <p:pic>
        <p:nvPicPr>
          <p:cNvPr id="13337" name="图片 13336" descr="yebb-0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38600" y="3733800"/>
            <a:ext cx="2043113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8" name="文本框 13337"/>
          <p:cNvSpPr txBox="1"/>
          <p:nvPr/>
        </p:nvSpPr>
        <p:spPr>
          <a:xfrm>
            <a:off x="4191000" y="5867400"/>
            <a:ext cx="3124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</a:rPr>
              <a:t>一个婴儿约</a:t>
            </a:r>
            <a:r>
              <a:rPr lang="en-US" altLang="zh-CN" sz="2400" b="1">
                <a:latin typeface="Times New Roman" panose="02020603050405020304" pitchFamily="2" charset="0"/>
              </a:rPr>
              <a:t>4___</a:t>
            </a:r>
          </a:p>
        </p:txBody>
      </p:sp>
      <p:sp>
        <p:nvSpPr>
          <p:cNvPr id="13339" name="文本框 13338"/>
          <p:cNvSpPr txBox="1"/>
          <p:nvPr/>
        </p:nvSpPr>
        <p:spPr>
          <a:xfrm>
            <a:off x="6019800" y="5791200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kg</a:t>
            </a:r>
          </a:p>
        </p:txBody>
      </p:sp>
      <p:pic>
        <p:nvPicPr>
          <p:cNvPr id="13340" name="图片 13339" descr="20058151947134158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" y="3124200"/>
            <a:ext cx="1676400" cy="142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41" name="文本框 13340"/>
          <p:cNvSpPr txBox="1"/>
          <p:nvPr/>
        </p:nvSpPr>
        <p:spPr>
          <a:xfrm>
            <a:off x="228600" y="2286000"/>
            <a:ext cx="1905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</a:rPr>
              <a:t>一枚大头针约</a:t>
            </a:r>
            <a:r>
              <a:rPr lang="en-US" altLang="zh-CN" sz="2400" b="1">
                <a:latin typeface="Times New Roman" panose="02020603050405020304" pitchFamily="2" charset="0"/>
              </a:rPr>
              <a:t>80____</a:t>
            </a:r>
          </a:p>
        </p:txBody>
      </p:sp>
      <p:sp>
        <p:nvSpPr>
          <p:cNvPr id="13342" name="文本框 13341"/>
          <p:cNvSpPr txBox="1"/>
          <p:nvPr/>
        </p:nvSpPr>
        <p:spPr>
          <a:xfrm>
            <a:off x="990600" y="2590800"/>
            <a:ext cx="720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mg</a:t>
            </a:r>
          </a:p>
        </p:txBody>
      </p:sp>
      <p:pic>
        <p:nvPicPr>
          <p:cNvPr id="13343" name="图片 13342" descr="FJ15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57400" y="457200"/>
            <a:ext cx="1735138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44" name="文本框 13343"/>
          <p:cNvSpPr txBox="1"/>
          <p:nvPr/>
        </p:nvSpPr>
        <p:spPr>
          <a:xfrm>
            <a:off x="1981200" y="1981200"/>
            <a:ext cx="22098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</a:rPr>
              <a:t>一个鸡蛋约</a:t>
            </a:r>
            <a:r>
              <a:rPr lang="en-US" altLang="zh-CN" sz="2400" b="1">
                <a:latin typeface="Times New Roman" panose="02020603050405020304" pitchFamily="2" charset="0"/>
              </a:rPr>
              <a:t>50___</a:t>
            </a:r>
          </a:p>
        </p:txBody>
      </p:sp>
      <p:sp>
        <p:nvSpPr>
          <p:cNvPr id="13345" name="文本框 13344"/>
          <p:cNvSpPr txBox="1"/>
          <p:nvPr/>
        </p:nvSpPr>
        <p:spPr>
          <a:xfrm>
            <a:off x="2362200" y="2286000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2" charset="0"/>
              </a:rPr>
              <a:t> g</a:t>
            </a:r>
          </a:p>
        </p:txBody>
      </p:sp>
      <p:sp>
        <p:nvSpPr>
          <p:cNvPr id="13346" name="文本框 13345"/>
          <p:cNvSpPr txBox="1"/>
          <p:nvPr/>
        </p:nvSpPr>
        <p:spPr>
          <a:xfrm>
            <a:off x="914400" y="304800"/>
            <a:ext cx="4648200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2" charset="0"/>
              </a:rPr>
              <a:t>3</a:t>
            </a:r>
            <a:r>
              <a:rPr lang="zh-CN" altLang="en-US">
                <a:latin typeface="Times New Roman" panose="02020603050405020304" pitchFamily="2" charset="0"/>
              </a:rPr>
              <a:t>、常见物理的质量：</a:t>
            </a:r>
          </a:p>
        </p:txBody>
      </p:sp>
      <p:pic>
        <p:nvPicPr>
          <p:cNvPr id="13347" name="图片 1334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2588" y="1295400"/>
            <a:ext cx="587375" cy="196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830703020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35" grpId="0"/>
      <p:bldP spid="13336" grpId="0"/>
      <p:bldP spid="13338" grpId="0"/>
      <p:bldP spid="13339" grpId="0"/>
      <p:bldP spid="13341" grpId="0"/>
      <p:bldP spid="13342" grpId="0"/>
      <p:bldP spid="13344" grpId="0"/>
      <p:bldP spid="133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  <a:sym typeface="Arial" panose="020B0604020202020204" pitchFamily="34" charset="0"/>
              </a:rPr>
              <a:t>物体、物质和质量的区别：</a:t>
            </a:r>
          </a:p>
        </p:txBody>
      </p:sp>
      <p:pic>
        <p:nvPicPr>
          <p:cNvPr id="15363" name="内容占位符 15362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295400"/>
            <a:ext cx="609600" cy="196850"/>
          </a:xfrm>
        </p:spPr>
      </p:pic>
      <p:sp>
        <p:nvSpPr>
          <p:cNvPr id="15364" name="文本框 15363"/>
          <p:cNvSpPr txBox="1"/>
          <p:nvPr/>
        </p:nvSpPr>
        <p:spPr>
          <a:xfrm>
            <a:off x="967740" y="1229360"/>
            <a:ext cx="59436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sym typeface="Times New Roman" panose="02020603050405020304" pitchFamily="2" charset="0"/>
              </a:rPr>
              <a:t>       </a:t>
            </a:r>
            <a:r>
              <a:rPr lang="zh-CN" altLang="en-US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Times New Roman" panose="02020603050405020304" pitchFamily="2" charset="0"/>
              </a:rPr>
              <a:t>物体</a:t>
            </a:r>
            <a:r>
              <a:rPr lang="zh-CN" altLang="en-US" b="1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sym typeface="Times New Roman" panose="02020603050405020304" pitchFamily="2" charset="0"/>
              </a:rPr>
              <a:t>是在空间中占有一定位置的形体（例如：铁锤和铁钉都是物体）；</a:t>
            </a:r>
          </a:p>
          <a:p>
            <a:r>
              <a:rPr lang="zh-CN" altLang="en-US" b="1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sym typeface="Times New Roman" panose="02020603050405020304" pitchFamily="2" charset="0"/>
              </a:rPr>
              <a:t>       构成物体的材料叫</a:t>
            </a:r>
            <a:r>
              <a:rPr lang="zh-CN" altLang="en-US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Times New Roman" panose="02020603050405020304" pitchFamily="2" charset="0"/>
              </a:rPr>
              <a:t>物质</a:t>
            </a:r>
            <a:r>
              <a:rPr lang="zh-CN" altLang="en-US" b="1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sym typeface="Times New Roman" panose="02020603050405020304" pitchFamily="2" charset="0"/>
              </a:rPr>
              <a:t>（例如：铁锤和铁钉都是由铁组成),</a:t>
            </a:r>
            <a:r>
              <a:rPr lang="zh-CN" altLang="en-US" b="1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不同物体所含</a:t>
            </a:r>
            <a:r>
              <a:rPr lang="zh-CN" altLang="en-US" b="1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sym typeface="Times New Roman" panose="02020603050405020304" pitchFamily="2" charset="0"/>
              </a:rPr>
              <a:t>物质有多少之分（铁锤比铁钉含有物质铁多)</a:t>
            </a:r>
            <a:r>
              <a:rPr lang="zh-CN" altLang="en-US" b="1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，物体所含物质的多少叫</a:t>
            </a:r>
            <a:r>
              <a:rPr lang="zh-CN" altLang="en-US" b="1" u="sng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质量</a:t>
            </a:r>
            <a:r>
              <a:rPr lang="zh-CN" altLang="en-US" b="1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．</a:t>
            </a:r>
          </a:p>
          <a:p>
            <a:r>
              <a:rPr lang="zh-CN" altLang="en-US" b="1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       物体由物质构成，物质由分子组成，不同物体其物质分子数和分子种类一般不同．</a:t>
            </a:r>
          </a:p>
        </p:txBody>
      </p:sp>
    </p:spTree>
    <p:extLst>
      <p:ext uri="{BB962C8B-B14F-4D97-AF65-F5344CB8AC3E}">
        <p14:creationId xmlns:p14="http://schemas.microsoft.com/office/powerpoint/2010/main" val="1230363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6385"/>
          <p:cNvSpPr/>
          <p:nvPr/>
        </p:nvSpPr>
        <p:spPr>
          <a:xfrm>
            <a:off x="1143000" y="1143000"/>
            <a:ext cx="8001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i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   </a:t>
            </a:r>
            <a:r>
              <a:rPr lang="zh-CN" altLang="en-US" b="1" i="1">
                <a:solidFill>
                  <a:srgbClr val="66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</a:t>
            </a:r>
            <a:r>
              <a:rPr lang="zh-CN" altLang="en-US" b="1" i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我国早在秦代，就已经发明了测量质量的工具</a:t>
            </a:r>
            <a:r>
              <a:rPr lang="en-US" altLang="zh-CN" b="1" i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——</a:t>
            </a:r>
            <a:r>
              <a:rPr lang="zh-CN" altLang="en-US" b="1" i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秤。</a:t>
            </a:r>
          </a:p>
          <a:p>
            <a:r>
              <a:rPr lang="zh-CN" altLang="en-US" b="1" i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       你知道日常生活中还有哪些是测质量的工具？</a:t>
            </a:r>
          </a:p>
        </p:txBody>
      </p:sp>
      <p:sp>
        <p:nvSpPr>
          <p:cNvPr id="16387" name="文本框 16386"/>
          <p:cNvSpPr txBox="1"/>
          <p:nvPr/>
        </p:nvSpPr>
        <p:spPr>
          <a:xfrm>
            <a:off x="7467600" y="3429000"/>
            <a:ext cx="1066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古代藏秤</a:t>
            </a:r>
          </a:p>
        </p:txBody>
      </p:sp>
      <p:pic>
        <p:nvPicPr>
          <p:cNvPr id="16388" name="图片 16387" descr="2007122292724459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590800"/>
            <a:ext cx="6324600" cy="3544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流程图: 终止 16388"/>
          <p:cNvSpPr/>
          <p:nvPr/>
        </p:nvSpPr>
        <p:spPr>
          <a:xfrm>
            <a:off x="370840" y="140977"/>
            <a:ext cx="4551045" cy="765796"/>
          </a:xfrm>
          <a:prstGeom prst="flowChartTerminator">
            <a:avLst/>
          </a:prstGeom>
          <a:gradFill rotWithShape="1"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>
            <a:noFill/>
          </a:ln>
          <a:effectLst>
            <a:outerShdw dist="35921" dir="2699999" algn="ctr" rotWithShape="0">
              <a:srgbClr val="C0C0C0">
                <a:alpha val="76999"/>
              </a:srgb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b="1">
                <a:solidFill>
                  <a:srgbClr val="CC00FF"/>
                </a:solidFill>
                <a:latin typeface="Times New Roman" panose="02020603050405020304" pitchFamily="2" charset="0"/>
              </a:rPr>
              <a:t>三、测量质量的工具</a:t>
            </a:r>
          </a:p>
        </p:txBody>
      </p:sp>
      <p:pic>
        <p:nvPicPr>
          <p:cNvPr id="16390" name="内容占位符 1638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17060" y="3461385"/>
            <a:ext cx="504825" cy="190500"/>
          </a:xfrm>
        </p:spPr>
      </p:pic>
    </p:spTree>
    <p:extLst>
      <p:ext uri="{BB962C8B-B14F-4D97-AF65-F5344CB8AC3E}">
        <p14:creationId xmlns:p14="http://schemas.microsoft.com/office/powerpoint/2010/main" val="1923489492"/>
      </p:ext>
    </p:ext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7409" descr="2007591559285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698"/>
          <a:stretch>
            <a:fillRect/>
          </a:stretch>
        </p:blipFill>
        <p:spPr>
          <a:xfrm>
            <a:off x="838200" y="3810000"/>
            <a:ext cx="24384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17410" descr="chenglin$62414535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6800" y="1066800"/>
            <a:ext cx="197485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17411"/>
          <p:cNvSpPr txBox="1"/>
          <p:nvPr/>
        </p:nvSpPr>
        <p:spPr>
          <a:xfrm>
            <a:off x="914400" y="342900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电子台秤</a:t>
            </a:r>
          </a:p>
        </p:txBody>
      </p:sp>
      <p:pic>
        <p:nvPicPr>
          <p:cNvPr id="17413" name="图片 17412" descr="%E6%A1%88%E7%A7%A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1905000"/>
            <a:ext cx="3009900" cy="186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文本框 17413"/>
          <p:cNvSpPr txBox="1"/>
          <p:nvPr/>
        </p:nvSpPr>
        <p:spPr>
          <a:xfrm>
            <a:off x="3581400" y="1295400"/>
            <a:ext cx="182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案秤</a:t>
            </a:r>
          </a:p>
        </p:txBody>
      </p:sp>
      <p:pic>
        <p:nvPicPr>
          <p:cNvPr id="17415" name="图片 17414" descr="jona12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990600"/>
            <a:ext cx="2667000" cy="1973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文本框 17415"/>
          <p:cNvSpPr txBox="1"/>
          <p:nvPr/>
        </p:nvSpPr>
        <p:spPr>
          <a:xfrm>
            <a:off x="6781800" y="30480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电子案秤</a:t>
            </a:r>
          </a:p>
        </p:txBody>
      </p:sp>
      <p:sp>
        <p:nvSpPr>
          <p:cNvPr id="17417" name="文本框 17416"/>
          <p:cNvSpPr txBox="1"/>
          <p:nvPr/>
        </p:nvSpPr>
        <p:spPr>
          <a:xfrm>
            <a:off x="685800" y="533400"/>
            <a:ext cx="792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i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1</a:t>
            </a:r>
            <a:r>
              <a:rPr lang="zh-CN" altLang="en-US" sz="3200" b="1" i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、生活中常见的测量质量的工具</a:t>
            </a:r>
          </a:p>
        </p:txBody>
      </p:sp>
      <p:pic>
        <p:nvPicPr>
          <p:cNvPr id="17418" name="图片 17417" descr="a40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4267200"/>
            <a:ext cx="1905000" cy="1427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图片 17418" descr="杆秤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1600" y="4343400"/>
            <a:ext cx="2667000" cy="172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0" name="文本框 17419"/>
          <p:cNvSpPr txBox="1"/>
          <p:nvPr/>
        </p:nvSpPr>
        <p:spPr>
          <a:xfrm>
            <a:off x="3810000" y="5562600"/>
            <a:ext cx="1863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杆秤</a:t>
            </a:r>
          </a:p>
        </p:txBody>
      </p:sp>
      <p:sp>
        <p:nvSpPr>
          <p:cNvPr id="17421" name="矩形 17420"/>
          <p:cNvSpPr/>
          <p:nvPr/>
        </p:nvSpPr>
        <p:spPr>
          <a:xfrm>
            <a:off x="2286000" y="5410200"/>
            <a:ext cx="1600200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磅秤</a:t>
            </a:r>
          </a:p>
        </p:txBody>
      </p:sp>
      <p:pic>
        <p:nvPicPr>
          <p:cNvPr id="17422" name="图片 174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588" y="1295400"/>
            <a:ext cx="587375" cy="196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989966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4" grpId="0"/>
      <p:bldP spid="17420" grpId="0"/>
      <p:bldP spid="174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/>
          <p:nvPr/>
        </p:nvSpPr>
        <p:spPr>
          <a:xfrm>
            <a:off x="1066800" y="1219200"/>
            <a:ext cx="6477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电子天平</a:t>
            </a:r>
          </a:p>
        </p:txBody>
      </p:sp>
      <p:pic>
        <p:nvPicPr>
          <p:cNvPr id="18435" name="图片 18434" descr="2006430119346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73"/>
          <a:stretch>
            <a:fillRect/>
          </a:stretch>
        </p:blipFill>
        <p:spPr>
          <a:xfrm>
            <a:off x="1752600" y="1066800"/>
            <a:ext cx="259080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8435"/>
          <p:cNvSpPr txBox="1"/>
          <p:nvPr/>
        </p:nvSpPr>
        <p:spPr>
          <a:xfrm>
            <a:off x="4648200" y="3810000"/>
            <a:ext cx="4495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（</a:t>
            </a:r>
            <a:r>
              <a:rPr lang="en-US" altLang="zh-CN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1</a:t>
            </a:r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）学生天平（物理天平）</a:t>
            </a:r>
          </a:p>
        </p:txBody>
      </p:sp>
      <p:sp>
        <p:nvSpPr>
          <p:cNvPr id="18437" name="矩形 18436"/>
          <p:cNvSpPr/>
          <p:nvPr/>
        </p:nvSpPr>
        <p:spPr>
          <a:xfrm>
            <a:off x="1600200" y="533400"/>
            <a:ext cx="655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2</a:t>
            </a:r>
            <a:r>
              <a:rPr lang="zh-CN" altLang="en-US" sz="3200" b="1" i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、实验室里常用的测量质量的工具</a:t>
            </a:r>
          </a:p>
        </p:txBody>
      </p:sp>
      <p:sp>
        <p:nvSpPr>
          <p:cNvPr id="18438" name="文本框 18437"/>
          <p:cNvSpPr txBox="1"/>
          <p:nvPr/>
        </p:nvSpPr>
        <p:spPr>
          <a:xfrm>
            <a:off x="4267200" y="5562600"/>
            <a:ext cx="28082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（</a:t>
            </a:r>
            <a:r>
              <a:rPr lang="en-US" altLang="zh-CN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2</a:t>
            </a:r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）托盘天平</a:t>
            </a:r>
          </a:p>
        </p:txBody>
      </p:sp>
      <p:pic>
        <p:nvPicPr>
          <p:cNvPr id="18439" name="图片 18438" descr="200609052108345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3962400"/>
            <a:ext cx="3733800" cy="250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18439" descr="物理天平500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1143000"/>
            <a:ext cx="3581400" cy="268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184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588" y="1295400"/>
            <a:ext cx="587375" cy="196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75487985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9457" descr="{C26E62F8-A280-11DC-8DE1-000AE642FA7F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7162800" y="6019800"/>
            <a:ext cx="11430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底座</a:t>
            </a:r>
          </a:p>
        </p:txBody>
      </p:sp>
      <p:sp>
        <p:nvSpPr>
          <p:cNvPr id="19460" name="直接连接符 19459"/>
          <p:cNvSpPr/>
          <p:nvPr/>
        </p:nvSpPr>
        <p:spPr>
          <a:xfrm rot="1205308">
            <a:off x="6705600" y="5257800"/>
            <a:ext cx="1066800" cy="609600"/>
          </a:xfrm>
          <a:prstGeom prst="line">
            <a:avLst/>
          </a:prstGeom>
          <a:ln w="76200" cap="sq" cmpd="sng">
            <a:solidFill>
              <a:srgbClr val="FF5050"/>
            </a:solidFill>
            <a:prstDash val="solid"/>
            <a:headEnd type="triangl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61" name="文本框 19460"/>
          <p:cNvSpPr txBox="1"/>
          <p:nvPr/>
        </p:nvSpPr>
        <p:spPr>
          <a:xfrm>
            <a:off x="4343400" y="5486400"/>
            <a:ext cx="11430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标尺</a:t>
            </a:r>
          </a:p>
        </p:txBody>
      </p:sp>
      <p:sp>
        <p:nvSpPr>
          <p:cNvPr id="19462" name="直接连接符 19461"/>
          <p:cNvSpPr/>
          <p:nvPr/>
        </p:nvSpPr>
        <p:spPr>
          <a:xfrm flipH="1">
            <a:off x="5029200" y="3657600"/>
            <a:ext cx="152400" cy="1752600"/>
          </a:xfrm>
          <a:prstGeom prst="line">
            <a:avLst/>
          </a:prstGeom>
          <a:ln w="76200" cap="sq" cmpd="sng">
            <a:solidFill>
              <a:srgbClr val="FF5050"/>
            </a:solidFill>
            <a:prstDash val="solid"/>
            <a:headEnd type="triangl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63" name="文本框 19462"/>
          <p:cNvSpPr txBox="1"/>
          <p:nvPr/>
        </p:nvSpPr>
        <p:spPr>
          <a:xfrm>
            <a:off x="3352800" y="1143000"/>
            <a:ext cx="10668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横梁 </a:t>
            </a:r>
          </a:p>
        </p:txBody>
      </p:sp>
      <p:sp>
        <p:nvSpPr>
          <p:cNvPr id="19464" name="直接连接符 19463"/>
          <p:cNvSpPr/>
          <p:nvPr/>
        </p:nvSpPr>
        <p:spPr>
          <a:xfrm>
            <a:off x="3962400" y="1600200"/>
            <a:ext cx="838200" cy="1295400"/>
          </a:xfrm>
          <a:prstGeom prst="line">
            <a:avLst/>
          </a:prstGeom>
          <a:ln w="76200" cap="sq" cmpd="sng">
            <a:solidFill>
              <a:srgbClr val="FF505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9465" name="文本框 19464"/>
          <p:cNvSpPr txBox="1"/>
          <p:nvPr/>
        </p:nvSpPr>
        <p:spPr>
          <a:xfrm>
            <a:off x="6781800" y="228600"/>
            <a:ext cx="15240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分度盘</a:t>
            </a:r>
          </a:p>
        </p:txBody>
      </p:sp>
      <p:sp>
        <p:nvSpPr>
          <p:cNvPr id="19466" name="直接连接符 19465"/>
          <p:cNvSpPr/>
          <p:nvPr/>
        </p:nvSpPr>
        <p:spPr>
          <a:xfrm rot="-18264382" flipH="1">
            <a:off x="6092825" y="287338"/>
            <a:ext cx="449263" cy="914400"/>
          </a:xfrm>
          <a:prstGeom prst="line">
            <a:avLst/>
          </a:prstGeom>
          <a:ln w="76200" cap="sq" cmpd="sng">
            <a:solidFill>
              <a:srgbClr val="FF505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9467" name="文本框 19466"/>
          <p:cNvSpPr txBox="1"/>
          <p:nvPr/>
        </p:nvSpPr>
        <p:spPr>
          <a:xfrm>
            <a:off x="3657600" y="304800"/>
            <a:ext cx="10668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指针</a:t>
            </a:r>
          </a:p>
        </p:txBody>
      </p:sp>
      <p:sp>
        <p:nvSpPr>
          <p:cNvPr id="19468" name="直接连接符 19467"/>
          <p:cNvSpPr/>
          <p:nvPr/>
        </p:nvSpPr>
        <p:spPr>
          <a:xfrm rot="-3044450" flipV="1">
            <a:off x="4922838" y="427038"/>
            <a:ext cx="4762" cy="912812"/>
          </a:xfrm>
          <a:prstGeom prst="line">
            <a:avLst/>
          </a:prstGeom>
          <a:ln w="76200" cap="sq" cmpd="sng">
            <a:solidFill>
              <a:srgbClr val="FF505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9469" name="文本框 19468"/>
          <p:cNvSpPr txBox="1"/>
          <p:nvPr/>
        </p:nvSpPr>
        <p:spPr>
          <a:xfrm>
            <a:off x="2895600" y="5691188"/>
            <a:ext cx="1066800" cy="519112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游码</a:t>
            </a:r>
          </a:p>
        </p:txBody>
      </p:sp>
      <p:sp>
        <p:nvSpPr>
          <p:cNvPr id="19470" name="直接连接符 19469"/>
          <p:cNvSpPr/>
          <p:nvPr/>
        </p:nvSpPr>
        <p:spPr>
          <a:xfrm flipH="1">
            <a:off x="3505200" y="3505200"/>
            <a:ext cx="1295400" cy="2133600"/>
          </a:xfrm>
          <a:prstGeom prst="line">
            <a:avLst/>
          </a:prstGeom>
          <a:ln w="76200" cap="sq" cmpd="sng">
            <a:solidFill>
              <a:srgbClr val="FF5050"/>
            </a:solidFill>
            <a:prstDash val="solid"/>
            <a:headEnd type="triangl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71" name="文本框 19470"/>
          <p:cNvSpPr txBox="1"/>
          <p:nvPr/>
        </p:nvSpPr>
        <p:spPr>
          <a:xfrm>
            <a:off x="533400" y="2133600"/>
            <a:ext cx="10668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托盘</a:t>
            </a:r>
          </a:p>
        </p:txBody>
      </p:sp>
      <p:sp>
        <p:nvSpPr>
          <p:cNvPr id="19472" name="直接连接符 19471"/>
          <p:cNvSpPr/>
          <p:nvPr/>
        </p:nvSpPr>
        <p:spPr>
          <a:xfrm flipV="1">
            <a:off x="1600200" y="2362200"/>
            <a:ext cx="1143000" cy="76200"/>
          </a:xfrm>
          <a:prstGeom prst="line">
            <a:avLst/>
          </a:prstGeom>
          <a:ln w="76200" cap="sq" cmpd="sng">
            <a:solidFill>
              <a:srgbClr val="FF505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9473" name="文本框 19472"/>
          <p:cNvSpPr txBox="1"/>
          <p:nvPr/>
        </p:nvSpPr>
        <p:spPr>
          <a:xfrm>
            <a:off x="8458200" y="3914775"/>
            <a:ext cx="533400" cy="180022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平衡螺母</a:t>
            </a:r>
          </a:p>
        </p:txBody>
      </p:sp>
      <p:sp>
        <p:nvSpPr>
          <p:cNvPr id="19474" name="直接连接符 19473"/>
          <p:cNvSpPr/>
          <p:nvPr/>
        </p:nvSpPr>
        <p:spPr>
          <a:xfrm rot="11026640">
            <a:off x="8461375" y="3351213"/>
            <a:ext cx="147638" cy="612775"/>
          </a:xfrm>
          <a:prstGeom prst="line">
            <a:avLst/>
          </a:prstGeom>
          <a:ln w="76200" cap="sq" cmpd="sng">
            <a:solidFill>
              <a:srgbClr val="FF505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9475" name="文本框 19474"/>
          <p:cNvSpPr txBox="1"/>
          <p:nvPr/>
        </p:nvSpPr>
        <p:spPr>
          <a:xfrm>
            <a:off x="76200" y="3657600"/>
            <a:ext cx="22860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砝码和镊子</a:t>
            </a:r>
          </a:p>
        </p:txBody>
      </p:sp>
      <p:sp>
        <p:nvSpPr>
          <p:cNvPr id="19476" name="直接连接符 19475"/>
          <p:cNvSpPr/>
          <p:nvPr/>
        </p:nvSpPr>
        <p:spPr>
          <a:xfrm>
            <a:off x="1066800" y="4267200"/>
            <a:ext cx="609600" cy="1219200"/>
          </a:xfrm>
          <a:prstGeom prst="line">
            <a:avLst/>
          </a:prstGeom>
          <a:ln w="76200" cap="sq" cmpd="sng">
            <a:solidFill>
              <a:srgbClr val="FF505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pic>
        <p:nvPicPr>
          <p:cNvPr id="19477" name="图片 19476" descr="QQ截图未命名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6248400"/>
            <a:ext cx="1295400" cy="37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78" name="矩形 19477"/>
          <p:cNvSpPr/>
          <p:nvPr/>
        </p:nvSpPr>
        <p:spPr>
          <a:xfrm>
            <a:off x="304800" y="838200"/>
            <a:ext cx="2424113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3200" b="1">
                <a:solidFill>
                  <a:srgbClr val="800080"/>
                </a:solidFill>
                <a:latin typeface="Times New Roman" panose="02020603050405020304" pitchFamily="2" charset="0"/>
              </a:rPr>
              <a:t>（</a:t>
            </a:r>
            <a:r>
              <a:rPr lang="en-US" altLang="zh-CN" sz="3200" b="1">
                <a:solidFill>
                  <a:srgbClr val="800080"/>
                </a:solidFill>
                <a:latin typeface="Times New Roman" panose="02020603050405020304" pitchFamily="2" charset="0"/>
              </a:rPr>
              <a:t>1</a:t>
            </a:r>
            <a:r>
              <a:rPr lang="zh-CN" altLang="en-US" sz="3200" b="1">
                <a:solidFill>
                  <a:srgbClr val="800080"/>
                </a:solidFill>
                <a:latin typeface="Times New Roman" panose="02020603050405020304" pitchFamily="2" charset="0"/>
              </a:rPr>
              <a:t>）构造：</a:t>
            </a:r>
          </a:p>
        </p:txBody>
      </p:sp>
      <p:sp>
        <p:nvSpPr>
          <p:cNvPr id="19479" name="流程图: 终止 19478"/>
          <p:cNvSpPr/>
          <p:nvPr/>
        </p:nvSpPr>
        <p:spPr>
          <a:xfrm>
            <a:off x="0" y="4270"/>
            <a:ext cx="3168650" cy="753460"/>
          </a:xfrm>
          <a:prstGeom prst="flowChartTerminator">
            <a:avLst/>
          </a:prstGeom>
          <a:gradFill rotWithShape="1"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>
            <a:noFill/>
          </a:ln>
          <a:effectLst>
            <a:outerShdw dist="35921" dir="2699999" algn="ctr" rotWithShape="0">
              <a:srgbClr val="C0C0C0">
                <a:alpha val="76999"/>
              </a:srgbClr>
            </a:outerShdw>
          </a:effectLst>
        </p:spPr>
        <p:txBody>
          <a:bodyPr anchor="ctr">
            <a:spAutoFit/>
          </a:bodyPr>
          <a:lstStyle/>
          <a:p>
            <a:pPr algn="ctr"/>
            <a:r>
              <a:rPr lang="zh-CN" altLang="en-US" b="1">
                <a:solidFill>
                  <a:srgbClr val="CC00FF"/>
                </a:solidFill>
                <a:latin typeface="Times New Roman" panose="02020603050405020304" pitchFamily="2" charset="0"/>
              </a:rPr>
              <a:t>托盘天平的构造</a:t>
            </a:r>
          </a:p>
        </p:txBody>
      </p:sp>
    </p:spTree>
    <p:extLst>
      <p:ext uri="{BB962C8B-B14F-4D97-AF65-F5344CB8AC3E}">
        <p14:creationId xmlns:p14="http://schemas.microsoft.com/office/powerpoint/2010/main" val="3265260494"/>
      </p:ext>
    </p:ext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  <p:bldP spid="19461" grpId="0" animBg="1"/>
      <p:bldP spid="19463" grpId="0" animBg="1"/>
      <p:bldP spid="19465" grpId="0" animBg="1"/>
      <p:bldP spid="19467" grpId="0" animBg="1"/>
      <p:bldP spid="19469" grpId="0" animBg="1"/>
      <p:bldP spid="19471" grpId="0" animBg="1"/>
      <p:bldP spid="19473" grpId="0" animBg="1"/>
      <p:bldP spid="1947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6625"/>
          <p:cNvSpPr/>
          <p:nvPr/>
        </p:nvSpPr>
        <p:spPr>
          <a:xfrm>
            <a:off x="457200" y="1295400"/>
            <a:ext cx="8915400" cy="49942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    1.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质量：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物体所含物质的多少，用字母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m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表示。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质量是物体的属性，它不随物体的形状、位置、状态而改变；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物体里包含物质多的，质量就大；包含物质少的，质量就小。</a:t>
            </a:r>
          </a:p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    2.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质量的单位：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国际单位：千克（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kg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）；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常用单位：吨（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t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）、克（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g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）、毫克（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mg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）；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换算关系：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1kg=10</a:t>
            </a:r>
            <a:r>
              <a:rPr lang="en-US" altLang="zh-CN" sz="2400" b="1" baseline="30000">
                <a:latin typeface="Times New Roman" panose="02020603050405020304" pitchFamily="2" charset="0"/>
                <a:ea typeface="楷体_GB2312" pitchFamily="1" charset="-122"/>
              </a:rPr>
              <a:t>3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g   1g=10</a:t>
            </a:r>
            <a:r>
              <a:rPr lang="en-US" altLang="zh-CN" sz="2400" b="1" baseline="30000">
                <a:latin typeface="Times New Roman" panose="02020603050405020304" pitchFamily="2" charset="0"/>
                <a:ea typeface="楷体_GB2312" pitchFamily="1" charset="-122"/>
              </a:rPr>
              <a:t>3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mg   1t=10</a:t>
            </a:r>
            <a:r>
              <a:rPr lang="en-US" altLang="zh-CN" sz="2400" b="1" baseline="30000">
                <a:latin typeface="Times New Roman" panose="02020603050405020304" pitchFamily="2" charset="0"/>
                <a:ea typeface="楷体_GB2312" pitchFamily="1" charset="-122"/>
              </a:rPr>
              <a:t>3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kg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；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生活中人们常用质量的单位有公斤、斤等，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    1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公斤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=1kg   1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公斤</a:t>
            </a:r>
            <a:r>
              <a:rPr lang="en-US" altLang="zh-CN" sz="2400" b="1">
                <a:latin typeface="Times New Roman" panose="02020603050405020304" pitchFamily="2" charset="0"/>
                <a:ea typeface="楷体_GB2312" pitchFamily="1" charset="-122"/>
              </a:rPr>
              <a:t>=2</a:t>
            </a:r>
            <a:r>
              <a:rPr lang="zh-CN" altLang="en-US" sz="2400" b="1">
                <a:latin typeface="Times New Roman" panose="02020603050405020304" pitchFamily="2" charset="0"/>
                <a:ea typeface="楷体_GB2312" pitchFamily="1" charset="-122"/>
              </a:rPr>
              <a:t>斤</a:t>
            </a:r>
          </a:p>
        </p:txBody>
      </p:sp>
      <p:grpSp>
        <p:nvGrpSpPr>
          <p:cNvPr id="26627" name="组合 26626"/>
          <p:cNvGrpSpPr/>
          <p:nvPr/>
        </p:nvGrpSpPr>
        <p:grpSpPr>
          <a:xfrm>
            <a:off x="3211513" y="225425"/>
            <a:ext cx="2663825" cy="936625"/>
            <a:chOff x="0" y="0"/>
            <a:chExt cx="1678" cy="590"/>
          </a:xfrm>
        </p:grpSpPr>
        <p:sp>
          <p:nvSpPr>
            <p:cNvPr id="26628" name="圆角矩形 26627"/>
            <p:cNvSpPr/>
            <p:nvPr/>
          </p:nvSpPr>
          <p:spPr>
            <a:xfrm>
              <a:off x="0" y="45"/>
              <a:ext cx="1678" cy="54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ap="flat" cmpd="tri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6633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29" name="文本框 26628"/>
            <p:cNvSpPr txBox="1"/>
            <p:nvPr/>
          </p:nvSpPr>
          <p:spPr>
            <a:xfrm>
              <a:off x="91" y="0"/>
              <a:ext cx="14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FF66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小 结</a:t>
              </a:r>
            </a:p>
          </p:txBody>
        </p:sp>
      </p:grpSp>
      <p:pic>
        <p:nvPicPr>
          <p:cNvPr id="26630" name="图片 26629" descr="png-01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013" y="152400"/>
            <a:ext cx="1081087" cy="1081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266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88" y="1295400"/>
            <a:ext cx="587375" cy="196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836611021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" y="1140460"/>
            <a:ext cx="8081963" cy="5005388"/>
          </a:xfrm>
        </p:spPr>
        <p:txBody>
          <a:bodyPr/>
          <a:lstStyle/>
          <a:p>
            <a:pPr algn="l">
              <a:lnSpc>
                <a:spcPct val="130000"/>
              </a:lnSpc>
            </a:pPr>
            <a:r>
              <a:rPr lang="zh-CN" altLang="en-US" sz="4000"/>
              <a:t>一、质量是物体的基本属性</a:t>
            </a:r>
          </a:p>
          <a:p>
            <a:pPr algn="l">
              <a:lnSpc>
                <a:spcPct val="130000"/>
              </a:lnSpc>
            </a:pPr>
            <a:r>
              <a:rPr lang="zh-CN" altLang="en-US" sz="4000"/>
              <a:t>二、质量</a:t>
            </a:r>
          </a:p>
          <a:p>
            <a:pPr algn="l">
              <a:lnSpc>
                <a:spcPct val="130000"/>
              </a:lnSpc>
            </a:pPr>
            <a:r>
              <a:rPr lang="zh-CN" altLang="en-US" sz="4000"/>
              <a:t>三、测量质量的工具</a:t>
            </a:r>
          </a:p>
          <a:p>
            <a:pPr algn="l">
              <a:lnSpc>
                <a:spcPct val="130000"/>
              </a:lnSpc>
            </a:pPr>
            <a:r>
              <a:rPr lang="zh-CN" altLang="en-US" sz="4000"/>
              <a:t>四、课堂训练</a:t>
            </a:r>
          </a:p>
          <a:p>
            <a:pPr marL="0" indent="0" algn="l">
              <a:lnSpc>
                <a:spcPct val="130000"/>
              </a:lnSpc>
              <a:buNone/>
            </a:pP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285115" y="94615"/>
            <a:ext cx="398843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eaLnBrk="1" fontAlgn="auto" hangingPunct="1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</a:pPr>
            <a:r>
              <a:rPr lang="zh-CN" altLang="en-US" sz="4400" b="1" smtClean="0">
                <a:solidFill>
                  <a:schemeClr val="accent1"/>
                </a:solidFill>
                <a:latin typeface="+mn-ea"/>
                <a:ea typeface="+mn-ea"/>
              </a:rPr>
              <a:t>知识清单</a:t>
            </a:r>
          </a:p>
        </p:txBody>
      </p:sp>
    </p:spTree>
    <p:extLst>
      <p:ext uri="{BB962C8B-B14F-4D97-AF65-F5344CB8AC3E}">
        <p14:creationId xmlns:p14="http://schemas.microsoft.com/office/powerpoint/2010/main" val="3527132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458788" y="1828800"/>
            <a:ext cx="7543800" cy="95440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    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3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.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测量质量的工具：电子天平、台秤、案秤、物理天平、托盘天平等</a:t>
            </a:r>
          </a:p>
        </p:txBody>
      </p:sp>
      <p:grpSp>
        <p:nvGrpSpPr>
          <p:cNvPr id="27651" name="组合 27650"/>
          <p:cNvGrpSpPr/>
          <p:nvPr/>
        </p:nvGrpSpPr>
        <p:grpSpPr>
          <a:xfrm>
            <a:off x="3211513" y="225425"/>
            <a:ext cx="2663825" cy="936625"/>
            <a:chOff x="0" y="0"/>
            <a:chExt cx="1678" cy="590"/>
          </a:xfrm>
        </p:grpSpPr>
        <p:sp>
          <p:nvSpPr>
            <p:cNvPr id="27652" name="圆角矩形 27651"/>
            <p:cNvSpPr/>
            <p:nvPr/>
          </p:nvSpPr>
          <p:spPr>
            <a:xfrm>
              <a:off x="0" y="45"/>
              <a:ext cx="1678" cy="54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ap="flat" cmpd="tri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6633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3" name="文本框 27652"/>
            <p:cNvSpPr txBox="1"/>
            <p:nvPr/>
          </p:nvSpPr>
          <p:spPr>
            <a:xfrm>
              <a:off x="91" y="0"/>
              <a:ext cx="14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FF66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小 结</a:t>
              </a:r>
            </a:p>
          </p:txBody>
        </p:sp>
      </p:grpSp>
      <p:pic>
        <p:nvPicPr>
          <p:cNvPr id="27654" name="图片 27653" descr="png-01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013" y="152400"/>
            <a:ext cx="1081087" cy="1081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图片 276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88" y="1295400"/>
            <a:ext cx="587375" cy="19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58788" y="3469005"/>
            <a:ext cx="7543800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    4.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2" charset="0"/>
                <a:ea typeface="楷体_GB2312" pitchFamily="1" charset="-122"/>
              </a:rPr>
              <a:t>托盘天平的构造</a:t>
            </a:r>
          </a:p>
        </p:txBody>
      </p:sp>
    </p:spTree>
    <p:extLst>
      <p:ext uri="{BB962C8B-B14F-4D97-AF65-F5344CB8AC3E}">
        <p14:creationId xmlns:p14="http://schemas.microsoft.com/office/powerpoint/2010/main" val="3081362247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8673"/>
          <p:cNvSpPr/>
          <p:nvPr/>
        </p:nvSpPr>
        <p:spPr>
          <a:xfrm>
            <a:off x="671195" y="1573530"/>
            <a:ext cx="82296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2800" b="1">
                <a:latin typeface="Times New Roman" panose="02020603050405020304" pitchFamily="2" charset="0"/>
              </a:rPr>
              <a:t>   1.</a:t>
            </a:r>
            <a:r>
              <a:rPr lang="zh-CN" altLang="en-US" sz="2800" b="1">
                <a:latin typeface="Times New Roman" panose="02020603050405020304" pitchFamily="2" charset="0"/>
              </a:rPr>
              <a:t>下面的几个数值是对同学的身体质量的估计，你认为哪个比较接近真实值    (   </a:t>
            </a:r>
            <a:r>
              <a:rPr lang="zh-CN" altLang="en-US" sz="2800" b="1">
                <a:latin typeface="Times New Roman" panose="02020603050405020304" pitchFamily="2" charset="0"/>
                <a:sym typeface="+mn-ea"/>
              </a:rPr>
              <a:t> </a:t>
            </a:r>
            <a:r>
              <a:rPr lang="zh-CN" altLang="en-US" sz="2800" b="1">
                <a:latin typeface="Times New Roman" panose="02020603050405020304" pitchFamily="2" charset="0"/>
              </a:rPr>
              <a:t>   )</a:t>
            </a:r>
          </a:p>
          <a:p>
            <a:pPr lvl="0">
              <a:buNone/>
            </a:pPr>
            <a:r>
              <a:rPr lang="zh-CN" altLang="en-US" sz="2800" b="1">
                <a:latin typeface="Times New Roman" panose="02020603050405020304" pitchFamily="2" charset="0"/>
              </a:rPr>
              <a:t>  A．8.5 ×l0</a:t>
            </a:r>
            <a:r>
              <a:rPr lang="zh-CN" altLang="en-US" sz="2800" b="1" baseline="50000">
                <a:latin typeface="Times New Roman" panose="02020603050405020304" pitchFamily="2" charset="0"/>
              </a:rPr>
              <a:t>3</a:t>
            </a:r>
            <a:r>
              <a:rPr lang="zh-CN" altLang="en-US" sz="2800" b="1">
                <a:latin typeface="Times New Roman" panose="02020603050405020304" pitchFamily="2" charset="0"/>
              </a:rPr>
              <a:t>g       B．3×l0</a:t>
            </a:r>
            <a:r>
              <a:rPr lang="zh-CN" altLang="en-US" sz="2800" b="1" baseline="50000">
                <a:latin typeface="Times New Roman" panose="02020603050405020304" pitchFamily="2" charset="0"/>
              </a:rPr>
              <a:t>2</a:t>
            </a:r>
            <a:r>
              <a:rPr lang="zh-CN" altLang="en-US" sz="2800" b="1">
                <a:latin typeface="Times New Roman" panose="02020603050405020304" pitchFamily="2" charset="0"/>
              </a:rPr>
              <a:t>kg</a:t>
            </a:r>
          </a:p>
          <a:p>
            <a:pPr lvl="0">
              <a:buNone/>
            </a:pPr>
            <a:r>
              <a:rPr lang="zh-CN" altLang="en-US" sz="2800" b="1">
                <a:latin typeface="Times New Roman" panose="02020603050405020304" pitchFamily="2" charset="0"/>
              </a:rPr>
              <a:t>  C.1 ×l0 </a:t>
            </a:r>
            <a:r>
              <a:rPr lang="zh-CN" altLang="en-US" sz="2800" b="1" baseline="50000">
                <a:latin typeface="Times New Roman" panose="02020603050405020304" pitchFamily="2" charset="0"/>
              </a:rPr>
              <a:t>-2</a:t>
            </a:r>
            <a:r>
              <a:rPr lang="zh-CN" altLang="en-US" sz="2800" b="1">
                <a:latin typeface="Times New Roman" panose="02020603050405020304" pitchFamily="2" charset="0"/>
              </a:rPr>
              <a:t>t            D．5×10</a:t>
            </a:r>
            <a:r>
              <a:rPr lang="zh-CN" altLang="en-US" sz="2800" b="1" baseline="50000">
                <a:latin typeface="Times New Roman" panose="02020603050405020304" pitchFamily="2" charset="0"/>
              </a:rPr>
              <a:t>7</a:t>
            </a:r>
            <a:r>
              <a:rPr lang="zh-CN" altLang="en-US" sz="2800" b="1">
                <a:latin typeface="Times New Roman" panose="02020603050405020304" pitchFamily="2" charset="0"/>
              </a:rPr>
              <a:t>mg</a:t>
            </a:r>
          </a:p>
        </p:txBody>
      </p:sp>
      <p:sp>
        <p:nvSpPr>
          <p:cNvPr id="28675" name="矩形 28674"/>
          <p:cNvSpPr/>
          <p:nvPr/>
        </p:nvSpPr>
        <p:spPr>
          <a:xfrm>
            <a:off x="914400" y="3733800"/>
            <a:ext cx="7086600" cy="222726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b="1">
                <a:latin typeface="Times New Roman" panose="02020603050405020304" pitchFamily="2" charset="0"/>
              </a:rPr>
              <a:t>2.</a:t>
            </a:r>
            <a:r>
              <a:rPr lang="zh-CN" altLang="en-US" b="1">
                <a:latin typeface="Times New Roman" panose="02020603050405020304" pitchFamily="2" charset="0"/>
              </a:rPr>
              <a:t>下列说法中正确的是（        ）</a:t>
            </a:r>
          </a:p>
          <a:p>
            <a:r>
              <a:rPr lang="en-US" altLang="zh-CN" b="1">
                <a:latin typeface="Times New Roman" panose="02020603050405020304" pitchFamily="2" charset="0"/>
              </a:rPr>
              <a:t>A.</a:t>
            </a:r>
            <a:r>
              <a:rPr lang="zh-CN" altLang="en-US" b="1">
                <a:latin typeface="Times New Roman" panose="02020603050405020304" pitchFamily="2" charset="0"/>
              </a:rPr>
              <a:t>登月舱从地球到月球质量变小</a:t>
            </a:r>
          </a:p>
          <a:p>
            <a:r>
              <a:rPr lang="en-US" altLang="zh-CN" b="1">
                <a:latin typeface="Times New Roman" panose="02020603050405020304" pitchFamily="2" charset="0"/>
              </a:rPr>
              <a:t>B.1kg</a:t>
            </a:r>
            <a:r>
              <a:rPr lang="zh-CN" altLang="en-US" b="1">
                <a:latin typeface="Times New Roman" panose="02020603050405020304" pitchFamily="2" charset="0"/>
              </a:rPr>
              <a:t>铁比</a:t>
            </a:r>
            <a:r>
              <a:rPr lang="en-US" altLang="zh-CN" b="1">
                <a:latin typeface="Times New Roman" panose="02020603050405020304" pitchFamily="2" charset="0"/>
              </a:rPr>
              <a:t>1kg</a:t>
            </a:r>
            <a:r>
              <a:rPr lang="zh-CN" altLang="en-US" b="1">
                <a:latin typeface="Times New Roman" panose="02020603050405020304" pitchFamily="2" charset="0"/>
              </a:rPr>
              <a:t>棉花的质量大</a:t>
            </a:r>
          </a:p>
          <a:p>
            <a:r>
              <a:rPr lang="en-US" altLang="zh-CN" b="1">
                <a:latin typeface="Times New Roman" panose="02020603050405020304" pitchFamily="2" charset="0"/>
              </a:rPr>
              <a:t>C.</a:t>
            </a:r>
            <a:r>
              <a:rPr lang="zh-CN" altLang="en-US" b="1">
                <a:latin typeface="Times New Roman" panose="02020603050405020304" pitchFamily="2" charset="0"/>
              </a:rPr>
              <a:t>玻璃杯打碎后，质量不变</a:t>
            </a:r>
          </a:p>
          <a:p>
            <a:r>
              <a:rPr lang="en-US" altLang="zh-CN" b="1">
                <a:latin typeface="Times New Roman" panose="02020603050405020304" pitchFamily="2" charset="0"/>
              </a:rPr>
              <a:t>D.</a:t>
            </a:r>
            <a:r>
              <a:rPr lang="zh-CN" altLang="en-US" b="1">
                <a:latin typeface="Times New Roman" panose="02020603050405020304" pitchFamily="2" charset="0"/>
              </a:rPr>
              <a:t>一杯水凝固成冰后体积变大，质量也变大</a:t>
            </a:r>
          </a:p>
        </p:txBody>
      </p:sp>
      <p:pic>
        <p:nvPicPr>
          <p:cNvPr id="28676" name="图片 28675" descr="png-1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452438"/>
            <a:ext cx="931862" cy="9318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77" name="组合 28676"/>
          <p:cNvGrpSpPr/>
          <p:nvPr/>
        </p:nvGrpSpPr>
        <p:grpSpPr>
          <a:xfrm>
            <a:off x="2438400" y="228600"/>
            <a:ext cx="3960813" cy="936625"/>
            <a:chOff x="0" y="0"/>
            <a:chExt cx="2495" cy="590"/>
          </a:xfrm>
        </p:grpSpPr>
        <p:sp>
          <p:nvSpPr>
            <p:cNvPr id="28678" name="圆角矩形 28677"/>
            <p:cNvSpPr/>
            <p:nvPr/>
          </p:nvSpPr>
          <p:spPr>
            <a:xfrm>
              <a:off x="45" y="45"/>
              <a:ext cx="2450" cy="54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ap="flat" cmpd="tri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6633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9" name="文本框 28678"/>
            <p:cNvSpPr txBox="1"/>
            <p:nvPr/>
          </p:nvSpPr>
          <p:spPr>
            <a:xfrm>
              <a:off x="0" y="0"/>
              <a:ext cx="2495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FF66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课堂训练</a:t>
              </a:r>
            </a:p>
          </p:txBody>
        </p:sp>
      </p:grpSp>
      <p:pic>
        <p:nvPicPr>
          <p:cNvPr id="28680" name="图片 286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88" y="1295400"/>
            <a:ext cx="587375" cy="19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4" name="文本框 71683"/>
          <p:cNvSpPr txBox="1"/>
          <p:nvPr/>
        </p:nvSpPr>
        <p:spPr>
          <a:xfrm>
            <a:off x="5605145" y="2013585"/>
            <a:ext cx="794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98085" y="3733800"/>
            <a:ext cx="794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295084017"/>
      </p:ext>
    </p:extLst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4" grpId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9697"/>
          <p:cNvSpPr/>
          <p:nvPr/>
        </p:nvSpPr>
        <p:spPr>
          <a:xfrm>
            <a:off x="914400" y="3657600"/>
            <a:ext cx="8229600" cy="26543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b="1">
                <a:latin typeface="Times New Roman" panose="02020603050405020304" pitchFamily="2" charset="0"/>
              </a:rPr>
              <a:t>        4.</a:t>
            </a:r>
            <a:r>
              <a:rPr lang="zh-CN" altLang="en-US" b="1">
                <a:latin typeface="Times New Roman" panose="02020603050405020304" pitchFamily="2" charset="0"/>
              </a:rPr>
              <a:t>一壶冷水的质量是</a:t>
            </a:r>
            <a:r>
              <a:rPr lang="en-US" altLang="zh-CN" b="1">
                <a:latin typeface="Times New Roman" panose="02020603050405020304" pitchFamily="2" charset="0"/>
              </a:rPr>
              <a:t>2.5kg,</a:t>
            </a:r>
            <a:r>
              <a:rPr lang="zh-CN" altLang="en-US" b="1">
                <a:latin typeface="Times New Roman" panose="02020603050405020304" pitchFamily="2" charset="0"/>
              </a:rPr>
              <a:t>放在炉子上烧开后称得质量为</a:t>
            </a:r>
            <a:r>
              <a:rPr lang="en-US" altLang="zh-CN" b="1">
                <a:latin typeface="Times New Roman" panose="02020603050405020304" pitchFamily="2" charset="0"/>
              </a:rPr>
              <a:t>2.4kg</a:t>
            </a:r>
            <a:r>
              <a:rPr lang="zh-CN" altLang="en-US" b="1">
                <a:latin typeface="Times New Roman" panose="02020603050405020304" pitchFamily="2" charset="0"/>
              </a:rPr>
              <a:t>，这是因为（        ）</a:t>
            </a:r>
            <a:br>
              <a:rPr lang="zh-CN" altLang="en-US" b="1">
                <a:latin typeface="Times New Roman" panose="02020603050405020304" pitchFamily="2" charset="0"/>
              </a:rPr>
            </a:br>
            <a:r>
              <a:rPr lang="zh-CN" altLang="en-US" b="1">
                <a:latin typeface="Times New Roman" panose="02020603050405020304" pitchFamily="2" charset="0"/>
              </a:rPr>
              <a:t>       </a:t>
            </a:r>
            <a:r>
              <a:rPr lang="en-US" altLang="zh-CN" b="1">
                <a:latin typeface="Times New Roman" panose="02020603050405020304" pitchFamily="2" charset="0"/>
              </a:rPr>
              <a:t>A.</a:t>
            </a:r>
            <a:r>
              <a:rPr lang="zh-CN" altLang="en-US" b="1">
                <a:latin typeface="Times New Roman" panose="02020603050405020304" pitchFamily="2" charset="0"/>
              </a:rPr>
              <a:t>温度升高，质量变小</a:t>
            </a:r>
            <a:br>
              <a:rPr lang="zh-CN" altLang="en-US" b="1">
                <a:latin typeface="Times New Roman" panose="02020603050405020304" pitchFamily="2" charset="0"/>
              </a:rPr>
            </a:br>
            <a:r>
              <a:rPr lang="zh-CN" altLang="en-US" b="1">
                <a:latin typeface="Times New Roman" panose="02020603050405020304" pitchFamily="2" charset="0"/>
              </a:rPr>
              <a:t>       </a:t>
            </a:r>
            <a:r>
              <a:rPr lang="en-US" altLang="zh-CN" b="1">
                <a:latin typeface="Times New Roman" panose="02020603050405020304" pitchFamily="2" charset="0"/>
              </a:rPr>
              <a:t>B.</a:t>
            </a:r>
            <a:r>
              <a:rPr lang="zh-CN" altLang="en-US" b="1">
                <a:latin typeface="Times New Roman" panose="02020603050405020304" pitchFamily="2" charset="0"/>
              </a:rPr>
              <a:t>质量应保持不变，是称量错误</a:t>
            </a:r>
            <a:r>
              <a:rPr lang="en-US" altLang="zh-CN" b="1">
                <a:latin typeface="Times New Roman" panose="02020603050405020304" pitchFamily="2" charset="0"/>
              </a:rPr>
              <a:t/>
            </a:r>
            <a:br>
              <a:rPr lang="en-US" altLang="zh-CN" b="1">
                <a:latin typeface="Times New Roman" panose="02020603050405020304" pitchFamily="2" charset="0"/>
              </a:rPr>
            </a:br>
            <a:r>
              <a:rPr lang="en-US" altLang="zh-CN" b="1">
                <a:latin typeface="Times New Roman" panose="02020603050405020304" pitchFamily="2" charset="0"/>
              </a:rPr>
              <a:t>       C.</a:t>
            </a:r>
            <a:r>
              <a:rPr lang="zh-CN" altLang="en-US" b="1">
                <a:latin typeface="Times New Roman" panose="02020603050405020304" pitchFamily="2" charset="0"/>
              </a:rPr>
              <a:t>水在烧开的过程中，部分水汽化，质量变小</a:t>
            </a:r>
            <a:br>
              <a:rPr lang="zh-CN" altLang="en-US" b="1">
                <a:latin typeface="Times New Roman" panose="02020603050405020304" pitchFamily="2" charset="0"/>
              </a:rPr>
            </a:br>
            <a:r>
              <a:rPr lang="zh-CN" altLang="en-US" b="1">
                <a:latin typeface="Times New Roman" panose="02020603050405020304" pitchFamily="2" charset="0"/>
              </a:rPr>
              <a:t>       </a:t>
            </a:r>
            <a:r>
              <a:rPr lang="en-US" altLang="zh-CN" b="1">
                <a:latin typeface="Times New Roman" panose="02020603050405020304" pitchFamily="2" charset="0"/>
              </a:rPr>
              <a:t>D.</a:t>
            </a:r>
            <a:r>
              <a:rPr lang="zh-CN" altLang="en-US" b="1">
                <a:latin typeface="Times New Roman" panose="02020603050405020304" pitchFamily="2" charset="0"/>
              </a:rPr>
              <a:t>以上说法均不正确</a:t>
            </a:r>
          </a:p>
        </p:txBody>
      </p:sp>
      <p:sp>
        <p:nvSpPr>
          <p:cNvPr id="29699" name="标题 29698"/>
          <p:cNvSpPr>
            <a:spLocks noGrp="1"/>
          </p:cNvSpPr>
          <p:nvPr>
            <p:ph type="title" idx="4294967295"/>
          </p:nvPr>
        </p:nvSpPr>
        <p:spPr>
          <a:xfrm>
            <a:off x="970280" y="932815"/>
            <a:ext cx="7924800" cy="2416175"/>
          </a:xfrm>
        </p:spPr>
        <p:txBody>
          <a:bodyPr vert="horz" wrap="square" lIns="90000" tIns="46800" rIns="90000" bIns="46800" anchor="t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       3.一根铜棒，在下列各种情况下，它的质量会发生变化的是（        ）</a:t>
            </a:r>
            <a:b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b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      A.把铜棒加热到100℃</a:t>
            </a:r>
            <a:b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b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      B.把铜棒轧成一张薄铜板</a:t>
            </a:r>
            <a:b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b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      C.宇航员带铜棒上月球</a:t>
            </a:r>
            <a:b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b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      D.用锉刀对铜棒进行加工</a:t>
            </a:r>
          </a:p>
        </p:txBody>
      </p:sp>
      <p:pic>
        <p:nvPicPr>
          <p:cNvPr id="29700" name="图片 296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88" y="1295400"/>
            <a:ext cx="587375" cy="19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4" name="文本框 71683"/>
          <p:cNvSpPr txBox="1"/>
          <p:nvPr/>
        </p:nvSpPr>
        <p:spPr>
          <a:xfrm>
            <a:off x="4048760" y="1206500"/>
            <a:ext cx="794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31155" y="4079240"/>
            <a:ext cx="794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78171258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71684" grpId="0"/>
      <p:bldP spid="71684" grpId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70657"/>
          <p:cNvSpPr>
            <a:spLocks noGrp="1" noRot="1"/>
          </p:cNvSpPr>
          <p:nvPr>
            <p:ph type="title"/>
          </p:nvPr>
        </p:nvSpPr>
        <p:spPr>
          <a:xfrm>
            <a:off x="517525" y="277813"/>
            <a:ext cx="8159750" cy="2741612"/>
          </a:xfrm>
        </p:spPr>
        <p:txBody>
          <a:bodyPr anchor="ctr"/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．某物体质量是40000克，这个物体可能是 （      ）　　　</a:t>
            </a:r>
            <a:b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b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A．一头小象               B．一只鸡</a:t>
            </a:r>
            <a:b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</a:b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C．一只山羊               D．一只生梨</a:t>
            </a:r>
          </a:p>
        </p:txBody>
      </p:sp>
      <p:sp>
        <p:nvSpPr>
          <p:cNvPr id="70659" name="文本占位符 70658"/>
          <p:cNvSpPr>
            <a:spLocks noGrp="1" noRot="1"/>
          </p:cNvSpPr>
          <p:nvPr>
            <p:ph type="body" idx="1"/>
          </p:nvPr>
        </p:nvSpPr>
        <p:spPr>
          <a:xfrm>
            <a:off x="461963" y="2786063"/>
            <a:ext cx="7969250" cy="32131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6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．在下面所说的几种情况中，质量有变化的是 （      ）</a:t>
            </a:r>
          </a:p>
          <a:p>
            <a:pPr>
              <a:lnSpc>
                <a:spcPct val="80000"/>
              </a:lnSpc>
              <a:buNone/>
            </a:pP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．由于瓶口打开，装在容器内的酒精经几天          仅剩下一半</a:t>
            </a:r>
          </a:p>
          <a:p>
            <a:pPr>
              <a:lnSpc>
                <a:spcPct val="80000"/>
              </a:lnSpc>
              <a:buNone/>
            </a:pP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．把铁块压成铁板</a:t>
            </a:r>
          </a:p>
          <a:p>
            <a:pPr>
              <a:lnSpc>
                <a:spcPct val="80000"/>
              </a:lnSpc>
              <a:buNone/>
            </a:pP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．铁块熔化后铸成零件</a:t>
            </a:r>
          </a:p>
          <a:p>
            <a:pPr>
              <a:lnSpc>
                <a:spcPct val="80000"/>
              </a:lnSpc>
              <a:buNone/>
            </a:pP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．把铁块从广州带到上海 </a:t>
            </a:r>
          </a:p>
        </p:txBody>
      </p:sp>
      <p:sp>
        <p:nvSpPr>
          <p:cNvPr id="70660" name="文本框 70659"/>
          <p:cNvSpPr txBox="1"/>
          <p:nvPr/>
        </p:nvSpPr>
        <p:spPr>
          <a:xfrm>
            <a:off x="7953693" y="927418"/>
            <a:ext cx="4778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70661" name="文本框 70660"/>
          <p:cNvSpPr txBox="1"/>
          <p:nvPr/>
        </p:nvSpPr>
        <p:spPr>
          <a:xfrm>
            <a:off x="1263333" y="3019425"/>
            <a:ext cx="4778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255731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 71681"/>
          <p:cNvSpPr>
            <a:spLocks noGrp="1" noRot="1"/>
          </p:cNvSpPr>
          <p:nvPr>
            <p:ph type="title"/>
          </p:nvPr>
        </p:nvSpPr>
        <p:spPr>
          <a:xfrm>
            <a:off x="0" y="692150"/>
            <a:ext cx="8293100" cy="1139825"/>
          </a:xfrm>
        </p:spPr>
        <p:txBody>
          <a:bodyPr anchor="ctr"/>
          <a:lstStyle/>
          <a:p>
            <a:pPr algn="l"/>
            <a:r>
              <a:rPr lang="zh-CN" altLang="en-US" sz="3600"/>
              <a:t>  </a:t>
            </a:r>
            <a:r>
              <a:rPr lang="zh-CN" altLang="en-US" sz="2800" smtClean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  7</a:t>
            </a:r>
            <a:r>
              <a:rPr lang="zh-CN" altLang="en-US" sz="2800" b="1" smtClean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cs"/>
              </a:rPr>
              <a:t>．下列关于质量的说法中，正确的是(    )</a:t>
            </a:r>
            <a:r>
              <a:rPr lang="en-US" altLang="zh-CN" sz="3200" b="1"/>
              <a:t/>
            </a:r>
            <a:br>
              <a:rPr lang="en-US" altLang="zh-CN" sz="3200" b="1"/>
            </a:br>
            <a:endParaRPr lang="en-US" altLang="zh-CN" sz="3200" b="1"/>
          </a:p>
        </p:txBody>
      </p:sp>
      <p:sp>
        <p:nvSpPr>
          <p:cNvPr id="71683" name="文本占位符 71682"/>
          <p:cNvSpPr>
            <a:spLocks noGrp="1" noRot="1"/>
          </p:cNvSpPr>
          <p:nvPr>
            <p:ph type="body" idx="1"/>
          </p:nvPr>
        </p:nvSpPr>
        <p:spPr>
          <a:xfrm>
            <a:off x="568325" y="1344930"/>
            <a:ext cx="7155815" cy="7353935"/>
          </a:xfrm>
        </p:spPr>
        <p:txBody>
          <a:bodyPr/>
          <a:lstStyle/>
          <a:p>
            <a:pPr>
              <a:buNone/>
            </a:pP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．</a:t>
            </a: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100 g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铁比</a:t>
            </a: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100 g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棉花质量大 </a:t>
            </a:r>
          </a:p>
          <a:p>
            <a:pPr>
              <a:buNone/>
            </a:pP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．一根生锈的铁棒，用砂纸把表层的锈除掉，铁棒的质量不变</a:t>
            </a:r>
          </a:p>
          <a:p>
            <a:pPr>
              <a:buNone/>
            </a:pP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．一艘油轮从沙特开往日本，船上装有</a:t>
            </a: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108kg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的原油，平安抵达目的地，在此次运输中，原油的质量由于地理位置变了，质量也变</a:t>
            </a:r>
          </a:p>
          <a:p>
            <a:pPr>
              <a:buNone/>
            </a:pPr>
            <a:r>
              <a:rPr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2" charset="0"/>
                <a:ea typeface="宋体" panose="02010600030101010101" pitchFamily="2" charset="-122"/>
              </a:rPr>
              <a:t>．一瓶饮料，宇航员就是把它带到月球上质量也不变</a:t>
            </a:r>
            <a:r>
              <a:rPr lang="zh-CN" altLang="en-US" sz="2800" b="1"/>
              <a:t/>
            </a:r>
            <a:br>
              <a:rPr lang="zh-CN" altLang="en-US" sz="2800" b="1"/>
            </a:br>
            <a:r>
              <a:rPr lang="zh-CN" altLang="en-US" sz="2400"/>
              <a:t/>
            </a:r>
            <a:br>
              <a:rPr lang="zh-CN" altLang="en-US" sz="2400"/>
            </a:br>
            <a:endParaRPr lang="zh-CN" altLang="en-US" sz="2400"/>
          </a:p>
        </p:txBody>
      </p:sp>
      <p:sp>
        <p:nvSpPr>
          <p:cNvPr id="71684" name="文本框 71683"/>
          <p:cNvSpPr txBox="1"/>
          <p:nvPr/>
        </p:nvSpPr>
        <p:spPr>
          <a:xfrm>
            <a:off x="6525895" y="880110"/>
            <a:ext cx="4778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989476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文本占位符 66562"/>
          <p:cNvSpPr>
            <a:spLocks noGrp="1" noRot="1"/>
          </p:cNvSpPr>
          <p:nvPr>
            <p:ph type="body" idx="1"/>
          </p:nvPr>
        </p:nvSpPr>
        <p:spPr>
          <a:xfrm>
            <a:off x="374015" y="2096453"/>
            <a:ext cx="7829550" cy="2665412"/>
          </a:xfrm>
        </p:spPr>
        <p:txBody>
          <a:bodyPr/>
          <a:lstStyle/>
          <a:p>
            <a:pPr>
              <a:buNone/>
            </a:pPr>
            <a:r>
              <a:rPr lang="zh-CN" altLang="en-US" sz="2800"/>
              <a:t>  </a:t>
            </a:r>
            <a:r>
              <a: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水结成冰后</a:t>
            </a:r>
            <a:r>
              <a: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质量变大了</a:t>
            </a:r>
          </a:p>
          <a:p>
            <a:pPr>
              <a:buNone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铁块加热后</a:t>
            </a:r>
            <a:r>
              <a: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再打成铁片</a:t>
            </a:r>
            <a:r>
              <a: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质量 变小了    </a:t>
            </a:r>
          </a:p>
          <a:p>
            <a:pPr>
              <a:buNone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物理课本在南京和在南极时</a:t>
            </a:r>
            <a:r>
              <a: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质量不 一样</a:t>
            </a:r>
          </a:p>
          <a:p>
            <a:pPr algn="just">
              <a:buNone/>
            </a:pP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以上说法都不对</a:t>
            </a:r>
          </a:p>
        </p:txBody>
      </p:sp>
      <p:sp>
        <p:nvSpPr>
          <p:cNvPr id="66564" name="矩形 66563"/>
          <p:cNvSpPr/>
          <p:nvPr/>
        </p:nvSpPr>
        <p:spPr>
          <a:xfrm>
            <a:off x="374015" y="1268413"/>
            <a:ext cx="63449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8.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关于质量，下列说法中正确的是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</a:p>
        </p:txBody>
      </p:sp>
      <p:sp>
        <p:nvSpPr>
          <p:cNvPr id="66565" name="矩形 66564"/>
          <p:cNvSpPr/>
          <p:nvPr/>
        </p:nvSpPr>
        <p:spPr>
          <a:xfrm>
            <a:off x="7408228" y="126841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66566" name="文本框 66565"/>
          <p:cNvSpPr txBox="1"/>
          <p:nvPr/>
        </p:nvSpPr>
        <p:spPr>
          <a:xfrm>
            <a:off x="6837045" y="1296988"/>
            <a:ext cx="454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rgbClr val="FE080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66567" name="动作按钮: 自定义 66566">
            <a:hlinkClick r:id="" action="ppaction://hlinkshowjump?jump=nextslide"/>
          </p:cNvPr>
          <p:cNvSpPr/>
          <p:nvPr/>
        </p:nvSpPr>
        <p:spPr>
          <a:xfrm>
            <a:off x="7848600" y="6324600"/>
            <a:ext cx="1295400" cy="533400"/>
          </a:xfrm>
          <a:prstGeom prst="actionButtonBlank">
            <a:avLst/>
          </a:prstGeom>
          <a:solidFill>
            <a:srgbClr val="66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>
                <a:latin typeface="Times New Roman" panose="02020603050405020304" pitchFamily="2" charset="0"/>
                <a:ea typeface="宋体" panose="02010600030101010101" pitchFamily="2" charset="-122"/>
              </a:rPr>
              <a:t>下一题</a:t>
            </a:r>
          </a:p>
        </p:txBody>
      </p:sp>
    </p:spTree>
    <p:extLst>
      <p:ext uri="{BB962C8B-B14F-4D97-AF65-F5344CB8AC3E}">
        <p14:creationId xmlns:p14="http://schemas.microsoft.com/office/powerpoint/2010/main" val="3162621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5" name="文本框 340994"/>
          <p:cNvSpPr txBox="1"/>
          <p:nvPr/>
        </p:nvSpPr>
        <p:spPr>
          <a:xfrm>
            <a:off x="1116013" y="620713"/>
            <a:ext cx="7561262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i="1">
                <a:solidFill>
                  <a:srgbClr val="0066FF"/>
                </a:solidFill>
                <a:latin typeface="Tahoma" panose="020B0604030504040204" pitchFamily="2" charset="0"/>
                <a:ea typeface="华文行楷" panose="02010800040101010101" pitchFamily="2" charset="-122"/>
              </a:rPr>
              <a:t>比一比，看谁做得好，做得快！</a:t>
            </a:r>
          </a:p>
          <a:p>
            <a:endParaRPr lang="en-US" altLang="zh-CN" sz="3600">
              <a:latin typeface="Tahoma" pitchFamily="2" charset="0"/>
              <a:ea typeface="华文新魏" pitchFamily="2" charset="-122"/>
            </a:endParaRPr>
          </a:p>
        </p:txBody>
      </p:sp>
      <p:sp>
        <p:nvSpPr>
          <p:cNvPr id="340996" name="文本框 340995"/>
          <p:cNvSpPr txBox="1"/>
          <p:nvPr/>
        </p:nvSpPr>
        <p:spPr>
          <a:xfrm>
            <a:off x="250825" y="1993900"/>
            <a:ext cx="8569325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ahoma" panose="020B0604030504040204" pitchFamily="2" charset="0"/>
              </a:rPr>
              <a:t>1.</a:t>
            </a:r>
            <a:r>
              <a:rPr lang="zh-CN" altLang="en-US" sz="2800">
                <a:latin typeface="Tahoma" panose="020B0604030504040204" pitchFamily="2" charset="0"/>
              </a:rPr>
              <a:t>国际单位制中，质量的基本单位是：</a:t>
            </a:r>
            <a:r>
              <a:rPr lang="en-US" altLang="zh-CN" sz="2800">
                <a:latin typeface="Tahoma" panose="020B0604030504040204" pitchFamily="2" charset="0"/>
              </a:rPr>
              <a:t>_____</a:t>
            </a:r>
            <a:r>
              <a:rPr lang="zh-CN" altLang="en-US" sz="2800">
                <a:latin typeface="Tahoma" panose="020B0604030504040204" pitchFamily="2" charset="0"/>
              </a:rPr>
              <a:t>，符号是</a:t>
            </a:r>
            <a:r>
              <a:rPr lang="en-US" altLang="zh-CN" sz="2800">
                <a:latin typeface="Tahoma" panose="020B0604030504040204" pitchFamily="2" charset="0"/>
              </a:rPr>
              <a:t>____</a:t>
            </a:r>
            <a:r>
              <a:rPr lang="zh-CN" altLang="en-US" sz="2800">
                <a:latin typeface="Tahoma" panose="020B0604030504040204" pitchFamily="2" charset="0"/>
              </a:rPr>
              <a:t>，比千克大的单位是</a:t>
            </a:r>
            <a:r>
              <a:rPr lang="en-US" altLang="zh-CN" sz="2800">
                <a:latin typeface="Tahoma" panose="020B0604030504040204" pitchFamily="2" charset="0"/>
              </a:rPr>
              <a:t>_______</a:t>
            </a:r>
            <a:r>
              <a:rPr lang="zh-CN" altLang="en-US" sz="2800">
                <a:latin typeface="Tahoma" panose="020B0604030504040204" pitchFamily="2" charset="0"/>
              </a:rPr>
              <a:t>，比千克小的单位是</a:t>
            </a:r>
            <a:r>
              <a:rPr lang="en-US" altLang="zh-CN" sz="2800">
                <a:latin typeface="Tahoma" panose="020B0604030504040204" pitchFamily="2" charset="0"/>
              </a:rPr>
              <a:t>___________________.</a:t>
            </a:r>
          </a:p>
          <a:p>
            <a:r>
              <a:rPr lang="en-US" altLang="zh-CN" sz="2800">
                <a:latin typeface="Tahoma" panose="020B0604030504040204" pitchFamily="2" charset="0"/>
              </a:rPr>
              <a:t>2.</a:t>
            </a:r>
            <a:r>
              <a:rPr lang="zh-CN" altLang="en-US" sz="2800">
                <a:latin typeface="Tahoma" panose="020B0604030504040204" pitchFamily="2" charset="0"/>
              </a:rPr>
              <a:t>起初人们规定：</a:t>
            </a:r>
            <a:r>
              <a:rPr lang="en-US" altLang="zh-CN" sz="2800">
                <a:latin typeface="Tahoma" panose="020B0604030504040204" pitchFamily="2" charset="0"/>
              </a:rPr>
              <a:t>0℃</a:t>
            </a:r>
            <a:r>
              <a:rPr lang="zh-CN" altLang="en-US" sz="2800">
                <a:latin typeface="Tahoma" panose="020B0604030504040204" pitchFamily="2" charset="0"/>
              </a:rPr>
              <a:t>时</a:t>
            </a:r>
            <a:r>
              <a:rPr lang="en-US" altLang="zh-CN" sz="2800">
                <a:latin typeface="Tahoma" panose="020B0604030504040204" pitchFamily="2" charset="0"/>
              </a:rPr>
              <a:t>_______cm</a:t>
            </a:r>
            <a:r>
              <a:rPr lang="en-US" altLang="zh-CN" sz="2800" baseline="30000">
                <a:latin typeface="Tahoma" panose="020B0604030504040204" pitchFamily="2" charset="0"/>
              </a:rPr>
              <a:t>3</a:t>
            </a:r>
            <a:r>
              <a:rPr lang="zh-CN" altLang="en-US" sz="2800">
                <a:latin typeface="Tahoma" panose="020B0604030504040204" pitchFamily="2" charset="0"/>
              </a:rPr>
              <a:t>的纯水的质量为</a:t>
            </a:r>
            <a:r>
              <a:rPr lang="en-US" altLang="zh-CN" sz="2800">
                <a:latin typeface="Tahoma" panose="020B0604030504040204" pitchFamily="2" charset="0"/>
              </a:rPr>
              <a:t>1kg.</a:t>
            </a:r>
            <a:endParaRPr lang="zh-CN" altLang="en-US" sz="2800">
              <a:latin typeface="Tahoma" pitchFamily="2" charset="0"/>
            </a:endParaRPr>
          </a:p>
          <a:p>
            <a:r>
              <a:rPr lang="en-US" altLang="zh-CN" sz="2800">
                <a:latin typeface="Tahoma" panose="020B0604030504040204" pitchFamily="2" charset="0"/>
              </a:rPr>
              <a:t>3.</a:t>
            </a:r>
            <a:r>
              <a:rPr lang="zh-CN" altLang="en-US" sz="2800">
                <a:latin typeface="Tahoma" panose="020B0604030504040204" pitchFamily="2" charset="0"/>
              </a:rPr>
              <a:t>后来人们规定：用铂铱合金制成一个圆柱体的质量作为</a:t>
            </a:r>
            <a:r>
              <a:rPr lang="en-US" altLang="zh-CN" sz="2800">
                <a:latin typeface="Tahoma" panose="020B0604030504040204" pitchFamily="2" charset="0"/>
              </a:rPr>
              <a:t>1kg</a:t>
            </a:r>
            <a:r>
              <a:rPr lang="zh-CN" altLang="en-US" sz="2800">
                <a:latin typeface="Tahoma" panose="020B0604030504040204" pitchFamily="2" charset="0"/>
              </a:rPr>
              <a:t>的标准物体，叫做</a:t>
            </a:r>
            <a:r>
              <a:rPr lang="en-US" altLang="zh-CN" sz="2800">
                <a:latin typeface="Tahoma" panose="020B0604030504040204" pitchFamily="2" charset="0"/>
              </a:rPr>
              <a:t>_____________.</a:t>
            </a:r>
          </a:p>
        </p:txBody>
      </p:sp>
      <p:sp>
        <p:nvSpPr>
          <p:cNvPr id="341007" name="任意多边形 341006">
            <a:hlinkClick r:id="" action="ppaction://noaction"/>
          </p:cNvPr>
          <p:cNvSpPr/>
          <p:nvPr/>
        </p:nvSpPr>
        <p:spPr>
          <a:xfrm>
            <a:off x="8532813" y="6165850"/>
            <a:ext cx="287337" cy="358775"/>
          </a:xfrm>
          <a:custGeom>
            <a:avLst/>
            <a:gdLst>
              <a:gd name="txL" fmla="*/ 0 w 21600"/>
              <a:gd name="txT" fmla="*/ 14400 h 21600"/>
              <a:gd name="txR" fmla="*/ 18514 w 21600"/>
              <a:gd name="txB" fmla="*/ 21600 h 21600"/>
            </a:gdLst>
            <a:ahLst/>
            <a:cxnLst>
              <a:cxn ang="270">
                <a:pos x="15428" y="0"/>
              </a:cxn>
              <a:cxn ang="180">
                <a:pos x="9257" y="7200"/>
              </a:cxn>
              <a:cxn ang="180">
                <a:pos x="0" y="18000"/>
              </a:cxn>
              <a:cxn ang="90">
                <a:pos x="9257" y="21600"/>
              </a:cxn>
              <a:cxn ang="0">
                <a:pos x="18514" y="15000"/>
              </a:cxn>
              <a:cxn ang="0">
                <a:pos x="21600" y="7200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1008" name="文本框 341007"/>
          <p:cNvSpPr txBox="1"/>
          <p:nvPr/>
        </p:nvSpPr>
        <p:spPr>
          <a:xfrm>
            <a:off x="6324600" y="19050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ahoma" panose="020B0604030504040204" pitchFamily="2" charset="0"/>
              </a:rPr>
              <a:t>千克</a:t>
            </a:r>
          </a:p>
        </p:txBody>
      </p:sp>
      <p:sp>
        <p:nvSpPr>
          <p:cNvPr id="341010" name="文本框 341009"/>
          <p:cNvSpPr txBox="1"/>
          <p:nvPr/>
        </p:nvSpPr>
        <p:spPr>
          <a:xfrm>
            <a:off x="4648200" y="23622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ahoma" panose="020B0604030504040204" pitchFamily="2" charset="0"/>
              </a:rPr>
              <a:t>吨</a:t>
            </a:r>
          </a:p>
        </p:txBody>
      </p:sp>
      <p:sp>
        <p:nvSpPr>
          <p:cNvPr id="341011" name="文本框 341010"/>
          <p:cNvSpPr txBox="1"/>
          <p:nvPr/>
        </p:nvSpPr>
        <p:spPr>
          <a:xfrm>
            <a:off x="1447800" y="28194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ahoma" panose="020B0604030504040204" pitchFamily="2" charset="0"/>
              </a:rPr>
              <a:t>克、毫克</a:t>
            </a:r>
          </a:p>
        </p:txBody>
      </p:sp>
      <p:sp>
        <p:nvSpPr>
          <p:cNvPr id="341012" name="文本框 341011"/>
          <p:cNvSpPr txBox="1"/>
          <p:nvPr/>
        </p:nvSpPr>
        <p:spPr>
          <a:xfrm>
            <a:off x="4191000" y="32766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ahoma" panose="020B0604030504040204" pitchFamily="2" charset="0"/>
              </a:rPr>
              <a:t>1000</a:t>
            </a:r>
          </a:p>
        </p:txBody>
      </p:sp>
      <p:sp>
        <p:nvSpPr>
          <p:cNvPr id="341013" name="文本框 341012"/>
          <p:cNvSpPr txBox="1"/>
          <p:nvPr/>
        </p:nvSpPr>
        <p:spPr>
          <a:xfrm>
            <a:off x="4724400" y="4495800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ahoma" panose="020B0604030504040204" pitchFamily="2" charset="0"/>
              </a:rPr>
              <a:t>标准千克原器</a:t>
            </a:r>
          </a:p>
        </p:txBody>
      </p:sp>
      <p:sp>
        <p:nvSpPr>
          <p:cNvPr id="341014" name="文本框 341013"/>
          <p:cNvSpPr txBox="1"/>
          <p:nvPr/>
        </p:nvSpPr>
        <p:spPr>
          <a:xfrm>
            <a:off x="304800" y="23622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  <a:latin typeface="Tahoma" panose="020B0604030504040204" pitchFamily="2" charset="0"/>
              </a:rPr>
              <a:t>kg</a:t>
            </a:r>
          </a:p>
        </p:txBody>
      </p:sp>
    </p:spTree>
    <p:extLst>
      <p:ext uri="{BB962C8B-B14F-4D97-AF65-F5344CB8AC3E}">
        <p14:creationId xmlns:p14="http://schemas.microsoft.com/office/powerpoint/2010/main" val="2011248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1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1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08" grpId="0"/>
      <p:bldP spid="341010" grpId="0"/>
      <p:bldP spid="341011" grpId="0"/>
      <p:bldP spid="341012" grpId="0"/>
      <p:bldP spid="341013" grpId="0"/>
      <p:bldP spid="3410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标题 205825"/>
          <p:cNvSpPr>
            <a:spLocks noGrp="1"/>
          </p:cNvSpPr>
          <p:nvPr>
            <p:ph type="title"/>
          </p:nvPr>
        </p:nvSpPr>
        <p:spPr>
          <a:xfrm>
            <a:off x="323850" y="260350"/>
            <a:ext cx="8243888" cy="768350"/>
          </a:xfrm>
        </p:spPr>
        <p:txBody>
          <a:bodyPr anchor="b"/>
          <a:lstStyle/>
          <a:p>
            <a:r>
              <a:rPr lang="zh-CN" altLang="en-US" sz="3200" i="1">
                <a:solidFill>
                  <a:srgbClr val="5B00B6"/>
                </a:solidFill>
                <a:ea typeface="华文行楷" panose="02010800040101010101" pitchFamily="2" charset="-122"/>
              </a:rPr>
              <a:t>练一练，你会成为高手！</a:t>
            </a:r>
          </a:p>
        </p:txBody>
      </p:sp>
      <p:sp>
        <p:nvSpPr>
          <p:cNvPr id="205827" name="文本占位符 205826"/>
          <p:cNvSpPr>
            <a:spLocks noGrp="1"/>
          </p:cNvSpPr>
          <p:nvPr>
            <p:ph type="body" idx="1"/>
          </p:nvPr>
        </p:nvSpPr>
        <p:spPr>
          <a:xfrm>
            <a:off x="468313" y="1412875"/>
            <a:ext cx="8229600" cy="3168650"/>
          </a:xfrm>
        </p:spPr>
        <p:txBody>
          <a:bodyPr/>
          <a:lstStyle/>
          <a:p>
            <a:pPr>
              <a:buNone/>
            </a:pPr>
            <a:r>
              <a:rPr lang="en-US" altLang="zh-CN" sz="2800"/>
              <a:t>1.</a:t>
            </a:r>
            <a:r>
              <a:rPr lang="zh-CN" altLang="en-US" sz="2800"/>
              <a:t>太阳的质量为</a:t>
            </a:r>
            <a:r>
              <a:rPr lang="en-US" altLang="zh-CN" sz="2800"/>
              <a:t>2.0×10</a:t>
            </a:r>
            <a:r>
              <a:rPr lang="en-US" altLang="zh-CN" sz="2800" baseline="30000"/>
              <a:t>30</a:t>
            </a:r>
            <a:r>
              <a:rPr lang="en-US" altLang="zh-CN" sz="2800"/>
              <a:t>kg</a:t>
            </a:r>
            <a:r>
              <a:rPr lang="zh-CN" altLang="en-US" sz="2800"/>
              <a:t>＝</a:t>
            </a:r>
            <a:r>
              <a:rPr lang="en-US" altLang="zh-CN" sz="2800"/>
              <a:t>________t</a:t>
            </a:r>
          </a:p>
          <a:p>
            <a:pPr>
              <a:buNone/>
            </a:pPr>
            <a:r>
              <a:rPr lang="zh-CN" altLang="en-US" sz="2800"/>
              <a:t> </a:t>
            </a:r>
            <a:endParaRPr lang="en-US" altLang="zh-CN" sz="2800"/>
          </a:p>
          <a:p>
            <a:pPr>
              <a:buNone/>
            </a:pPr>
            <a:r>
              <a:rPr lang="en-US" altLang="zh-CN" sz="2800"/>
              <a:t>2.</a:t>
            </a:r>
            <a:r>
              <a:rPr lang="zh-CN" altLang="en-US" sz="2800"/>
              <a:t>质子的质量是</a:t>
            </a:r>
            <a:r>
              <a:rPr lang="en-US" altLang="zh-CN" sz="2800"/>
              <a:t>1.7×10</a:t>
            </a:r>
            <a:r>
              <a:rPr lang="en-US" altLang="zh-CN" sz="2800" baseline="30000"/>
              <a:t>-27</a:t>
            </a:r>
            <a:r>
              <a:rPr lang="en-US" altLang="zh-CN" sz="2800"/>
              <a:t>kg</a:t>
            </a:r>
            <a:r>
              <a:rPr lang="zh-CN" altLang="en-US" sz="2800"/>
              <a:t>＝</a:t>
            </a:r>
            <a:r>
              <a:rPr lang="en-US" altLang="zh-CN" sz="2800"/>
              <a:t>________mg</a:t>
            </a:r>
          </a:p>
        </p:txBody>
      </p:sp>
      <p:sp>
        <p:nvSpPr>
          <p:cNvPr id="205829" name="文本框 205828"/>
          <p:cNvSpPr txBox="1"/>
          <p:nvPr/>
        </p:nvSpPr>
        <p:spPr>
          <a:xfrm>
            <a:off x="5219700" y="1412875"/>
            <a:ext cx="1657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BE104E"/>
                </a:solidFill>
                <a:latin typeface="Tahoma" panose="020B0604030504040204" pitchFamily="2" charset="0"/>
              </a:rPr>
              <a:t>2.0×10</a:t>
            </a:r>
            <a:r>
              <a:rPr lang="en-US" altLang="zh-CN" sz="2400" baseline="30000">
                <a:solidFill>
                  <a:srgbClr val="BE104E"/>
                </a:solidFill>
                <a:latin typeface="Tahoma" panose="020B0604030504040204" pitchFamily="2" charset="0"/>
              </a:rPr>
              <a:t>27</a:t>
            </a:r>
            <a:endParaRPr lang="zh-CN" altLang="en-US" sz="2400" baseline="30000">
              <a:solidFill>
                <a:srgbClr val="BE104E"/>
              </a:solidFill>
              <a:latin typeface="Tahoma" pitchFamily="2" charset="0"/>
            </a:endParaRPr>
          </a:p>
        </p:txBody>
      </p:sp>
      <p:sp>
        <p:nvSpPr>
          <p:cNvPr id="205833" name="文本框 205832"/>
          <p:cNvSpPr txBox="1"/>
          <p:nvPr/>
        </p:nvSpPr>
        <p:spPr>
          <a:xfrm>
            <a:off x="5307330" y="2413635"/>
            <a:ext cx="1873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BE104E"/>
                </a:solidFill>
                <a:latin typeface="Tahoma" panose="020B0604030504040204" pitchFamily="2" charset="0"/>
              </a:rPr>
              <a:t>1.7×10</a:t>
            </a:r>
            <a:r>
              <a:rPr lang="zh-CN" altLang="en-US" sz="2400" baseline="30000">
                <a:solidFill>
                  <a:srgbClr val="BE104E"/>
                </a:solidFill>
                <a:latin typeface="Tahoma" panose="020B0604030504040204" pitchFamily="2" charset="0"/>
              </a:rPr>
              <a:t>－</a:t>
            </a:r>
            <a:r>
              <a:rPr lang="en-US" altLang="zh-CN" sz="2400" baseline="30000">
                <a:solidFill>
                  <a:srgbClr val="BE104E"/>
                </a:solidFill>
                <a:latin typeface="Tahoma" panose="020B0604030504040204" pitchFamily="2" charset="0"/>
              </a:rPr>
              <a:t>21</a:t>
            </a:r>
            <a:endParaRPr lang="zh-CN" altLang="en-US" sz="2400" baseline="30000">
              <a:solidFill>
                <a:srgbClr val="BE104E"/>
              </a:solidFill>
              <a:latin typeface="Tahoma" panose="020B060403050404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57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9" grpId="0"/>
      <p:bldP spid="2058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1370" y="2992438"/>
            <a:ext cx="8081963" cy="581025"/>
          </a:xfrm>
        </p:spPr>
        <p:txBody>
          <a:bodyPr/>
          <a:lstStyle/>
          <a:p>
            <a:pPr algn="ctr"/>
            <a:r>
              <a:rPr lang="zh-CN" altLang="en-US" sz="6600"/>
              <a:t>谢  谢</a:t>
            </a:r>
          </a:p>
        </p:txBody>
      </p:sp>
      <p:pic>
        <p:nvPicPr>
          <p:cNvPr id="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185400" y="10642600"/>
            <a:ext cx="292100" cy="4445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11071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0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419600"/>
            <a:ext cx="1981200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4800600" y="30480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冰</a:t>
            </a:r>
          </a:p>
        </p:txBody>
      </p:sp>
      <p:sp>
        <p:nvSpPr>
          <p:cNvPr id="4100" name="文本框 4099"/>
          <p:cNvSpPr txBox="1"/>
          <p:nvPr/>
        </p:nvSpPr>
        <p:spPr>
          <a:xfrm>
            <a:off x="2971800" y="5867400"/>
            <a:ext cx="10001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泥团</a:t>
            </a:r>
          </a:p>
        </p:txBody>
      </p:sp>
      <p:sp>
        <p:nvSpPr>
          <p:cNvPr id="4101" name="文本框 4100"/>
          <p:cNvSpPr txBox="1"/>
          <p:nvPr/>
        </p:nvSpPr>
        <p:spPr>
          <a:xfrm>
            <a:off x="2057400" y="35814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泥人</a:t>
            </a:r>
          </a:p>
        </p:txBody>
      </p:sp>
      <p:sp>
        <p:nvSpPr>
          <p:cNvPr id="4102" name="文本框 4101"/>
          <p:cNvSpPr txBox="1"/>
          <p:nvPr/>
        </p:nvSpPr>
        <p:spPr>
          <a:xfrm>
            <a:off x="3348038" y="2708275"/>
            <a:ext cx="42481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>
              <a:latin typeface="Tahoma" pitchFamily="2" charset="0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3657600" y="3657600"/>
            <a:ext cx="5329238" cy="216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33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2" charset="0"/>
                <a:ea typeface="隶书" panose="02010509060101010101" pitchFamily="1" charset="-122"/>
              </a:rPr>
              <a:t>想一想：</a:t>
            </a:r>
          </a:p>
          <a:p>
            <a:r>
              <a:rPr lang="zh-CN" altLang="en-US" sz="3600">
                <a:latin typeface="Tahoma" panose="020B0604030504040204" pitchFamily="2" charset="0"/>
              </a:rPr>
              <a:t>      </a:t>
            </a:r>
            <a:r>
              <a:rPr lang="zh-CN" altLang="en-US" sz="3200" b="1">
                <a:solidFill>
                  <a:srgbClr val="990000"/>
                </a:solidFill>
                <a:latin typeface="Tahoma" panose="020B0604030504040204" pitchFamily="2" charset="0"/>
                <a:ea typeface="楷体_GB2312" pitchFamily="1" charset="-122"/>
              </a:rPr>
              <a:t>这些实例中，发生变化的是什么？没有发生变化的是什么？</a:t>
            </a:r>
          </a:p>
        </p:txBody>
      </p:sp>
      <p:pic>
        <p:nvPicPr>
          <p:cNvPr id="4104" name="图片 4103" descr="120411187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347788"/>
            <a:ext cx="3276600" cy="221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文本框 4104"/>
          <p:cNvSpPr txBox="1"/>
          <p:nvPr/>
        </p:nvSpPr>
        <p:spPr>
          <a:xfrm>
            <a:off x="7239000" y="3048000"/>
            <a:ext cx="9493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水</a:t>
            </a:r>
          </a:p>
        </p:txBody>
      </p:sp>
      <p:sp>
        <p:nvSpPr>
          <p:cNvPr id="4106" name="直接连接符 4105"/>
          <p:cNvSpPr/>
          <p:nvPr/>
        </p:nvSpPr>
        <p:spPr>
          <a:xfrm flipV="1">
            <a:off x="1600200" y="3581400"/>
            <a:ext cx="344488" cy="7620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/>
          </a:p>
        </p:txBody>
      </p:sp>
      <p:sp>
        <p:nvSpPr>
          <p:cNvPr id="4107" name="直接连接符 4106"/>
          <p:cNvSpPr/>
          <p:nvPr/>
        </p:nvSpPr>
        <p:spPr>
          <a:xfrm flipV="1">
            <a:off x="6253163" y="2057400"/>
            <a:ext cx="833437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/>
          </a:p>
        </p:txBody>
      </p:sp>
      <p:pic>
        <p:nvPicPr>
          <p:cNvPr id="4108" name="图片 4107" descr="untitled"/>
          <p:cNvPicPr>
            <a:picLocks noChangeAspect="1"/>
          </p:cNvPicPr>
          <p:nvPr/>
        </p:nvPicPr>
        <p:blipFill>
          <a:blip r:embed="rId4"/>
          <a:srcRect l="22882" t="15269" r="26271" b="18863"/>
          <a:stretch>
            <a:fillRect/>
          </a:stretch>
        </p:blipFill>
        <p:spPr>
          <a:xfrm>
            <a:off x="4876800" y="1219200"/>
            <a:ext cx="1219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图片 4108" descr="untitle1d"/>
          <p:cNvPicPr>
            <a:picLocks noChangeAspect="1"/>
          </p:cNvPicPr>
          <p:nvPr/>
        </p:nvPicPr>
        <p:blipFill>
          <a:blip r:embed="rId5"/>
          <a:srcRect l="22034" t="14371" r="23729" b="18562"/>
          <a:stretch>
            <a:fillRect/>
          </a:stretch>
        </p:blipFill>
        <p:spPr>
          <a:xfrm>
            <a:off x="7239000" y="1219200"/>
            <a:ext cx="1219200" cy="1905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10" name="组合 4109"/>
          <p:cNvGrpSpPr/>
          <p:nvPr/>
        </p:nvGrpSpPr>
        <p:grpSpPr>
          <a:xfrm>
            <a:off x="454026" y="228600"/>
            <a:ext cx="4103687" cy="914400"/>
            <a:chOff x="-771" y="14"/>
            <a:chExt cx="2585" cy="576"/>
          </a:xfrm>
        </p:grpSpPr>
        <p:sp>
          <p:nvSpPr>
            <p:cNvPr id="4111" name="圆角矩形 4110"/>
            <p:cNvSpPr/>
            <p:nvPr/>
          </p:nvSpPr>
          <p:spPr>
            <a:xfrm>
              <a:off x="-771" y="14"/>
              <a:ext cx="2450" cy="54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ap="flat" cmpd="tri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6633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文本框 4111"/>
            <p:cNvSpPr txBox="1"/>
            <p:nvPr/>
          </p:nvSpPr>
          <p:spPr>
            <a:xfrm>
              <a:off x="-681" y="14"/>
              <a:ext cx="249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5400" b="1" i="1">
                  <a:solidFill>
                    <a:srgbClr val="CC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导入新课</a:t>
              </a:r>
            </a:p>
          </p:txBody>
        </p:sp>
      </p:grpSp>
      <p:pic>
        <p:nvPicPr>
          <p:cNvPr id="4113" name="图片 41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1295400"/>
            <a:ext cx="609600" cy="1905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359672485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3" grpId="0"/>
      <p:bldP spid="4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1"/>
          <p:cNvSpPr txBox="1"/>
          <p:nvPr/>
        </p:nvSpPr>
        <p:spPr>
          <a:xfrm>
            <a:off x="457200" y="1066800"/>
            <a:ext cx="83042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2" charset="0"/>
                <a:ea typeface="仿宋_GB2312" pitchFamily="1" charset="-122"/>
              </a:rPr>
              <a:t>       请对大玻璃杯、小玻璃杯、小铁钉、铁锤、课桌、椅子进行分类。说出根据什么理由分类，分为几类？</a:t>
            </a:r>
          </a:p>
        </p:txBody>
      </p:sp>
      <p:pic>
        <p:nvPicPr>
          <p:cNvPr id="5123" name="图片 5122" descr="Libra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06"/>
          <a:stretch>
            <a:fillRect/>
          </a:stretch>
        </p:blipFill>
        <p:spPr>
          <a:xfrm>
            <a:off x="5409565" y="304800"/>
            <a:ext cx="9144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123" descr="200691112503343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352800"/>
            <a:ext cx="19812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124" descr="1798b_2007092311103585911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4876800"/>
            <a:ext cx="1371600" cy="1776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5125" descr="4162908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2286000"/>
            <a:ext cx="21336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5126" descr="a2c261e835eeca22b90e2d8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0" y="5105400"/>
            <a:ext cx="3581400" cy="153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5127" descr="%E6%A1%8C%E6%A4%8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9400" y="2590800"/>
            <a:ext cx="4038600" cy="274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流程图: 终止 5128"/>
          <p:cNvSpPr/>
          <p:nvPr/>
        </p:nvSpPr>
        <p:spPr>
          <a:xfrm>
            <a:off x="6858000" y="304800"/>
            <a:ext cx="1873250" cy="695325"/>
          </a:xfrm>
          <a:prstGeom prst="flowChartTerminator">
            <a:avLst/>
          </a:prstGeom>
          <a:gradFill rotWithShape="1"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>
            <a:noFill/>
          </a:ln>
          <a:effectLst>
            <a:outerShdw dist="35921" dir="2699999" algn="ctr" rotWithShape="0">
              <a:srgbClr val="C0C0C0">
                <a:alpha val="76999"/>
              </a:srgbClr>
            </a:outerShdw>
          </a:effectLst>
        </p:spPr>
        <p:txBody>
          <a:bodyPr anchor="ctr">
            <a:spAutoFit/>
          </a:bodyPr>
          <a:lstStyle/>
          <a:p>
            <a:pPr algn="ctr"/>
            <a:r>
              <a:rPr lang="zh-CN" altLang="en-US" b="1">
                <a:solidFill>
                  <a:srgbClr val="CC00FF"/>
                </a:solidFill>
                <a:latin typeface="Times New Roman" panose="02020603050405020304" pitchFamily="2" charset="0"/>
              </a:rPr>
              <a:t>试一试</a:t>
            </a:r>
          </a:p>
        </p:txBody>
      </p:sp>
      <p:pic>
        <p:nvPicPr>
          <p:cNvPr id="5130" name="图片 51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000" y="1295400"/>
            <a:ext cx="609600" cy="19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流程图: 终止 11271"/>
          <p:cNvSpPr/>
          <p:nvPr/>
        </p:nvSpPr>
        <p:spPr>
          <a:xfrm>
            <a:off x="61595" y="282"/>
            <a:ext cx="5516245" cy="757626"/>
          </a:xfrm>
          <a:prstGeom prst="flowChartTerminator">
            <a:avLst/>
          </a:prstGeom>
          <a:gradFill rotWithShape="1"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>
            <a:noFill/>
          </a:ln>
          <a:effectLst>
            <a:outerShdw dist="35921" dir="2699999" algn="ctr" rotWithShape="0">
              <a:srgbClr val="C0C0C0">
                <a:alpha val="76999"/>
              </a:srgb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b="1">
                <a:solidFill>
                  <a:srgbClr val="CC00FF"/>
                </a:solidFill>
                <a:latin typeface="Times New Roman" panose="02020603050405020304" pitchFamily="2" charset="0"/>
              </a:rPr>
              <a:t>一、质量是物体的基本属性</a:t>
            </a:r>
          </a:p>
        </p:txBody>
      </p:sp>
    </p:spTree>
    <p:extLst>
      <p:ext uri="{BB962C8B-B14F-4D97-AF65-F5344CB8AC3E}">
        <p14:creationId xmlns:p14="http://schemas.microsoft.com/office/powerpoint/2010/main" val="66513716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1331913" y="2133600"/>
            <a:ext cx="18002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2" charset="0"/>
                <a:ea typeface="华文中宋" panose="02010600040101010101" pitchFamily="2" charset="-122"/>
              </a:rPr>
              <a:t>小铁钉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2" charset="0"/>
                <a:ea typeface="华文中宋" panose="02010600040101010101" pitchFamily="2" charset="-122"/>
              </a:rPr>
              <a:t>铁锤</a:t>
            </a:r>
          </a:p>
        </p:txBody>
      </p:sp>
      <p:sp>
        <p:nvSpPr>
          <p:cNvPr id="6147" name="椭圆 6146"/>
          <p:cNvSpPr/>
          <p:nvPr/>
        </p:nvSpPr>
        <p:spPr>
          <a:xfrm>
            <a:off x="685800" y="381000"/>
            <a:ext cx="2971800" cy="4895850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椭圆 6147"/>
          <p:cNvSpPr/>
          <p:nvPr/>
        </p:nvSpPr>
        <p:spPr>
          <a:xfrm>
            <a:off x="5105400" y="457200"/>
            <a:ext cx="2089150" cy="4895850"/>
          </a:xfrm>
          <a:prstGeom prst="ellipse">
            <a:avLst/>
          </a:prstGeom>
          <a:noFill/>
          <a:ln w="381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文本框 6148"/>
          <p:cNvSpPr txBox="1"/>
          <p:nvPr/>
        </p:nvSpPr>
        <p:spPr>
          <a:xfrm>
            <a:off x="1331913" y="3644900"/>
            <a:ext cx="15113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2" charset="0"/>
                <a:ea typeface="幼圆" panose="02010509060101010101" pitchFamily="1" charset="-122"/>
              </a:rPr>
              <a:t>课桌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2" charset="0"/>
                <a:ea typeface="幼圆" panose="02010509060101010101" pitchFamily="1" charset="-122"/>
              </a:rPr>
              <a:t>椅子</a:t>
            </a:r>
          </a:p>
        </p:txBody>
      </p:sp>
      <p:sp>
        <p:nvSpPr>
          <p:cNvPr id="6150" name="文本框 6149"/>
          <p:cNvSpPr txBox="1"/>
          <p:nvPr/>
        </p:nvSpPr>
        <p:spPr>
          <a:xfrm>
            <a:off x="5795963" y="1125538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2" charset="0"/>
                <a:ea typeface="黑体" panose="02010609060101010101" pitchFamily="2" charset="-122"/>
              </a:rPr>
              <a:t>玻璃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5795963" y="2492375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2" charset="0"/>
                <a:ea typeface="华文中宋" panose="02010600040101010101" pitchFamily="2" charset="-122"/>
              </a:rPr>
              <a:t>铁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5715000" y="4114800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ahoma" panose="020B0604030504040204" pitchFamily="2" charset="0"/>
                <a:ea typeface="幼圆" panose="02010509060101010101" pitchFamily="1" charset="-122"/>
              </a:rPr>
              <a:t>木头</a:t>
            </a:r>
            <a:endParaRPr lang="en-US" altLang="zh-CN" sz="3200" b="1">
              <a:latin typeface="Tahoma" pitchFamily="2" charset="0"/>
              <a:ea typeface="幼圆" pitchFamily="1" charset="-122"/>
            </a:endParaRPr>
          </a:p>
        </p:txBody>
      </p:sp>
      <p:sp>
        <p:nvSpPr>
          <p:cNvPr id="6153" name="左箭头 6152"/>
          <p:cNvSpPr/>
          <p:nvPr/>
        </p:nvSpPr>
        <p:spPr>
          <a:xfrm rot="10800000">
            <a:off x="3810000" y="1143000"/>
            <a:ext cx="1008063" cy="431800"/>
          </a:xfrm>
          <a:prstGeom prst="leftArrow">
            <a:avLst>
              <a:gd name="adj1" fmla="val 50000"/>
              <a:gd name="adj2" fmla="val 58363"/>
            </a:avLst>
          </a:prstGeom>
          <a:solidFill>
            <a:srgbClr val="CCFFCC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左箭头 6153"/>
          <p:cNvSpPr/>
          <p:nvPr/>
        </p:nvSpPr>
        <p:spPr>
          <a:xfrm rot="10800000">
            <a:off x="3851275" y="2636838"/>
            <a:ext cx="1008063" cy="431800"/>
          </a:xfrm>
          <a:prstGeom prst="leftArrow">
            <a:avLst>
              <a:gd name="adj1" fmla="val 50000"/>
              <a:gd name="adj2" fmla="val 58363"/>
            </a:avLst>
          </a:prstGeom>
          <a:solidFill>
            <a:srgbClr val="CCFFCC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5" name="左箭头 6154"/>
          <p:cNvSpPr/>
          <p:nvPr/>
        </p:nvSpPr>
        <p:spPr>
          <a:xfrm rot="10800000">
            <a:off x="3886200" y="4267200"/>
            <a:ext cx="1008063" cy="431800"/>
          </a:xfrm>
          <a:prstGeom prst="leftArrow">
            <a:avLst>
              <a:gd name="adj1" fmla="val 50000"/>
              <a:gd name="adj2" fmla="val 58363"/>
            </a:avLst>
          </a:prstGeom>
          <a:solidFill>
            <a:srgbClr val="CCFFCC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6" name="文本框 6155"/>
          <p:cNvSpPr txBox="1"/>
          <p:nvPr/>
        </p:nvSpPr>
        <p:spPr>
          <a:xfrm>
            <a:off x="762000" y="5334000"/>
            <a:ext cx="3581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u="sng">
                <a:solidFill>
                  <a:srgbClr val="FF0000"/>
                </a:solidFill>
                <a:latin typeface="Tahoma" panose="020B0604030504040204" pitchFamily="2" charset="0"/>
                <a:ea typeface="华文新魏" panose="02010800040101010101" pitchFamily="2" charset="-122"/>
              </a:rPr>
              <a:t>一切物体</a:t>
            </a:r>
          </a:p>
        </p:txBody>
      </p:sp>
      <p:sp>
        <p:nvSpPr>
          <p:cNvPr id="6157" name="文本框 6156"/>
          <p:cNvSpPr txBox="1"/>
          <p:nvPr/>
        </p:nvSpPr>
        <p:spPr>
          <a:xfrm>
            <a:off x="5334000" y="5334000"/>
            <a:ext cx="16557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u="sng">
                <a:solidFill>
                  <a:srgbClr val="FF0000"/>
                </a:solidFill>
                <a:latin typeface="Tahoma" panose="020B0604030504040204" pitchFamily="2" charset="0"/>
                <a:ea typeface="华文新魏" panose="02010800040101010101" pitchFamily="2" charset="-122"/>
              </a:rPr>
              <a:t>物质</a:t>
            </a:r>
          </a:p>
        </p:txBody>
      </p:sp>
      <p:sp>
        <p:nvSpPr>
          <p:cNvPr id="6158" name="文本框 6157"/>
          <p:cNvSpPr txBox="1"/>
          <p:nvPr/>
        </p:nvSpPr>
        <p:spPr>
          <a:xfrm>
            <a:off x="6934200" y="5257800"/>
            <a:ext cx="1828800" cy="1006475"/>
          </a:xfrm>
          <a:prstGeom prst="rect">
            <a:avLst/>
          </a:prstGeom>
          <a:solidFill>
            <a:schemeClr val="bg1">
              <a:alpha val="68999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3333FF"/>
                </a:solidFill>
                <a:latin typeface="Tahoma" panose="020B0604030504040204" pitchFamily="2" charset="0"/>
                <a:ea typeface="华文新魏" panose="02010800040101010101" pitchFamily="2" charset="-122"/>
              </a:rPr>
              <a:t>组成</a:t>
            </a:r>
          </a:p>
        </p:txBody>
      </p:sp>
      <p:grpSp>
        <p:nvGrpSpPr>
          <p:cNvPr id="6159" name="组合 6158"/>
          <p:cNvGrpSpPr/>
          <p:nvPr/>
        </p:nvGrpSpPr>
        <p:grpSpPr>
          <a:xfrm>
            <a:off x="1295400" y="838200"/>
            <a:ext cx="2014538" cy="1066800"/>
            <a:chOff x="0" y="0"/>
            <a:chExt cx="1269" cy="672"/>
          </a:xfrm>
        </p:grpSpPr>
        <p:sp>
          <p:nvSpPr>
            <p:cNvPr id="6160" name="文本框 6159"/>
            <p:cNvSpPr txBox="1"/>
            <p:nvPr/>
          </p:nvSpPr>
          <p:spPr>
            <a:xfrm>
              <a:off x="45" y="0"/>
              <a:ext cx="1224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Tahoma" panose="020B0604030504040204" pitchFamily="2" charset="0"/>
                  <a:ea typeface="黑体" panose="02010609060101010101" pitchFamily="2" charset="-122"/>
                </a:rPr>
                <a:t>大玻璃杯</a:t>
              </a:r>
            </a:p>
            <a:p>
              <a:r>
                <a:rPr lang="zh-CN" altLang="en-US" sz="3200" b="1">
                  <a:latin typeface="Tahoma" panose="020B0604030504040204" pitchFamily="2" charset="0"/>
                  <a:ea typeface="黑体" panose="02010609060101010101" pitchFamily="2" charset="-122"/>
                </a:rPr>
                <a:t>小玻璃杯</a:t>
              </a:r>
            </a:p>
          </p:txBody>
        </p:sp>
        <p:sp>
          <p:nvSpPr>
            <p:cNvPr id="6161" name="左大括号 6160"/>
            <p:cNvSpPr/>
            <p:nvPr/>
          </p:nvSpPr>
          <p:spPr>
            <a:xfrm>
              <a:off x="0" y="136"/>
              <a:ext cx="45" cy="408"/>
            </a:xfrm>
            <a:prstGeom prst="leftBrace">
              <a:avLst>
                <a:gd name="adj1" fmla="val 75555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2" name="左大括号 6161"/>
          <p:cNvSpPr/>
          <p:nvPr/>
        </p:nvSpPr>
        <p:spPr>
          <a:xfrm>
            <a:off x="1258888" y="3933825"/>
            <a:ext cx="71437" cy="647700"/>
          </a:xfrm>
          <a:prstGeom prst="leftBrace">
            <a:avLst>
              <a:gd name="adj1" fmla="val 75556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左大括号 6162"/>
          <p:cNvSpPr/>
          <p:nvPr/>
        </p:nvSpPr>
        <p:spPr>
          <a:xfrm>
            <a:off x="1258888" y="2492375"/>
            <a:ext cx="71437" cy="647700"/>
          </a:xfrm>
          <a:prstGeom prst="leftBrace">
            <a:avLst>
              <a:gd name="adj1" fmla="val 75556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64" name="图片 6163" descr="Euro"/>
          <p:cNvPicPr>
            <a:picLocks noChangeAspect="1"/>
          </p:cNvPicPr>
          <p:nvPr/>
        </p:nvPicPr>
        <p:blipFill>
          <a:blip r:embed="rId2">
            <a:clrChange>
              <a:clrFrom>
                <a:srgbClr val="D4E6EA"/>
              </a:clrFrom>
              <a:clrTo>
                <a:srgbClr val="D4E6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1400" y="2286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文本框 6164"/>
          <p:cNvSpPr txBox="1"/>
          <p:nvPr/>
        </p:nvSpPr>
        <p:spPr>
          <a:xfrm>
            <a:off x="4114800" y="5181600"/>
            <a:ext cx="881063" cy="1006475"/>
          </a:xfrm>
          <a:prstGeom prst="rect">
            <a:avLst/>
          </a:prstGeom>
          <a:solidFill>
            <a:schemeClr val="bg1">
              <a:alpha val="54999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3333FF"/>
                </a:solidFill>
                <a:latin typeface="Tahoma" panose="020B0604030504040204" pitchFamily="2" charset="0"/>
                <a:ea typeface="华文新魏" panose="02010800040101010101" pitchFamily="2" charset="-122"/>
              </a:rPr>
              <a:t>由</a:t>
            </a:r>
          </a:p>
        </p:txBody>
      </p:sp>
      <p:pic>
        <p:nvPicPr>
          <p:cNvPr id="6166" name="图片 6165" descr="ni_png_03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54864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7" name="图片 61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295400"/>
            <a:ext cx="609600" cy="1905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22265481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52" grpId="0"/>
      <p:bldP spid="6156" grpId="0"/>
      <p:bldP spid="6157" grpId="0"/>
      <p:bldP spid="6158" grpId="0" animBg="1"/>
      <p:bldP spid="61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占位符 7169"/>
          <p:cNvSpPr>
            <a:spLocks noGrp="1"/>
          </p:cNvSpPr>
          <p:nvPr>
            <p:ph type="body" sz="half" idx="4294967295"/>
          </p:nvPr>
        </p:nvSpPr>
        <p:spPr>
          <a:xfrm>
            <a:off x="1679575" y="2797175"/>
            <a:ext cx="1752600" cy="2057400"/>
          </a:xfrm>
        </p:spPr>
        <p:txBody>
          <a:bodyPr/>
          <a:lstStyle/>
          <a:p>
            <a:pPr>
              <a:buClrTx/>
              <a:buSzTx/>
              <a:buFontTx/>
              <a:buNone/>
            </a:pPr>
            <a:r>
              <a:rPr lang="zh-CN" altLang="en-US" sz="2800" b="1">
                <a:latin typeface="幼圆" panose="02010509060101010101" pitchFamily="1" charset="-122"/>
                <a:ea typeface="幼圆" panose="02010509060101010101" pitchFamily="1" charset="-122"/>
              </a:rPr>
              <a:t>小铁钉</a:t>
            </a:r>
          </a:p>
          <a:p>
            <a:pPr>
              <a:buClrTx/>
              <a:buSzTx/>
              <a:buFontTx/>
              <a:buNone/>
            </a:pPr>
            <a:r>
              <a:rPr lang="zh-CN" altLang="en-US" sz="2800" b="1">
                <a:latin typeface="幼圆" panose="02010509060101010101" pitchFamily="1" charset="-122"/>
                <a:ea typeface="幼圆" panose="02010509060101010101" pitchFamily="1" charset="-122"/>
              </a:rPr>
              <a:t>小玻璃杯</a:t>
            </a:r>
          </a:p>
          <a:p>
            <a:pPr>
              <a:buClrTx/>
              <a:buSzTx/>
              <a:buFontTx/>
              <a:buNone/>
            </a:pPr>
            <a:r>
              <a:rPr lang="zh-CN" altLang="en-US" sz="2800" b="1">
                <a:latin typeface="幼圆" panose="02010509060101010101" pitchFamily="1" charset="-122"/>
                <a:ea typeface="幼圆" panose="02010509060101010101" pitchFamily="1" charset="-122"/>
              </a:rPr>
              <a:t>椅  子</a:t>
            </a:r>
          </a:p>
        </p:txBody>
      </p:sp>
      <p:sp>
        <p:nvSpPr>
          <p:cNvPr id="7171" name="文本框 7170"/>
          <p:cNvSpPr txBox="1"/>
          <p:nvPr/>
        </p:nvSpPr>
        <p:spPr>
          <a:xfrm>
            <a:off x="5476875" y="2797175"/>
            <a:ext cx="2305050" cy="174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幼圆" panose="02010509060101010101" pitchFamily="1" charset="-122"/>
                <a:ea typeface="幼圆" panose="02010509060101010101" pitchFamily="1" charset="-122"/>
              </a:rPr>
              <a:t>铁  锤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幼圆" panose="02010509060101010101" pitchFamily="1" charset="-122"/>
                <a:ea typeface="幼圆" panose="02010509060101010101" pitchFamily="1" charset="-122"/>
              </a:rPr>
              <a:t>大玻璃杯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幼圆" panose="02010509060101010101" pitchFamily="1" charset="-122"/>
                <a:ea typeface="幼圆" panose="02010509060101010101" pitchFamily="1" charset="-122"/>
              </a:rPr>
              <a:t>课  桌</a:t>
            </a:r>
          </a:p>
        </p:txBody>
      </p:sp>
      <p:sp>
        <p:nvSpPr>
          <p:cNvPr id="7172" name="椭圆 7171"/>
          <p:cNvSpPr/>
          <p:nvPr/>
        </p:nvSpPr>
        <p:spPr>
          <a:xfrm>
            <a:off x="1416050" y="2179638"/>
            <a:ext cx="2016125" cy="3024187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椭圆 7172"/>
          <p:cNvSpPr/>
          <p:nvPr/>
        </p:nvSpPr>
        <p:spPr>
          <a:xfrm>
            <a:off x="5245100" y="2162175"/>
            <a:ext cx="2016125" cy="3024188"/>
          </a:xfrm>
          <a:prstGeom prst="ellipse">
            <a:avLst/>
          </a:prstGeom>
          <a:noFill/>
          <a:ln w="381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文本框 7173"/>
          <p:cNvSpPr txBox="1"/>
          <p:nvPr/>
        </p:nvSpPr>
        <p:spPr>
          <a:xfrm>
            <a:off x="1143000" y="5257800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sng">
                <a:solidFill>
                  <a:srgbClr val="FF0000"/>
                </a:solidFill>
                <a:latin typeface="Tahoma" panose="020B0604030504040204" pitchFamily="2" charset="0"/>
                <a:ea typeface="华文新魏" panose="02010800040101010101" pitchFamily="2" charset="-122"/>
              </a:rPr>
              <a:t>含有的物质少</a:t>
            </a:r>
          </a:p>
        </p:txBody>
      </p:sp>
      <p:sp>
        <p:nvSpPr>
          <p:cNvPr id="7175" name="文本框 7174"/>
          <p:cNvSpPr txBox="1"/>
          <p:nvPr/>
        </p:nvSpPr>
        <p:spPr>
          <a:xfrm>
            <a:off x="5029200" y="5257800"/>
            <a:ext cx="29511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sng">
                <a:solidFill>
                  <a:srgbClr val="FF0000"/>
                </a:solidFill>
                <a:latin typeface="Tahoma" panose="020B0604030504040204" pitchFamily="2" charset="0"/>
                <a:ea typeface="华文新魏" panose="02010800040101010101" pitchFamily="2" charset="-122"/>
              </a:rPr>
              <a:t>含有的物质多</a:t>
            </a:r>
          </a:p>
        </p:txBody>
      </p:sp>
      <p:sp>
        <p:nvSpPr>
          <p:cNvPr id="7176" name="文本框 7175"/>
          <p:cNvSpPr txBox="1"/>
          <p:nvPr/>
        </p:nvSpPr>
        <p:spPr>
          <a:xfrm>
            <a:off x="1219200" y="1371600"/>
            <a:ext cx="609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仿宋_GB2312" pitchFamily="1" charset="-122"/>
                <a:ea typeface="仿宋_GB2312" pitchFamily="1" charset="-122"/>
              </a:rPr>
              <a:t>相同物质之间又有哪些区别？</a:t>
            </a:r>
          </a:p>
        </p:txBody>
      </p:sp>
      <p:pic>
        <p:nvPicPr>
          <p:cNvPr id="7177" name="图片 7176" descr="png-00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2860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流程图: 终止 7177"/>
          <p:cNvSpPr/>
          <p:nvPr/>
        </p:nvSpPr>
        <p:spPr>
          <a:xfrm>
            <a:off x="1524000" y="304800"/>
            <a:ext cx="2362200" cy="695325"/>
          </a:xfrm>
          <a:prstGeom prst="flowChartTerminator">
            <a:avLst/>
          </a:prstGeom>
          <a:gradFill rotWithShape="1">
            <a:gsLst>
              <a:gs pos="0">
                <a:srgbClr val="FFFFCC"/>
              </a:gs>
              <a:gs pos="100000">
                <a:srgbClr val="FF9933"/>
              </a:gs>
            </a:gsLst>
            <a:path path="shape">
              <a:fillToRect l="50000" t="50000" r="50000" b="50000"/>
            </a:path>
          </a:gradFill>
          <a:ln w="9525">
            <a:noFill/>
          </a:ln>
          <a:effectLst>
            <a:outerShdw dist="35921" dir="2699999" algn="ctr" rotWithShape="0">
              <a:srgbClr val="C0C0C0">
                <a:alpha val="76999"/>
              </a:srgbClr>
            </a:outerShdw>
          </a:effectLst>
        </p:spPr>
        <p:txBody>
          <a:bodyPr anchor="ctr">
            <a:spAutoFit/>
          </a:bodyPr>
          <a:lstStyle/>
          <a:p>
            <a:pPr algn="ctr"/>
            <a:r>
              <a:rPr lang="zh-CN" altLang="en-US" b="1">
                <a:solidFill>
                  <a:srgbClr val="CC00FF"/>
                </a:solidFill>
                <a:latin typeface="Times New Roman" panose="02020603050405020304" pitchFamily="2" charset="0"/>
              </a:rPr>
              <a:t>想一想</a:t>
            </a:r>
          </a:p>
        </p:txBody>
      </p:sp>
      <p:pic>
        <p:nvPicPr>
          <p:cNvPr id="7179" name="图片 71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295400"/>
            <a:ext cx="609600" cy="1905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74731120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4" grpId="0"/>
      <p:bldP spid="71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内容占位符 47105" descr="b"/>
          <p:cNvPicPr>
            <a:picLocks noGrp="1" noRot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0" y="163513"/>
            <a:ext cx="1876425" cy="2160587"/>
          </a:xfrm>
        </p:spPr>
      </p:pic>
      <p:pic>
        <p:nvPicPr>
          <p:cNvPr id="47107" name="内容占位符 47106" descr="53045"/>
          <p:cNvPicPr>
            <a:picLocks noGrp="1" noRot="1" noChangeAspect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0" y="2997200"/>
            <a:ext cx="2543175" cy="2082800"/>
          </a:xfrm>
        </p:spPr>
      </p:pic>
      <p:pic>
        <p:nvPicPr>
          <p:cNvPr id="47108" name="图片 47107" descr="冰块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88913"/>
            <a:ext cx="1457325" cy="220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9" name="图片 47108" descr="水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4125" y="188913"/>
            <a:ext cx="1539875" cy="230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0" name="直接连接符 47109"/>
          <p:cNvSpPr/>
          <p:nvPr/>
        </p:nvSpPr>
        <p:spPr>
          <a:xfrm flipV="1">
            <a:off x="1908175" y="1700213"/>
            <a:ext cx="576263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  <p:txBody>
          <a:bodyPr/>
          <a:lstStyle/>
          <a:p>
            <a:endParaRPr/>
          </a:p>
        </p:txBody>
      </p:sp>
      <p:sp>
        <p:nvSpPr>
          <p:cNvPr id="47111" name="直接连接符 47110"/>
          <p:cNvSpPr/>
          <p:nvPr/>
        </p:nvSpPr>
        <p:spPr>
          <a:xfrm flipV="1">
            <a:off x="6084888" y="1196975"/>
            <a:ext cx="1366837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47112" name="文本框 47111"/>
          <p:cNvSpPr txBox="1"/>
          <p:nvPr/>
        </p:nvSpPr>
        <p:spPr>
          <a:xfrm>
            <a:off x="5003800" y="24923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x-none" sz="3600" b="1">
                <a:latin typeface="Tahoma" panose="020B0604030504040204" pitchFamily="2" charset="0"/>
                <a:ea typeface="宋体" panose="02010600030101010101" pitchFamily="2" charset="-122"/>
              </a:rPr>
              <a:t>冰</a:t>
            </a:r>
          </a:p>
        </p:txBody>
      </p:sp>
      <p:sp>
        <p:nvSpPr>
          <p:cNvPr id="47113" name="文本框 47112"/>
          <p:cNvSpPr txBox="1"/>
          <p:nvPr/>
        </p:nvSpPr>
        <p:spPr>
          <a:xfrm>
            <a:off x="8496300" y="2565400"/>
            <a:ext cx="6477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x-none" sz="3200" b="1">
                <a:latin typeface="Tahoma" panose="020B0604030504040204" pitchFamily="2" charset="0"/>
                <a:ea typeface="宋体" panose="02010600030101010101" pitchFamily="2" charset="-122"/>
              </a:rPr>
              <a:t>水</a:t>
            </a:r>
          </a:p>
        </p:txBody>
      </p:sp>
      <p:sp>
        <p:nvSpPr>
          <p:cNvPr id="47114" name="文本框 47113"/>
          <p:cNvSpPr txBox="1"/>
          <p:nvPr/>
        </p:nvSpPr>
        <p:spPr>
          <a:xfrm>
            <a:off x="395288" y="23495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x-none" sz="3200" b="1">
                <a:latin typeface="Tahoma" panose="020B0604030504040204" pitchFamily="2" charset="0"/>
                <a:ea typeface="隶书" panose="02010509060101010101" pitchFamily="1" charset="-122"/>
              </a:rPr>
              <a:t>泥团</a:t>
            </a:r>
          </a:p>
        </p:txBody>
      </p:sp>
      <p:sp>
        <p:nvSpPr>
          <p:cNvPr id="47115" name="文本框 47114"/>
          <p:cNvSpPr txBox="1"/>
          <p:nvPr/>
        </p:nvSpPr>
        <p:spPr>
          <a:xfrm>
            <a:off x="2843213" y="256540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x-none" sz="3200" b="1">
                <a:latin typeface="Tahoma" panose="020B0604030504040204" pitchFamily="2" charset="0"/>
                <a:ea typeface="隶书" panose="02010509060101010101" pitchFamily="1" charset="-122"/>
              </a:rPr>
              <a:t>泥人</a:t>
            </a:r>
          </a:p>
        </p:txBody>
      </p:sp>
      <p:sp>
        <p:nvSpPr>
          <p:cNvPr id="47116" name="文本框 47115"/>
          <p:cNvSpPr txBox="1"/>
          <p:nvPr/>
        </p:nvSpPr>
        <p:spPr>
          <a:xfrm>
            <a:off x="323850" y="5029200"/>
            <a:ext cx="2898775" cy="1341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x-none" sz="3200" b="1">
                <a:solidFill>
                  <a:schemeClr val="accent2"/>
                </a:solidFill>
                <a:latin typeface="Tahoma" panose="020B0604030504040204" pitchFamily="2" charset="0"/>
                <a:ea typeface="方正舒体" panose="02010601030101010101" pitchFamily="2" charset="-122"/>
              </a:rPr>
              <a:t>国旗在太空中作环球旅行</a:t>
            </a:r>
            <a:r>
              <a:rPr lang="zh-CN" altLang="x-none">
                <a:solidFill>
                  <a:schemeClr val="accent2"/>
                </a:solidFill>
                <a:latin typeface="Tahoma" panose="020B0604030504040204" pitchFamily="2" charset="0"/>
                <a:ea typeface="方正舒体" panose="02010601030101010101" pitchFamily="2" charset="-122"/>
              </a:rPr>
              <a:t>。</a:t>
            </a:r>
          </a:p>
          <a:p>
            <a:endParaRPr lang="zh-CN" altLang="x-none">
              <a:latin typeface="Tahoma" pitchFamily="2" charset="0"/>
              <a:ea typeface="宋体" pitchFamily="2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3348038" y="2492375"/>
            <a:ext cx="42481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x-none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47118" name="文本框 47117"/>
          <p:cNvSpPr txBox="1"/>
          <p:nvPr/>
        </p:nvSpPr>
        <p:spPr>
          <a:xfrm>
            <a:off x="3492500" y="3716338"/>
            <a:ext cx="5329238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x-none" sz="3600" b="1">
                <a:latin typeface="Tahoma" panose="020B0604030504040204" pitchFamily="2" charset="0"/>
                <a:ea typeface="方正舒体" panose="02010601030101010101" pitchFamily="2" charset="-122"/>
              </a:rPr>
              <a:t>想一想</a:t>
            </a:r>
            <a:r>
              <a:rPr lang="zh-CN" altLang="x-none" sz="3600" b="1">
                <a:latin typeface="Tahoma" panose="020B0604030504040204" pitchFamily="2" charset="0"/>
                <a:ea typeface="宋体" panose="02010600030101010101" pitchFamily="2" charset="-122"/>
              </a:rPr>
              <a:t>：</a:t>
            </a:r>
          </a:p>
          <a:p>
            <a:r>
              <a:rPr lang="zh-CN" altLang="x-none" sz="3600" b="1">
                <a:latin typeface="Tahoma" panose="020B0604030504040204" pitchFamily="2" charset="0"/>
                <a:ea typeface="宋体" panose="02010600030101010101" pitchFamily="2" charset="-122"/>
              </a:rPr>
              <a:t>   这些实例中，发生变化的是什么？没有发生变化的什么？</a:t>
            </a:r>
          </a:p>
        </p:txBody>
      </p:sp>
      <p:graphicFrame>
        <p:nvGraphicFramePr>
          <p:cNvPr id="47119" name="对象 47118"/>
          <p:cNvGraphicFramePr>
            <a:graphicFrameLocks noChangeAspect="1"/>
          </p:cNvGraphicFramePr>
          <p:nvPr/>
        </p:nvGraphicFramePr>
        <p:xfrm>
          <a:off x="2484438" y="188913"/>
          <a:ext cx="19812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r:id="rId7" imgW="1162050" imgH="1666875" progId="Paint.Picture">
                  <p:embed/>
                </p:oleObj>
              </mc:Choice>
              <mc:Fallback>
                <p:oleObj r:id="rId7" imgW="1162050" imgH="1666875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84438" y="188913"/>
                        <a:ext cx="1981200" cy="220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718540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2"/>
          <p:cNvSpPr/>
          <p:nvPr/>
        </p:nvSpPr>
        <p:spPr>
          <a:xfrm>
            <a:off x="360363" y="1354455"/>
            <a:ext cx="8720137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endParaRPr lang="en-US" altLang="zh-CN" sz="2800" b="1">
              <a:solidFill>
                <a:srgbClr val="111111"/>
              </a:solidFill>
              <a:latin typeface="宋体" pitchFamily="2" charset="-122"/>
              <a:ea typeface="宋体" pitchFamily="2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800" b="1">
              <a:solidFill>
                <a:srgbClr val="111111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7177" name="组合 7176"/>
          <p:cNvGrpSpPr/>
          <p:nvPr/>
        </p:nvGrpSpPr>
        <p:grpSpPr>
          <a:xfrm>
            <a:off x="139700" y="1123950"/>
            <a:ext cx="8543925" cy="4862830"/>
            <a:chOff x="267" y="2952"/>
            <a:chExt cx="5382" cy="1195"/>
          </a:xfrm>
        </p:grpSpPr>
        <p:pic>
          <p:nvPicPr>
            <p:cNvPr id="7171" name="Picture 15" descr="3869d14ea404dd3db3de05aa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4" y="2998"/>
              <a:ext cx="1186" cy="11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2" name="Picture 16" descr="加热工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0" y="2952"/>
              <a:ext cx="1439" cy="11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3" name="Picture 17" descr="杨利伟在太空进食太空小月饼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4" y="2980"/>
              <a:ext cx="1516" cy="11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Picture 18" descr="用铁打一把镰刀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7" y="2988"/>
              <a:ext cx="1208" cy="113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6" name="Text Box 20"/>
          <p:cNvSpPr txBox="1"/>
          <p:nvPr/>
        </p:nvSpPr>
        <p:spPr>
          <a:xfrm>
            <a:off x="139700" y="229870"/>
            <a:ext cx="54991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质量会发生改变吗？</a:t>
            </a:r>
          </a:p>
        </p:txBody>
      </p:sp>
    </p:spTree>
    <p:extLst>
      <p:ext uri="{BB962C8B-B14F-4D97-AF65-F5344CB8AC3E}">
        <p14:creationId xmlns:p14="http://schemas.microsoft.com/office/powerpoint/2010/main" val="1643024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/>
        </p:nvSpPr>
        <p:spPr>
          <a:xfrm>
            <a:off x="228600" y="329565"/>
            <a:ext cx="8458200" cy="1599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质量是物体本身的一种属性：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3333FF"/>
                </a:solidFill>
                <a:latin typeface="Times New Roman" panose="02020603050405020304" pitchFamily="2" charset="0"/>
                <a:ea typeface="楷体_GB2312" pitchFamily="1" charset="-122"/>
              </a:rPr>
              <a:t>不随物体的形状、状态和位置（温度）的变化而变化。</a:t>
            </a:r>
          </a:p>
        </p:txBody>
      </p:sp>
      <p:pic>
        <p:nvPicPr>
          <p:cNvPr id="14339" name="图片 14338" descr="0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667000"/>
            <a:ext cx="1828800" cy="1693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4339" descr="12041118744"/>
          <p:cNvPicPr>
            <a:picLocks noChangeAspect="1"/>
          </p:cNvPicPr>
          <p:nvPr/>
        </p:nvPicPr>
        <p:blipFill>
          <a:blip r:embed="rId3"/>
          <a:srcRect l="14285" r="7143" b="4347"/>
          <a:stretch>
            <a:fillRect/>
          </a:stretch>
        </p:blipFill>
        <p:spPr>
          <a:xfrm>
            <a:off x="2514600" y="2667000"/>
            <a:ext cx="19050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81748301083a9c147bec2cd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2667000"/>
            <a:ext cx="1981200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20061109174157637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2667000"/>
            <a:ext cx="20574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14342" descr="b84175fd56916958d7887d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3600" y="4724400"/>
            <a:ext cx="1600200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14343" descr="earth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3000" y="4724400"/>
            <a:ext cx="1676400" cy="1470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5" name="矩形 14344"/>
          <p:cNvSpPr/>
          <p:nvPr/>
        </p:nvSpPr>
        <p:spPr>
          <a:xfrm>
            <a:off x="609600" y="4267200"/>
            <a:ext cx="381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形状改变，质量不变</a:t>
            </a:r>
          </a:p>
        </p:txBody>
      </p:sp>
      <p:sp>
        <p:nvSpPr>
          <p:cNvPr id="14346" name="矩形 14345"/>
          <p:cNvSpPr/>
          <p:nvPr/>
        </p:nvSpPr>
        <p:spPr>
          <a:xfrm>
            <a:off x="5029200" y="4191000"/>
            <a:ext cx="381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状态改变，质量不变</a:t>
            </a:r>
          </a:p>
        </p:txBody>
      </p:sp>
      <p:sp>
        <p:nvSpPr>
          <p:cNvPr id="14347" name="矩形 14346"/>
          <p:cNvSpPr/>
          <p:nvPr/>
        </p:nvSpPr>
        <p:spPr>
          <a:xfrm>
            <a:off x="2057400" y="6096000"/>
            <a:ext cx="502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FF0066"/>
                </a:solidFill>
                <a:latin typeface="Times New Roman" panose="02020603050405020304" pitchFamily="2" charset="0"/>
                <a:ea typeface="仿宋_GB2312" pitchFamily="1" charset="-122"/>
              </a:rPr>
              <a:t>物体位置改变，质量不变</a:t>
            </a:r>
          </a:p>
        </p:txBody>
      </p:sp>
      <p:sp>
        <p:nvSpPr>
          <p:cNvPr id="14348" name="文本框 14347"/>
          <p:cNvSpPr txBox="1"/>
          <p:nvPr/>
        </p:nvSpPr>
        <p:spPr>
          <a:xfrm>
            <a:off x="1295400" y="5257800"/>
            <a:ext cx="1462088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b="1">
                <a:latin typeface="Times New Roman" panose="02020603050405020304" pitchFamily="2" charset="0"/>
              </a:rPr>
              <a:t>火星</a:t>
            </a:r>
          </a:p>
        </p:txBody>
      </p:sp>
      <p:sp>
        <p:nvSpPr>
          <p:cNvPr id="14349" name="文本框 14348"/>
          <p:cNvSpPr txBox="1"/>
          <p:nvPr/>
        </p:nvSpPr>
        <p:spPr>
          <a:xfrm>
            <a:off x="6629400" y="5334000"/>
            <a:ext cx="1385888" cy="5191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b="1">
                <a:latin typeface="Times New Roman" panose="02020603050405020304" pitchFamily="2" charset="0"/>
              </a:rPr>
              <a:t>地球</a:t>
            </a:r>
          </a:p>
        </p:txBody>
      </p:sp>
    </p:spTree>
    <p:extLst>
      <p:ext uri="{BB962C8B-B14F-4D97-AF65-F5344CB8AC3E}">
        <p14:creationId xmlns:p14="http://schemas.microsoft.com/office/powerpoint/2010/main" val="3324652561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5" grpId="0"/>
      <p:bldP spid="14346" grpId="0"/>
      <p:bldP spid="14347" grpId="0"/>
      <p:bldP spid="14348" grpId="0"/>
      <p:bldP spid="1434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1208</Words>
  <Application>Microsoft Office PowerPoint</Application>
  <PresentationFormat>全屏显示(4:3)</PresentationFormat>
  <Paragraphs>184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Bitmap Image</vt:lpstr>
      <vt:lpstr>      5.1 质量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物体、物质和质量的区别：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3.一根铜棒，在下列各种情况下，它的质量会发生变化的是（        ）        A.把铜棒加热到100℃        B.把铜棒轧成一张薄铜板        C.宇航员带铜棒上月球        D.用锉刀对铜棒进行加工</vt:lpstr>
      <vt:lpstr>5．某物体质量是40000克，这个物体可能是 （      ）　　　 A．一头小象               B．一只鸡 C．一只山羊               D．一只生梨</vt:lpstr>
      <vt:lpstr>    7．下列关于质量的说法中，正确的是(    ) </vt:lpstr>
      <vt:lpstr>PowerPoint 演示文稿</vt:lpstr>
      <vt:lpstr>PowerPoint 演示文稿</vt:lpstr>
      <vt:lpstr>练一练，你会成为高手！</vt:lpstr>
      <vt:lpstr>谢  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14</cp:revision>
  <dcterms:created xsi:type="dcterms:W3CDTF">2020-11-18T08:25:49Z</dcterms:created>
  <dcterms:modified xsi:type="dcterms:W3CDTF">2020-11-18T08:48:19Z</dcterms:modified>
</cp:coreProperties>
</file>