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1.xml" ContentType="application/vnd.openxmlformats-officedocument.presentationml.tags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80" r:id="rId1"/>
  </p:sldMasterIdLst>
  <p:notesMasterIdLst>
    <p:notesMasterId r:id="rId34"/>
  </p:notesMasterIdLst>
  <p:sldIdLst>
    <p:sldId id="526" r:id="rId2"/>
    <p:sldId id="527" r:id="rId3"/>
    <p:sldId id="528" r:id="rId4"/>
    <p:sldId id="529" r:id="rId5"/>
    <p:sldId id="530" r:id="rId6"/>
    <p:sldId id="531" r:id="rId7"/>
    <p:sldId id="317" r:id="rId8"/>
    <p:sldId id="532" r:id="rId9"/>
    <p:sldId id="533" r:id="rId10"/>
    <p:sldId id="345" r:id="rId11"/>
    <p:sldId id="346" r:id="rId12"/>
    <p:sldId id="347" r:id="rId13"/>
    <p:sldId id="348" r:id="rId14"/>
    <p:sldId id="350" r:id="rId15"/>
    <p:sldId id="351" r:id="rId16"/>
    <p:sldId id="352" r:id="rId17"/>
    <p:sldId id="357" r:id="rId18"/>
    <p:sldId id="359" r:id="rId19"/>
    <p:sldId id="356" r:id="rId20"/>
    <p:sldId id="360" r:id="rId21"/>
    <p:sldId id="361" r:id="rId22"/>
    <p:sldId id="534" r:id="rId23"/>
    <p:sldId id="536" r:id="rId24"/>
    <p:sldId id="537" r:id="rId25"/>
    <p:sldId id="543" r:id="rId26"/>
    <p:sldId id="538" r:id="rId27"/>
    <p:sldId id="539" r:id="rId28"/>
    <p:sldId id="381" r:id="rId29"/>
    <p:sldId id="540" r:id="rId30"/>
    <p:sldId id="535" r:id="rId31"/>
    <p:sldId id="541" r:id="rId32"/>
    <p:sldId id="542" r:id="rId3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FF"/>
    <a:srgbClr val="9900CC"/>
    <a:srgbClr val="3333CC"/>
    <a:srgbClr val="0000FF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994" autoAdjust="0"/>
  </p:normalViewPr>
  <p:slideViewPr>
    <p:cSldViewPr snapToGrid="0">
      <p:cViewPr varScale="1">
        <p:scale>
          <a:sx n="116" d="100"/>
          <a:sy n="116" d="100"/>
        </p:scale>
        <p:origin x="276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E4E3C86-68E6-46E7-80A0-4E03F5CB82F7}" type="datetimeFigureOut">
              <a:rPr lang="zh-CN" altLang="en-US" smtClean="0"/>
              <a:pPr/>
              <a:t>2020/4/22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F4D3B6-BB98-43E9-92F0-39E22329FAA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918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  <a:cs typeface="+mn-cs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3554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23176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0598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124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099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6946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934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9795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F4D3B6-BB98-43E9-92F0-39E22329FAA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3163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96432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导入新知</a:t>
            </a:r>
          </a:p>
        </p:txBody>
      </p:sp>
    </p:spTree>
    <p:extLst>
      <p:ext uri="{BB962C8B-B14F-4D97-AF65-F5344CB8AC3E}">
        <p14:creationId xmlns:p14="http://schemas.microsoft.com/office/powerpoint/2010/main" val="3158925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6393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9426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950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2020/4/22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884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pPr lvl="0"/>
              <a:t>‹#›</a:t>
            </a:fld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02347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024005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素养目标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857232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探究新知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635542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巩固练习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3957819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课堂检测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9234289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课堂小结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908163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8"/>
          <p:cNvSpPr txBox="1">
            <a:spLocks noChangeArrowheads="1"/>
          </p:cNvSpPr>
          <p:nvPr userDrawn="1"/>
        </p:nvSpPr>
        <p:spPr bwMode="auto">
          <a:xfrm>
            <a:off x="475164" y="-41705"/>
            <a:ext cx="1427314" cy="453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pPr defTabSz="685324"/>
            <a:r>
              <a:rPr lang="zh-CN" altLang="en-US" sz="25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Yuanti SC"/>
              </a:rPr>
              <a:t>课后作业</a:t>
            </a:r>
            <a:endParaRPr lang="zh-CN" altLang="en-US" sz="25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Yuanti SC"/>
            </a:endParaRPr>
          </a:p>
        </p:txBody>
      </p:sp>
    </p:spTree>
    <p:extLst>
      <p:ext uri="{BB962C8B-B14F-4D97-AF65-F5344CB8AC3E}">
        <p14:creationId xmlns:p14="http://schemas.microsoft.com/office/powerpoint/2010/main" val="1758747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1680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2582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 defTabSz="685324"/>
            <a:endParaRPr lang="zh-CN" altLang="en-US" sz="1400">
              <a:solidFill>
                <a:srgbClr val="FFFFFF"/>
              </a:solidFill>
            </a:endParaRPr>
          </a:p>
        </p:txBody>
      </p:sp>
      <p:sp>
        <p:nvSpPr>
          <p:cNvPr id="13" name="文本框 1"/>
          <p:cNvSpPr txBox="1">
            <a:spLocks noChangeArrowheads="1"/>
          </p:cNvSpPr>
          <p:nvPr userDrawn="1"/>
        </p:nvSpPr>
        <p:spPr bwMode="auto">
          <a:xfrm>
            <a:off x="6230680" y="7815"/>
            <a:ext cx="2459420" cy="3770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/>
          <a:p>
            <a:pPr defTabSz="685324">
              <a:defRPr/>
            </a:pP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4.5 </a:t>
            </a:r>
            <a:r>
              <a:rPr lang="zh-CN" altLang="en-US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光的色散</a:t>
            </a:r>
            <a:r>
              <a:rPr lang="en-US" altLang="zh-CN" sz="2000" b="1" dirty="0" smtClean="0">
                <a:solidFill>
                  <a:srgbClr val="8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</a:p>
        </p:txBody>
      </p:sp>
      <p:grpSp>
        <p:nvGrpSpPr>
          <p:cNvPr id="14" name="组合 5"/>
          <p:cNvGrpSpPr/>
          <p:nvPr userDrawn="1"/>
        </p:nvGrpSpPr>
        <p:grpSpPr bwMode="auto">
          <a:xfrm>
            <a:off x="-7031" y="44021"/>
            <a:ext cx="1835831" cy="356694"/>
            <a:chOff x="-19612" y="-12043"/>
            <a:chExt cx="2447406" cy="475593"/>
          </a:xfrm>
        </p:grpSpPr>
        <p:cxnSp>
          <p:nvCxnSpPr>
            <p:cNvPr id="15" name="直线连接符 10"/>
            <p:cNvCxnSpPr/>
            <p:nvPr/>
          </p:nvCxnSpPr>
          <p:spPr>
            <a:xfrm>
              <a:off x="-19612" y="463550"/>
              <a:ext cx="2447406" cy="0"/>
            </a:xfrm>
            <a:prstGeom prst="line">
              <a:avLst/>
            </a:prstGeom>
            <a:noFill/>
            <a:ln w="25400" cap="flat" cmpd="sng" algn="ctr">
              <a:solidFill>
                <a:srgbClr val="00B05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</p:cxnSp>
        <p:sp>
          <p:nvSpPr>
            <p:cNvPr id="17" name="Freeform 74"/>
            <p:cNvSpPr>
              <a:spLocks noChangeAspect="1" noEditPoints="1"/>
            </p:cNvSpPr>
            <p:nvPr/>
          </p:nvSpPr>
          <p:spPr bwMode="auto">
            <a:xfrm>
              <a:off x="115415" y="-12043"/>
              <a:ext cx="486916" cy="431145"/>
            </a:xfrm>
            <a:custGeom>
              <a:avLst/>
              <a:gdLst>
                <a:gd name="T0" fmla="*/ 127 w 167"/>
                <a:gd name="T1" fmla="*/ 22 h 148"/>
                <a:gd name="T2" fmla="*/ 74 w 167"/>
                <a:gd name="T3" fmla="*/ 0 h 148"/>
                <a:gd name="T4" fmla="*/ 0 w 167"/>
                <a:gd name="T5" fmla="*/ 74 h 148"/>
                <a:gd name="T6" fmla="*/ 74 w 167"/>
                <a:gd name="T7" fmla="*/ 148 h 148"/>
                <a:gd name="T8" fmla="*/ 143 w 167"/>
                <a:gd name="T9" fmla="*/ 99 h 148"/>
                <a:gd name="T10" fmla="*/ 70 w 167"/>
                <a:gd name="T11" fmla="*/ 79 h 148"/>
                <a:gd name="T12" fmla="*/ 127 w 167"/>
                <a:gd name="T13" fmla="*/ 22 h 148"/>
                <a:gd name="T14" fmla="*/ 147 w 167"/>
                <a:gd name="T15" fmla="*/ 19 h 148"/>
                <a:gd name="T16" fmla="*/ 93 w 167"/>
                <a:gd name="T17" fmla="*/ 73 h 148"/>
                <a:gd name="T18" fmla="*/ 164 w 167"/>
                <a:gd name="T19" fmla="*/ 92 h 148"/>
                <a:gd name="T20" fmla="*/ 167 w 167"/>
                <a:gd name="T21" fmla="*/ 69 h 148"/>
                <a:gd name="T22" fmla="*/ 147 w 167"/>
                <a:gd name="T23" fmla="*/ 1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7" h="148">
                  <a:moveTo>
                    <a:pt x="127" y="22"/>
                  </a:moveTo>
                  <a:cubicBezTo>
                    <a:pt x="113" y="8"/>
                    <a:pt x="95" y="0"/>
                    <a:pt x="74" y="0"/>
                  </a:cubicBezTo>
                  <a:cubicBezTo>
                    <a:pt x="33" y="0"/>
                    <a:pt x="0" y="33"/>
                    <a:pt x="0" y="74"/>
                  </a:cubicBezTo>
                  <a:cubicBezTo>
                    <a:pt x="0" y="115"/>
                    <a:pt x="33" y="148"/>
                    <a:pt x="74" y="148"/>
                  </a:cubicBezTo>
                  <a:cubicBezTo>
                    <a:pt x="106" y="148"/>
                    <a:pt x="133" y="127"/>
                    <a:pt x="143" y="99"/>
                  </a:cubicBezTo>
                  <a:cubicBezTo>
                    <a:pt x="70" y="79"/>
                    <a:pt x="70" y="79"/>
                    <a:pt x="70" y="79"/>
                  </a:cubicBezTo>
                  <a:lnTo>
                    <a:pt x="127" y="22"/>
                  </a:lnTo>
                  <a:close/>
                  <a:moveTo>
                    <a:pt x="147" y="19"/>
                  </a:moveTo>
                  <a:cubicBezTo>
                    <a:pt x="93" y="73"/>
                    <a:pt x="93" y="73"/>
                    <a:pt x="93" y="73"/>
                  </a:cubicBezTo>
                  <a:cubicBezTo>
                    <a:pt x="164" y="92"/>
                    <a:pt x="164" y="92"/>
                    <a:pt x="164" y="92"/>
                  </a:cubicBezTo>
                  <a:cubicBezTo>
                    <a:pt x="166" y="85"/>
                    <a:pt x="167" y="77"/>
                    <a:pt x="167" y="69"/>
                  </a:cubicBezTo>
                  <a:cubicBezTo>
                    <a:pt x="167" y="50"/>
                    <a:pt x="160" y="32"/>
                    <a:pt x="147" y="19"/>
                  </a:cubicBezTo>
                  <a:close/>
                </a:path>
              </a:pathLst>
            </a:custGeom>
            <a:solidFill>
              <a:srgbClr val="FFBF53">
                <a:lumMod val="75000"/>
              </a:srgbClr>
            </a:solidFill>
            <a:ln>
              <a:noFill/>
            </a:ln>
          </p:spPr>
          <p:txBody>
            <a:bodyPr/>
            <a:lstStyle/>
            <a:p>
              <a:pPr defTabSz="685324">
                <a:defRPr/>
              </a:pPr>
              <a:endParaRPr lang="en-US" sz="1400" dirty="0">
                <a:solidFill>
                  <a:srgbClr val="000000"/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 userDrawn="1"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6557" y="0"/>
            <a:ext cx="1177443" cy="46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239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</p:sldLayoutIdLst>
  <p:timing>
    <p:tnLst>
      <p:par>
        <p:cTn id="1" dur="indefinite" restart="never" nodeType="tmRoot"/>
      </p:par>
    </p:tnLst>
  </p:timing>
  <p:txStyles>
    <p:titleStyle>
      <a:lvl1pPr algn="l" defTabSz="685324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324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324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324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2.png"/><Relationship Id="rId2" Type="http://schemas.openxmlformats.org/officeDocument/2006/relationships/hyperlink" Target="http://image.baidu.com/i?ct=503316480&amp;z=0&amp;tn=baiduimagedetail&amp;word=%BC%D2%D3%C3%D7%CF%CD%E2%CF%DF%C9%B1%BE%FA%B5%C6&amp;in=2331&amp;cl=2&amp;cm=1&amp;sc=0&amp;lm=-1&amp;pn=627&amp;rn=1&amp;di=2811464416&amp;ln=2000&amp;fr=ala0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jpeg"/><Relationship Id="rId5" Type="http://schemas.openxmlformats.org/officeDocument/2006/relationships/hyperlink" Target="http://image.baidu.com/i?ct=503316480&amp;z=0&amp;tn=baiduimagedetail&amp;word=%BC%D2%D3%C3%D7%CF%CD%E2%CF%DF%C9%B1%BE%FA%B5%C6&amp;in=5403&amp;cl=2&amp;cm=1&amp;sc=0&amp;lm=-1&amp;pn=540&amp;rn=1&amp;di=2255918952&amp;ln=2000&amp;fr=ala0" TargetMode="External"/><Relationship Id="rId4" Type="http://schemas.openxmlformats.org/officeDocument/2006/relationships/image" Target="../media/image4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tif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9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hyperlink" Target="&#20809;&#30340;&#33394;&#25955;2.swf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&#20809;&#30340;&#33394;&#25955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../../../DOCUME~1/ADMINI~1/LOCALS~1/Temp/Rar$DI00.946/flash/&#22825;&#31354;&#20026;&#20160;&#20040;&#20250;&#20986;&#29616;&#24425;&#34425;.swf" TargetMode="Externa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33394;&#20809;&#30340;&#28151;&#21512;.mp4" TargetMode="Externa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7" t="1460" r="900" b="1237"/>
          <a:stretch>
            <a:fillRect/>
          </a:stretch>
        </p:blipFill>
        <p:spPr>
          <a:xfrm>
            <a:off x="1" y="-7958"/>
            <a:ext cx="9144000" cy="5151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1" y="2567722"/>
            <a:ext cx="9144002" cy="670094"/>
          </a:xfrm>
        </p:spPr>
        <p:txBody>
          <a:bodyPr>
            <a:noAutofit/>
          </a:bodyPr>
          <a:lstStyle/>
          <a:p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44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光的色散  </a:t>
            </a:r>
          </a:p>
        </p:txBody>
      </p:sp>
      <p:sp>
        <p:nvSpPr>
          <p:cNvPr id="5" name="矩形 4"/>
          <p:cNvSpPr/>
          <p:nvPr/>
        </p:nvSpPr>
        <p:spPr>
          <a:xfrm>
            <a:off x="0" y="1324433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685800"/>
            <a:r>
              <a:rPr lang="zh-CN" altLang="en-US" sz="48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第四章  光现象</a:t>
            </a:r>
          </a:p>
        </p:txBody>
      </p:sp>
      <p:sp>
        <p:nvSpPr>
          <p:cNvPr id="8" name="圆角矩形 7"/>
          <p:cNvSpPr/>
          <p:nvPr/>
        </p:nvSpPr>
        <p:spPr>
          <a:xfrm>
            <a:off x="-1" y="-2726"/>
            <a:ext cx="3561908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800" kern="0" dirty="0">
              <a:solidFill>
                <a:prstClr val="black"/>
              </a:solidFill>
              <a:latin typeface="Times New Roman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158452" y="32775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八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/>
              </a:rPr>
              <a:t>年级 上册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/>
            </a:endParaRPr>
          </a:p>
        </p:txBody>
      </p:sp>
      <p:pic>
        <p:nvPicPr>
          <p:cNvPr id="9" name="Picture 2" descr="G:\其他部门资源\美编\图标\QQ图片20200217104227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9879" y="1874"/>
            <a:ext cx="1999391" cy="7946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7171" y="1148276"/>
            <a:ext cx="8380601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上世纪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中叶科学家发明了红光LED和绿光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LED，为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与这两种LED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组合，产生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白色LED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光源，日本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科学家又探寻到一种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LED，它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A．紫光LED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B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．黄光LED   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．蓝光LED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D．橙光LED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391602" y="2348668"/>
            <a:ext cx="395965" cy="461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48126" y="476553"/>
            <a:ext cx="1878947" cy="476925"/>
            <a:chOff x="497257" y="753279"/>
            <a:chExt cx="1881032" cy="477897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/>
          <p:nvPr/>
        </p:nvSpPr>
        <p:spPr>
          <a:xfrm>
            <a:off x="807709" y="951483"/>
            <a:ext cx="1582882" cy="4616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685800"/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太阳光谱</a:t>
            </a:r>
          </a:p>
        </p:txBody>
      </p:sp>
      <p:sp>
        <p:nvSpPr>
          <p:cNvPr id="9220" name="Text Box 3"/>
          <p:cNvSpPr txBox="1"/>
          <p:nvPr/>
        </p:nvSpPr>
        <p:spPr>
          <a:xfrm>
            <a:off x="395947" y="2744987"/>
            <a:ext cx="8381418" cy="1015663"/>
          </a:xfrm>
          <a:prstGeom prst="rect">
            <a:avLst/>
          </a:prstGeom>
          <a:noFill/>
          <a:ln w="57150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把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太阳光分解成不同的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色光，按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红、橙、黄、绿、蓝、靛、紫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的顺序排列起来就是光谱。</a:t>
            </a:r>
          </a:p>
        </p:txBody>
      </p:sp>
      <p:sp>
        <p:nvSpPr>
          <p:cNvPr id="9222" name="Text Box 1057"/>
          <p:cNvSpPr txBox="1"/>
          <p:nvPr/>
        </p:nvSpPr>
        <p:spPr>
          <a:xfrm>
            <a:off x="1765268" y="4183931"/>
            <a:ext cx="5343386" cy="4615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240" name="组合 9239"/>
          <p:cNvGrpSpPr/>
          <p:nvPr/>
        </p:nvGrpSpPr>
        <p:grpSpPr>
          <a:xfrm>
            <a:off x="1164418" y="1406805"/>
            <a:ext cx="6785660" cy="1356743"/>
            <a:chOff x="136" y="1041"/>
            <a:chExt cx="5307" cy="959"/>
          </a:xfrm>
        </p:grpSpPr>
        <p:sp>
          <p:nvSpPr>
            <p:cNvPr id="9228" name="矩形 9227"/>
            <p:cNvSpPr/>
            <p:nvPr/>
          </p:nvSpPr>
          <p:spPr>
            <a:xfrm>
              <a:off x="227" y="1478"/>
              <a:ext cx="5171" cy="408"/>
            </a:xfrm>
            <a:prstGeom prst="rect">
              <a:avLst/>
            </a:prstGeom>
            <a:solidFill>
              <a:schemeClr val="bg1"/>
            </a:solidFill>
            <a:ln w="2857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29" name="矩形 9228"/>
            <p:cNvSpPr/>
            <p:nvPr/>
          </p:nvSpPr>
          <p:spPr>
            <a:xfrm>
              <a:off x="227" y="1842"/>
              <a:ext cx="5171" cy="113"/>
            </a:xfrm>
            <a:prstGeom prst="rect">
              <a:avLst/>
            </a:prstGeom>
            <a:solidFill>
              <a:schemeClr val="tx2"/>
            </a:solidFill>
            <a:ln w="2857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30" name="矩形 9229"/>
            <p:cNvSpPr/>
            <p:nvPr/>
          </p:nvSpPr>
          <p:spPr>
            <a:xfrm>
              <a:off x="136" y="1432"/>
              <a:ext cx="136" cy="568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31" name="矩形 9230"/>
            <p:cNvSpPr/>
            <p:nvPr/>
          </p:nvSpPr>
          <p:spPr>
            <a:xfrm>
              <a:off x="5307" y="1432"/>
              <a:ext cx="136" cy="545"/>
            </a:xfrm>
            <a:prstGeom prst="rect">
              <a:avLst/>
            </a:prstGeom>
            <a:solidFill>
              <a:schemeClr val="bg1"/>
            </a:solidFill>
            <a:ln w="28575">
              <a:noFill/>
            </a:ln>
          </p:spPr>
          <p:txBody>
            <a:bodyPr/>
            <a:lstStyle/>
            <a:p>
              <a:pPr defTabSz="685800">
                <a:defRPr/>
              </a:pPr>
              <a:endParaRPr lang="zh-CN" altLang="en-US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232" name="Line 8"/>
            <p:cNvSpPr/>
            <p:nvPr/>
          </p:nvSpPr>
          <p:spPr>
            <a:xfrm>
              <a:off x="1061" y="1140"/>
              <a:ext cx="0" cy="31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3" name="Line 9"/>
            <p:cNvSpPr/>
            <p:nvPr/>
          </p:nvSpPr>
          <p:spPr>
            <a:xfrm>
              <a:off x="5053" y="1231"/>
              <a:ext cx="0" cy="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9234" name="Text Box 12"/>
            <p:cNvSpPr txBox="1"/>
            <p:nvPr/>
          </p:nvSpPr>
          <p:spPr>
            <a:xfrm>
              <a:off x="2543" y="1041"/>
              <a:ext cx="1089" cy="32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楷体" panose="02010609060101010101" charset="-122"/>
                </a:rPr>
                <a:t>可见光</a:t>
              </a:r>
              <a:r>
                <a:rPr lang="zh-CN" altLang="en-US" sz="2400" b="1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</a:p>
          </p:txBody>
        </p:sp>
        <p:cxnSp>
          <p:nvCxnSpPr>
            <p:cNvPr id="9235" name="直接箭头连接符 10"/>
            <p:cNvCxnSpPr/>
            <p:nvPr/>
          </p:nvCxnSpPr>
          <p:spPr>
            <a:xfrm rot="-10800000" flipV="1">
              <a:off x="1053" y="1229"/>
              <a:ext cx="1395" cy="1"/>
            </a:xfrm>
            <a:prstGeom prst="straightConnector1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arrow" w="med" len="med"/>
            </a:ln>
          </p:spPr>
        </p:cxnSp>
        <p:cxnSp>
          <p:nvCxnSpPr>
            <p:cNvPr id="9236" name="直接箭头连接符 11"/>
            <p:cNvCxnSpPr/>
            <p:nvPr/>
          </p:nvCxnSpPr>
          <p:spPr>
            <a:xfrm>
              <a:off x="3618" y="1229"/>
              <a:ext cx="1389" cy="1"/>
            </a:xfrm>
            <a:prstGeom prst="straightConnector1">
              <a:avLst/>
            </a:prstGeom>
            <a:ln w="0" cap="flat" cmpd="sng">
              <a:solidFill>
                <a:schemeClr val="tx2"/>
              </a:solidFill>
              <a:prstDash val="solid"/>
              <a:headEnd type="none" w="med" len="med"/>
              <a:tailEnd type="arrow" w="med" len="med"/>
            </a:ln>
          </p:spPr>
        </p:cxnSp>
        <p:sp>
          <p:nvSpPr>
            <p:cNvPr id="9237" name="直接连接符 9236"/>
            <p:cNvSpPr/>
            <p:nvPr/>
          </p:nvSpPr>
          <p:spPr>
            <a:xfrm>
              <a:off x="589" y="1864"/>
              <a:ext cx="0" cy="91"/>
            </a:xfrm>
            <a:prstGeom prst="line">
              <a:avLst/>
            </a:prstGeom>
            <a:ln w="9525">
              <a:noFill/>
            </a:ln>
          </p:spPr>
        </p:sp>
        <p:pic>
          <p:nvPicPr>
            <p:cNvPr id="9238" name="图片 923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43" y="1433"/>
              <a:ext cx="4014" cy="4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239" name="直接连接符 9238"/>
            <p:cNvSpPr/>
            <p:nvPr/>
          </p:nvSpPr>
          <p:spPr>
            <a:xfrm>
              <a:off x="476" y="1864"/>
              <a:ext cx="0" cy="113"/>
            </a:xfrm>
            <a:prstGeom prst="line">
              <a:avLst/>
            </a:prstGeom>
            <a:ln w="28575" cap="flat" cmpd="sng">
              <a:solidFill>
                <a:schemeClr val="bg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9241" name="Line 14"/>
          <p:cNvSpPr/>
          <p:nvPr/>
        </p:nvSpPr>
        <p:spPr>
          <a:xfrm rot="10800000">
            <a:off x="1705539" y="2313327"/>
            <a:ext cx="608226" cy="476"/>
          </a:xfrm>
          <a:prstGeom prst="line">
            <a:avLst/>
          </a:prstGeom>
          <a:ln w="50800" cap="flat" cmpd="sng">
            <a:solidFill>
              <a:srgbClr val="0066CC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9242" name="Text Box 3"/>
          <p:cNvSpPr txBox="1"/>
          <p:nvPr/>
        </p:nvSpPr>
        <p:spPr>
          <a:xfrm>
            <a:off x="955966" y="3784205"/>
            <a:ext cx="6146976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光谱上红光以外看不见的光叫做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红外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线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5000"/>
              </a:lnSpc>
              <a:defRPr/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紫光以外看不见的光叫做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紫外线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9243" name="Line 14"/>
          <p:cNvSpPr/>
          <p:nvPr/>
        </p:nvSpPr>
        <p:spPr>
          <a:xfrm rot="-10800000" flipH="1">
            <a:off x="7456551" y="2361870"/>
            <a:ext cx="637732" cy="476"/>
          </a:xfrm>
          <a:prstGeom prst="line">
            <a:avLst/>
          </a:prstGeom>
          <a:ln w="50800" cap="flat" cmpd="sng">
            <a:solidFill>
              <a:srgbClr val="0066CC"/>
            </a:solidFill>
            <a:prstDash val="solid"/>
            <a:headEnd type="none" w="med" len="med"/>
            <a:tailEnd type="triangle" w="med" len="med"/>
          </a:ln>
        </p:spPr>
      </p:sp>
      <p:grpSp>
        <p:nvGrpSpPr>
          <p:cNvPr id="5" name="组合 4"/>
          <p:cNvGrpSpPr/>
          <p:nvPr/>
        </p:nvGrpSpPr>
        <p:grpSpPr>
          <a:xfrm>
            <a:off x="2953875" y="468190"/>
            <a:ext cx="3380932" cy="461642"/>
            <a:chOff x="6200" y="980"/>
            <a:chExt cx="7104" cy="970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3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9190" y="980"/>
              <a:ext cx="4114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看不见的光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09845" y="2098233"/>
            <a:ext cx="111280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红外线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85837" y="2134221"/>
            <a:ext cx="111280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7030A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紫外线</a:t>
            </a:r>
          </a:p>
        </p:txBody>
      </p:sp>
      <p:grpSp>
        <p:nvGrpSpPr>
          <p:cNvPr id="33" name="组合 18"/>
          <p:cNvGrpSpPr/>
          <p:nvPr/>
        </p:nvGrpSpPr>
        <p:grpSpPr bwMode="auto">
          <a:xfrm>
            <a:off x="2760740" y="508656"/>
            <a:ext cx="1525530" cy="423517"/>
            <a:chOff x="2094735" y="684067"/>
            <a:chExt cx="1906600" cy="564688"/>
          </a:xfrm>
        </p:grpSpPr>
        <p:sp>
          <p:nvSpPr>
            <p:cNvPr id="34" name="圆角矩形 33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35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nimBg="1"/>
      <p:bldP spid="9220" grpId="0"/>
      <p:bldP spid="2" grpId="0" animBg="1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/>
          <p:nvPr/>
        </p:nvSpPr>
        <p:spPr>
          <a:xfrm>
            <a:off x="374868" y="1171597"/>
            <a:ext cx="8394743" cy="110799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光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谱上红光以外看不见的光叫做</a:t>
            </a:r>
            <a:r>
              <a:rPr lang="zh-CN" altLang="en-US" sz="2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红外线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，人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眼虽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看不到，但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可以用灵敏温度计来检验它们的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存在，属于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不可见光</a:t>
            </a:r>
            <a:r>
              <a:rPr lang="zh-CN" altLang="en-US" sz="22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sp>
        <p:nvSpPr>
          <p:cNvPr id="10267" name="Rectangle 3"/>
          <p:cNvSpPr txBox="1"/>
          <p:nvPr/>
        </p:nvSpPr>
        <p:spPr>
          <a:xfrm>
            <a:off x="897237" y="2948943"/>
            <a:ext cx="8308602" cy="160146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lnSpc>
                <a:spcPct val="150000"/>
              </a:lnSpc>
              <a:defRPr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①红外线具有</a:t>
            </a:r>
            <a:r>
              <a:rPr lang="zh-CN" altLang="en-US" sz="2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热效应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，能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</a:rPr>
              <a:t>使被照射的物体发热；</a:t>
            </a:r>
          </a:p>
          <a:p>
            <a:pPr defTabSz="685800" eaLnBrk="0" hangingPunct="0">
              <a:lnSpc>
                <a:spcPct val="150000"/>
              </a:lnSpc>
              <a:defRPr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②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太阳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的热主要就是通过红外线辐射的形式传送到地球的；</a:t>
            </a:r>
          </a:p>
          <a:p>
            <a:pPr defTabSz="685800" eaLnBrk="0" hangingPunct="0">
              <a:lnSpc>
                <a:spcPct val="150000"/>
              </a:lnSpc>
              <a:defRPr/>
            </a:pP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③物体能吸收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红外线，也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能向外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辐射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红外线。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defTabSz="685800" eaLnBrk="0" hangingPunct="0">
              <a:lnSpc>
                <a:spcPct val="125000"/>
              </a:lnSpc>
              <a:defRPr/>
            </a:pPr>
            <a:endParaRPr lang="zh-CN" altLang="en-US" sz="2400" b="1" dirty="0">
              <a:solidFill>
                <a:srgbClr val="44546A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70" name="矩形 10269"/>
          <p:cNvSpPr/>
          <p:nvPr/>
        </p:nvSpPr>
        <p:spPr>
          <a:xfrm>
            <a:off x="897237" y="2296078"/>
            <a:ext cx="2603756" cy="55976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红外线的特点：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855968" y="651229"/>
            <a:ext cx="1187420" cy="46153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红外线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0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0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0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7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 txBox="1"/>
          <p:nvPr/>
        </p:nvSpPr>
        <p:spPr>
          <a:xfrm>
            <a:off x="815094" y="595047"/>
            <a:ext cx="3577011" cy="4854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红外线的应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用：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2294" name="Text Box 6"/>
          <p:cNvSpPr txBox="1"/>
          <p:nvPr/>
        </p:nvSpPr>
        <p:spPr>
          <a:xfrm>
            <a:off x="992622" y="1302657"/>
            <a:ext cx="2915006" cy="4153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①红外线加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热。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305" name="组合 12304"/>
          <p:cNvGrpSpPr/>
          <p:nvPr/>
        </p:nvGrpSpPr>
        <p:grpSpPr>
          <a:xfrm>
            <a:off x="77420" y="1953055"/>
            <a:ext cx="2941182" cy="2748911"/>
            <a:chOff x="192" y="1314"/>
            <a:chExt cx="2472" cy="2203"/>
          </a:xfrm>
        </p:grpSpPr>
        <p:pic>
          <p:nvPicPr>
            <p:cNvPr id="12298" name="图片 12297" descr="电烤箱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92" y="1314"/>
              <a:ext cx="2472" cy="2203"/>
            </a:xfrm>
            <a:prstGeom prst="rect">
              <a:avLst/>
            </a:prstGeom>
            <a:noFill/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2297" name="文本框 12296"/>
            <p:cNvSpPr txBox="1"/>
            <p:nvPr/>
          </p:nvSpPr>
          <p:spPr>
            <a:xfrm>
              <a:off x="812" y="3049"/>
              <a:ext cx="1044" cy="37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电烤箱</a:t>
              </a:r>
            </a:p>
          </p:txBody>
        </p:sp>
      </p:grpSp>
      <p:grpSp>
        <p:nvGrpSpPr>
          <p:cNvPr id="12306" name="组合 12305"/>
          <p:cNvGrpSpPr/>
          <p:nvPr/>
        </p:nvGrpSpPr>
        <p:grpSpPr>
          <a:xfrm>
            <a:off x="1122537" y="1953057"/>
            <a:ext cx="2835529" cy="2749386"/>
            <a:chOff x="1866" y="1419"/>
            <a:chExt cx="2872" cy="2347"/>
          </a:xfrm>
        </p:grpSpPr>
        <p:pic>
          <p:nvPicPr>
            <p:cNvPr id="12300" name="图片 1229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866" y="1419"/>
              <a:ext cx="2872" cy="234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96" name="文本框 12295"/>
            <p:cNvSpPr txBox="1"/>
            <p:nvPr/>
          </p:nvSpPr>
          <p:spPr>
            <a:xfrm>
              <a:off x="2756" y="3249"/>
              <a:ext cx="1708" cy="39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浴室暖灯</a:t>
              </a:r>
            </a:p>
          </p:txBody>
        </p:sp>
      </p:grpSp>
      <p:grpSp>
        <p:nvGrpSpPr>
          <p:cNvPr id="12304" name="组合 12303"/>
          <p:cNvGrpSpPr/>
          <p:nvPr/>
        </p:nvGrpSpPr>
        <p:grpSpPr>
          <a:xfrm>
            <a:off x="2193359" y="1886905"/>
            <a:ext cx="2198747" cy="3101567"/>
            <a:chOff x="3685" y="342"/>
            <a:chExt cx="1848" cy="2391"/>
          </a:xfrm>
        </p:grpSpPr>
        <p:pic>
          <p:nvPicPr>
            <p:cNvPr id="12299" name="图片 12298" descr="远红外取暖器"/>
            <p:cNvPicPr>
              <a:picLocks noChangeAspect="1"/>
            </p:cNvPicPr>
            <p:nvPr/>
          </p:nvPicPr>
          <p:blipFill>
            <a:blip r:embed="rId4" cstate="print"/>
            <a:srcRect l="10926" t="5231" r="2875" b="9036"/>
            <a:stretch>
              <a:fillRect/>
            </a:stretch>
          </p:blipFill>
          <p:spPr>
            <a:xfrm>
              <a:off x="3685" y="342"/>
              <a:ext cx="1799" cy="2163"/>
            </a:xfrm>
            <a:prstGeom prst="rect">
              <a:avLst/>
            </a:prstGeom>
            <a:noFill/>
            <a:ln w="28575" cap="flat" cmpd="sng">
              <a:solidFill>
                <a:srgbClr val="3D8F95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2302" name="文本框 12301"/>
            <p:cNvSpPr txBox="1"/>
            <p:nvPr/>
          </p:nvSpPr>
          <p:spPr>
            <a:xfrm>
              <a:off x="5106" y="686"/>
              <a:ext cx="427" cy="2047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eaVert" wrap="square"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100" b="1" dirty="0">
                  <a:solidFill>
                    <a:srgbClr val="0066CC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远红外取暖器</a:t>
              </a:r>
            </a:p>
          </p:txBody>
        </p:sp>
      </p:grpSp>
      <p:sp>
        <p:nvSpPr>
          <p:cNvPr id="23557" name="Text Box 6"/>
          <p:cNvSpPr txBox="1"/>
          <p:nvPr/>
        </p:nvSpPr>
        <p:spPr>
          <a:xfrm>
            <a:off x="5188421" y="1302657"/>
            <a:ext cx="2066443" cy="415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②红外测温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仪。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3559" name="图片 23558" descr="红外测温仪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57669" y="1903086"/>
            <a:ext cx="1630501" cy="2658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8" name="Picture 19" descr="200352314375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728964" y="1903084"/>
            <a:ext cx="3286700" cy="263897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/>
      <p:bldP spid="2355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 txBox="1"/>
          <p:nvPr/>
        </p:nvSpPr>
        <p:spPr>
          <a:xfrm>
            <a:off x="696147" y="811894"/>
            <a:ext cx="2575559" cy="39358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③红外线遥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控。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2532" name="组合 22531"/>
          <p:cNvGrpSpPr>
            <a:grpSpLocks noChangeAspect="1"/>
          </p:cNvGrpSpPr>
          <p:nvPr/>
        </p:nvGrpSpPr>
        <p:grpSpPr>
          <a:xfrm>
            <a:off x="313950" y="1317793"/>
            <a:ext cx="4112420" cy="3098237"/>
            <a:chOff x="0" y="0"/>
            <a:chExt cx="1788" cy="1200"/>
          </a:xfrm>
        </p:grpSpPr>
        <p:pic>
          <p:nvPicPr>
            <p:cNvPr id="22533" name="Picture 4" descr="51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92" y="0"/>
              <a:ext cx="396" cy="12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4" name="Picture 5" descr="517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362" cy="120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316" name="Text Box 6"/>
          <p:cNvSpPr txBox="1"/>
          <p:nvPr/>
        </p:nvSpPr>
        <p:spPr>
          <a:xfrm>
            <a:off x="5842676" y="812611"/>
            <a:ext cx="2461455" cy="415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④红外遥感探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测。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3319" name="Picture 5" descr="探矿"/>
          <p:cNvPicPr>
            <a:picLocks noChangeAspect="1"/>
          </p:cNvPicPr>
          <p:nvPr/>
        </p:nvPicPr>
        <p:blipFill rotWithShape="1">
          <a:blip r:embed="rId5" cstate="print"/>
          <a:srcRect b="8228"/>
          <a:stretch/>
        </p:blipFill>
        <p:spPr>
          <a:xfrm>
            <a:off x="4797111" y="1277817"/>
            <a:ext cx="3113466" cy="291667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8" name="Picture 4" descr="天气"/>
          <p:cNvPicPr>
            <a:picLocks noChangeAspect="1"/>
          </p:cNvPicPr>
          <p:nvPr/>
        </p:nvPicPr>
        <p:blipFill rotWithShape="1">
          <a:blip r:embed="rId6" cstate="print"/>
          <a:srcRect t="4652" b="8216"/>
          <a:stretch/>
        </p:blipFill>
        <p:spPr>
          <a:xfrm>
            <a:off x="5706118" y="1317793"/>
            <a:ext cx="2859324" cy="287670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3" descr="卫星"/>
          <p:cNvPicPr>
            <a:picLocks noChangeAspect="1"/>
          </p:cNvPicPr>
          <p:nvPr/>
        </p:nvPicPr>
        <p:blipFill rotWithShape="1">
          <a:blip r:embed="rId7" cstate="print"/>
          <a:srcRect b="8245"/>
          <a:stretch/>
        </p:blipFill>
        <p:spPr>
          <a:xfrm>
            <a:off x="6657479" y="1279248"/>
            <a:ext cx="2356278" cy="291524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133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/>
          <p:nvPr/>
        </p:nvSpPr>
        <p:spPr>
          <a:xfrm>
            <a:off x="182437" y="1061731"/>
            <a:ext cx="8961563" cy="90024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响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尾蛇的视力很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差，但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体内有一红外线定位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器官，依靠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红外线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定位，它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能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准确地捕捉猎物，根据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这一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原理，发明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了响尾蛇导弹。</a:t>
            </a:r>
            <a:endParaRPr lang="en-US" altLang="zh-CN" sz="21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21508" name="Picture 3" descr="114662251257714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46794" y="2018718"/>
            <a:ext cx="3532801" cy="2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4" descr="2006228570037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82392" y="2018718"/>
            <a:ext cx="3571480" cy="2443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10" name="Text Box 5"/>
          <p:cNvSpPr txBox="1"/>
          <p:nvPr/>
        </p:nvSpPr>
        <p:spPr>
          <a:xfrm>
            <a:off x="5197219" y="2073941"/>
            <a:ext cx="359332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利用红外</a:t>
            </a:r>
            <a:r>
              <a:rPr lang="zh-CN" altLang="en-US" sz="20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线跟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踪目标</a:t>
            </a:r>
          </a:p>
        </p:txBody>
      </p:sp>
      <p:sp>
        <p:nvSpPr>
          <p:cNvPr id="21511" name="矩形 21510"/>
          <p:cNvSpPr/>
          <p:nvPr/>
        </p:nvSpPr>
        <p:spPr>
          <a:xfrm>
            <a:off x="393629" y="646233"/>
            <a:ext cx="210404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⑤红外线定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位。</a:t>
            </a:r>
            <a:endParaRPr lang="zh-CN" altLang="en-US" sz="21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  <p:bldP spid="21510" grpId="0"/>
      <p:bldP spid="215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 txBox="1"/>
          <p:nvPr/>
        </p:nvSpPr>
        <p:spPr>
          <a:xfrm>
            <a:off x="546677" y="603382"/>
            <a:ext cx="2454793" cy="51304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⑥ 红外线成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像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</a:p>
        </p:txBody>
      </p:sp>
      <p:pic>
        <p:nvPicPr>
          <p:cNvPr id="24581" name="Picture 6" descr="50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909" y="1221092"/>
            <a:ext cx="1970307" cy="3086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82" name="TextBox 5"/>
          <p:cNvSpPr txBox="1"/>
          <p:nvPr/>
        </p:nvSpPr>
        <p:spPr>
          <a:xfrm>
            <a:off x="386667" y="4414802"/>
            <a:ext cx="4256623" cy="415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用红外胶片拍摄的</a:t>
            </a:r>
            <a:r>
              <a:rPr lang="en-US" altLang="zh-CN" sz="21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“</a:t>
            </a:r>
            <a:r>
              <a:rPr lang="zh-CN" altLang="en-US" sz="21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热谱图</a:t>
            </a:r>
            <a:r>
              <a:rPr lang="en-US" altLang="zh-CN" sz="2100" b="1" dirty="0" smtClean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</a:t>
            </a:r>
            <a:r>
              <a:rPr lang="zh-CN" altLang="en-US" sz="2100" b="1" dirty="0" smtClean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zh-CN" altLang="en-US" sz="2100" b="1" dirty="0">
              <a:solidFill>
                <a:srgbClr val="44546A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24580" name="Picture 4" descr="infrared_3_2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79247" y="1221091"/>
            <a:ext cx="3022089" cy="3086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4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59723" y="1221095"/>
            <a:ext cx="3390926" cy="30863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5369" name="组合 15368"/>
          <p:cNvGrpSpPr/>
          <p:nvPr/>
        </p:nvGrpSpPr>
        <p:grpSpPr>
          <a:xfrm>
            <a:off x="4444456" y="1219666"/>
            <a:ext cx="3832580" cy="3087764"/>
            <a:chOff x="2426" y="1706"/>
            <a:chExt cx="3221" cy="2486"/>
          </a:xfrm>
        </p:grpSpPr>
        <p:pic>
          <p:nvPicPr>
            <p:cNvPr id="15365" name="Picture 4" descr="it?u=3155872828,2321068819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426" y="1706"/>
              <a:ext cx="3175" cy="248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366" name="Text Box 5"/>
            <p:cNvSpPr txBox="1"/>
            <p:nvPr/>
          </p:nvSpPr>
          <p:spPr>
            <a:xfrm>
              <a:off x="3923" y="1774"/>
              <a:ext cx="1724" cy="12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rPr>
                <a:t>　　野生东北虎进村吃</a:t>
              </a:r>
              <a:r>
                <a:rPr lang="zh-CN" altLang="en-US" sz="2400" b="1" dirty="0" smtClean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rPr>
                <a:t>牛，被</a:t>
              </a:r>
              <a:r>
                <a:rPr lang="zh-CN" altLang="en-US" sz="2400" b="1" dirty="0">
                  <a:solidFill>
                    <a:srgbClr val="FFFFFF"/>
                  </a:solidFill>
                  <a:latin typeface="楷体" panose="02010609060101010101" charset="-122"/>
                  <a:ea typeface="楷体" panose="02010609060101010101" charset="-122"/>
                </a:rPr>
                <a:t>红外线相机逮个正着。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162142" y="1220615"/>
            <a:ext cx="3750245" cy="3086814"/>
            <a:chOff x="11314" y="3191"/>
            <a:chExt cx="7880" cy="6328"/>
          </a:xfrm>
        </p:grpSpPr>
        <p:pic>
          <p:nvPicPr>
            <p:cNvPr id="18437" name="Picture 2" descr="hwxtk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314" y="3191"/>
              <a:ext cx="7880" cy="6328"/>
            </a:xfrm>
            <a:prstGeom prst="rect">
              <a:avLst/>
            </a:prstGeom>
            <a:noFill/>
            <a:ln w="2857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8438" name="Text Box 3"/>
            <p:cNvSpPr txBox="1"/>
            <p:nvPr/>
          </p:nvSpPr>
          <p:spPr>
            <a:xfrm>
              <a:off x="13391" y="3350"/>
              <a:ext cx="5803" cy="170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红外夜视仪在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军事上有着</a:t>
              </a:r>
              <a:r>
                <a:rPr lang="zh-CN" altLang="en-US" sz="24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重要的作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用。</a:t>
              </a:r>
              <a:endPara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4536" y="951248"/>
            <a:ext cx="8894935" cy="37279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100" b="1" dirty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每年5月份，我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省成都及周边的区的农民都有大量焚烧秸秆的现象。焚烧秸秆所产生的烟雾不仅对空气的质量造成了严重的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污染，威胁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到人的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健康，还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影响了正常的航空及交通。为了对秸秆焚烧进行有效的监控和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治理，今年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成都市气象局利用了高科技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帮手，通过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卫星遥感技术进行观测以及时发现焚烧源。卫星监测焚烧源的主要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依据是（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A．对焚烧源进行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拍照，从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照片上直接看到焚烧源 </a:t>
            </a:r>
          </a:p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B．监测焚烧源产生的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烟雾，从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烟雾的多少来确定焚烧源 </a:t>
            </a:r>
          </a:p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C．监测焚烧源的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颜色，从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遥感照片的颜色来确定焚烧源 </a:t>
            </a:r>
          </a:p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D．监测焚烧源的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温度，通过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捕捉高温物体发出的红外线来确定焚烧源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76586" y="2584451"/>
            <a:ext cx="290312" cy="461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D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48126" y="402250"/>
            <a:ext cx="1878947" cy="476925"/>
            <a:chOff x="497257" y="753279"/>
            <a:chExt cx="1881032" cy="477897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5336" y="1006958"/>
            <a:ext cx="9038665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浙江大学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柏浩研制出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一种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神奇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织物，给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白兔身体披上该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织物，如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图甲所示；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用红外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照相机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拍摄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得到的照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片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上，兔子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身体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“隐形”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了，如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乙所示，兔子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身体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“隐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形”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是因为该织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物（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A．呈洁白色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B．隔热性好   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．导热性好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D．密度较小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040083" y="3327012"/>
            <a:ext cx="290312" cy="461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pic>
        <p:nvPicPr>
          <p:cNvPr id="4" name="图片 3" descr="a50ea27b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0647" y="1739810"/>
            <a:ext cx="3858140" cy="1527030"/>
          </a:xfrm>
          <a:prstGeom prst="rect">
            <a:avLst/>
          </a:prstGeom>
        </p:spPr>
      </p:pic>
      <p:grpSp>
        <p:nvGrpSpPr>
          <p:cNvPr id="25" name="组合 3"/>
          <p:cNvGrpSpPr/>
          <p:nvPr/>
        </p:nvGrpSpPr>
        <p:grpSpPr bwMode="auto">
          <a:xfrm>
            <a:off x="3410039" y="530033"/>
            <a:ext cx="1878947" cy="476925"/>
            <a:chOff x="497257" y="753279"/>
            <a:chExt cx="1881032" cy="477897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 txBox="1"/>
          <p:nvPr/>
        </p:nvSpPr>
        <p:spPr>
          <a:xfrm>
            <a:off x="3904764" y="533953"/>
            <a:ext cx="1142207" cy="46783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defTabSz="685800">
              <a:defRPr sz="24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紫外线</a:t>
            </a:r>
          </a:p>
        </p:txBody>
      </p:sp>
      <p:sp>
        <p:nvSpPr>
          <p:cNvPr id="26628" name="Rectangle 3"/>
          <p:cNvSpPr txBox="1"/>
          <p:nvPr/>
        </p:nvSpPr>
        <p:spPr>
          <a:xfrm>
            <a:off x="674222" y="1714906"/>
            <a:ext cx="7603289" cy="450221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257175" indent="-257175" defTabSz="685800" eaLnBrk="0" hangingPunct="0">
              <a:spcBef>
                <a:spcPct val="20000"/>
              </a:spcBef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①　紫外线最显著的特点就是它能使荧光物质发光。</a:t>
            </a:r>
          </a:p>
        </p:txBody>
      </p:sp>
      <p:sp>
        <p:nvSpPr>
          <p:cNvPr id="26629" name="Rectangle 4"/>
          <p:cNvSpPr/>
          <p:nvPr/>
        </p:nvSpPr>
        <p:spPr>
          <a:xfrm>
            <a:off x="1839985" y="3821038"/>
            <a:ext cx="5338626" cy="1784699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257175" indent="-257175" defTabSz="685800">
              <a:spcBef>
                <a:spcPct val="20000"/>
              </a:spcBef>
              <a:buClr>
                <a:srgbClr val="954F72"/>
              </a:buClr>
              <a:buSzPct val="60000"/>
              <a:buFont typeface="Wingdings" panose="05000000000000000000" pitchFamily="2" charset="2"/>
              <a:buChar char="n"/>
              <a:defRPr/>
            </a:pP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31" name="Text Box 6"/>
          <p:cNvSpPr txBox="1"/>
          <p:nvPr/>
        </p:nvSpPr>
        <p:spPr>
          <a:xfrm>
            <a:off x="526406" y="4483094"/>
            <a:ext cx="8211991" cy="496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25000"/>
              </a:lnSpc>
              <a:defRPr/>
            </a:pP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紫外线使钞票上的荧光物质发光 </a:t>
            </a:r>
            <a:r>
              <a:rPr lang="zh-CN" altLang="en-US" sz="21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，用于</a:t>
            </a:r>
            <a:r>
              <a:rPr lang="zh-CN" altLang="en-US" sz="21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检验钞票的真伪。</a:t>
            </a:r>
          </a:p>
        </p:txBody>
      </p:sp>
      <p:pic>
        <p:nvPicPr>
          <p:cNvPr id="26633" name="图片 26632" descr="验钞机紫外线下的人民币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45474" y="2217444"/>
            <a:ext cx="3345238" cy="22030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5" name="矩形 26634"/>
          <p:cNvSpPr/>
          <p:nvPr/>
        </p:nvSpPr>
        <p:spPr>
          <a:xfrm>
            <a:off x="403422" y="1113808"/>
            <a:ext cx="4052713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）紫外线的特点及应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用。</a:t>
            </a:r>
            <a:endParaRPr lang="zh-CN" altLang="en-US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pic>
        <p:nvPicPr>
          <p:cNvPr id="26637" name="图片 26636" descr="验钞机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4222" y="2230175"/>
            <a:ext cx="3283369" cy="206311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8" name="矩形 26637"/>
          <p:cNvSpPr/>
          <p:nvPr/>
        </p:nvSpPr>
        <p:spPr>
          <a:xfrm>
            <a:off x="3113072" y="2800194"/>
            <a:ext cx="1112805" cy="4615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楷体" panose="02010609060101010101" charset="-122"/>
                <a:ea typeface="楷体" panose="02010609060101010101" charset="-122"/>
              </a:rPr>
              <a:t>验钞机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/>
      <p:bldP spid="26631" grpId="0"/>
      <p:bldP spid="266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4501.jpg" descr="id:2147516216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68838" y="799491"/>
            <a:ext cx="4055784" cy="27472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0" name="文本框 99"/>
          <p:cNvSpPr txBox="1"/>
          <p:nvPr/>
        </p:nvSpPr>
        <p:spPr>
          <a:xfrm>
            <a:off x="227860" y="633365"/>
            <a:ext cx="8681750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一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场细雨刚刚下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过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天空被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洗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得很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干净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一道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美丽的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彩虹突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然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出现在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天空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彩虹现出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七彩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颜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色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像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七彩天桥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挂在天空</a:t>
            </a:r>
            <a:r>
              <a:rPr 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美丽</a:t>
            </a:r>
            <a:endParaRPr lang="en-US" altLang="zh-CN" sz="24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又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壮观。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知道彩虹有哪些颜色吗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你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能解释彩虹是怎样形成的吗</a:t>
            </a:r>
            <a:r>
              <a:rPr lang="en-US" sz="24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4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 txBox="1"/>
          <p:nvPr/>
        </p:nvSpPr>
        <p:spPr>
          <a:xfrm>
            <a:off x="651378" y="670454"/>
            <a:ext cx="2836480" cy="52113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②紫外线消毒灭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菌。</a:t>
            </a: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7657" name="Rectangle 2"/>
          <p:cNvSpPr txBox="1"/>
          <p:nvPr/>
        </p:nvSpPr>
        <p:spPr>
          <a:xfrm>
            <a:off x="3630874" y="4489708"/>
            <a:ext cx="1106513" cy="52113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消毒柜</a:t>
            </a:r>
          </a:p>
        </p:txBody>
      </p:sp>
      <p:grpSp>
        <p:nvGrpSpPr>
          <p:cNvPr id="27663" name="组合 27662"/>
          <p:cNvGrpSpPr/>
          <p:nvPr/>
        </p:nvGrpSpPr>
        <p:grpSpPr>
          <a:xfrm>
            <a:off x="451851" y="1192060"/>
            <a:ext cx="4898996" cy="3818972"/>
            <a:chOff x="-199" y="479"/>
            <a:chExt cx="4575" cy="3507"/>
          </a:xfrm>
        </p:grpSpPr>
        <p:pic>
          <p:nvPicPr>
            <p:cNvPr id="27655" name="Picture 6" descr="u=1397443886,2036237323&amp;fm=0&amp;gp=-30">
              <a:hlinkClick r:id="rId2"/>
            </p:cNvPr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96" y="1610"/>
              <a:ext cx="2323" cy="23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6" name="Text Box 7"/>
            <p:cNvSpPr txBox="1"/>
            <p:nvPr/>
          </p:nvSpPr>
          <p:spPr>
            <a:xfrm>
              <a:off x="1745" y="3626"/>
              <a:ext cx="2631" cy="33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defTabSz="685800">
                <a:spcBef>
                  <a:spcPct val="50000"/>
                </a:spcBef>
                <a:defRPr/>
              </a:pPr>
              <a:r>
                <a:rPr lang="zh-CN" altLang="en-US" b="1" dirty="0">
                  <a:solidFill>
                    <a:srgbClr val="44546A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紫外线杀菌过滤器 </a:t>
              </a:r>
            </a:p>
          </p:txBody>
        </p:sp>
        <p:sp>
          <p:nvSpPr>
            <p:cNvPr id="27658" name="Rectangle 2"/>
            <p:cNvSpPr txBox="1"/>
            <p:nvPr/>
          </p:nvSpPr>
          <p:spPr>
            <a:xfrm>
              <a:off x="2517" y="580"/>
              <a:ext cx="1701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685800" eaLnBrk="0" hangingPunct="0">
                <a:defRPr/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楷体" panose="02010609060101010101" charset="-122"/>
                  <a:cs typeface="Times New Roman" panose="02020603050405020304" pitchFamily="18" charset="0"/>
                </a:rPr>
                <a:t>紫外线灭菌灯</a:t>
              </a:r>
            </a:p>
          </p:txBody>
        </p:sp>
        <p:sp>
          <p:nvSpPr>
            <p:cNvPr id="27659" name="Rectangle 2"/>
            <p:cNvSpPr txBox="1"/>
            <p:nvPr/>
          </p:nvSpPr>
          <p:spPr>
            <a:xfrm>
              <a:off x="-199" y="3410"/>
              <a:ext cx="1651" cy="438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defTabSz="685800" eaLnBrk="0" hangingPunct="0">
                <a:defRPr/>
              </a:pPr>
              <a:r>
                <a:rPr lang="zh-CN" altLang="en-US" b="1" dirty="0">
                  <a:solidFill>
                    <a:srgbClr val="44546A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紫外线消毒柜</a:t>
              </a:r>
            </a:p>
          </p:txBody>
        </p:sp>
        <p:pic>
          <p:nvPicPr>
            <p:cNvPr id="27661" name="图片 27660" descr="消毒柜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4" y="556"/>
              <a:ext cx="1455" cy="27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4" name="Picture 5" descr="u=2458110263,441668252&amp;fm=0&amp;gp=-44">
              <a:hlinkClick r:id="rId5"/>
            </p:cNvPr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73" y="479"/>
              <a:ext cx="2169" cy="153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Rectangle 2"/>
          <p:cNvSpPr txBox="1"/>
          <p:nvPr/>
        </p:nvSpPr>
        <p:spPr>
          <a:xfrm>
            <a:off x="5182132" y="1191585"/>
            <a:ext cx="2023847" cy="521132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紫外线灭菌灯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181658" y="670454"/>
            <a:ext cx="3635171" cy="1061444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③紫外线能合成维生素</a:t>
            </a:r>
            <a:r>
              <a:rPr lang="zh-CN" altLang="en-US" sz="21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D促进</a:t>
            </a:r>
            <a:r>
              <a:rPr lang="zh-CN" altLang="en-US" sz="21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钙的吸收。因此要多进行户外活动。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7" cstate="print"/>
          <a:srcRect b="7775"/>
          <a:stretch>
            <a:fillRect/>
          </a:stretch>
        </p:blipFill>
        <p:spPr>
          <a:xfrm>
            <a:off x="5203548" y="2141997"/>
            <a:ext cx="3534654" cy="21735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9"/>
          <p:cNvSpPr txBox="1"/>
          <p:nvPr/>
        </p:nvSpPr>
        <p:spPr>
          <a:xfrm>
            <a:off x="0" y="1242503"/>
            <a:ext cx="9193336" cy="55873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lnSpc>
                <a:spcPct val="125000"/>
              </a:lnSpc>
              <a:defRPr/>
            </a:pP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 过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量的紫外线可使皮肤</a:t>
            </a:r>
            <a:r>
              <a:rPr lang="zh-CN" altLang="en-US" sz="21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灼伤，甚至致癌，影响</a:t>
            </a:r>
            <a:r>
              <a:rPr lang="zh-CN" altLang="en-US" sz="2100" b="1" dirty="0">
                <a:latin typeface="宋体" panose="02010600030101010101" pitchFamily="2" charset="-122"/>
                <a:ea typeface="宋体" panose="02010600030101010101" pitchFamily="2" charset="-122"/>
              </a:rPr>
              <a:t>动植物和人类的生存。</a:t>
            </a:r>
          </a:p>
        </p:txBody>
      </p:sp>
      <p:pic>
        <p:nvPicPr>
          <p:cNvPr id="29700" name="Picture 3" descr="紫外光"/>
          <p:cNvPicPr>
            <a:picLocks noChangeAspect="1"/>
          </p:cNvPicPr>
          <p:nvPr/>
        </p:nvPicPr>
        <p:blipFill>
          <a:blip r:embed="rId2" cstate="print"/>
          <a:srcRect b="17514"/>
          <a:stretch>
            <a:fillRect/>
          </a:stretch>
        </p:blipFill>
        <p:spPr>
          <a:xfrm>
            <a:off x="1387181" y="1971866"/>
            <a:ext cx="1236527" cy="17356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1" name="Text Box 4"/>
          <p:cNvSpPr txBox="1"/>
          <p:nvPr/>
        </p:nvSpPr>
        <p:spPr>
          <a:xfrm>
            <a:off x="1205968" y="3817705"/>
            <a:ext cx="141774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defRPr/>
            </a:pPr>
            <a:r>
              <a:rPr lang="zh-CN" altLang="en-US" sz="16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科学家戴着防护眼镜在紫外线下进行实验。</a:t>
            </a:r>
          </a:p>
        </p:txBody>
      </p:sp>
      <p:pic>
        <p:nvPicPr>
          <p:cNvPr id="29703" name="Picture 4" descr="4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66657" y="1971866"/>
            <a:ext cx="1444030" cy="166927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Text Box 3"/>
          <p:cNvSpPr txBox="1"/>
          <p:nvPr/>
        </p:nvSpPr>
        <p:spPr>
          <a:xfrm>
            <a:off x="3573710" y="3863872"/>
            <a:ext cx="1904301" cy="738664"/>
          </a:xfrm>
          <a:prstGeom prst="rect">
            <a:avLst/>
          </a:prstGeom>
          <a:noFill/>
          <a:ln w="9525">
            <a:noFill/>
          </a:ln>
        </p:spPr>
        <p:txBody>
          <a:bodyPr wrap="square" lIns="0" tIns="0" rIns="0" bIns="0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16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电焊时发出的弧光含有大量</a:t>
            </a:r>
            <a:r>
              <a:rPr lang="zh-CN" altLang="en-US" sz="1600" b="1" dirty="0" smtClean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紫外线，工人</a:t>
            </a:r>
            <a:r>
              <a:rPr lang="zh-CN" altLang="en-US" sz="1600" b="1" dirty="0">
                <a:solidFill>
                  <a:srgbClr val="44546A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戴上特制的防护面罩。</a:t>
            </a:r>
          </a:p>
        </p:txBody>
      </p:sp>
      <p:sp>
        <p:nvSpPr>
          <p:cNvPr id="29705" name="矩形 29704"/>
          <p:cNvSpPr/>
          <p:nvPr/>
        </p:nvSpPr>
        <p:spPr>
          <a:xfrm>
            <a:off x="654985" y="612187"/>
            <a:ext cx="2505814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685800"/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）紫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外线防护</a:t>
            </a:r>
          </a:p>
        </p:txBody>
      </p:sp>
      <p:sp>
        <p:nvSpPr>
          <p:cNvPr id="33795" name="Rectangle 3"/>
          <p:cNvSpPr txBox="1"/>
          <p:nvPr/>
        </p:nvSpPr>
        <p:spPr>
          <a:xfrm>
            <a:off x="6307446" y="3843875"/>
            <a:ext cx="2315362" cy="107938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 eaLnBrk="0" hangingPunct="0">
              <a:lnSpc>
                <a:spcPct val="125000"/>
              </a:lnSpc>
              <a:defRPr/>
            </a:pPr>
            <a:r>
              <a:rPr lang="zh-CN" altLang="en-US" sz="1600" b="1" dirty="0">
                <a:solidFill>
                  <a:srgbClr val="44546A">
                    <a:lumMod val="75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登山运动员都要戴特制的黑色眼镜。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7518" y="1971866"/>
            <a:ext cx="2447439" cy="1567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  <p:bldP spid="29701" grpId="0"/>
      <p:bldP spid="29704" grpId="0"/>
      <p:bldP spid="3379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47630" y="1138096"/>
            <a:ext cx="8723375" cy="3970318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日常生活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中，下列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哪些仪器在工作时应用到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紫外线？（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A．地震中用到的生命探测仪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B．电视机的遥控器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C．百货超市前台的验钞机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D．步枪的夜视仪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541088" y="1918250"/>
            <a:ext cx="333143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48126" y="595197"/>
            <a:ext cx="1878947" cy="476925"/>
            <a:chOff x="497257" y="753279"/>
            <a:chExt cx="1881032" cy="477897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4023" y="996312"/>
            <a:ext cx="8775479" cy="364715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2013年12月4日上午8时25分左右，南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京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鼓楼区煤炭港的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市民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通过天空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中的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雾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霾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居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然看到了“一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大一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小”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两个太阳，其周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边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还有暗红色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光晕，如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图所示。通过暗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红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色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光晕，可以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说明太阳光是一种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（填“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单色光”或“复色光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”）；人们看到的</a:t>
            </a:r>
            <a:endParaRPr lang="en-US" altLang="zh-CN" sz="22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“小太阳”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是由于太阳光经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小冰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晶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反射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和</a:t>
            </a:r>
            <a:r>
              <a:rPr lang="en-US" altLang="zh-CN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所形成的虚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像。</a:t>
            </a:r>
            <a:endParaRPr lang="zh-CN" altLang="en-US" sz="22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68070" y="3016107"/>
            <a:ext cx="111280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复色光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454723" y="4062765"/>
            <a:ext cx="80342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折射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39768" y="1058176"/>
            <a:ext cx="3586847" cy="269026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grpSp>
        <p:nvGrpSpPr>
          <p:cNvPr id="25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26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8" name="缺角矩形 27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7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4907" y="1213513"/>
            <a:ext cx="8341298" cy="3323987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电视机的遥控器能发射一种不可见光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即_______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，以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实现对电视的控制；对于流入市场的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假币，人们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常借助验钞机发出的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来辨别真伪；彩色电视机画面上的色彩是由红、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、蓝三种色光混合而成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28998" y="1314189"/>
            <a:ext cx="12666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en-US" altLang="zh-CN" sz="2800" b="1" dirty="0" err="1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红外线</a:t>
            </a:r>
            <a:endParaRPr lang="en-US" altLang="zh-CN" sz="2800" b="1" dirty="0">
              <a:solidFill>
                <a:srgbClr val="FF0000"/>
              </a:solidFill>
              <a:latin typeface="Times New Roman" panose="02020603050405020304" pitchFamily="18" charset="0"/>
              <a:ea typeface="仿宋" panose="0201060906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97563" y="2587071"/>
            <a:ext cx="1266693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紫外线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5033530" y="3256241"/>
            <a:ext cx="545342" cy="5232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绿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0" name="缺角矩形 1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508" y="1095182"/>
            <a:ext cx="8895410" cy="37117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20000"/>
              </a:lnSpc>
              <a:defRPr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为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解决高楼灭火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难题，军工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转民用“导弹灭火”技术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成功，如图，发射架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上有三只眼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：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“可见光”“红外线”和“激光”，</a:t>
            </a:r>
            <a:endParaRPr lang="en-US" altLang="zh-CN" sz="28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20000"/>
              </a:lnSpc>
              <a:defRPr/>
            </a:pP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当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高楼内有烟雾火源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不明时，可用</a:t>
            </a:r>
            <a:r>
              <a:rPr lang="en-US" altLang="zh-CN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（可见光/红外线/激光）发现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火源，可用</a:t>
            </a:r>
            <a:r>
              <a:rPr lang="en-US" altLang="zh-CN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（可见光/红外线/激光）精确测量火源</a:t>
            </a:r>
            <a:r>
              <a:rPr lang="zh-C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距离。</a:t>
            </a:r>
            <a:endParaRPr lang="zh-CN" altLang="en-US" sz="28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74327" y="3150196"/>
            <a:ext cx="111280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红外线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174327" y="3706405"/>
            <a:ext cx="803425" cy="461537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  <a:sym typeface="+mn-ea"/>
              </a:rPr>
              <a:t>激光</a:t>
            </a:r>
          </a:p>
        </p:txBody>
      </p:sp>
      <p:pic>
        <p:nvPicPr>
          <p:cNvPr id="9" name="图片 8" descr="bc3d6940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6070" y="927825"/>
            <a:ext cx="2145445" cy="1488676"/>
          </a:xfrm>
          <a:prstGeom prst="rect">
            <a:avLst/>
          </a:prstGeom>
        </p:spPr>
      </p:pic>
      <p:grpSp>
        <p:nvGrpSpPr>
          <p:cNvPr id="14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20" name="缺角矩形 19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5" name="缺角矩形 24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9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80227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10875" y="1287811"/>
            <a:ext cx="8464677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下列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对光现象的描述正确的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A．家里的穿衣镜所成的像是等大的实像 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B．红外线能使荧光物质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发光，鉴别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钞票的真伪 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C．雨过天晴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后，天空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中出现彩虹是光的色散现象 </a:t>
            </a: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D．在公园的湖水中可以看到拱桥的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倒影，是光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直线传播形   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成的 </a:t>
            </a:r>
            <a:endParaRPr lang="zh-CN" altLang="en-US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94445" y="1323470"/>
            <a:ext cx="407484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1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2" name="缺角矩形 11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缺角矩形 17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8727" y="1027974"/>
            <a:ext cx="8668873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英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国物理学家牛顿1666年观察到了光的色散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现象，下列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光现象与光的色散成因相同的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ts val="3630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ts val="3630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ts val="3630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ts val="3630"/>
              </a:lnSpc>
              <a:defRPr/>
            </a:pPr>
            <a:endParaRPr lang="zh-CN" altLang="en-US" sz="21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ts val="3630"/>
              </a:lnSpc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A．镜中的人像    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B．桌面苹果的影子 </a:t>
            </a:r>
          </a:p>
          <a:p>
            <a:pPr defTabSz="685800">
              <a:lnSpc>
                <a:spcPts val="3630"/>
              </a:lnSpc>
              <a:defRPr/>
            </a:pP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C．月食          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                       D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．筷子在水面处折断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85189" y="1462703"/>
            <a:ext cx="407484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D</a:t>
            </a:r>
          </a:p>
        </p:txBody>
      </p:sp>
      <p:pic>
        <p:nvPicPr>
          <p:cNvPr id="5" name="图片 4" descr="07c4baa2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7138" y="2140571"/>
            <a:ext cx="1274788" cy="1285896"/>
          </a:xfrm>
          <a:prstGeom prst="rect">
            <a:avLst/>
          </a:prstGeom>
        </p:spPr>
      </p:pic>
      <p:pic>
        <p:nvPicPr>
          <p:cNvPr id="6" name="图片 5" descr="43d4c3f3[1]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5672" y="2081080"/>
            <a:ext cx="2378169" cy="145964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rcRect b="7920"/>
          <a:stretch>
            <a:fillRect/>
          </a:stretch>
        </p:blipFill>
        <p:spPr>
          <a:xfrm>
            <a:off x="5333395" y="2152226"/>
            <a:ext cx="1275403" cy="1274241"/>
          </a:xfrm>
          <a:prstGeom prst="rect">
            <a:avLst/>
          </a:prstGeom>
        </p:spPr>
      </p:pic>
      <p:grpSp>
        <p:nvGrpSpPr>
          <p:cNvPr id="14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15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9" name="缺角矩形 18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" name="缺角矩形 19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1" name="缺角矩形 20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2" name="缺角矩形 21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3" name="缺角矩形 22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26" name="Picture 2" descr="C:\Users\Lenovo\Desktop\图片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7225" y="2152226"/>
            <a:ext cx="1013102" cy="1334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725" y="1065828"/>
            <a:ext cx="8724556" cy="37856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lnSpc>
                <a:spcPct val="20000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6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绝大多数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鱼类的体温与周围水温相同。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然而，生活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在海水中的月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鱼，其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体温比周围水温高。为证实这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一点，可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对水中月鱼进行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拍照，应选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用的器材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A．红外照相机    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B．可见光照相机 </a:t>
            </a:r>
          </a:p>
          <a:p>
            <a:pPr defTabSz="685800">
              <a:lnSpc>
                <a:spcPct val="20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C．紫外光成像仪        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             D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．超声波成像仪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369666" y="2702655"/>
            <a:ext cx="407484" cy="553998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lnSpc>
                <a:spcPts val="3630"/>
              </a:lnSpc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9" name="组合 3"/>
          <p:cNvGrpSpPr/>
          <p:nvPr/>
        </p:nvGrpSpPr>
        <p:grpSpPr bwMode="auto">
          <a:xfrm>
            <a:off x="3122480" y="486987"/>
            <a:ext cx="2479449" cy="480187"/>
            <a:chOff x="5072" y="1122"/>
            <a:chExt cx="3905" cy="756"/>
          </a:xfrm>
        </p:grpSpPr>
        <p:grpSp>
          <p:nvGrpSpPr>
            <p:cNvPr id="10" name="组合 1"/>
            <p:cNvGrpSpPr>
              <a:grpSpLocks noChangeAspect="1"/>
            </p:cNvGrpSpPr>
            <p:nvPr/>
          </p:nvGrpSpPr>
          <p:grpSpPr bwMode="auto">
            <a:xfrm>
              <a:off x="5138" y="1168"/>
              <a:ext cx="3797" cy="710"/>
              <a:chOff x="3564387" y="597378"/>
              <a:chExt cx="2247990" cy="419195"/>
            </a:xfrm>
          </p:grpSpPr>
          <p:sp>
            <p:nvSpPr>
              <p:cNvPr id="12" name="缺角矩形 11"/>
              <p:cNvSpPr/>
              <p:nvPr/>
            </p:nvSpPr>
            <p:spPr>
              <a:xfrm rot="3000000">
                <a:off x="4021527" y="597147"/>
                <a:ext cx="418939" cy="41876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" name="缺角矩形 12"/>
              <p:cNvSpPr/>
              <p:nvPr/>
            </p:nvSpPr>
            <p:spPr>
              <a:xfrm rot="3000000">
                <a:off x="4478765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缺角矩形 13"/>
              <p:cNvSpPr/>
              <p:nvPr/>
            </p:nvSpPr>
            <p:spPr>
              <a:xfrm rot="3000000">
                <a:off x="4936001" y="597147"/>
                <a:ext cx="418939" cy="41876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缺角矩形 14"/>
              <p:cNvSpPr/>
              <p:nvPr/>
            </p:nvSpPr>
            <p:spPr>
              <a:xfrm rot="3000000">
                <a:off x="3564291" y="597147"/>
                <a:ext cx="418939" cy="41876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" name="缺角矩形 18"/>
              <p:cNvSpPr/>
              <p:nvPr/>
            </p:nvSpPr>
            <p:spPr>
              <a:xfrm rot="3000000">
                <a:off x="5393238" y="597147"/>
                <a:ext cx="418939" cy="41876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1" name="TextBox 15"/>
            <p:cNvSpPr txBox="1">
              <a:spLocks noChangeArrowheads="1"/>
            </p:cNvSpPr>
            <p:nvPr/>
          </p:nvSpPr>
          <p:spPr bwMode="auto">
            <a:xfrm>
              <a:off x="5072" y="1122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基础巩固题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8091" y="1160254"/>
            <a:ext cx="8855909" cy="110799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雨过天晴，有时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天空会出现美丽的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彩虹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。如图为彩虹的形成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示意图，根据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图中信息并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结合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所学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知识，对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彩虹的形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成作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出解释。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48" b="64272"/>
          <a:stretch/>
        </p:blipFill>
        <p:spPr>
          <a:xfrm>
            <a:off x="4895820" y="2706295"/>
            <a:ext cx="4210758" cy="16169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88091" y="2268250"/>
            <a:ext cx="4917036" cy="249299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3D0AF6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答：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夏天，雨过天晴时，常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在天空出现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彩虹，这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是太阳光经雨滴发生折射形成各种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单色光，各种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单色光经雨滴的反射和折射后以不同角度射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出，高度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不同导致经雨滴折射进入人眼的单色光</a:t>
            </a:r>
            <a:r>
              <a:rPr lang="zh-CN" altLang="en-US" sz="2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不同，使</a:t>
            </a:r>
            <a:r>
              <a:rPr lang="zh-CN" altLang="en-US" sz="2200" b="1" dirty="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charset="-122"/>
                <a:cs typeface="Times New Roman" panose="02020603050405020304" pitchFamily="18" charset="0"/>
              </a:rPr>
              <a:t>人观察到彩虹。这种现象叫做光的色散现象。</a:t>
            </a:r>
          </a:p>
        </p:txBody>
      </p:sp>
      <p:grpSp>
        <p:nvGrpSpPr>
          <p:cNvPr id="16" name="组合 3"/>
          <p:cNvGrpSpPr/>
          <p:nvPr/>
        </p:nvGrpSpPr>
        <p:grpSpPr bwMode="auto">
          <a:xfrm>
            <a:off x="3332276" y="431353"/>
            <a:ext cx="2479449" cy="483998"/>
            <a:chOff x="5050" y="931"/>
            <a:chExt cx="3905" cy="762"/>
          </a:xfrm>
        </p:grpSpPr>
        <p:grpSp>
          <p:nvGrpSpPr>
            <p:cNvPr id="17" name="组合 21"/>
            <p:cNvGrpSpPr>
              <a:grpSpLocks noChangeAspect="1"/>
            </p:cNvGrpSpPr>
            <p:nvPr/>
          </p:nvGrpSpPr>
          <p:grpSpPr bwMode="auto">
            <a:xfrm>
              <a:off x="5115" y="985"/>
              <a:ext cx="3798" cy="708"/>
              <a:chOff x="3564387" y="597378"/>
              <a:chExt cx="2247990" cy="419195"/>
            </a:xfrm>
          </p:grpSpPr>
          <p:sp>
            <p:nvSpPr>
              <p:cNvPr id="30" name="缺角矩形 29"/>
              <p:cNvSpPr/>
              <p:nvPr/>
            </p:nvSpPr>
            <p:spPr>
              <a:xfrm rot="3000000">
                <a:off x="4022090" y="597638"/>
                <a:ext cx="418645" cy="418653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 rot="3000000">
                <a:off x="4479207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2" name="缺角矩形 31"/>
              <p:cNvSpPr/>
              <p:nvPr/>
            </p:nvSpPr>
            <p:spPr>
              <a:xfrm rot="3000000">
                <a:off x="4936323" y="597638"/>
                <a:ext cx="418645" cy="418653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3" name="缺角矩形 32"/>
              <p:cNvSpPr/>
              <p:nvPr/>
            </p:nvSpPr>
            <p:spPr>
              <a:xfrm rot="3000000">
                <a:off x="3564975" y="597637"/>
                <a:ext cx="418645" cy="418654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4" name="缺角矩形 33"/>
              <p:cNvSpPr/>
              <p:nvPr/>
            </p:nvSpPr>
            <p:spPr>
              <a:xfrm rot="3000000">
                <a:off x="5393440" y="597637"/>
                <a:ext cx="418645" cy="418654"/>
              </a:xfrm>
              <a:prstGeom prst="plaque">
                <a:avLst/>
              </a:prstGeom>
              <a:solidFill>
                <a:srgbClr val="FFBF53">
                  <a:lumMod val="50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9144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29" name="TextBox 15"/>
            <p:cNvSpPr txBox="1">
              <a:spLocks noChangeArrowheads="1"/>
            </p:cNvSpPr>
            <p:nvPr/>
          </p:nvSpPr>
          <p:spPr bwMode="auto">
            <a:xfrm>
              <a:off x="5050" y="931"/>
              <a:ext cx="3905" cy="7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914400" eaLnBrk="0" hangingPunct="0">
                <a:defRPr/>
              </a:pPr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能力提升题</a:t>
              </a:r>
              <a:endParaRPr lang="en-US" altLang="zh-CN" sz="2500" b="1" kern="0" dirty="0">
                <a:solidFill>
                  <a:sysClr val="window" lastClr="FFFF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08194" y="2158076"/>
            <a:ext cx="7670870" cy="17646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初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步了解太阳光谱；了解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色散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现象，知道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色光的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三原色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，以及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色光按不同比例混合可以形成丰富的色彩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90865" y="1150160"/>
            <a:ext cx="7398716" cy="6654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685800">
              <a:defRPr/>
            </a:pPr>
            <a:r>
              <a:rPr lang="en-US" altLang="zh-CN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. 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知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道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可见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光谱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以及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红外线与紫外线的</a:t>
            </a:r>
            <a:r>
              <a:rPr lang="zh-CN" altLang="en-US" sz="280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应用</a:t>
            </a:r>
            <a:r>
              <a:rPr lang="zh-CN" altLang="en-US" sz="2800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zh-CN" sz="280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70994" y="805778"/>
            <a:ext cx="8202015" cy="3251260"/>
            <a:chOff x="106577" y="596406"/>
            <a:chExt cx="7864592" cy="3252389"/>
          </a:xfrm>
        </p:grpSpPr>
        <p:grpSp>
          <p:nvGrpSpPr>
            <p:cNvPr id="13" name="组合 14"/>
            <p:cNvGrpSpPr/>
            <p:nvPr/>
          </p:nvGrpSpPr>
          <p:grpSpPr>
            <a:xfrm>
              <a:off x="106577" y="929507"/>
              <a:ext cx="7864311" cy="2919288"/>
              <a:chOff x="481" y="728"/>
              <a:chExt cx="13973" cy="6049"/>
            </a:xfrm>
          </p:grpSpPr>
          <p:sp>
            <p:nvSpPr>
              <p:cNvPr id="18" name="直接箭头连接符 17"/>
              <p:cNvSpPr/>
              <p:nvPr/>
            </p:nvSpPr>
            <p:spPr>
              <a:xfrm flipV="1">
                <a:off x="481" y="6682"/>
                <a:ext cx="13414" cy="95"/>
              </a:xfrm>
              <a:prstGeom prst="straightConnector1">
                <a:avLst/>
              </a:prstGeom>
              <a:ln w="50800">
                <a:solidFill>
                  <a:schemeClr val="accent1">
                    <a:lumMod val="50000"/>
                  </a:scheme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  <p:sp>
            <p:nvSpPr>
              <p:cNvPr id="19" name="肘形连接符 23"/>
              <p:cNvSpPr/>
              <p:nvPr/>
            </p:nvSpPr>
            <p:spPr>
              <a:xfrm rot="5400000" flipH="1" flipV="1">
                <a:off x="11165" y="3392"/>
                <a:ext cx="5954" cy="625"/>
              </a:xfrm>
              <a:prstGeom prst="bentConnector3">
                <a:avLst>
                  <a:gd name="adj1" fmla="val 68565"/>
                </a:avLst>
              </a:prstGeom>
              <a:ln w="57150">
                <a:solidFill>
                  <a:srgbClr val="1F497D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sp>
        </p:grpSp>
        <p:cxnSp>
          <p:nvCxnSpPr>
            <p:cNvPr id="17" name="直接箭头连接符 16"/>
            <p:cNvCxnSpPr/>
            <p:nvPr/>
          </p:nvCxnSpPr>
          <p:spPr>
            <a:xfrm flipV="1">
              <a:off x="7971169" y="596406"/>
              <a:ext cx="0" cy="1010137"/>
            </a:xfrm>
            <a:prstGeom prst="straightConnector1">
              <a:avLst/>
            </a:prstGeom>
            <a:ln w="57150">
              <a:solidFill>
                <a:srgbClr val="1F497D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131.eps" descr="id:2147516508;FounderCE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6205" y="1088933"/>
            <a:ext cx="8281917" cy="31270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511313" y="1177381"/>
            <a:ext cx="9499973" cy="3280929"/>
            <a:chOff x="511313" y="1177381"/>
            <a:chExt cx="9499973" cy="3280929"/>
          </a:xfrm>
        </p:grpSpPr>
        <p:sp>
          <p:nvSpPr>
            <p:cNvPr id="20" name="文本框 19"/>
            <p:cNvSpPr txBox="1"/>
            <p:nvPr>
              <p:custDataLst>
                <p:tags r:id="rId1"/>
              </p:custDataLst>
            </p:nvPr>
          </p:nvSpPr>
          <p:spPr bwMode="auto">
            <a:xfrm>
              <a:off x="4473962" y="2283345"/>
              <a:ext cx="5537324" cy="376452"/>
            </a:xfrm>
            <a:prstGeom prst="rect">
              <a:avLst/>
            </a:prstGeom>
            <a:noFill/>
          </p:spPr>
          <p:txBody>
            <a:bodyPr wrap="square" lIns="67454" tIns="0" rIns="67454" bIns="35076" anchor="ctr" anchorCtr="0">
              <a:noAutofit/>
            </a:bodyPr>
            <a:lstStyle/>
            <a:p>
              <a:pPr defTabSz="685800">
                <a:lnSpc>
                  <a:spcPct val="120000"/>
                </a:lnSpc>
                <a:defRPr/>
              </a:pP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完成课后</a:t>
              </a:r>
              <a:r>
                <a:rPr lang="en-US" altLang="zh-CN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“</a:t>
              </a:r>
              <a:r>
                <a: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动手动脑学物理</a:t>
              </a:r>
              <a:r>
                <a:rPr lang="en-US" altLang="zh-CN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”</a:t>
              </a:r>
              <a:r>
                <a:rPr lang="zh-CN" altLang="en-US" sz="2100" b="1" spc="113" dirty="0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  <a:sym typeface="Arial" panose="020B0604020202020204" pitchFamily="34" charset="0"/>
                </a:rPr>
                <a:t>习题</a:t>
              </a:r>
              <a:endPara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511313" y="1177381"/>
              <a:ext cx="7619617" cy="3280929"/>
              <a:chOff x="511313" y="1177381"/>
              <a:chExt cx="7619617" cy="3280929"/>
            </a:xfrm>
          </p:grpSpPr>
          <p:sp>
            <p:nvSpPr>
              <p:cNvPr id="7" name="等腰三角形 6"/>
              <p:cNvSpPr/>
              <p:nvPr>
                <p:custDataLst>
                  <p:tags r:id="rId2"/>
                </p:custDataLst>
              </p:nvPr>
            </p:nvSpPr>
            <p:spPr bwMode="auto">
              <a:xfrm rot="16200000">
                <a:off x="927875" y="1290163"/>
                <a:ext cx="3280929" cy="3055366"/>
              </a:xfrm>
              <a:prstGeom prst="triangle">
                <a:avLst/>
              </a:prstGeom>
              <a:solidFill>
                <a:srgbClr val="4276AA">
                  <a:lumMod val="20000"/>
                  <a:lumOff val="80000"/>
                </a:srgbClr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pPr algn="ctr" defTabSz="685800">
                  <a:lnSpc>
                    <a:spcPct val="120000"/>
                  </a:lnSpc>
                  <a:defRPr/>
                </a:pPr>
                <a:endParaRPr sz="135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" name="椭圆 7"/>
              <p:cNvSpPr/>
              <p:nvPr>
                <p:custDataLst>
                  <p:tags r:id="rId3"/>
                </p:custDataLst>
              </p:nvPr>
            </p:nvSpPr>
            <p:spPr bwMode="auto">
              <a:xfrm>
                <a:off x="511313" y="1946349"/>
                <a:ext cx="1742994" cy="1742995"/>
              </a:xfrm>
              <a:prstGeom prst="ellipse">
                <a:avLst/>
              </a:prstGeom>
              <a:solidFill>
                <a:srgbClr val="4276AA"/>
              </a:solidFill>
              <a:ln w="9525">
                <a:noFill/>
                <a:round/>
              </a:ln>
            </p:spPr>
            <p:txBody>
              <a:bodyPr vert="horz" wrap="square" lIns="67454" tIns="67454" rIns="67454" bIns="67454" anchor="ctr" anchorCtr="1" compatLnSpc="1">
                <a:normAutofit/>
              </a:bodyPr>
              <a:lstStyle/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zh-CN" sz="2400" b="1" spc="225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作业</a:t>
                </a:r>
              </a:p>
              <a:p>
                <a:pPr algn="ctr" defTabSz="685800">
                  <a:lnSpc>
                    <a:spcPct val="120000"/>
                  </a:lnSpc>
                  <a:defRPr/>
                </a:pPr>
                <a:r>
                  <a:rPr lang="zh-CN" altLang="zh-CN" sz="2400" b="1" spc="225" dirty="0">
                    <a:solidFill>
                      <a:srgbClr val="FFFFFF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内容</a:t>
                </a:r>
              </a:p>
            </p:txBody>
          </p:sp>
          <p:sp>
            <p:nvSpPr>
              <p:cNvPr id="9" name="圆角矩形 8"/>
              <p:cNvSpPr/>
              <p:nvPr>
                <p:custDataLst>
                  <p:tags r:id="rId4"/>
                </p:custDataLst>
              </p:nvPr>
            </p:nvSpPr>
            <p:spPr>
              <a:xfrm>
                <a:off x="4216071" y="2093327"/>
                <a:ext cx="101018" cy="531511"/>
              </a:xfrm>
              <a:prstGeom prst="roundRect">
                <a:avLst/>
              </a:prstGeom>
              <a:solidFill>
                <a:srgbClr val="178AA1"/>
              </a:solidFill>
              <a:ln>
                <a:noFill/>
              </a:ln>
            </p:spPr>
            <p:style>
              <a:lnRef idx="2">
                <a:srgbClr val="4276AA">
                  <a:shade val="50000"/>
                </a:srgbClr>
              </a:lnRef>
              <a:fillRef idx="1">
                <a:srgbClr val="4276AA"/>
              </a:fillRef>
              <a:effectRef idx="0">
                <a:srgbClr val="4276AA"/>
              </a:effectRef>
              <a:fontRef idx="minor">
                <a:srgbClr val="FFFFFF"/>
              </a:fontRef>
            </p:style>
            <p:txBody>
              <a:bodyPr anchor="ctr"/>
              <a:lstStyle/>
              <a:p>
                <a:pPr algn="ctr" defTabSz="685800">
                  <a:lnSpc>
                    <a:spcPct val="120000"/>
                  </a:lnSpc>
                  <a:defRPr/>
                </a:pPr>
                <a:endParaRPr sz="135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" name="圆角矩形 9"/>
              <p:cNvSpPr/>
              <p:nvPr>
                <p:custDataLst>
                  <p:tags r:id="rId5"/>
                </p:custDataLst>
              </p:nvPr>
            </p:nvSpPr>
            <p:spPr>
              <a:xfrm>
                <a:off x="4216071" y="3026665"/>
                <a:ext cx="101018" cy="531511"/>
              </a:xfrm>
              <a:prstGeom prst="roundRect">
                <a:avLst/>
              </a:prstGeom>
              <a:solidFill>
                <a:srgbClr val="40A693"/>
              </a:solidFill>
              <a:ln>
                <a:noFill/>
              </a:ln>
            </p:spPr>
            <p:style>
              <a:lnRef idx="2">
                <a:srgbClr val="4276AA">
                  <a:shade val="50000"/>
                </a:srgbClr>
              </a:lnRef>
              <a:fillRef idx="1">
                <a:srgbClr val="4276AA"/>
              </a:fillRef>
              <a:effectRef idx="0">
                <a:srgbClr val="4276AA"/>
              </a:effectRef>
              <a:fontRef idx="minor">
                <a:srgbClr val="FFFFFF"/>
              </a:fontRef>
            </p:style>
            <p:txBody>
              <a:bodyPr anchor="ctr"/>
              <a:lstStyle/>
              <a:p>
                <a:pPr algn="ctr" defTabSz="685800">
                  <a:lnSpc>
                    <a:spcPct val="120000"/>
                  </a:lnSpc>
                  <a:defRPr/>
                </a:pPr>
                <a:endParaRPr sz="1350"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文本框 18"/>
              <p:cNvSpPr txBox="1"/>
              <p:nvPr>
                <p:custDataLst>
                  <p:tags r:id="rId6"/>
                </p:custDataLst>
              </p:nvPr>
            </p:nvSpPr>
            <p:spPr bwMode="auto">
              <a:xfrm>
                <a:off x="4473964" y="1946393"/>
                <a:ext cx="1543883" cy="311728"/>
              </a:xfrm>
              <a:prstGeom prst="rect">
                <a:avLst/>
              </a:prstGeom>
              <a:noFill/>
            </p:spPr>
            <p:txBody>
              <a:bodyPr wrap="square" lIns="67454" tIns="67454" rIns="67454" bIns="0" anchor="b" anchorCtr="0">
                <a:noAutofit/>
              </a:bodyPr>
              <a:lstStyle/>
              <a:p>
                <a:pPr defTabSz="685800">
                  <a:lnSpc>
                    <a:spcPct val="120000"/>
                  </a:lnSpc>
                  <a:defRPr/>
                </a:pPr>
                <a:r>
                  <a:rPr lang="zh-CN" altLang="en-US" sz="2100" b="1" spc="225" dirty="0">
                    <a:solidFill>
                      <a:srgbClr val="178AA1">
                        <a:lumMod val="10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教材作业</a:t>
                </a:r>
              </a:p>
            </p:txBody>
          </p:sp>
          <p:sp>
            <p:nvSpPr>
              <p:cNvPr id="11" name="文本框 10"/>
              <p:cNvSpPr txBox="1"/>
              <p:nvPr>
                <p:custDataLst>
                  <p:tags r:id="rId7"/>
                </p:custDataLst>
              </p:nvPr>
            </p:nvSpPr>
            <p:spPr bwMode="auto">
              <a:xfrm>
                <a:off x="4473964" y="2879670"/>
                <a:ext cx="1544359" cy="311728"/>
              </a:xfrm>
              <a:prstGeom prst="rect">
                <a:avLst/>
              </a:prstGeom>
              <a:noFill/>
            </p:spPr>
            <p:txBody>
              <a:bodyPr wrap="square" lIns="67454" tIns="67454" rIns="67454" bIns="0" anchor="b" anchorCtr="0">
                <a:noAutofit/>
              </a:bodyPr>
              <a:lstStyle/>
              <a:p>
                <a:pPr defTabSz="685800">
                  <a:lnSpc>
                    <a:spcPct val="120000"/>
                  </a:lnSpc>
                  <a:defRPr/>
                </a:pPr>
                <a:r>
                  <a:rPr lang="zh-CN" altLang="en-US" sz="2100" b="1" spc="225" dirty="0">
                    <a:solidFill>
                      <a:srgbClr val="40A693">
                        <a:lumMod val="100000"/>
                      </a:srgb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自主安排</a:t>
                </a:r>
              </a:p>
            </p:txBody>
          </p:sp>
          <p:sp>
            <p:nvSpPr>
              <p:cNvPr id="18" name="文本框 17"/>
              <p:cNvSpPr txBox="1"/>
              <p:nvPr>
                <p:custDataLst>
                  <p:tags r:id="rId8"/>
                </p:custDataLst>
              </p:nvPr>
            </p:nvSpPr>
            <p:spPr bwMode="auto">
              <a:xfrm>
                <a:off x="4473964" y="3181881"/>
                <a:ext cx="3656966" cy="376452"/>
              </a:xfrm>
              <a:prstGeom prst="rect">
                <a:avLst/>
              </a:prstGeom>
              <a:noFill/>
            </p:spPr>
            <p:txBody>
              <a:bodyPr wrap="square" lIns="67454" tIns="0" rIns="67454" bIns="35076" anchor="ctr" anchorCtr="0">
                <a:noAutofit/>
              </a:bodyPr>
              <a:lstStyle/>
              <a:p>
                <a:pPr defTabSz="685800">
                  <a:lnSpc>
                    <a:spcPct val="120000"/>
                  </a:lnSpc>
                  <a:defRPr/>
                </a:pPr>
                <a:r>
                  <a:rPr lang="zh-CN" altLang="en-US" sz="2100" b="1" spc="113" dirty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Arial" panose="020B0604020202020204" pitchFamily="34" charset="0"/>
                  </a:rPr>
                  <a:t>配套练习</a:t>
                </a:r>
                <a:r>
                  <a:rPr lang="zh-CN" altLang="en-US" sz="2100" b="1" spc="113" dirty="0" smtClean="0">
                    <a:solidFill>
                      <a:srgbClr val="000000"/>
                    </a:solidFill>
                    <a:latin typeface="宋体" panose="02010600030101010101" pitchFamily="2" charset="-122"/>
                    <a:ea typeface="宋体" panose="02010600030101010101" pitchFamily="2" charset="-122"/>
                    <a:sym typeface="Arial" panose="020B0604020202020204" pitchFamily="34" charset="0"/>
                  </a:rPr>
                  <a:t>册习题</a:t>
                </a:r>
                <a:endParaRPr lang="zh-CN" altLang="en-US" sz="2100" b="1" spc="113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sym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文本框 3"/>
          <p:cNvSpPr txBox="1"/>
          <p:nvPr/>
        </p:nvSpPr>
        <p:spPr>
          <a:xfrm>
            <a:off x="743138" y="1222118"/>
            <a:ext cx="7834196" cy="1107996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ctr" defTabSz="6858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/>
            </a:pPr>
            <a:r>
              <a:rPr lang="zh-CN" altLang="en-US" sz="6600" b="1" noProof="1">
                <a:solidFill>
                  <a:srgbClr val="FF6600"/>
                </a:solidFill>
                <a:latin typeface="宋体" panose="02010600030101010101" pitchFamily="2" charset="-122"/>
                <a:ea typeface="宋体" pitchFamily="2" charset="-122"/>
              </a:rPr>
              <a:t>七彩课堂  伴你成长</a:t>
            </a:r>
          </a:p>
        </p:txBody>
      </p:sp>
    </p:spTree>
    <p:extLst>
      <p:ext uri="{BB962C8B-B14F-4D97-AF65-F5344CB8AC3E}">
        <p14:creationId xmlns:p14="http://schemas.microsoft.com/office/powerpoint/2010/main" val="30203689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10" descr="20100811081203263[1]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36121" y="2016469"/>
            <a:ext cx="3156298" cy="200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23219" y="481290"/>
            <a:ext cx="1450127" cy="4616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色散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01324" y="983607"/>
            <a:ext cx="7997336" cy="7691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太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阳光通过三棱镜</a:t>
            </a:r>
            <a:r>
              <a:rPr lang="zh-CN" altLang="en-US" sz="2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后，被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分解成各种颜色的</a:t>
            </a:r>
            <a:r>
              <a:rPr lang="zh-CN" altLang="en-US" sz="2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光，这种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现象叫做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光的色散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58778" y="4175115"/>
            <a:ext cx="6898105" cy="769185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    白光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由红、橙、黄、绿、蓝、靛、紫七种单色光混合而成的。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701875" y="4527622"/>
            <a:ext cx="2257762" cy="430759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白光是复色光</a:t>
            </a:r>
            <a:r>
              <a:rPr lang="zh-CN" altLang="en-US" sz="2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2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" name="图片 2">
            <a:hlinkClick r:id="rId4" action="ppaction://hlinkfile"/>
          </p:cNvPr>
          <p:cNvPicPr>
            <a:picLocks noChangeAspect="1"/>
          </p:cNvPicPr>
          <p:nvPr/>
        </p:nvPicPr>
        <p:blipFill rotWithShape="1">
          <a:blip r:embed="rId5" cstate="print"/>
          <a:srcRect l="10001"/>
          <a:stretch>
            <a:fillRect/>
          </a:stretch>
        </p:blipFill>
        <p:spPr>
          <a:xfrm>
            <a:off x="1054960" y="1943020"/>
            <a:ext cx="2913576" cy="21528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8" name="组合 17"/>
          <p:cNvGrpSpPr/>
          <p:nvPr/>
        </p:nvGrpSpPr>
        <p:grpSpPr>
          <a:xfrm>
            <a:off x="294762" y="1752792"/>
            <a:ext cx="764017" cy="2640023"/>
            <a:chOff x="464930" y="1150512"/>
            <a:chExt cx="769494" cy="2980329"/>
          </a:xfrm>
        </p:grpSpPr>
        <p:sp>
          <p:nvSpPr>
            <p:cNvPr id="19" name="右箭头标注 7"/>
            <p:cNvSpPr/>
            <p:nvPr/>
          </p:nvSpPr>
          <p:spPr>
            <a:xfrm>
              <a:off x="464930" y="1150512"/>
              <a:ext cx="769494" cy="2766082"/>
            </a:xfrm>
            <a:prstGeom prst="rightArrowCallout">
              <a:avLst>
                <a:gd name="adj1" fmla="val 25000"/>
                <a:gd name="adj2" fmla="val 25000"/>
                <a:gd name="adj3" fmla="val 25000"/>
                <a:gd name="adj4" fmla="val 58221"/>
              </a:avLst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1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2" name="TextBox 10"/>
            <p:cNvSpPr txBox="1"/>
            <p:nvPr/>
          </p:nvSpPr>
          <p:spPr>
            <a:xfrm>
              <a:off x="484842" y="1668378"/>
              <a:ext cx="433976" cy="2462463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184439" y="1830525"/>
            <a:ext cx="751682" cy="2294773"/>
            <a:chOff x="309754" y="1150512"/>
            <a:chExt cx="992221" cy="2980330"/>
          </a:xfrm>
        </p:grpSpPr>
        <p:sp>
          <p:nvSpPr>
            <p:cNvPr id="24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25" name="Picture 3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6" name="TextBox 10"/>
            <p:cNvSpPr txBox="1"/>
            <p:nvPr/>
          </p:nvSpPr>
          <p:spPr>
            <a:xfrm>
              <a:off x="309754" y="1612248"/>
              <a:ext cx="812531" cy="238504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 defTabSz="685800"/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</a:t>
              </a:r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片</a:t>
              </a:r>
              <a:r>
                <a:rPr lang="zh-CN" altLang="en-US" sz="14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演</a:t>
              </a:r>
              <a:r>
                <a:rPr lang="zh-CN" altLang="en-US" sz="14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示光的色散</a:t>
              </a:r>
              <a:endParaRPr lang="zh-CN" altLang="en-US" sz="1400" b="1" spc="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27" name="组合 18"/>
          <p:cNvGrpSpPr/>
          <p:nvPr/>
        </p:nvGrpSpPr>
        <p:grpSpPr bwMode="auto">
          <a:xfrm>
            <a:off x="2821209" y="541973"/>
            <a:ext cx="1525530" cy="423517"/>
            <a:chOff x="2094735" y="684067"/>
            <a:chExt cx="1906600" cy="564688"/>
          </a:xfrm>
        </p:grpSpPr>
        <p:sp>
          <p:nvSpPr>
            <p:cNvPr id="28" name="圆角矩形 27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9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 smtClean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en-US" sz="2400" b="1" dirty="0">
                <a:solidFill>
                  <a:srgbClr val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文本框 13313"/>
          <p:cNvSpPr txBox="1"/>
          <p:nvPr/>
        </p:nvSpPr>
        <p:spPr>
          <a:xfrm>
            <a:off x="2458920" y="3656849"/>
            <a:ext cx="495649" cy="46153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</a:p>
        </p:txBody>
      </p:sp>
      <p:pic>
        <p:nvPicPr>
          <p:cNvPr id="13315" name="图片 13314" descr="11"/>
          <p:cNvPicPr>
            <a:picLocks noChangeAspect="1"/>
          </p:cNvPicPr>
          <p:nvPr/>
        </p:nvPicPr>
        <p:blipFill>
          <a:blip r:embed="rId2" cstate="print"/>
          <a:srcRect t="8331" r="27350" b="17453"/>
          <a:stretch>
            <a:fillRect/>
          </a:stretch>
        </p:blipFill>
        <p:spPr>
          <a:xfrm>
            <a:off x="577495" y="1095707"/>
            <a:ext cx="7753848" cy="36233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文本框 13315"/>
          <p:cNvSpPr txBox="1"/>
          <p:nvPr/>
        </p:nvSpPr>
        <p:spPr>
          <a:xfrm>
            <a:off x="834414" y="1217763"/>
            <a:ext cx="7395312" cy="14126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30000"/>
              </a:lnSpc>
              <a:spcBef>
                <a:spcPct val="50000"/>
              </a:spcBef>
              <a:defRPr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雨</a:t>
            </a: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后的天空悬浮有大量的细小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水珠，太阳光</a:t>
            </a: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照射到这些小水珠上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时，它</a:t>
            </a: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被分解成绚丽的七色光。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因此，有时</a:t>
            </a: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我们能看见太阳光和小水珠建造起</a:t>
            </a:r>
            <a:r>
              <a:rPr lang="zh-CN" altLang="en-US" sz="2100" b="1" dirty="0" smtClean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的彩虹</a:t>
            </a: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FFFF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13317" name="文本占位符 13316"/>
          <p:cNvSpPr>
            <a:spLocks noGrp="1"/>
          </p:cNvSpPr>
          <p:nvPr>
            <p:ph idx="4294967295"/>
          </p:nvPr>
        </p:nvSpPr>
        <p:spPr>
          <a:xfrm>
            <a:off x="577495" y="618496"/>
            <a:ext cx="3365500" cy="414338"/>
          </a:xfrm>
          <a:prstGeom prst="rect">
            <a:avLst/>
          </a:prstGeom>
          <a:solidFill>
            <a:schemeClr val="accent2"/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天空为什么会出现彩虹</a:t>
            </a:r>
            <a:r>
              <a:rPr lang="en-US" altLang="zh-CN" sz="2200" b="1" dirty="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?</a:t>
            </a:r>
            <a:endParaRPr lang="zh-CN" altLang="en-US" sz="2200" b="1" dirty="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hlinkClick r:id="rId3" action="ppaction://hlinkfile"/>
            </a:endParaRPr>
          </a:p>
        </p:txBody>
      </p:sp>
      <p:sp>
        <p:nvSpPr>
          <p:cNvPr id="12292" name="文本占位符 12291"/>
          <p:cNvSpPr>
            <a:spLocks noGrp="1"/>
          </p:cNvSpPr>
          <p:nvPr/>
        </p:nvSpPr>
        <p:spPr>
          <a:xfrm>
            <a:off x="693941" y="4244133"/>
            <a:ext cx="7520956" cy="47496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4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7175" indent="-257175" defTabSz="685165">
              <a:lnSpc>
                <a:spcPct val="80000"/>
              </a:lnSpc>
              <a:defRPr/>
            </a:pPr>
            <a:r>
              <a:rPr lang="zh-CN" altLang="en-US" sz="2100" b="1" dirty="0">
                <a:solidFill>
                  <a:srgbClr val="FFFF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彩虹是太阳光传播中被空气中的水滴色散而产生的。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0687" y="1166034"/>
            <a:ext cx="8756908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关于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光的色散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实验，以下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说法不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正确的是 （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  <a:endParaRPr lang="en-US" altLang="zh-CN" sz="2400" b="1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A．白光通过棱镜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后，传播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方向发生改变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B．色散现象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表明，白光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是复色光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C．单色光通过棱镜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时，传播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方向不会发生改变 </a:t>
            </a:r>
          </a:p>
          <a:p>
            <a:pPr lvl="1" defTabSz="685800">
              <a:lnSpc>
                <a:spcPct val="150000"/>
              </a:lnSpc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D．单色光通过棱镜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时，不会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发生色散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33097" y="1235606"/>
            <a:ext cx="333143" cy="46153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defTabSz="685800">
              <a:defRPr/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C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448126" y="553252"/>
            <a:ext cx="1878947" cy="476925"/>
            <a:chOff x="497257" y="753279"/>
            <a:chExt cx="1881032" cy="477897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27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1" name="缺角矩形 30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32149" y="879175"/>
            <a:ext cx="6713268" cy="39703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例</a:t>
            </a:r>
            <a:r>
              <a:rPr lang="en-US" altLang="zh-CN" sz="2400" b="1" dirty="0" smtClean="0">
                <a:solidFill>
                  <a:srgbClr val="3D0AF6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太阳光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通过三棱镜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后被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分解成了红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橙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、黄、绿、蓝、靛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、紫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几种颜色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的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（如图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），此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实验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不仅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表明了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白光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由各种色光混合而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成，而且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表明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了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en-US" altLang="zh-CN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光通过棱镜后偏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折的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程度比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其</a:t>
            </a:r>
            <a:endParaRPr lang="en-US" altLang="zh-CN" sz="2400" b="1" dirty="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 defTabSz="685800">
              <a:lnSpc>
                <a:spcPct val="150000"/>
              </a:lnSpc>
              <a:defRPr/>
            </a:pP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他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颜色的光要小。据此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可以推断，红光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在棱镜中传播速度最</a:t>
            </a:r>
            <a:r>
              <a:rPr lang="en-US" altLang="zh-CN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</a:t>
            </a:r>
            <a:r>
              <a:rPr lang="zh-CN" altLang="en-US" sz="2400" b="1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76369" y="3137726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红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949291" y="4199674"/>
            <a:ext cx="494046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defTabSz="685800"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  <a:cs typeface="楷体" panose="02010609060101010101" charset="-122"/>
                <a:sym typeface="+mn-ea"/>
              </a:rPr>
              <a:t>大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3448" y="1412875"/>
            <a:ext cx="2932886" cy="2451462"/>
          </a:xfrm>
          <a:prstGeom prst="rect">
            <a:avLst/>
          </a:prstGeom>
        </p:spPr>
      </p:pic>
      <p:grpSp>
        <p:nvGrpSpPr>
          <p:cNvPr id="24" name="组合 3"/>
          <p:cNvGrpSpPr/>
          <p:nvPr/>
        </p:nvGrpSpPr>
        <p:grpSpPr bwMode="auto">
          <a:xfrm>
            <a:off x="3448126" y="402250"/>
            <a:ext cx="1878947" cy="476925"/>
            <a:chOff x="497257" y="753279"/>
            <a:chExt cx="1881032" cy="477897"/>
          </a:xfrm>
        </p:grpSpPr>
        <p:grpSp>
          <p:nvGrpSpPr>
            <p:cNvPr id="2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7" name="缺角矩形 26"/>
              <p:cNvSpPr/>
              <p:nvPr/>
            </p:nvSpPr>
            <p:spPr>
              <a:xfrm>
                <a:off x="3470665" y="-540130"/>
                <a:ext cx="419419" cy="418217"/>
              </a:xfrm>
              <a:prstGeom prst="plaque">
                <a:avLst/>
              </a:prstGeom>
              <a:solidFill>
                <a:srgbClr val="00B9FA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8" name="缺角矩形 27"/>
              <p:cNvSpPr/>
              <p:nvPr/>
            </p:nvSpPr>
            <p:spPr>
              <a:xfrm>
                <a:off x="3926625" y="-540130"/>
                <a:ext cx="419419" cy="418217"/>
              </a:xfrm>
              <a:prstGeom prst="plaque">
                <a:avLst/>
              </a:prstGeom>
              <a:solidFill>
                <a:srgbClr val="FFBF53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29" name="缺角矩形 28"/>
              <p:cNvSpPr/>
              <p:nvPr/>
            </p:nvSpPr>
            <p:spPr>
              <a:xfrm>
                <a:off x="4382584" y="-540130"/>
                <a:ext cx="419419" cy="418217"/>
              </a:xfrm>
              <a:prstGeom prst="plaque">
                <a:avLst/>
              </a:prstGeom>
              <a:solidFill>
                <a:srgbClr val="00B050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  <p:sp>
            <p:nvSpPr>
              <p:cNvPr id="30" name="缺角矩形 29"/>
              <p:cNvSpPr/>
              <p:nvPr/>
            </p:nvSpPr>
            <p:spPr>
              <a:xfrm>
                <a:off x="3014705" y="-540130"/>
                <a:ext cx="419419" cy="418217"/>
              </a:xfrm>
              <a:prstGeom prst="plaque">
                <a:avLst/>
              </a:prstGeom>
              <a:solidFill>
                <a:srgbClr val="F07474">
                  <a:lumMod val="75000"/>
                </a:srgb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defTabSz="685800" eaLnBrk="0" hangingPunct="0">
                  <a:defRPr/>
                </a:pPr>
                <a:endParaRPr kumimoji="1" lang="zh-CN" altLang="en-US" sz="2500" kern="0">
                  <a:solidFill>
                    <a:sysClr val="windowText" lastClr="000000"/>
                  </a:solidFill>
                  <a:latin typeface="Times New Roman" panose="02020603050405020304" charset="0"/>
                  <a:ea typeface="等线" panose="02010600030101010101" pitchFamily="2" charset="-122"/>
                  <a:cs typeface="Times New Roman" panose="02020603050405020304" charset="0"/>
                </a:endParaRPr>
              </a:p>
            </p:txBody>
          </p:sp>
        </p:grpSp>
        <p:sp>
          <p:nvSpPr>
            <p:cNvPr id="2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78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dist" defTabSz="685800" eaLnBrk="0" hangingPunct="0"/>
              <a:r>
                <a:rPr lang="zh-CN" altLang="en-US" sz="2500" b="1" kern="0" dirty="0">
                  <a:solidFill>
                    <a:sysClr val="window" lastClr="FFFFFF"/>
                  </a:solidFill>
                  <a:latin typeface="Times New Roman" panose="02020603050405020304" charset="0"/>
                  <a:ea typeface="宋体" panose="02010600030101010101" pitchFamily="2" charset="-122"/>
                  <a:cs typeface="Times New Roman" panose="02020603050405020304" charset="0"/>
                </a:rPr>
                <a:t>连接中考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7" name="图片 717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95807" y="1648706"/>
            <a:ext cx="2805546" cy="26449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80997" y="947917"/>
            <a:ext cx="7449092" cy="50751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685800">
              <a:defRPr/>
            </a:pPr>
            <a:endParaRPr lang="zh-CN" altLang="en-US" sz="2700" b="1">
              <a:solidFill>
                <a:srgbClr val="00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53875" y="481516"/>
            <a:ext cx="3218643" cy="461642"/>
            <a:chOff x="6200" y="1008"/>
            <a:chExt cx="6763" cy="970"/>
          </a:xfrm>
        </p:grpSpPr>
        <p:sp>
          <p:nvSpPr>
            <p:cNvPr id="40970" name="矩形 1"/>
            <p:cNvSpPr>
              <a:spLocks noChangeArrowheads="1"/>
            </p:cNvSpPr>
            <p:nvPr/>
          </p:nvSpPr>
          <p:spPr bwMode="auto">
            <a:xfrm>
              <a:off x="6200" y="1213"/>
              <a:ext cx="2510" cy="73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algn="ctr" defTabSz="685800">
                <a:lnSpc>
                  <a:spcPct val="80000"/>
                </a:lnSpc>
                <a:defRPr/>
              </a:pPr>
              <a:r>
                <a:rPr lang="zh-CN" altLang="en-US" sz="2100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知识点 </a:t>
              </a:r>
              <a:r>
                <a:rPr lang="en-US" sz="2100" b="1" dirty="0">
                  <a:solidFill>
                    <a:srgbClr val="FFFFFF"/>
                  </a:solidFill>
                  <a:latin typeface="Times New Roman" panose="02020603050405020304" charset="0"/>
                  <a:ea typeface="黑体" panose="02010609060101010101" pitchFamily="49" charset="-122"/>
                </a:rPr>
                <a:t>2</a:t>
              </a: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8849" y="1008"/>
              <a:ext cx="4114" cy="97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defTabSz="685800">
                <a:defRPr/>
              </a:pPr>
              <a:r>
                <a:rPr lang="zh-CN" altLang="en-US" sz="2400" b="1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色光的混合</a:t>
              </a:r>
            </a:p>
          </p:txBody>
        </p:sp>
      </p:grpSp>
      <p:sp>
        <p:nvSpPr>
          <p:cNvPr id="7175" name="Text Box 5"/>
          <p:cNvSpPr txBox="1"/>
          <p:nvPr/>
        </p:nvSpPr>
        <p:spPr>
          <a:xfrm>
            <a:off x="4714059" y="1212762"/>
            <a:ext cx="3948946" cy="461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色光的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三原色</a:t>
            </a: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: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红、绿、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蓝。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7176" name="Text Box 10"/>
          <p:cNvSpPr txBox="1"/>
          <p:nvPr/>
        </p:nvSpPr>
        <p:spPr>
          <a:xfrm>
            <a:off x="5046018" y="4460656"/>
            <a:ext cx="3301027" cy="46153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spcBef>
                <a:spcPct val="50000"/>
              </a:spcBef>
              <a:defRPr/>
            </a:pP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等比例混合为白</a:t>
            </a:r>
            <a:r>
              <a:rPr lang="zh-CN" altLang="en-US" sz="24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光。</a:t>
            </a:r>
            <a:endParaRPr lang="zh-CN" altLang="en-US" sz="2400" b="1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" name="图片 5">
            <a:hlinkClick r:id="rId3" action="ppaction://hlinkfile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93473" y="1841293"/>
            <a:ext cx="3661460" cy="235429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331821" y="1648706"/>
            <a:ext cx="836754" cy="2738748"/>
            <a:chOff x="464930" y="1150512"/>
            <a:chExt cx="837045" cy="2980330"/>
          </a:xfrm>
        </p:grpSpPr>
        <p:sp>
          <p:nvSpPr>
            <p:cNvPr id="18" name="右箭头标注 7"/>
            <p:cNvSpPr/>
            <p:nvPr/>
          </p:nvSpPr>
          <p:spPr>
            <a:xfrm>
              <a:off x="464930" y="1150512"/>
              <a:ext cx="837045" cy="2980330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/>
              <a:endParaRPr lang="zh-CN" altLang="en-US" sz="1400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429498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1" name="TextBox 10"/>
            <p:cNvSpPr txBox="1"/>
            <p:nvPr/>
          </p:nvSpPr>
          <p:spPr>
            <a:xfrm>
              <a:off x="487781" y="1668379"/>
              <a:ext cx="431037" cy="22218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800"/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点击图片播放视频</a:t>
              </a:r>
            </a:p>
          </p:txBody>
        </p:sp>
      </p:grpSp>
      <p:grpSp>
        <p:nvGrpSpPr>
          <p:cNvPr id="23" name="组合 18"/>
          <p:cNvGrpSpPr/>
          <p:nvPr/>
        </p:nvGrpSpPr>
        <p:grpSpPr bwMode="auto">
          <a:xfrm>
            <a:off x="2552761" y="519414"/>
            <a:ext cx="1525530" cy="423517"/>
            <a:chOff x="2094735" y="684067"/>
            <a:chExt cx="1906600" cy="564688"/>
          </a:xfrm>
        </p:grpSpPr>
        <p:sp>
          <p:nvSpPr>
            <p:cNvPr id="24" name="圆角矩形 23"/>
            <p:cNvSpPr/>
            <p:nvPr/>
          </p:nvSpPr>
          <p:spPr>
            <a:xfrm>
              <a:off x="2094735" y="684067"/>
              <a:ext cx="1906600" cy="534609"/>
            </a:xfrm>
            <a:prstGeom prst="round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defTabSz="685324" eaLnBrk="0" hangingPunct="0">
                <a:defRPr/>
              </a:pPr>
              <a:endParaRPr kumimoji="1" lang="zh-CN" altLang="en-US" b="1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endParaRPr>
            </a:p>
          </p:txBody>
        </p:sp>
        <p:sp>
          <p:nvSpPr>
            <p:cNvPr id="25" name="矩形 1"/>
            <p:cNvSpPr>
              <a:spLocks noChangeArrowheads="1"/>
            </p:cNvSpPr>
            <p:nvPr/>
          </p:nvSpPr>
          <p:spPr bwMode="auto">
            <a:xfrm>
              <a:off x="2117820" y="731692"/>
              <a:ext cx="1883515" cy="51706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 defTabSz="685324">
                <a:lnSpc>
                  <a:spcPct val="80000"/>
                </a:lnSpc>
              </a:pPr>
              <a:r>
                <a:rPr lang="zh-CN" alt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sz="2400" b="1" dirty="0">
                  <a:solidFill>
                    <a:srgbClr val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5" grpId="0"/>
      <p:bldP spid="717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46197" y="1103540"/>
            <a:ext cx="5002865" cy="3414247"/>
            <a:chOff x="546197" y="1103540"/>
            <a:chExt cx="5002865" cy="3414247"/>
          </a:xfrm>
        </p:grpSpPr>
        <p:grpSp>
          <p:nvGrpSpPr>
            <p:cNvPr id="8196" name="组合 8195"/>
            <p:cNvGrpSpPr>
              <a:grpSpLocks noChangeAspect="1"/>
            </p:cNvGrpSpPr>
            <p:nvPr/>
          </p:nvGrpSpPr>
          <p:grpSpPr>
            <a:xfrm>
              <a:off x="546197" y="1103540"/>
              <a:ext cx="5002865" cy="3414247"/>
              <a:chOff x="0" y="0"/>
              <a:chExt cx="2592" cy="1757"/>
            </a:xfrm>
          </p:grpSpPr>
          <p:pic>
            <p:nvPicPr>
              <p:cNvPr id="8197" name="Picture 4" descr="电视3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0" y="0"/>
                <a:ext cx="2592" cy="175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8198" name="Picture 5" descr="花4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393" y="184"/>
                <a:ext cx="1806" cy="1054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2" name="矩形 1"/>
            <p:cNvSpPr/>
            <p:nvPr/>
          </p:nvSpPr>
          <p:spPr>
            <a:xfrm>
              <a:off x="2499919" y="3509253"/>
              <a:ext cx="1140903" cy="292885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95" name="Rectangle 2"/>
          <p:cNvSpPr txBox="1"/>
          <p:nvPr/>
        </p:nvSpPr>
        <p:spPr>
          <a:xfrm>
            <a:off x="359654" y="4403457"/>
            <a:ext cx="7917396" cy="39644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defTabSz="685800">
              <a:spcBef>
                <a:spcPct val="20000"/>
              </a:spcBef>
              <a:buClr>
                <a:srgbClr val="0563C1"/>
              </a:buClr>
              <a:defRPr/>
            </a:pPr>
            <a:r>
              <a:rPr lang="zh-CN" altLang="en-US" sz="2400" b="1" dirty="0">
                <a:solidFill>
                  <a:srgbClr val="0066CC"/>
                </a:solidFill>
                <a:latin typeface="楷体" panose="02010609060101010101" charset="-122"/>
                <a:ea typeface="楷体" panose="02010609060101010101" charset="-122"/>
              </a:rPr>
              <a:t>　　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电视画面的颜色是由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红、绿、蓝</a:t>
            </a:r>
            <a:r>
              <a:rPr lang="zh-CN" altLang="en-US" sz="24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三种色条合成的。</a:t>
            </a:r>
          </a:p>
        </p:txBody>
      </p:sp>
      <p:sp>
        <p:nvSpPr>
          <p:cNvPr id="8199" name="Text Box 6"/>
          <p:cNvSpPr txBox="1"/>
          <p:nvPr/>
        </p:nvSpPr>
        <p:spPr>
          <a:xfrm>
            <a:off x="6072574" y="3509253"/>
            <a:ext cx="2269660" cy="3139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 algn="ctr" defTabSz="685800">
              <a:lnSpc>
                <a:spcPct val="80000"/>
              </a:lnSpc>
              <a:spcBef>
                <a:spcPct val="50000"/>
              </a:spcBef>
              <a:buClr>
                <a:srgbClr val="FF00FF"/>
              </a:buClr>
              <a:defRPr/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用放大镜观察</a:t>
            </a:r>
          </a:p>
        </p:txBody>
      </p:sp>
      <p:grpSp>
        <p:nvGrpSpPr>
          <p:cNvPr id="8200" name="组合 8199"/>
          <p:cNvGrpSpPr/>
          <p:nvPr/>
        </p:nvGrpSpPr>
        <p:grpSpPr>
          <a:xfrm>
            <a:off x="6072574" y="1245996"/>
            <a:ext cx="1998862" cy="1856086"/>
            <a:chOff x="0" y="0"/>
            <a:chExt cx="1200" cy="1200"/>
          </a:xfrm>
        </p:grpSpPr>
        <p:pic>
          <p:nvPicPr>
            <p:cNvPr id="8201" name="Picture 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00" cy="1200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</p:pic>
        <p:sp>
          <p:nvSpPr>
            <p:cNvPr id="8202" name="AutoShape 9"/>
            <p:cNvSpPr/>
            <p:nvPr/>
          </p:nvSpPr>
          <p:spPr>
            <a:xfrm>
              <a:off x="0" y="0"/>
              <a:ext cx="1200" cy="1200"/>
            </a:xfrm>
            <a:prstGeom prst="wedgeEllipseCallout">
              <a:avLst>
                <a:gd name="adj1" fmla="val -165066"/>
                <a:gd name="adj2" fmla="val 49500"/>
              </a:avLst>
            </a:prstGeom>
            <a:noFill/>
            <a:ln w="9525" cap="flat" cmpd="sng">
              <a:solidFill>
                <a:srgbClr val="FF00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marL="342900" indent="-342900" algn="ctr" defTabSz="685800">
                <a:lnSpc>
                  <a:spcPct val="80000"/>
                </a:lnSpc>
                <a:spcBef>
                  <a:spcPct val="20000"/>
                </a:spcBef>
                <a:buClr>
                  <a:srgbClr val="FF00FF"/>
                </a:buClr>
                <a:buFont typeface="Wingdings" panose="05000000000000000000" pitchFamily="2" charset="2"/>
                <a:buChar char="Ø"/>
                <a:defRPr/>
              </a:pPr>
              <a:endParaRPr lang="zh-CN" altLang="en-US" sz="2400" b="1" dirty="0">
                <a:solidFill>
                  <a:srgbClr val="0563C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8203" name="Rectangle 10"/>
          <p:cNvSpPr/>
          <p:nvPr/>
        </p:nvSpPr>
        <p:spPr>
          <a:xfrm>
            <a:off x="2070095" y="623508"/>
            <a:ext cx="4496514" cy="404531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txBody>
          <a:bodyPr/>
          <a:lstStyle/>
          <a:p>
            <a:pPr marL="257175" indent="-257175" defTabSz="685800">
              <a:defRPr/>
            </a:pPr>
            <a:r>
              <a:rPr lang="zh-CN" altLang="en-US" sz="2400" b="1" dirty="0">
                <a:solidFill>
                  <a:srgbClr val="3D0AF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彩色电视机里的各种颜色的产生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/>
      <p:bldP spid="819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  <p:tag name="KSO_WM_SLIDE_MODEL_TYPE" val="cov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heme/theme1.xml><?xml version="1.0" encoding="utf-8"?>
<a:theme xmlns:a="http://schemas.openxmlformats.org/drawingml/2006/main" name="2_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191</TotalTime>
  <Words>1407</Words>
  <Application>Microsoft Office PowerPoint</Application>
  <PresentationFormat>全屏显示(16:9)</PresentationFormat>
  <Paragraphs>186</Paragraphs>
  <Slides>32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Yuanti SC</vt:lpstr>
      <vt:lpstr>等线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Wingdings</vt:lpstr>
      <vt:lpstr>2_Office 主题</vt:lpstr>
      <vt:lpstr>第5节  光的色散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第5节  光的色散</dc:title>
  <dc:creator>覃 溶寒</dc:creator>
  <cp:lastModifiedBy>Administrator</cp:lastModifiedBy>
  <cp:revision>23</cp:revision>
  <dcterms:created xsi:type="dcterms:W3CDTF">2019-04-23T13:59:00Z</dcterms:created>
  <dcterms:modified xsi:type="dcterms:W3CDTF">2020-04-22T05:35:02Z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2052-11.1.0.8612</vt:lpwstr>
  </property>
</Properties>
</file>