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64" r:id="rId4"/>
    <p:sldId id="285" r:id="rId5"/>
    <p:sldId id="286" r:id="rId6"/>
    <p:sldId id="265" r:id="rId7"/>
    <p:sldId id="269" r:id="rId8"/>
    <p:sldId id="270" r:id="rId9"/>
    <p:sldId id="287" r:id="rId10"/>
    <p:sldId id="28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2783674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4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368616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2918030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jpeg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jpeg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jpeg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</a:t>
            </a:r>
            <a:r>
              <a:rPr lang="zh-CN" altLang="zh-CN" i="1" dirty="0"/>
              <a:t>　</a:t>
            </a:r>
            <a:r>
              <a:rPr lang="zh-CN" altLang="zh-CN" dirty="0"/>
              <a:t>杠杆的种类及综合应用</a:t>
            </a:r>
          </a:p>
        </p:txBody>
      </p:sp>
    </p:spTree>
    <p:extLst>
      <p:ext uri="{BB962C8B-B14F-4D97-AF65-F5344CB8AC3E}">
        <p14:creationId xmlns:p14="http://schemas.microsoft.com/office/powerpoint/2010/main" val="3813698353"/>
      </p:ext>
    </p:extLst>
  </p:cSld>
  <p:clrMapOvr>
    <a:masterClrMapping/>
  </p:clrMapOvr>
  <p:transition spd="slow"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和桌腿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与地面的交点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连线就是最长的动力臂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根据杠杆平衡的条件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要使杠杆平衡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动力方向垂直连线向上。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2" name="19V20.eps" descr="id:214748633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627784" y="2764407"/>
            <a:ext cx="3381529" cy="27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79566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一、杠杆的分类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但是费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虽然费力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等臂杠杆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二、杠杆的最小力的问题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由杠杆的平衡条件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当阻力和阻力臂不变时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要使作用在杠杆上的动力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其相应的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应该最大。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84679" y="2035090"/>
            <a:ext cx="445956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35385" y="200933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57892" y="2423315"/>
            <a:ext cx="445956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98785" y="240888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50863" y="2826571"/>
            <a:ext cx="445956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891756" y="2812144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07193" y="4020988"/>
            <a:ext cx="125066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3083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杠杆最小力的画法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要使作用在杠杆上的动力最小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就要使动力臂最大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即在杠杆上找一点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使该点到杠杆的支点距离最大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这个最大的距离即为最大的动力臂。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找最大动力臂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如果动力作用点确定了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支点到动力作用点的连线的长度就是最大动力臂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如果动力作用点没有确定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支点到杠杆上最远的点的连线的长度就是最大动力臂。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作最小动力的示意图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过动力作用点作力臂的垂线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根据杠杆的平衡情况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确定力的方向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最后标注箭头和力的符号。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76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over/>
      </p:transition>
    </mc:Choice>
    <mc:Fallback xmlns="">
      <p:transition spd="slow">
        <p:cov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四川凉山州中考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现使用最小的力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使杠杆在图示位置平衡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及其对应的力臂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7" name="19V16.eps" descr="id:21474935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059832" y="1918741"/>
            <a:ext cx="3024336" cy="225870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306253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确定动力作用点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垂线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1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62210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因为在阻力和阻力臂一定时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当动力臂最长时动力最小。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当动力作用在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力臂最长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为最长力臂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已知阻力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方向竖直向下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为使杠杆平衡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方向也是向下的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的垂线即为最小的力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如答案图所示。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5" name="19V17.eps" descr="id:21474935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99792" y="3131944"/>
            <a:ext cx="3384376" cy="25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2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8725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一、杠杆的分类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如图所示的用具中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在使用时属于费力杠杆的是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1" name="19V18.eps" descr="id:214749355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48224" y="2482604"/>
            <a:ext cx="5159169" cy="4036111"/>
          </a:xfrm>
          <a:prstGeom prst="rect">
            <a:avLst/>
          </a:prstGeom>
        </p:spPr>
      </p:pic>
      <p:sp>
        <p:nvSpPr>
          <p:cNvPr id="9" name="五边形 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68427" y="3944668"/>
            <a:ext cx="8247377" cy="2580676"/>
            <a:chOff x="645102" y="1885411"/>
            <a:chExt cx="8247377" cy="2580676"/>
          </a:xfrm>
        </p:grpSpPr>
        <p:grpSp>
          <p:nvGrpSpPr>
            <p:cNvPr id="12" name="组合 11"/>
            <p:cNvGrpSpPr/>
            <p:nvPr/>
          </p:nvGrpSpPr>
          <p:grpSpPr>
            <a:xfrm>
              <a:off x="645102" y="1885411"/>
              <a:ext cx="8247377" cy="2580676"/>
              <a:chOff x="645102" y="-159788"/>
              <a:chExt cx="8247377" cy="2580676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45102" y="-159788"/>
                <a:ext cx="8247377" cy="2263668"/>
                <a:chOff x="645102" y="-159788"/>
                <a:chExt cx="8247377" cy="2263668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645102" y="-159788"/>
                  <a:ext cx="8247377" cy="22636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8"/>
                <p:cNvSpPr txBox="1"/>
                <p:nvPr/>
              </p:nvSpPr>
              <p:spPr>
                <a:xfrm>
                  <a:off x="8371094" y="-15978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860242" y="2167055"/>
              <a:ext cx="77757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选项</a:t>
              </a:r>
              <a:r>
                <a:rPr lang="en-US" altLang="zh-CN" sz="2000" dirty="0"/>
                <a:t>A,</a:t>
              </a:r>
              <a:r>
                <a:rPr lang="zh-CN" altLang="zh-CN" sz="2000" dirty="0"/>
                <a:t>筷子在使用过程中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动力臂小于阻力臂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是费力杠杆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选项</a:t>
              </a:r>
              <a:r>
                <a:rPr lang="en-US" altLang="zh-CN" sz="2000" dirty="0"/>
                <a:t>B,</a:t>
              </a:r>
              <a:r>
                <a:rPr lang="zh-CN" altLang="zh-CN" sz="2000" dirty="0"/>
                <a:t>瓶盖起子在使用过程中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动力臂大于阻力臂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是省力杠杆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选项</a:t>
              </a:r>
              <a:r>
                <a:rPr lang="en-US" altLang="zh-CN" sz="2000" dirty="0"/>
                <a:t>C,</a:t>
              </a:r>
              <a:r>
                <a:rPr lang="zh-CN" altLang="zh-CN" sz="2000" dirty="0"/>
                <a:t>撬棒在使用过程中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动力臂大于阻力臂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是省力杠杆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选项</a:t>
              </a:r>
              <a:r>
                <a:rPr lang="en-US" altLang="zh-CN" sz="2000" dirty="0"/>
                <a:t>D,</a:t>
              </a:r>
              <a:r>
                <a:rPr lang="zh-CN" altLang="zh-CN" sz="2000" dirty="0"/>
                <a:t>核桃夹在使用过程中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动力臂大于阻力臂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是省力杠杆。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551965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508000" y="132183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如图所示的剪刀中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要剪开较硬的物体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最好使用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8" name="16A29.eps" descr="id:214749355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02864" y="1843289"/>
            <a:ext cx="6981504" cy="3817959"/>
          </a:xfrm>
          <a:prstGeom prst="rect">
            <a:avLst/>
          </a:prstGeom>
        </p:spPr>
      </p:pic>
      <p:sp>
        <p:nvSpPr>
          <p:cNvPr id="12" name="五边形 1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3" name="五边形 1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68427" y="5373216"/>
            <a:ext cx="8247377" cy="1152128"/>
            <a:chOff x="645102" y="3313959"/>
            <a:chExt cx="8247377" cy="1152128"/>
          </a:xfrm>
        </p:grpSpPr>
        <p:grpSp>
          <p:nvGrpSpPr>
            <p:cNvPr id="15" name="组合 14"/>
            <p:cNvGrpSpPr/>
            <p:nvPr/>
          </p:nvGrpSpPr>
          <p:grpSpPr>
            <a:xfrm>
              <a:off x="645102" y="3313959"/>
              <a:ext cx="8247377" cy="1152128"/>
              <a:chOff x="645102" y="1268760"/>
              <a:chExt cx="8247377" cy="1152128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645102" y="1268760"/>
                <a:ext cx="8247377" cy="835120"/>
                <a:chOff x="645102" y="1268760"/>
                <a:chExt cx="8247377" cy="835120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645102" y="1268760"/>
                  <a:ext cx="8247377" cy="8351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8"/>
                <p:cNvSpPr txBox="1"/>
                <p:nvPr/>
              </p:nvSpPr>
              <p:spPr>
                <a:xfrm>
                  <a:off x="8371094" y="130109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860242" y="3705937"/>
              <a:ext cx="77757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/>
                <a:t>剪较硬的物体应选动力臂大于阻力臂的剪刀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分析可知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选项满足题意。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6" name="五边形 2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76207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二、杠杆的最小力的问题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利用杠杆投掷石球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点的力沿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时最小。已知石球重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则作用在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点力的最小值为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不计杠杆自重及摩擦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9" name="Q115.eps" descr="id:214749356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87824" y="2929107"/>
            <a:ext cx="3164106" cy="150914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51252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在物体重力和力臂保持一定的情况下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作用力的力臂越大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作用力越小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方向的力最小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60517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5438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广东深圳中考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点用力把桌腿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抬离地面时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始终没有移动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点画出最小作用力的示意图。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4" name="19V19.eps" descr="id:214749357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381491" y="2554344"/>
            <a:ext cx="3774685" cy="173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7649"/>
      </p:ext>
    </p:extLst>
  </p:cSld>
  <p:clrMapOvr>
    <a:masterClrMapping/>
  </p:clrMapOvr>
  <p:transition spd="slow">
    <p:pull dir="lu"/>
  </p:transition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822</Words>
  <Application>Microsoft Office PowerPoint</Application>
  <PresentationFormat>全屏显示(4:3)</PresentationFormat>
  <Paragraphs>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第2课时　杠杆的种类及综合应用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2020-02-13T10:23:17Z</dcterms:modified>
</cp:coreProperties>
</file>