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93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33" r:id="rId15"/>
    <p:sldId id="334" r:id="rId16"/>
    <p:sldId id="335" r:id="rId17"/>
    <p:sldId id="337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1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2EC2"/>
    <a:srgbClr val="996633"/>
    <a:srgbClr val="FFCC66"/>
    <a:srgbClr val="CCCC00"/>
    <a:srgbClr val="0066CC"/>
    <a:srgbClr val="BBE0E3"/>
    <a:srgbClr val="3D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1"/>
    <p:restoredTop sz="94710"/>
  </p:normalViewPr>
  <p:slideViewPr>
    <p:cSldViewPr showGuides="1">
      <p:cViewPr>
        <p:scale>
          <a:sx n="66" d="100"/>
          <a:sy n="66" d="100"/>
        </p:scale>
        <p:origin x="-642" y="-234"/>
      </p:cViewPr>
      <p:guideLst>
        <p:guide orient="horz" pos="1071"/>
        <p:guide pos="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b="0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200" b="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1400" b="0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en-US" altLang="zh-CN" sz="1400" b="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hyperlink" Target="&#28023;&#24066;&#34563;&#27004;2.swf" TargetMode="Externa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 Box 7"/>
          <p:cNvSpPr txBox="1"/>
          <p:nvPr/>
        </p:nvSpPr>
        <p:spPr>
          <a:xfrm>
            <a:off x="2263775" y="1600200"/>
            <a:ext cx="3627438" cy="1006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0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光的折射</a:t>
            </a:r>
            <a:endParaRPr lang="zh-CN" altLang="en-US" sz="6000" dirty="0">
              <a:solidFill>
                <a:schemeClr val="tx2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076" name="TextBox 3"/>
          <p:cNvSpPr txBox="1"/>
          <p:nvPr/>
        </p:nvSpPr>
        <p:spPr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solidFill>
                  <a:srgbClr val="11111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义务教育教科书  物理  八年级  上册</a:t>
            </a:r>
            <a:endParaRPr lang="zh-CN" altLang="en-US" sz="2000" dirty="0">
              <a:solidFill>
                <a:srgbClr val="11111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标题 921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2291" name="副标题 9218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p>
            <a:pPr defTabSz="914400">
              <a:buNone/>
            </a:pPr>
            <a:endParaRPr lang="zh-CN" altLang="en-US" baseline="0"/>
          </a:p>
        </p:txBody>
      </p:sp>
      <p:graphicFrame>
        <p:nvGraphicFramePr>
          <p:cNvPr id="3" name="表格 2"/>
          <p:cNvGraphicFramePr/>
          <p:nvPr/>
        </p:nvGraphicFramePr>
        <p:xfrm>
          <a:off x="107950" y="1557338"/>
          <a:ext cx="8756650" cy="3341688"/>
        </p:xfrm>
        <a:graphic>
          <a:graphicData uri="http://schemas.openxmlformats.org/drawingml/2006/table">
            <a:tbl>
              <a:tblPr/>
              <a:tblGrid>
                <a:gridCol w="1647825"/>
                <a:gridCol w="3581400"/>
                <a:gridCol w="3527425"/>
              </a:tblGrid>
              <a:tr h="576263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反射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折射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 rowSpan="2"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三线关系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 rowSpan="2"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两角关系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特殊情况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320" name="Group 31"/>
          <p:cNvGrpSpPr/>
          <p:nvPr/>
        </p:nvGrpSpPr>
        <p:grpSpPr>
          <a:xfrm>
            <a:off x="2798763" y="2117725"/>
            <a:ext cx="5445125" cy="534988"/>
            <a:chOff x="0" y="0"/>
            <a:chExt cx="3206" cy="337"/>
          </a:xfrm>
        </p:grpSpPr>
        <p:sp>
          <p:nvSpPr>
            <p:cNvPr id="12321" name="Rectangle 32"/>
            <p:cNvSpPr/>
            <p:nvPr/>
          </p:nvSpPr>
          <p:spPr>
            <a:xfrm>
              <a:off x="2190" y="1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2" name="Rectangle 33"/>
            <p:cNvSpPr/>
            <p:nvPr/>
          </p:nvSpPr>
          <p:spPr>
            <a:xfrm>
              <a:off x="0" y="0"/>
              <a:ext cx="9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三线共面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23" name="Group 43"/>
          <p:cNvGrpSpPr/>
          <p:nvPr/>
        </p:nvGrpSpPr>
        <p:grpSpPr>
          <a:xfrm>
            <a:off x="2152650" y="4365625"/>
            <a:ext cx="6667500" cy="519113"/>
            <a:chOff x="0" y="0"/>
            <a:chExt cx="4120" cy="327"/>
          </a:xfrm>
        </p:grpSpPr>
        <p:sp>
          <p:nvSpPr>
            <p:cNvPr id="12324" name="Rectangle 44"/>
            <p:cNvSpPr/>
            <p:nvPr/>
          </p:nvSpPr>
          <p:spPr>
            <a:xfrm>
              <a:off x="0" y="0"/>
              <a:ext cx="187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垂直入射原路返回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5" name="Rectangle 45"/>
            <p:cNvSpPr/>
            <p:nvPr/>
          </p:nvSpPr>
          <p:spPr>
            <a:xfrm>
              <a:off x="2204" y="0"/>
              <a:ext cx="19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26" name="Group 40"/>
          <p:cNvGrpSpPr/>
          <p:nvPr/>
        </p:nvGrpSpPr>
        <p:grpSpPr>
          <a:xfrm>
            <a:off x="2898775" y="3916363"/>
            <a:ext cx="5427663" cy="519112"/>
            <a:chOff x="0" y="0"/>
            <a:chExt cx="3239" cy="327"/>
          </a:xfrm>
        </p:grpSpPr>
        <p:sp>
          <p:nvSpPr>
            <p:cNvPr id="12327" name="Rectangle 41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同增同减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8" name="Rectangle 42"/>
            <p:cNvSpPr/>
            <p:nvPr/>
          </p:nvSpPr>
          <p:spPr>
            <a:xfrm>
              <a:off x="2277" y="0"/>
              <a:ext cx="96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29" name="Group 34"/>
          <p:cNvGrpSpPr/>
          <p:nvPr/>
        </p:nvGrpSpPr>
        <p:grpSpPr>
          <a:xfrm>
            <a:off x="2827338" y="2835275"/>
            <a:ext cx="5664200" cy="519113"/>
            <a:chOff x="0" y="0"/>
            <a:chExt cx="3185" cy="327"/>
          </a:xfrm>
        </p:grpSpPr>
        <p:sp>
          <p:nvSpPr>
            <p:cNvPr id="12330" name="Rectangle 35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法线居中</a:t>
              </a:r>
              <a:endParaRPr lang="zh-CN" altLang="en-US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31" name="Rectangle 36"/>
            <p:cNvSpPr/>
            <p:nvPr/>
          </p:nvSpPr>
          <p:spPr>
            <a:xfrm>
              <a:off x="2278" y="0"/>
              <a:ext cx="90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32" name="Group 37"/>
          <p:cNvGrpSpPr/>
          <p:nvPr/>
        </p:nvGrpSpPr>
        <p:grpSpPr>
          <a:xfrm>
            <a:off x="2916238" y="3357563"/>
            <a:ext cx="5421312" cy="519112"/>
            <a:chOff x="0" y="0"/>
            <a:chExt cx="3208" cy="327"/>
          </a:xfrm>
        </p:grpSpPr>
        <p:sp>
          <p:nvSpPr>
            <p:cNvPr id="12333" name="Rectangle 38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两角相等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34" name="Rectangle 39"/>
            <p:cNvSpPr/>
            <p:nvPr/>
          </p:nvSpPr>
          <p:spPr>
            <a:xfrm>
              <a:off x="2254" y="0"/>
              <a:ext cx="9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Group 31"/>
          <p:cNvGrpSpPr/>
          <p:nvPr/>
        </p:nvGrpSpPr>
        <p:grpSpPr>
          <a:xfrm>
            <a:off x="6372225" y="2162175"/>
            <a:ext cx="5445125" cy="534988"/>
            <a:chOff x="0" y="0"/>
            <a:chExt cx="3206" cy="337"/>
          </a:xfrm>
        </p:grpSpPr>
        <p:sp>
          <p:nvSpPr>
            <p:cNvPr id="12336" name="Rectangle 32"/>
            <p:cNvSpPr/>
            <p:nvPr/>
          </p:nvSpPr>
          <p:spPr>
            <a:xfrm>
              <a:off x="2190" y="1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37" name="Rectangle 33"/>
            <p:cNvSpPr/>
            <p:nvPr/>
          </p:nvSpPr>
          <p:spPr>
            <a:xfrm>
              <a:off x="0" y="0"/>
              <a:ext cx="9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三线共面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Group 34"/>
          <p:cNvGrpSpPr/>
          <p:nvPr/>
        </p:nvGrpSpPr>
        <p:grpSpPr>
          <a:xfrm>
            <a:off x="6372225" y="2697163"/>
            <a:ext cx="5664200" cy="520700"/>
            <a:chOff x="0" y="0"/>
            <a:chExt cx="3185" cy="327"/>
          </a:xfrm>
        </p:grpSpPr>
        <p:sp>
          <p:nvSpPr>
            <p:cNvPr id="12339" name="Rectangle 35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法线居中</a:t>
              </a:r>
              <a:endParaRPr lang="zh-CN" altLang="en-US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40" name="Rectangle 36"/>
            <p:cNvSpPr/>
            <p:nvPr/>
          </p:nvSpPr>
          <p:spPr>
            <a:xfrm>
              <a:off x="2278" y="0"/>
              <a:ext cx="90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Group 37"/>
          <p:cNvGrpSpPr/>
          <p:nvPr/>
        </p:nvGrpSpPr>
        <p:grpSpPr>
          <a:xfrm>
            <a:off x="6372225" y="3273425"/>
            <a:ext cx="5421313" cy="519113"/>
            <a:chOff x="0" y="0"/>
            <a:chExt cx="3208" cy="327"/>
          </a:xfrm>
        </p:grpSpPr>
        <p:sp>
          <p:nvSpPr>
            <p:cNvPr id="12342" name="Rectangle 38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空中角大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43" name="Rectangle 39"/>
            <p:cNvSpPr/>
            <p:nvPr/>
          </p:nvSpPr>
          <p:spPr>
            <a:xfrm>
              <a:off x="2254" y="0"/>
              <a:ext cx="9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4" name="Group 40"/>
          <p:cNvGrpSpPr/>
          <p:nvPr/>
        </p:nvGrpSpPr>
        <p:grpSpPr>
          <a:xfrm>
            <a:off x="6372225" y="3849688"/>
            <a:ext cx="5427663" cy="519112"/>
            <a:chOff x="0" y="0"/>
            <a:chExt cx="3239" cy="327"/>
          </a:xfrm>
        </p:grpSpPr>
        <p:sp>
          <p:nvSpPr>
            <p:cNvPr id="12345" name="Rectangle 41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同增同减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46" name="Rectangle 42"/>
            <p:cNvSpPr/>
            <p:nvPr/>
          </p:nvSpPr>
          <p:spPr>
            <a:xfrm>
              <a:off x="2277" y="0"/>
              <a:ext cx="96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Group 43"/>
          <p:cNvGrpSpPr/>
          <p:nvPr/>
        </p:nvGrpSpPr>
        <p:grpSpPr>
          <a:xfrm>
            <a:off x="5651500" y="4354513"/>
            <a:ext cx="6667500" cy="519112"/>
            <a:chOff x="0" y="0"/>
            <a:chExt cx="4120" cy="327"/>
          </a:xfrm>
        </p:grpSpPr>
        <p:sp>
          <p:nvSpPr>
            <p:cNvPr id="12348" name="Rectangle 44"/>
            <p:cNvSpPr/>
            <p:nvPr/>
          </p:nvSpPr>
          <p:spPr>
            <a:xfrm>
              <a:off x="0" y="0"/>
              <a:ext cx="187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垂直入射方向不变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49" name="Rectangle 45"/>
            <p:cNvSpPr/>
            <p:nvPr/>
          </p:nvSpPr>
          <p:spPr>
            <a:xfrm>
              <a:off x="2204" y="0"/>
              <a:ext cx="19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标题 102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3315" name="副标题 10242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3316" name="文本框 10244"/>
          <p:cNvSpPr txBox="1"/>
          <p:nvPr/>
        </p:nvSpPr>
        <p:spPr>
          <a:xfrm>
            <a:off x="-93662" y="765175"/>
            <a:ext cx="91662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2286000"/>
            <a:ext cx="6973888" cy="2714625"/>
          </a:xfrm>
          <a:prstGeom prst="rect">
            <a:avLst/>
          </a:prstGeom>
          <a:solidFill>
            <a:srgbClr val="00008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8" name="Text Box 2"/>
          <p:cNvSpPr txBox="1"/>
          <p:nvPr/>
        </p:nvSpPr>
        <p:spPr>
          <a:xfrm>
            <a:off x="0" y="1219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有一束光斜射入水中，下图中折射光线正确的是</a:t>
            </a:r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(     )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319" name="文本框 10247"/>
          <p:cNvSpPr txBox="1"/>
          <p:nvPr/>
        </p:nvSpPr>
        <p:spPr>
          <a:xfrm>
            <a:off x="0" y="579438"/>
            <a:ext cx="2535238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试试身手</a:t>
            </a: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10249" name="Text Box 3"/>
          <p:cNvSpPr txBox="1"/>
          <p:nvPr/>
        </p:nvSpPr>
        <p:spPr>
          <a:xfrm>
            <a:off x="7924800" y="1295400"/>
            <a:ext cx="533400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副标题 11266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4339" name="Text Box 4"/>
          <p:cNvSpPr txBox="1"/>
          <p:nvPr/>
        </p:nvSpPr>
        <p:spPr>
          <a:xfrm>
            <a:off x="2260600" y="5638800"/>
            <a:ext cx="53340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硬币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为什么会重现？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文本框 11269"/>
          <p:cNvSpPr txBox="1"/>
          <p:nvPr/>
        </p:nvSpPr>
        <p:spPr>
          <a:xfrm>
            <a:off x="-93662" y="765175"/>
            <a:ext cx="9166225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学以致用：</a:t>
            </a: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pic>
        <p:nvPicPr>
          <p:cNvPr id="14341" name="图片 11270"/>
          <p:cNvPicPr>
            <a:picLocks noChangeAspect="1"/>
          </p:cNvPicPr>
          <p:nvPr/>
        </p:nvPicPr>
        <p:blipFill>
          <a:blip r:embed="rId2"/>
          <a:srcRect l="10843" t="6779" r="6702"/>
          <a:stretch>
            <a:fillRect/>
          </a:stretch>
        </p:blipFill>
        <p:spPr>
          <a:xfrm>
            <a:off x="0" y="1460500"/>
            <a:ext cx="1736725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1271"/>
          <p:cNvPicPr>
            <a:picLocks noChangeAspect="1"/>
          </p:cNvPicPr>
          <p:nvPr/>
        </p:nvPicPr>
        <p:blipFill>
          <a:blip r:embed="rId3"/>
          <a:srcRect l="8653" t="2419" r="15034" b="8702"/>
          <a:stretch>
            <a:fillRect/>
          </a:stretch>
        </p:blipFill>
        <p:spPr>
          <a:xfrm>
            <a:off x="1736725" y="1460500"/>
            <a:ext cx="1844675" cy="1612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2678113" y="3644900"/>
            <a:ext cx="5791200" cy="1376363"/>
            <a:chOff x="3313" y="5063"/>
            <a:chExt cx="9120" cy="2166"/>
          </a:xfrm>
        </p:grpSpPr>
        <p:sp>
          <p:nvSpPr>
            <p:cNvPr id="14344" name="Rectangle 2" descr="横虚线"/>
            <p:cNvSpPr/>
            <p:nvPr/>
          </p:nvSpPr>
          <p:spPr>
            <a:xfrm>
              <a:off x="3313" y="5077"/>
              <a:ext cx="9120" cy="2152"/>
            </a:xfrm>
            <a:prstGeom prst="rect">
              <a:avLst/>
            </a:prstGeom>
            <a:blipFill rotWithShape="0">
              <a:blip r:embed="rId4"/>
            </a:blipFill>
            <a:ln w="9525" cap="flat" cmpd="sng">
              <a:solidFill>
                <a:srgbClr val="819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5" name="Line 3"/>
            <p:cNvSpPr/>
            <p:nvPr/>
          </p:nvSpPr>
          <p:spPr>
            <a:xfrm>
              <a:off x="3433" y="5063"/>
              <a:ext cx="9000" cy="0"/>
            </a:xfrm>
            <a:prstGeom prst="line">
              <a:avLst/>
            </a:prstGeom>
            <a:ln w="57150" cap="flat" cmpd="sng">
              <a:solidFill>
                <a:srgbClr val="819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295" name="Line 5"/>
          <p:cNvSpPr/>
          <p:nvPr/>
        </p:nvSpPr>
        <p:spPr>
          <a:xfrm>
            <a:off x="5291138" y="2508250"/>
            <a:ext cx="22225" cy="2211388"/>
          </a:xfrm>
          <a:prstGeom prst="line">
            <a:avLst/>
          </a:prstGeom>
          <a:ln w="28575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347" name="Group 6"/>
          <p:cNvGrpSpPr/>
          <p:nvPr/>
        </p:nvGrpSpPr>
        <p:grpSpPr>
          <a:xfrm rot="-2013453">
            <a:off x="7531100" y="2009775"/>
            <a:ext cx="465138" cy="603250"/>
            <a:chOff x="0" y="0"/>
            <a:chExt cx="456" cy="443"/>
          </a:xfrm>
        </p:grpSpPr>
        <p:sp>
          <p:nvSpPr>
            <p:cNvPr id="14348" name="Oval 7"/>
            <p:cNvSpPr/>
            <p:nvPr/>
          </p:nvSpPr>
          <p:spPr>
            <a:xfrm>
              <a:off x="48" y="48"/>
              <a:ext cx="144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9" name="Oval 8"/>
            <p:cNvSpPr/>
            <p:nvPr/>
          </p:nvSpPr>
          <p:spPr>
            <a:xfrm>
              <a:off x="48" y="144"/>
              <a:ext cx="96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50" name="Freeform 9"/>
            <p:cNvSpPr/>
            <p:nvPr/>
          </p:nvSpPr>
          <p:spPr>
            <a:xfrm>
              <a:off x="0" y="0"/>
              <a:ext cx="456" cy="44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7" y="92"/>
                </a:cxn>
                <a:cxn ang="0">
                  <a:pos x="245" y="108"/>
                </a:cxn>
                <a:cxn ang="0">
                  <a:pos x="294" y="123"/>
                </a:cxn>
                <a:cxn ang="0">
                  <a:pos x="441" y="185"/>
                </a:cxn>
                <a:cxn ang="0">
                  <a:pos x="490" y="201"/>
                </a:cxn>
                <a:cxn ang="0">
                  <a:pos x="474" y="247"/>
                </a:cxn>
                <a:cxn ang="0">
                  <a:pos x="277" y="309"/>
                </a:cxn>
                <a:cxn ang="0">
                  <a:pos x="131" y="386"/>
                </a:cxn>
                <a:cxn ang="0">
                  <a:pos x="48" y="434"/>
                </a:cxn>
                <a:cxn ang="0">
                  <a:pos x="0" y="464"/>
                </a:cxn>
              </a:cxnLst>
              <a:pathLst>
                <a:path w="424" h="423">
                  <a:moveTo>
                    <a:pt x="14" y="0"/>
                  </a:moveTo>
                  <a:cubicBezTo>
                    <a:pt x="61" y="70"/>
                    <a:pt x="95" y="59"/>
                    <a:pt x="170" y="84"/>
                  </a:cubicBezTo>
                  <a:cubicBezTo>
                    <a:pt x="184" y="89"/>
                    <a:pt x="198" y="93"/>
                    <a:pt x="212" y="98"/>
                  </a:cubicBezTo>
                  <a:cubicBezTo>
                    <a:pt x="226" y="103"/>
                    <a:pt x="254" y="112"/>
                    <a:pt x="254" y="112"/>
                  </a:cubicBezTo>
                  <a:cubicBezTo>
                    <a:pt x="321" y="157"/>
                    <a:pt x="281" y="136"/>
                    <a:pt x="381" y="169"/>
                  </a:cubicBezTo>
                  <a:cubicBezTo>
                    <a:pt x="395" y="174"/>
                    <a:pt x="424" y="183"/>
                    <a:pt x="424" y="183"/>
                  </a:cubicBezTo>
                  <a:cubicBezTo>
                    <a:pt x="419" y="197"/>
                    <a:pt x="422" y="216"/>
                    <a:pt x="410" y="225"/>
                  </a:cubicBezTo>
                  <a:cubicBezTo>
                    <a:pt x="374" y="251"/>
                    <a:pt x="287" y="266"/>
                    <a:pt x="240" y="282"/>
                  </a:cubicBezTo>
                  <a:cubicBezTo>
                    <a:pt x="194" y="297"/>
                    <a:pt x="159" y="337"/>
                    <a:pt x="113" y="352"/>
                  </a:cubicBezTo>
                  <a:cubicBezTo>
                    <a:pt x="59" y="408"/>
                    <a:pt x="115" y="359"/>
                    <a:pt x="42" y="395"/>
                  </a:cubicBezTo>
                  <a:cubicBezTo>
                    <a:pt x="27" y="402"/>
                    <a:pt x="0" y="423"/>
                    <a:pt x="0" y="423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300" name="Group 14"/>
          <p:cNvGrpSpPr/>
          <p:nvPr/>
        </p:nvGrpSpPr>
        <p:grpSpPr>
          <a:xfrm>
            <a:off x="3994150" y="3589338"/>
            <a:ext cx="1800225" cy="755650"/>
            <a:chOff x="0" y="0"/>
            <a:chExt cx="1179" cy="817"/>
          </a:xfrm>
        </p:grpSpPr>
        <p:sp>
          <p:nvSpPr>
            <p:cNvPr id="14352" name="Line 15"/>
            <p:cNvSpPr/>
            <p:nvPr/>
          </p:nvSpPr>
          <p:spPr>
            <a:xfrm flipV="1">
              <a:off x="0" y="107"/>
              <a:ext cx="757" cy="710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4353" name="Line 16"/>
            <p:cNvSpPr/>
            <p:nvPr/>
          </p:nvSpPr>
          <p:spPr>
            <a:xfrm flipV="1">
              <a:off x="0" y="0"/>
              <a:ext cx="1179" cy="817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2303" name="Group 17"/>
          <p:cNvGrpSpPr/>
          <p:nvPr/>
        </p:nvGrpSpPr>
        <p:grpSpPr>
          <a:xfrm>
            <a:off x="5722938" y="2778125"/>
            <a:ext cx="1944687" cy="847725"/>
            <a:chOff x="0" y="0"/>
            <a:chExt cx="1225" cy="862"/>
          </a:xfrm>
        </p:grpSpPr>
        <p:sp>
          <p:nvSpPr>
            <p:cNvPr id="14355" name="Line 18"/>
            <p:cNvSpPr/>
            <p:nvPr/>
          </p:nvSpPr>
          <p:spPr>
            <a:xfrm flipV="1">
              <a:off x="0" y="0"/>
              <a:ext cx="1225" cy="862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6" name="Line 19"/>
            <p:cNvSpPr/>
            <p:nvPr/>
          </p:nvSpPr>
          <p:spPr>
            <a:xfrm flipV="1">
              <a:off x="454" y="317"/>
              <a:ext cx="318" cy="227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med" len="med"/>
            </a:ln>
          </p:spPr>
        </p:sp>
      </p:grpSp>
      <p:grpSp>
        <p:nvGrpSpPr>
          <p:cNvPr id="12306" name="Group 20"/>
          <p:cNvGrpSpPr/>
          <p:nvPr/>
        </p:nvGrpSpPr>
        <p:grpSpPr>
          <a:xfrm>
            <a:off x="3994150" y="3625850"/>
            <a:ext cx="1728788" cy="1350963"/>
            <a:chOff x="0" y="0"/>
            <a:chExt cx="953" cy="1134"/>
          </a:xfrm>
        </p:grpSpPr>
        <p:sp>
          <p:nvSpPr>
            <p:cNvPr id="14358" name="Line 21"/>
            <p:cNvSpPr/>
            <p:nvPr/>
          </p:nvSpPr>
          <p:spPr>
            <a:xfrm flipV="1">
              <a:off x="0" y="0"/>
              <a:ext cx="953" cy="1134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359" name="Line 22"/>
            <p:cNvSpPr/>
            <p:nvPr/>
          </p:nvSpPr>
          <p:spPr>
            <a:xfrm flipV="1">
              <a:off x="420" y="363"/>
              <a:ext cx="227" cy="272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med" len="med"/>
            </a:ln>
          </p:spPr>
        </p:sp>
      </p:grpSp>
      <p:sp>
        <p:nvSpPr>
          <p:cNvPr id="12309" name="Line 23"/>
          <p:cNvSpPr/>
          <p:nvPr/>
        </p:nvSpPr>
        <p:spPr>
          <a:xfrm>
            <a:off x="5700713" y="2492375"/>
            <a:ext cx="22225" cy="2211388"/>
          </a:xfrm>
          <a:prstGeom prst="line">
            <a:avLst/>
          </a:prstGeom>
          <a:ln w="28575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0" name="Group 22"/>
          <p:cNvGrpSpPr/>
          <p:nvPr/>
        </p:nvGrpSpPr>
        <p:grpSpPr>
          <a:xfrm>
            <a:off x="5278438" y="2328863"/>
            <a:ext cx="1944687" cy="1296987"/>
            <a:chOff x="0" y="0"/>
            <a:chExt cx="3062" cy="2042"/>
          </a:xfrm>
        </p:grpSpPr>
        <p:sp>
          <p:nvSpPr>
            <p:cNvPr id="14362" name="Line 25"/>
            <p:cNvSpPr/>
            <p:nvPr/>
          </p:nvSpPr>
          <p:spPr>
            <a:xfrm rot="-720000" flipV="1">
              <a:off x="0" y="716"/>
              <a:ext cx="2461" cy="1035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</p:sp>
        <p:sp>
          <p:nvSpPr>
            <p:cNvPr id="14363" name="Line 26"/>
            <p:cNvSpPr/>
            <p:nvPr/>
          </p:nvSpPr>
          <p:spPr>
            <a:xfrm flipV="1">
              <a:off x="40" y="0"/>
              <a:ext cx="3022" cy="2042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313" name="Group 27"/>
          <p:cNvGrpSpPr/>
          <p:nvPr/>
        </p:nvGrpSpPr>
        <p:grpSpPr>
          <a:xfrm>
            <a:off x="3973513" y="3625850"/>
            <a:ext cx="1317625" cy="1333500"/>
            <a:chOff x="0" y="0"/>
            <a:chExt cx="830" cy="1120"/>
          </a:xfrm>
        </p:grpSpPr>
        <p:sp>
          <p:nvSpPr>
            <p:cNvPr id="14365" name="Line 28"/>
            <p:cNvSpPr/>
            <p:nvPr/>
          </p:nvSpPr>
          <p:spPr>
            <a:xfrm flipV="1">
              <a:off x="0" y="363"/>
              <a:ext cx="560" cy="757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</p:sp>
        <p:sp>
          <p:nvSpPr>
            <p:cNvPr id="14366" name="Line 29"/>
            <p:cNvSpPr/>
            <p:nvPr/>
          </p:nvSpPr>
          <p:spPr>
            <a:xfrm flipV="1">
              <a:off x="467" y="0"/>
              <a:ext cx="363" cy="499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316" name="Group 32"/>
          <p:cNvGrpSpPr/>
          <p:nvPr/>
        </p:nvGrpSpPr>
        <p:grpSpPr>
          <a:xfrm>
            <a:off x="4786313" y="4019550"/>
            <a:ext cx="457200" cy="657225"/>
            <a:chOff x="0" y="0"/>
            <a:chExt cx="721" cy="1380"/>
          </a:xfrm>
        </p:grpSpPr>
        <p:sp>
          <p:nvSpPr>
            <p:cNvPr id="14368" name="Text Box 33"/>
            <p:cNvSpPr txBox="1"/>
            <p:nvPr/>
          </p:nvSpPr>
          <p:spPr>
            <a:xfrm>
              <a:off x="0" y="280"/>
              <a:ext cx="721" cy="11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9" name="Arc 34"/>
            <p:cNvSpPr/>
            <p:nvPr/>
          </p:nvSpPr>
          <p:spPr>
            <a:xfrm rot="9780000">
              <a:off x="152" y="0"/>
              <a:ext cx="503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0" y="0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319" name="Group 35"/>
          <p:cNvGrpSpPr/>
          <p:nvPr/>
        </p:nvGrpSpPr>
        <p:grpSpPr>
          <a:xfrm>
            <a:off x="5146675" y="3965575"/>
            <a:ext cx="590550" cy="682625"/>
            <a:chOff x="0" y="0"/>
            <a:chExt cx="721" cy="1204"/>
          </a:xfrm>
        </p:grpSpPr>
        <p:sp>
          <p:nvSpPr>
            <p:cNvPr id="14371" name="Text Box 36"/>
            <p:cNvSpPr txBox="1"/>
            <p:nvPr/>
          </p:nvSpPr>
          <p:spPr>
            <a:xfrm>
              <a:off x="0" y="280"/>
              <a:ext cx="721" cy="9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72" name="Arc 37"/>
            <p:cNvSpPr/>
            <p:nvPr/>
          </p:nvSpPr>
          <p:spPr>
            <a:xfrm rot="9780000">
              <a:off x="152" y="0"/>
              <a:ext cx="503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0" y="0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4373" name="组合 42"/>
          <p:cNvGrpSpPr/>
          <p:nvPr/>
        </p:nvGrpSpPr>
        <p:grpSpPr>
          <a:xfrm>
            <a:off x="3890963" y="4849813"/>
            <a:ext cx="609600" cy="461962"/>
            <a:chOff x="0" y="0"/>
            <a:chExt cx="609600" cy="461963"/>
          </a:xfrm>
        </p:grpSpPr>
        <p:sp>
          <p:nvSpPr>
            <p:cNvPr id="14374" name="Text Box 11"/>
            <p:cNvSpPr txBox="1"/>
            <p:nvPr/>
          </p:nvSpPr>
          <p:spPr>
            <a:xfrm>
              <a:off x="0" y="0"/>
              <a:ext cx="6096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75" name="椭圆 41"/>
            <p:cNvSpPr/>
            <p:nvPr/>
          </p:nvSpPr>
          <p:spPr>
            <a:xfrm>
              <a:off x="31502" y="71611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25" name="组合 50"/>
          <p:cNvGrpSpPr/>
          <p:nvPr/>
        </p:nvGrpSpPr>
        <p:grpSpPr>
          <a:xfrm>
            <a:off x="3890963" y="3911600"/>
            <a:ext cx="823912" cy="461963"/>
            <a:chOff x="-58995" y="28541"/>
            <a:chExt cx="823388" cy="461415"/>
          </a:xfrm>
        </p:grpSpPr>
        <p:sp>
          <p:nvSpPr>
            <p:cNvPr id="14377" name="Text Box 12"/>
            <p:cNvSpPr txBox="1"/>
            <p:nvPr/>
          </p:nvSpPr>
          <p:spPr>
            <a:xfrm>
              <a:off x="-58995" y="28541"/>
              <a:ext cx="823388" cy="4566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’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378" name="椭圆 47"/>
            <p:cNvSpPr/>
            <p:nvPr/>
          </p:nvSpPr>
          <p:spPr>
            <a:xfrm>
              <a:off x="0" y="417948"/>
              <a:ext cx="72008" cy="72008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27"/>
          <p:cNvGrpSpPr/>
          <p:nvPr/>
        </p:nvGrpSpPr>
        <p:grpSpPr>
          <a:xfrm>
            <a:off x="5256213" y="2022475"/>
            <a:ext cx="1636712" cy="1654175"/>
            <a:chOff x="0" y="0"/>
            <a:chExt cx="830" cy="1120"/>
          </a:xfrm>
        </p:grpSpPr>
        <p:sp>
          <p:nvSpPr>
            <p:cNvPr id="14380" name="Line 28"/>
            <p:cNvSpPr/>
            <p:nvPr/>
          </p:nvSpPr>
          <p:spPr>
            <a:xfrm flipV="1">
              <a:off x="0" y="363"/>
              <a:ext cx="560" cy="757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</p:sp>
        <p:sp>
          <p:nvSpPr>
            <p:cNvPr id="14381" name="Line 29"/>
            <p:cNvSpPr/>
            <p:nvPr/>
          </p:nvSpPr>
          <p:spPr>
            <a:xfrm flipV="1">
              <a:off x="467" y="0"/>
              <a:ext cx="363" cy="499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3313"/>
          <p:cNvSpPr>
            <a:spLocks noGrp="1"/>
          </p:cNvSpPr>
          <p:nvPr>
            <p:ph type="ctrTitle"/>
          </p:nvPr>
        </p:nvSpPr>
        <p:spPr/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5362" name="副标题 13314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 defTabSz="914400"/>
            <a:endParaRPr kumimoji="1" lang="zh-CN" altLang="en-US" baseline="0">
              <a:latin typeface="+mn-lt"/>
              <a:ea typeface="+mn-ea"/>
              <a:cs typeface="+mn-cs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1704975" y="5484813"/>
            <a:ext cx="5334000" cy="771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筷子为什么</a:t>
            </a:r>
            <a:r>
              <a:rPr lang="zh-CN" altLang="en-US" sz="32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向上弯折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4" name="文本框 13317"/>
          <p:cNvSpPr txBox="1"/>
          <p:nvPr/>
        </p:nvSpPr>
        <p:spPr>
          <a:xfrm>
            <a:off x="841375" y="584200"/>
            <a:ext cx="3171825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学以致用：</a:t>
            </a: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pic>
        <p:nvPicPr>
          <p:cNvPr id="15365" name="图片 13318"/>
          <p:cNvPicPr>
            <a:picLocks noChangeAspect="1"/>
          </p:cNvPicPr>
          <p:nvPr/>
        </p:nvPicPr>
        <p:blipFill>
          <a:blip r:embed="rId1"/>
          <a:srcRect l="7526" t="17081" r="17238"/>
          <a:stretch>
            <a:fillRect/>
          </a:stretch>
        </p:blipFill>
        <p:spPr>
          <a:xfrm>
            <a:off x="1619250" y="1844675"/>
            <a:ext cx="5505450" cy="3406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副标题 14338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 defTabSz="914400"/>
            <a:endParaRPr kumimoji="1" lang="zh-CN" altLang="en-US" baseline="0">
              <a:latin typeface="+mn-lt"/>
              <a:ea typeface="+mn-ea"/>
              <a:cs typeface="+mn-cs"/>
            </a:endParaRPr>
          </a:p>
        </p:txBody>
      </p:sp>
      <p:sp>
        <p:nvSpPr>
          <p:cNvPr id="16386" name="Rectangle 2" descr="横虚线"/>
          <p:cNvSpPr/>
          <p:nvPr/>
        </p:nvSpPr>
        <p:spPr>
          <a:xfrm>
            <a:off x="2124075" y="3213100"/>
            <a:ext cx="5791200" cy="1885950"/>
          </a:xfrm>
          <a:prstGeom prst="rect">
            <a:avLst/>
          </a:prstGeom>
          <a:blipFill rotWithShape="0">
            <a:blip r:embed="rId1"/>
          </a:blip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Line 3"/>
          <p:cNvSpPr/>
          <p:nvPr/>
        </p:nvSpPr>
        <p:spPr>
          <a:xfrm>
            <a:off x="2179638" y="3214688"/>
            <a:ext cx="5715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88" name="Line 5"/>
          <p:cNvSpPr/>
          <p:nvPr/>
        </p:nvSpPr>
        <p:spPr>
          <a:xfrm>
            <a:off x="4716463" y="2078038"/>
            <a:ext cx="22225" cy="2211387"/>
          </a:xfrm>
          <a:prstGeom prst="line">
            <a:avLst/>
          </a:prstGeom>
          <a:ln w="28575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389" name="Group 6"/>
          <p:cNvGrpSpPr/>
          <p:nvPr/>
        </p:nvGrpSpPr>
        <p:grpSpPr>
          <a:xfrm rot="-2013453">
            <a:off x="6754813" y="1717675"/>
            <a:ext cx="465137" cy="527050"/>
            <a:chOff x="0" y="0"/>
            <a:chExt cx="456" cy="443"/>
          </a:xfrm>
        </p:grpSpPr>
        <p:sp>
          <p:nvSpPr>
            <p:cNvPr id="16390" name="Oval 7"/>
            <p:cNvSpPr/>
            <p:nvPr/>
          </p:nvSpPr>
          <p:spPr>
            <a:xfrm>
              <a:off x="48" y="48"/>
              <a:ext cx="144" cy="336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1" name="Oval 8"/>
            <p:cNvSpPr/>
            <p:nvPr/>
          </p:nvSpPr>
          <p:spPr>
            <a:xfrm>
              <a:off x="48" y="144"/>
              <a:ext cx="96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Freeform 9"/>
            <p:cNvSpPr/>
            <p:nvPr/>
          </p:nvSpPr>
          <p:spPr>
            <a:xfrm>
              <a:off x="0" y="0"/>
              <a:ext cx="456" cy="44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7" y="92"/>
                </a:cxn>
                <a:cxn ang="0">
                  <a:pos x="245" y="108"/>
                </a:cxn>
                <a:cxn ang="0">
                  <a:pos x="294" y="123"/>
                </a:cxn>
                <a:cxn ang="0">
                  <a:pos x="441" y="185"/>
                </a:cxn>
                <a:cxn ang="0">
                  <a:pos x="490" y="201"/>
                </a:cxn>
                <a:cxn ang="0">
                  <a:pos x="474" y="247"/>
                </a:cxn>
                <a:cxn ang="0">
                  <a:pos x="277" y="309"/>
                </a:cxn>
                <a:cxn ang="0">
                  <a:pos x="131" y="386"/>
                </a:cxn>
                <a:cxn ang="0">
                  <a:pos x="48" y="434"/>
                </a:cxn>
                <a:cxn ang="0">
                  <a:pos x="0" y="464"/>
                </a:cxn>
              </a:cxnLst>
              <a:pathLst>
                <a:path w="424" h="423">
                  <a:moveTo>
                    <a:pt x="14" y="0"/>
                  </a:moveTo>
                  <a:cubicBezTo>
                    <a:pt x="61" y="70"/>
                    <a:pt x="95" y="59"/>
                    <a:pt x="170" y="84"/>
                  </a:cubicBezTo>
                  <a:cubicBezTo>
                    <a:pt x="184" y="89"/>
                    <a:pt x="198" y="93"/>
                    <a:pt x="212" y="98"/>
                  </a:cubicBezTo>
                  <a:cubicBezTo>
                    <a:pt x="226" y="103"/>
                    <a:pt x="254" y="112"/>
                    <a:pt x="254" y="112"/>
                  </a:cubicBezTo>
                  <a:cubicBezTo>
                    <a:pt x="321" y="157"/>
                    <a:pt x="281" y="136"/>
                    <a:pt x="381" y="169"/>
                  </a:cubicBezTo>
                  <a:cubicBezTo>
                    <a:pt x="395" y="174"/>
                    <a:pt x="424" y="183"/>
                    <a:pt x="424" y="183"/>
                  </a:cubicBezTo>
                  <a:cubicBezTo>
                    <a:pt x="419" y="197"/>
                    <a:pt x="422" y="216"/>
                    <a:pt x="410" y="225"/>
                  </a:cubicBezTo>
                  <a:cubicBezTo>
                    <a:pt x="374" y="251"/>
                    <a:pt x="287" y="266"/>
                    <a:pt x="240" y="282"/>
                  </a:cubicBezTo>
                  <a:cubicBezTo>
                    <a:pt x="194" y="297"/>
                    <a:pt x="159" y="337"/>
                    <a:pt x="113" y="352"/>
                  </a:cubicBezTo>
                  <a:cubicBezTo>
                    <a:pt x="59" y="408"/>
                    <a:pt x="115" y="359"/>
                    <a:pt x="42" y="395"/>
                  </a:cubicBezTo>
                  <a:cubicBezTo>
                    <a:pt x="27" y="402"/>
                    <a:pt x="0" y="423"/>
                    <a:pt x="0" y="423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6393" name="Group 14"/>
          <p:cNvGrpSpPr/>
          <p:nvPr/>
        </p:nvGrpSpPr>
        <p:grpSpPr>
          <a:xfrm>
            <a:off x="3419475" y="3159125"/>
            <a:ext cx="1800225" cy="755650"/>
            <a:chOff x="0" y="0"/>
            <a:chExt cx="1179" cy="817"/>
          </a:xfrm>
        </p:grpSpPr>
        <p:sp>
          <p:nvSpPr>
            <p:cNvPr id="16394" name="Line 15"/>
            <p:cNvSpPr/>
            <p:nvPr/>
          </p:nvSpPr>
          <p:spPr>
            <a:xfrm flipV="1">
              <a:off x="0" y="107"/>
              <a:ext cx="757" cy="710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lgDash"/>
              <a:round/>
              <a:headEnd type="none" w="med" len="med"/>
              <a:tailEnd type="none" w="med" len="med"/>
            </a:ln>
          </p:spPr>
        </p:sp>
        <p:sp>
          <p:nvSpPr>
            <p:cNvPr id="16395" name="Line 16"/>
            <p:cNvSpPr/>
            <p:nvPr/>
          </p:nvSpPr>
          <p:spPr>
            <a:xfrm flipV="1">
              <a:off x="0" y="0"/>
              <a:ext cx="1179" cy="817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6" name="Group 17"/>
          <p:cNvGrpSpPr/>
          <p:nvPr/>
        </p:nvGrpSpPr>
        <p:grpSpPr>
          <a:xfrm>
            <a:off x="5148263" y="2347913"/>
            <a:ext cx="1944687" cy="847725"/>
            <a:chOff x="0" y="0"/>
            <a:chExt cx="1225" cy="862"/>
          </a:xfrm>
        </p:grpSpPr>
        <p:sp>
          <p:nvSpPr>
            <p:cNvPr id="16397" name="Line 18"/>
            <p:cNvSpPr/>
            <p:nvPr/>
          </p:nvSpPr>
          <p:spPr>
            <a:xfrm flipV="1">
              <a:off x="0" y="0"/>
              <a:ext cx="1225" cy="862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98" name="Line 19"/>
            <p:cNvSpPr/>
            <p:nvPr/>
          </p:nvSpPr>
          <p:spPr>
            <a:xfrm flipV="1">
              <a:off x="454" y="317"/>
              <a:ext cx="318" cy="227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med" len="med"/>
            </a:ln>
          </p:spPr>
        </p:sp>
      </p:grpSp>
      <p:grpSp>
        <p:nvGrpSpPr>
          <p:cNvPr id="16399" name="Group 20"/>
          <p:cNvGrpSpPr/>
          <p:nvPr/>
        </p:nvGrpSpPr>
        <p:grpSpPr>
          <a:xfrm>
            <a:off x="3419475" y="3195638"/>
            <a:ext cx="1728788" cy="1350962"/>
            <a:chOff x="0" y="0"/>
            <a:chExt cx="953" cy="1134"/>
          </a:xfrm>
        </p:grpSpPr>
        <p:sp>
          <p:nvSpPr>
            <p:cNvPr id="16400" name="Line 21"/>
            <p:cNvSpPr/>
            <p:nvPr/>
          </p:nvSpPr>
          <p:spPr>
            <a:xfrm flipV="1">
              <a:off x="0" y="0"/>
              <a:ext cx="953" cy="1134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01" name="Line 22"/>
            <p:cNvSpPr/>
            <p:nvPr/>
          </p:nvSpPr>
          <p:spPr>
            <a:xfrm flipV="1">
              <a:off x="420" y="363"/>
              <a:ext cx="227" cy="272"/>
            </a:xfrm>
            <a:prstGeom prst="line">
              <a:avLst/>
            </a:prstGeom>
            <a:ln w="28575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med" len="med"/>
            </a:ln>
          </p:spPr>
        </p:sp>
      </p:grpSp>
      <p:sp>
        <p:nvSpPr>
          <p:cNvPr id="16402" name="Line 23"/>
          <p:cNvSpPr/>
          <p:nvPr/>
        </p:nvSpPr>
        <p:spPr>
          <a:xfrm>
            <a:off x="5126038" y="2062163"/>
            <a:ext cx="22225" cy="2211387"/>
          </a:xfrm>
          <a:prstGeom prst="line">
            <a:avLst/>
          </a:prstGeom>
          <a:ln w="28575" cap="flat" cmpd="sng">
            <a:solidFill>
              <a:srgbClr val="FF9966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403" name="Group 22"/>
          <p:cNvGrpSpPr/>
          <p:nvPr/>
        </p:nvGrpSpPr>
        <p:grpSpPr>
          <a:xfrm>
            <a:off x="4703763" y="1898650"/>
            <a:ext cx="1944687" cy="1296988"/>
            <a:chOff x="0" y="0"/>
            <a:chExt cx="3062" cy="2042"/>
          </a:xfrm>
        </p:grpSpPr>
        <p:sp>
          <p:nvSpPr>
            <p:cNvPr id="16404" name="Line 25"/>
            <p:cNvSpPr/>
            <p:nvPr/>
          </p:nvSpPr>
          <p:spPr>
            <a:xfrm rot="-720000" flipV="1">
              <a:off x="0" y="716"/>
              <a:ext cx="2461" cy="1035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</p:sp>
        <p:sp>
          <p:nvSpPr>
            <p:cNvPr id="16405" name="Line 26"/>
            <p:cNvSpPr/>
            <p:nvPr/>
          </p:nvSpPr>
          <p:spPr>
            <a:xfrm flipV="1">
              <a:off x="40" y="0"/>
              <a:ext cx="3022" cy="2042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06" name="Group 27"/>
          <p:cNvGrpSpPr/>
          <p:nvPr/>
        </p:nvGrpSpPr>
        <p:grpSpPr>
          <a:xfrm>
            <a:off x="3398838" y="3195638"/>
            <a:ext cx="1317625" cy="1333500"/>
            <a:chOff x="0" y="0"/>
            <a:chExt cx="830" cy="1120"/>
          </a:xfrm>
        </p:grpSpPr>
        <p:sp>
          <p:nvSpPr>
            <p:cNvPr id="16407" name="Line 28"/>
            <p:cNvSpPr/>
            <p:nvPr/>
          </p:nvSpPr>
          <p:spPr>
            <a:xfrm flipV="1">
              <a:off x="0" y="363"/>
              <a:ext cx="560" cy="757"/>
            </a:xfrm>
            <a:prstGeom prst="line">
              <a:avLst/>
            </a:prstGeom>
            <a:ln w="28575" cap="flat" cmpd="sng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</p:sp>
        <p:sp>
          <p:nvSpPr>
            <p:cNvPr id="16408" name="Line 29"/>
            <p:cNvSpPr/>
            <p:nvPr/>
          </p:nvSpPr>
          <p:spPr>
            <a:xfrm flipV="1">
              <a:off x="467" y="0"/>
              <a:ext cx="363" cy="499"/>
            </a:xfrm>
            <a:prstGeom prst="line">
              <a:avLst/>
            </a:prstGeom>
            <a:ln w="28575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09" name="Group 32"/>
          <p:cNvGrpSpPr/>
          <p:nvPr/>
        </p:nvGrpSpPr>
        <p:grpSpPr>
          <a:xfrm>
            <a:off x="4211638" y="3589338"/>
            <a:ext cx="457200" cy="657225"/>
            <a:chOff x="0" y="0"/>
            <a:chExt cx="721" cy="1380"/>
          </a:xfrm>
        </p:grpSpPr>
        <p:sp>
          <p:nvSpPr>
            <p:cNvPr id="16410" name="Text Box 33"/>
            <p:cNvSpPr txBox="1"/>
            <p:nvPr/>
          </p:nvSpPr>
          <p:spPr>
            <a:xfrm>
              <a:off x="0" y="280"/>
              <a:ext cx="721" cy="11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11" name="Arc 34"/>
            <p:cNvSpPr/>
            <p:nvPr/>
          </p:nvSpPr>
          <p:spPr>
            <a:xfrm rot="9780000">
              <a:off x="152" y="0"/>
              <a:ext cx="503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0" y="0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6412" name="Group 35"/>
          <p:cNvGrpSpPr/>
          <p:nvPr/>
        </p:nvGrpSpPr>
        <p:grpSpPr>
          <a:xfrm>
            <a:off x="4572000" y="3535363"/>
            <a:ext cx="590550" cy="682625"/>
            <a:chOff x="0" y="0"/>
            <a:chExt cx="721" cy="1204"/>
          </a:xfrm>
        </p:grpSpPr>
        <p:sp>
          <p:nvSpPr>
            <p:cNvPr id="16413" name="Text Box 36"/>
            <p:cNvSpPr txBox="1"/>
            <p:nvPr/>
          </p:nvSpPr>
          <p:spPr>
            <a:xfrm>
              <a:off x="0" y="280"/>
              <a:ext cx="721" cy="9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14" name="Arc 37"/>
            <p:cNvSpPr/>
            <p:nvPr/>
          </p:nvSpPr>
          <p:spPr>
            <a:xfrm rot="9780000">
              <a:off x="152" y="0"/>
              <a:ext cx="503" cy="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5"/>
                </a:cxn>
                <a:cxn ang="0">
                  <a:pos x="0" y="0"/>
                </a:cxn>
                <a:cxn ang="0">
                  <a:pos x="12" y="15"/>
                </a:cxn>
                <a:cxn ang="0">
                  <a:pos x="0" y="15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cxnSp>
        <p:nvCxnSpPr>
          <p:cNvPr id="16415" name="直接连接符 40"/>
          <p:cNvCxnSpPr/>
          <p:nvPr/>
        </p:nvCxnSpPr>
        <p:spPr>
          <a:xfrm>
            <a:off x="1187450" y="2116138"/>
            <a:ext cx="2232025" cy="2428875"/>
          </a:xfrm>
          <a:prstGeom prst="line">
            <a:avLst/>
          </a:prstGeom>
          <a:ln w="1016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1" name="直接连接符 41"/>
          <p:cNvCxnSpPr/>
          <p:nvPr/>
        </p:nvCxnSpPr>
        <p:spPr>
          <a:xfrm>
            <a:off x="2330450" y="3236913"/>
            <a:ext cx="1152525" cy="701675"/>
          </a:xfrm>
          <a:prstGeom prst="line">
            <a:avLst/>
          </a:prstGeom>
          <a:ln w="101600" cap="flat" cmpd="sng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</p:spPr>
      </p:cxnSp>
      <p:grpSp>
        <p:nvGrpSpPr>
          <p:cNvPr id="16417" name="组合 42"/>
          <p:cNvGrpSpPr/>
          <p:nvPr/>
        </p:nvGrpSpPr>
        <p:grpSpPr>
          <a:xfrm>
            <a:off x="3316288" y="4419600"/>
            <a:ext cx="609600" cy="461963"/>
            <a:chOff x="0" y="0"/>
            <a:chExt cx="609600" cy="461963"/>
          </a:xfrm>
        </p:grpSpPr>
        <p:sp>
          <p:nvSpPr>
            <p:cNvPr id="16418" name="Text Box 11"/>
            <p:cNvSpPr txBox="1"/>
            <p:nvPr/>
          </p:nvSpPr>
          <p:spPr>
            <a:xfrm>
              <a:off x="0" y="0"/>
              <a:ext cx="60960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19" name="椭圆 41"/>
            <p:cNvSpPr/>
            <p:nvPr/>
          </p:nvSpPr>
          <p:spPr>
            <a:xfrm>
              <a:off x="31502" y="71611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75" name="组合 46"/>
          <p:cNvGrpSpPr/>
          <p:nvPr/>
        </p:nvGrpSpPr>
        <p:grpSpPr>
          <a:xfrm>
            <a:off x="2698750" y="3914775"/>
            <a:ext cx="609600" cy="569913"/>
            <a:chOff x="0" y="0"/>
            <a:chExt cx="609600" cy="569541"/>
          </a:xfrm>
        </p:grpSpPr>
        <p:sp>
          <p:nvSpPr>
            <p:cNvPr id="16421" name="Text Box 11"/>
            <p:cNvSpPr txBox="1"/>
            <p:nvPr/>
          </p:nvSpPr>
          <p:spPr>
            <a:xfrm>
              <a:off x="0" y="109166"/>
              <a:ext cx="60960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22" name="椭圆 45"/>
            <p:cNvSpPr/>
            <p:nvPr/>
          </p:nvSpPr>
          <p:spPr>
            <a:xfrm>
              <a:off x="144983" y="0"/>
              <a:ext cx="72008" cy="72008"/>
            </a:xfrm>
            <a:prstGeom prst="ellipse">
              <a:avLst/>
            </a:prstGeom>
            <a:solidFill>
              <a:srgbClr val="FF0000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78" name="组合 50"/>
          <p:cNvGrpSpPr/>
          <p:nvPr/>
        </p:nvGrpSpPr>
        <p:grpSpPr>
          <a:xfrm>
            <a:off x="3379788" y="3452813"/>
            <a:ext cx="833437" cy="490537"/>
            <a:chOff x="0" y="0"/>
            <a:chExt cx="620079" cy="489956"/>
          </a:xfrm>
        </p:grpSpPr>
        <p:sp>
          <p:nvSpPr>
            <p:cNvPr id="16424" name="Text Box 12"/>
            <p:cNvSpPr txBox="1"/>
            <p:nvPr/>
          </p:nvSpPr>
          <p:spPr>
            <a:xfrm>
              <a:off x="78742" y="0"/>
              <a:ext cx="541337" cy="4569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’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25" name="椭圆 47"/>
            <p:cNvSpPr/>
            <p:nvPr/>
          </p:nvSpPr>
          <p:spPr>
            <a:xfrm>
              <a:off x="0" y="417948"/>
              <a:ext cx="72008" cy="72008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81" name="组合 49"/>
          <p:cNvGrpSpPr/>
          <p:nvPr/>
        </p:nvGrpSpPr>
        <p:grpSpPr>
          <a:xfrm>
            <a:off x="2698750" y="3121025"/>
            <a:ext cx="865188" cy="457200"/>
            <a:chOff x="0" y="0"/>
            <a:chExt cx="720080" cy="457515"/>
          </a:xfrm>
        </p:grpSpPr>
        <p:sp>
          <p:nvSpPr>
            <p:cNvPr id="16427" name="Text Box 11"/>
            <p:cNvSpPr txBox="1"/>
            <p:nvPr/>
          </p:nvSpPr>
          <p:spPr>
            <a:xfrm>
              <a:off x="110480" y="0"/>
              <a:ext cx="609600" cy="4575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x-none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’</a:t>
              </a:r>
              <a:endPara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6428" name="椭圆 48"/>
            <p:cNvSpPr/>
            <p:nvPr/>
          </p:nvSpPr>
          <p:spPr>
            <a:xfrm>
              <a:off x="0" y="317947"/>
              <a:ext cx="72008" cy="72008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5361"/>
          <p:cNvSpPr>
            <a:spLocks noGrp="1"/>
          </p:cNvSpPr>
          <p:nvPr>
            <p:ph type="ctrTitle"/>
          </p:nvPr>
        </p:nvSpPr>
        <p:spPr/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17410" name="副标题 15362"/>
          <p:cNvSpPr>
            <a:spLocks noGrp="1"/>
          </p:cNvSpPr>
          <p:nvPr>
            <p:ph type="subTitle" idx="1"/>
          </p:nvPr>
        </p:nvSpPr>
        <p:spPr/>
        <p:txBody>
          <a:bodyPr anchor="t"/>
          <a:p>
            <a:pPr defTabSz="914400"/>
            <a:endParaRPr kumimoji="1" lang="zh-CN" altLang="en-US" baseline="0">
              <a:latin typeface="+mn-lt"/>
              <a:ea typeface="+mn-ea"/>
              <a:cs typeface="+mn-cs"/>
            </a:endParaRPr>
          </a:p>
        </p:txBody>
      </p:sp>
      <p:pic>
        <p:nvPicPr>
          <p:cNvPr id="17411" name="图片 1" descr="20069189453296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620713"/>
            <a:ext cx="4673600" cy="336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153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692150"/>
            <a:ext cx="4462463" cy="326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933825"/>
            <a:ext cx="6248400" cy="293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35841" descr="封底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4"/>
          <p:cNvSpPr txBox="1"/>
          <p:nvPr/>
        </p:nvSpPr>
        <p:spPr>
          <a:xfrm>
            <a:off x="2266950" y="1125538"/>
            <a:ext cx="53340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硬币</a:t>
            </a:r>
            <a:r>
              <a:rPr lang="zh-CN" altLang="en-US" sz="32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为什么会重现？</a:t>
            </a:r>
            <a:endParaRPr lang="zh-CN" altLang="en-US" sz="32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0" name="图片 11270"/>
          <p:cNvPicPr>
            <a:picLocks noChangeAspect="1"/>
          </p:cNvPicPr>
          <p:nvPr/>
        </p:nvPicPr>
        <p:blipFill>
          <a:blip r:embed="rId3"/>
          <a:srcRect l="10843" t="6779" r="10265" b="9528"/>
          <a:stretch>
            <a:fillRect/>
          </a:stretch>
        </p:blipFill>
        <p:spPr>
          <a:xfrm>
            <a:off x="376238" y="1990725"/>
            <a:ext cx="3970337" cy="349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1"/>
          <p:cNvPicPr>
            <a:picLocks noChangeAspect="1"/>
          </p:cNvPicPr>
          <p:nvPr/>
        </p:nvPicPr>
        <p:blipFill>
          <a:blip r:embed="rId4"/>
          <a:srcRect l="8653" t="2419" r="15034" b="8702"/>
          <a:stretch>
            <a:fillRect/>
          </a:stretch>
        </p:blipFill>
        <p:spPr>
          <a:xfrm>
            <a:off x="4610100" y="1990725"/>
            <a:ext cx="3998913" cy="3494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矩形 18454">
            <a:hlinkClick r:id="rId2" action="ppaction://hlinksldjump"/>
          </p:cNvPr>
          <p:cNvSpPr/>
          <p:nvPr/>
        </p:nvSpPr>
        <p:spPr>
          <a:xfrm>
            <a:off x="1749425" y="3592513"/>
            <a:ext cx="4251325" cy="1776412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7095BA"/>
              </a:gs>
            </a:gsLst>
            <a:lin ang="5400000" scaled="1"/>
            <a:tileRect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3" name="直接连接符 18463"/>
          <p:cNvSpPr/>
          <p:nvPr/>
        </p:nvSpPr>
        <p:spPr>
          <a:xfrm>
            <a:off x="1749425" y="3600450"/>
            <a:ext cx="4267200" cy="0"/>
          </a:xfrm>
          <a:prstGeom prst="line">
            <a:avLst/>
          </a:prstGeom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4" name="文本框 18464"/>
          <p:cNvSpPr txBox="1"/>
          <p:nvPr/>
        </p:nvSpPr>
        <p:spPr>
          <a:xfrm>
            <a:off x="1639888" y="3200400"/>
            <a:ext cx="16081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空气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125" name="文本框 18465"/>
          <p:cNvSpPr txBox="1"/>
          <p:nvPr/>
        </p:nvSpPr>
        <p:spPr>
          <a:xfrm>
            <a:off x="1765300" y="3657600"/>
            <a:ext cx="9604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水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5126" name="组合 18467"/>
          <p:cNvGrpSpPr/>
          <p:nvPr/>
        </p:nvGrpSpPr>
        <p:grpSpPr>
          <a:xfrm rot="-4800000">
            <a:off x="2382838" y="3716338"/>
            <a:ext cx="1668462" cy="1185862"/>
            <a:chOff x="3179" y="1162"/>
            <a:chExt cx="907" cy="907"/>
          </a:xfrm>
        </p:grpSpPr>
        <p:sp>
          <p:nvSpPr>
            <p:cNvPr id="5127" name="直接连接符 18468"/>
            <p:cNvSpPr/>
            <p:nvPr/>
          </p:nvSpPr>
          <p:spPr>
            <a:xfrm flipH="1" flipV="1">
              <a:off x="3179" y="1162"/>
              <a:ext cx="907" cy="90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8" name="直接连接符 18469"/>
            <p:cNvSpPr/>
            <p:nvPr/>
          </p:nvSpPr>
          <p:spPr>
            <a:xfrm>
              <a:off x="3587" y="1570"/>
              <a:ext cx="136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5129" name="文本框 18470"/>
          <p:cNvSpPr txBox="1"/>
          <p:nvPr/>
        </p:nvSpPr>
        <p:spPr>
          <a:xfrm rot="-1320000">
            <a:off x="2124075" y="4772025"/>
            <a:ext cx="6381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文本框 18471"/>
          <p:cNvSpPr txBox="1"/>
          <p:nvPr/>
        </p:nvSpPr>
        <p:spPr>
          <a:xfrm rot="240000">
            <a:off x="3549650" y="3271838"/>
            <a:ext cx="6683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5131" name="组合 18472"/>
          <p:cNvGrpSpPr/>
          <p:nvPr/>
        </p:nvGrpSpPr>
        <p:grpSpPr>
          <a:xfrm>
            <a:off x="3657600" y="1706563"/>
            <a:ext cx="762000" cy="4192587"/>
            <a:chOff x="4278" y="791"/>
            <a:chExt cx="341" cy="2677"/>
          </a:xfrm>
        </p:grpSpPr>
        <p:sp>
          <p:nvSpPr>
            <p:cNvPr id="5132" name="直接连接符 18473"/>
            <p:cNvSpPr/>
            <p:nvPr/>
          </p:nvSpPr>
          <p:spPr>
            <a:xfrm>
              <a:off x="4403" y="1090"/>
              <a:ext cx="0" cy="206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sp>
        <p:sp>
          <p:nvSpPr>
            <p:cNvPr id="5133" name="文本框 18474"/>
            <p:cNvSpPr txBox="1"/>
            <p:nvPr/>
          </p:nvSpPr>
          <p:spPr>
            <a:xfrm>
              <a:off x="4301" y="791"/>
              <a:ext cx="299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i="1">
                  <a:solidFill>
                    <a:srgbClr val="00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</a:t>
              </a:r>
              <a:endPara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134" name="文本框 18475"/>
            <p:cNvSpPr txBox="1"/>
            <p:nvPr/>
          </p:nvSpPr>
          <p:spPr>
            <a:xfrm>
              <a:off x="4278" y="3176"/>
              <a:ext cx="341" cy="2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400" i="1">
                  <a:solidFill>
                    <a:srgbClr val="0066CC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M</a:t>
              </a:r>
              <a:endPara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" name="直接连接符 9"/>
          <p:cNvSpPr/>
          <p:nvPr/>
        </p:nvSpPr>
        <p:spPr>
          <a:xfrm rot="2520000" flipH="1">
            <a:off x="4646613" y="1717675"/>
            <a:ext cx="131762" cy="2200275"/>
          </a:xfrm>
          <a:prstGeom prst="line">
            <a:avLst/>
          </a:prstGeom>
          <a:ln w="412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文本框 13"/>
          <p:cNvSpPr txBox="1"/>
          <p:nvPr/>
        </p:nvSpPr>
        <p:spPr>
          <a:xfrm>
            <a:off x="5629275" y="1554163"/>
            <a:ext cx="1706563" cy="762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?</a:t>
            </a:r>
            <a:endParaRPr lang="en-US" altLang="zh-CN" sz="440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rot="-828357" flipV="1">
            <a:off x="3838575" y="2917825"/>
            <a:ext cx="2176463" cy="423863"/>
            <a:chOff x="3179" y="1162"/>
            <a:chExt cx="907" cy="907"/>
          </a:xfrm>
        </p:grpSpPr>
        <p:sp>
          <p:nvSpPr>
            <p:cNvPr id="5138" name="直接连接符 15"/>
            <p:cNvSpPr/>
            <p:nvPr/>
          </p:nvSpPr>
          <p:spPr>
            <a:xfrm flipH="1" flipV="1">
              <a:off x="3179" y="1162"/>
              <a:ext cx="907" cy="90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39" name="直接连接符 16"/>
            <p:cNvSpPr/>
            <p:nvPr/>
          </p:nvSpPr>
          <p:spPr>
            <a:xfrm>
              <a:off x="3587" y="1570"/>
              <a:ext cx="136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18" name="文本框 17"/>
          <p:cNvSpPr txBox="1"/>
          <p:nvPr/>
        </p:nvSpPr>
        <p:spPr>
          <a:xfrm rot="240000">
            <a:off x="5921375" y="2482850"/>
            <a:ext cx="6683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 Box 5"/>
          <p:cNvSpPr/>
          <p:nvPr/>
        </p:nvSpPr>
        <p:spPr>
          <a:xfrm>
            <a:off x="0" y="714375"/>
            <a:ext cx="8712200" cy="2395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一、光的折射</a:t>
            </a:r>
            <a:r>
              <a:rPr lang="en-US" altLang="x-none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: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zh-CN" altLang="en-US" sz="36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</a:t>
            </a:r>
            <a:r>
              <a:rPr lang="zh-CN" altLang="en-US" sz="3600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光从一种介质斜射入另一种介质(或在 同种不均匀介质中)时，传播方向发生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偏折</a:t>
            </a:r>
            <a:r>
              <a:rPr lang="zh-CN" altLang="en-US" sz="3600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的现象叫做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光的折射</a:t>
            </a:r>
            <a:r>
              <a:rPr lang="zh-CN" altLang="en-US" sz="3600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。</a:t>
            </a:r>
            <a:endParaRPr lang="zh-CN" altLang="en-US" sz="3600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sp>
        <p:nvSpPr>
          <p:cNvPr id="6147" name="矩形 1">
            <a:hlinkClick r:id="rId2" action="ppaction://hlinksldjump"/>
          </p:cNvPr>
          <p:cNvSpPr/>
          <p:nvPr/>
        </p:nvSpPr>
        <p:spPr>
          <a:xfrm>
            <a:off x="1765300" y="4610100"/>
            <a:ext cx="4251325" cy="177641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7095BA"/>
              </a:gs>
            </a:gsLst>
            <a:lin ang="5400000" scaled="1"/>
            <a:tileRect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48" name="直接连接符 5"/>
          <p:cNvSpPr/>
          <p:nvPr/>
        </p:nvSpPr>
        <p:spPr>
          <a:xfrm>
            <a:off x="1749425" y="4616450"/>
            <a:ext cx="4267200" cy="0"/>
          </a:xfrm>
          <a:prstGeom prst="line">
            <a:avLst/>
          </a:prstGeom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文本框 6"/>
          <p:cNvSpPr txBox="1"/>
          <p:nvPr/>
        </p:nvSpPr>
        <p:spPr>
          <a:xfrm>
            <a:off x="1639888" y="4214813"/>
            <a:ext cx="1608137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空气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6150" name="文本框 7"/>
          <p:cNvSpPr txBox="1"/>
          <p:nvPr/>
        </p:nvSpPr>
        <p:spPr>
          <a:xfrm>
            <a:off x="1765300" y="4672013"/>
            <a:ext cx="9604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水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151" name="组合 8"/>
          <p:cNvGrpSpPr/>
          <p:nvPr/>
        </p:nvGrpSpPr>
        <p:grpSpPr>
          <a:xfrm rot="-4800000">
            <a:off x="2382838" y="4730750"/>
            <a:ext cx="1668462" cy="1185863"/>
            <a:chOff x="3179" y="1162"/>
            <a:chExt cx="907" cy="907"/>
          </a:xfrm>
        </p:grpSpPr>
        <p:sp>
          <p:nvSpPr>
            <p:cNvPr id="6152" name="直接连接符 10"/>
            <p:cNvSpPr/>
            <p:nvPr/>
          </p:nvSpPr>
          <p:spPr>
            <a:xfrm flipH="1" flipV="1">
              <a:off x="3179" y="1162"/>
              <a:ext cx="907" cy="90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53" name="直接连接符 11"/>
            <p:cNvSpPr/>
            <p:nvPr/>
          </p:nvSpPr>
          <p:spPr>
            <a:xfrm>
              <a:off x="3587" y="1570"/>
              <a:ext cx="136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6154" name="文本框 12"/>
          <p:cNvSpPr txBox="1"/>
          <p:nvPr/>
        </p:nvSpPr>
        <p:spPr>
          <a:xfrm rot="-1320000">
            <a:off x="2124075" y="5786438"/>
            <a:ext cx="638175" cy="4587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2400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5" name="文本框 21"/>
          <p:cNvSpPr txBox="1"/>
          <p:nvPr/>
        </p:nvSpPr>
        <p:spPr>
          <a:xfrm rot="240000">
            <a:off x="3549650" y="4286250"/>
            <a:ext cx="6683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6" name="直接连接符 24"/>
          <p:cNvSpPr/>
          <p:nvPr/>
        </p:nvSpPr>
        <p:spPr>
          <a:xfrm flipH="1">
            <a:off x="3938588" y="3467100"/>
            <a:ext cx="7937" cy="2960688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157" name="文本框 25"/>
          <p:cNvSpPr txBox="1"/>
          <p:nvPr/>
        </p:nvSpPr>
        <p:spPr>
          <a:xfrm>
            <a:off x="3608388" y="2976563"/>
            <a:ext cx="668337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endParaRPr lang="en-US" altLang="zh-CN" sz="24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8" name="文本框 26"/>
          <p:cNvSpPr txBox="1"/>
          <p:nvPr/>
        </p:nvSpPr>
        <p:spPr>
          <a:xfrm>
            <a:off x="3794125" y="6381750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endParaRPr lang="en-US" altLang="zh-CN" sz="2400" i="1">
              <a:solidFill>
                <a:schemeClr val="tx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159" name="组合 29"/>
          <p:cNvGrpSpPr/>
          <p:nvPr/>
        </p:nvGrpSpPr>
        <p:grpSpPr>
          <a:xfrm rot="-828357" flipV="1">
            <a:off x="3838575" y="3932238"/>
            <a:ext cx="2176463" cy="423862"/>
            <a:chOff x="3179" y="1162"/>
            <a:chExt cx="907" cy="907"/>
          </a:xfrm>
        </p:grpSpPr>
        <p:sp>
          <p:nvSpPr>
            <p:cNvPr id="6160" name="直接连接符 30"/>
            <p:cNvSpPr/>
            <p:nvPr/>
          </p:nvSpPr>
          <p:spPr>
            <a:xfrm flipH="1" flipV="1">
              <a:off x="3179" y="1162"/>
              <a:ext cx="907" cy="90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161" name="直接连接符 31"/>
            <p:cNvSpPr/>
            <p:nvPr/>
          </p:nvSpPr>
          <p:spPr>
            <a:xfrm>
              <a:off x="3587" y="1570"/>
              <a:ext cx="136" cy="13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6162" name="文本框 32"/>
          <p:cNvSpPr txBox="1"/>
          <p:nvPr/>
        </p:nvSpPr>
        <p:spPr>
          <a:xfrm rot="240000">
            <a:off x="5921375" y="3497263"/>
            <a:ext cx="6683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4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24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67100" y="5149850"/>
            <a:ext cx="46037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endParaRPr lang="en-US" altLang="zh-CN" sz="36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 rot="-8700000">
            <a:off x="3543300" y="5006975"/>
            <a:ext cx="417513" cy="142875"/>
          </a:xfrm>
          <a:custGeom>
            <a:avLst/>
            <a:gdLst/>
            <a:ahLst/>
            <a:cxnLst/>
            <a:pathLst>
              <a:path w="226" h="106">
                <a:moveTo>
                  <a:pt x="0" y="106"/>
                </a:moveTo>
                <a:cubicBezTo>
                  <a:pt x="26" y="68"/>
                  <a:pt x="52" y="30"/>
                  <a:pt x="90" y="15"/>
                </a:cubicBezTo>
                <a:cubicBezTo>
                  <a:pt x="128" y="0"/>
                  <a:pt x="177" y="7"/>
                  <a:pt x="226" y="15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rot="2460000">
            <a:off x="3930650" y="4125913"/>
            <a:ext cx="530225" cy="211137"/>
          </a:xfrm>
          <a:custGeom>
            <a:avLst/>
            <a:gdLst/>
            <a:ahLst/>
            <a:cxnLst/>
            <a:pathLst>
              <a:path w="226" h="106">
                <a:moveTo>
                  <a:pt x="0" y="106"/>
                </a:moveTo>
                <a:cubicBezTo>
                  <a:pt x="26" y="68"/>
                  <a:pt x="52" y="30"/>
                  <a:pt x="90" y="15"/>
                </a:cubicBezTo>
                <a:cubicBezTo>
                  <a:pt x="128" y="0"/>
                  <a:pt x="177" y="7"/>
                  <a:pt x="226" y="15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184650" y="3562350"/>
            <a:ext cx="4603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i="1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endParaRPr lang="en-US" altLang="zh-CN" sz="3600" i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4" grpId="0"/>
      <p:bldP spid="37" grpId="0"/>
      <p:bldP spid="3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标题 512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7171" name="副标题 5122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p>
            <a:pPr defTabSz="914400">
              <a:buNone/>
            </a:pPr>
            <a:endParaRPr lang="zh-CN" altLang="en-US" baseline="0"/>
          </a:p>
        </p:txBody>
      </p:sp>
      <p:sp>
        <p:nvSpPr>
          <p:cNvPr id="5125" name="Text Box 30"/>
          <p:cNvSpPr txBox="1"/>
          <p:nvPr/>
        </p:nvSpPr>
        <p:spPr>
          <a:xfrm>
            <a:off x="6948488" y="2205038"/>
            <a:ext cx="576263" cy="101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60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?</a:t>
            </a:r>
            <a:endParaRPr lang="zh-CN" altLang="en-US" sz="600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6" name="Text Box 30"/>
          <p:cNvSpPr txBox="1"/>
          <p:nvPr/>
        </p:nvSpPr>
        <p:spPr>
          <a:xfrm>
            <a:off x="7092950" y="3644900"/>
            <a:ext cx="576263" cy="1016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pPr algn="ctr"/>
            <a:r>
              <a:rPr lang="zh-CN" altLang="en-US" sz="600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?</a:t>
            </a:r>
            <a:endParaRPr lang="zh-CN" altLang="en-US" sz="600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5127" name="表格 5126"/>
          <p:cNvGraphicFramePr/>
          <p:nvPr/>
        </p:nvGraphicFramePr>
        <p:xfrm>
          <a:off x="179388" y="1557338"/>
          <a:ext cx="8785225" cy="3341688"/>
        </p:xfrm>
        <a:graphic>
          <a:graphicData uri="http://schemas.openxmlformats.org/drawingml/2006/table">
            <a:tbl>
              <a:tblPr/>
              <a:tblGrid>
                <a:gridCol w="1676400"/>
                <a:gridCol w="3579813"/>
                <a:gridCol w="3529012"/>
              </a:tblGrid>
              <a:tr h="576263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反射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折射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945">
                <a:tc rowSpan="2"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三线关系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2">
                <a:tc rowSpan="2"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两角关系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latin typeface="Arial" panose="020B0604020202020204" pitchFamily="34" charset="0"/>
                        </a:rPr>
                        <a:t>特殊情况</a:t>
                      </a:r>
                      <a:endParaRPr lang="zh-CN" altLang="en-US" sz="2800" b="1"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55" name="Group 31"/>
          <p:cNvGrpSpPr/>
          <p:nvPr/>
        </p:nvGrpSpPr>
        <p:grpSpPr>
          <a:xfrm>
            <a:off x="2798763" y="2117725"/>
            <a:ext cx="5445125" cy="534988"/>
            <a:chOff x="0" y="0"/>
            <a:chExt cx="3206" cy="337"/>
          </a:xfrm>
        </p:grpSpPr>
        <p:sp>
          <p:nvSpPr>
            <p:cNvPr id="7203" name="Rectangle 32"/>
            <p:cNvSpPr/>
            <p:nvPr/>
          </p:nvSpPr>
          <p:spPr>
            <a:xfrm>
              <a:off x="2190" y="1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Rectangle 33"/>
            <p:cNvSpPr/>
            <p:nvPr/>
          </p:nvSpPr>
          <p:spPr>
            <a:xfrm>
              <a:off x="0" y="0"/>
              <a:ext cx="9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三线共面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58" name="Group 34"/>
          <p:cNvGrpSpPr/>
          <p:nvPr/>
        </p:nvGrpSpPr>
        <p:grpSpPr>
          <a:xfrm>
            <a:off x="2700338" y="2708275"/>
            <a:ext cx="5664200" cy="519113"/>
            <a:chOff x="0" y="0"/>
            <a:chExt cx="3185" cy="327"/>
          </a:xfrm>
        </p:grpSpPr>
        <p:sp>
          <p:nvSpPr>
            <p:cNvPr id="7206" name="Rectangle 35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法线居中</a:t>
              </a:r>
              <a:endParaRPr lang="zh-CN" altLang="en-US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7" name="Rectangle 36"/>
            <p:cNvSpPr/>
            <p:nvPr/>
          </p:nvSpPr>
          <p:spPr>
            <a:xfrm>
              <a:off x="2278" y="0"/>
              <a:ext cx="90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61" name="Group 37"/>
          <p:cNvGrpSpPr/>
          <p:nvPr/>
        </p:nvGrpSpPr>
        <p:grpSpPr>
          <a:xfrm>
            <a:off x="2771775" y="3284538"/>
            <a:ext cx="5421313" cy="519112"/>
            <a:chOff x="0" y="0"/>
            <a:chExt cx="3208" cy="327"/>
          </a:xfrm>
        </p:grpSpPr>
        <p:sp>
          <p:nvSpPr>
            <p:cNvPr id="7209" name="Rectangle 38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两角相等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0" name="Rectangle 39"/>
            <p:cNvSpPr/>
            <p:nvPr/>
          </p:nvSpPr>
          <p:spPr>
            <a:xfrm>
              <a:off x="2254" y="0"/>
              <a:ext cx="9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64" name="Group 40"/>
          <p:cNvGrpSpPr/>
          <p:nvPr/>
        </p:nvGrpSpPr>
        <p:grpSpPr>
          <a:xfrm>
            <a:off x="2771775" y="3789363"/>
            <a:ext cx="5427663" cy="519112"/>
            <a:chOff x="0" y="0"/>
            <a:chExt cx="3239" cy="327"/>
          </a:xfrm>
        </p:grpSpPr>
        <p:sp>
          <p:nvSpPr>
            <p:cNvPr id="7212" name="Rectangle 41"/>
            <p:cNvSpPr/>
            <p:nvPr/>
          </p:nvSpPr>
          <p:spPr>
            <a:xfrm>
              <a:off x="0" y="0"/>
              <a:ext cx="10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rgbClr val="3333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同增同减</a:t>
              </a:r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3" name="Rectangle 42"/>
            <p:cNvSpPr/>
            <p:nvPr/>
          </p:nvSpPr>
          <p:spPr>
            <a:xfrm>
              <a:off x="2277" y="0"/>
              <a:ext cx="96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endParaRPr lang="zh-CN" altLang="en-US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67" name="Group 43"/>
          <p:cNvGrpSpPr/>
          <p:nvPr/>
        </p:nvGrpSpPr>
        <p:grpSpPr>
          <a:xfrm>
            <a:off x="2152650" y="4365625"/>
            <a:ext cx="6667500" cy="519113"/>
            <a:chOff x="0" y="0"/>
            <a:chExt cx="4120" cy="327"/>
          </a:xfrm>
        </p:grpSpPr>
        <p:sp>
          <p:nvSpPr>
            <p:cNvPr id="7215" name="Rectangle 44"/>
            <p:cNvSpPr/>
            <p:nvPr/>
          </p:nvSpPr>
          <p:spPr>
            <a:xfrm>
              <a:off x="0" y="0"/>
              <a:ext cx="187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spcBef>
                  <a:spcPct val="20000"/>
                </a:spcBef>
              </a:pPr>
              <a:r>
                <a:rPr lang="zh-CN" altLang="en-US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垂直入射原路返回</a:t>
              </a: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6" name="Rectangle 45"/>
            <p:cNvSpPr/>
            <p:nvPr/>
          </p:nvSpPr>
          <p:spPr>
            <a:xfrm>
              <a:off x="2204" y="0"/>
              <a:ext cx="19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spcBef>
                  <a:spcPct val="20000"/>
                </a:spcBef>
              </a:pPr>
              <a:endPara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文本框 6148"/>
          <p:cNvSpPr txBox="1"/>
          <p:nvPr/>
        </p:nvSpPr>
        <p:spPr>
          <a:xfrm>
            <a:off x="217488" y="542925"/>
            <a:ext cx="91662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探究光的折射规律--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光从空气进入水中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pic>
        <p:nvPicPr>
          <p:cNvPr id="6150" name="图片 6149" descr="C:\Users\Administrator\Desktop\IMG_6413.JPGIMG_64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1352550"/>
            <a:ext cx="3873500" cy="516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5"/>
          <p:cNvSpPr/>
          <p:nvPr/>
        </p:nvSpPr>
        <p:spPr>
          <a:xfrm>
            <a:off x="5340350" y="1700213"/>
            <a:ext cx="5903913" cy="2565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观察：</a:t>
            </a:r>
            <a:endParaRPr lang="zh-CN" altLang="en-US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①折射光的偏折情况？</a:t>
            </a:r>
            <a:endParaRPr lang="zh-CN" altLang="en-US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②折射角和入射角</a:t>
            </a:r>
            <a:endParaRPr lang="zh-CN" altLang="en-US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 大小关系？</a:t>
            </a:r>
            <a:endParaRPr lang="zh-CN" altLang="en-US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③三线关系</a:t>
            </a:r>
            <a:r>
              <a:rPr lang="en-US" altLang="zh-CN" dirty="0">
                <a:solidFill>
                  <a:srgbClr val="0000CC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?</a:t>
            </a:r>
            <a:endParaRPr lang="en-US" altLang="zh-CN" dirty="0">
              <a:solidFill>
                <a:srgbClr val="0000CC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197" name="表格 8196"/>
          <p:cNvGraphicFramePr/>
          <p:nvPr/>
        </p:nvGraphicFramePr>
        <p:xfrm>
          <a:off x="1096963" y="1143000"/>
          <a:ext cx="6402388" cy="2346325"/>
        </p:xfrm>
        <a:graphic>
          <a:graphicData uri="http://schemas.openxmlformats.org/drawingml/2006/table">
            <a:tbl>
              <a:tblPr/>
              <a:tblGrid>
                <a:gridCol w="1259205"/>
                <a:gridCol w="2447925"/>
                <a:gridCol w="2694940"/>
              </a:tblGrid>
              <a:tr h="51752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次数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入射角i（°）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折射角r（°）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1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uFillTx/>
                        </a:rPr>
                        <a:t>30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2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uFillTx/>
                        </a:rPr>
                        <a:t>40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7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3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uFillTx/>
                        </a:rPr>
                        <a:t>60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4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uFillTx/>
                        </a:rPr>
                        <a:t>0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zh-CN" altLang="en-US" sz="2000" b="1" dirty="0">
                        <a:solidFill>
                          <a:srgbClr val="0000CC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4" name="文本框 6148"/>
          <p:cNvSpPr txBox="1"/>
          <p:nvPr/>
        </p:nvSpPr>
        <p:spPr>
          <a:xfrm>
            <a:off x="265113" y="420688"/>
            <a:ext cx="91662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探究光的折射规律--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光从空气进入水中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8255" name="文本框 8254"/>
          <p:cNvSpPr txBox="1"/>
          <p:nvPr/>
        </p:nvSpPr>
        <p:spPr>
          <a:xfrm>
            <a:off x="1311275" y="3489325"/>
            <a:ext cx="9217025" cy="48196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光从空气斜射入水中时：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1.折射光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偏向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”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或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偏离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”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）法线；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折射角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入射角（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大于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”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或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“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小于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”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）。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结论：较大的角是在_____介质中；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2.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入射角增大，折射角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。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3.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光垂直入射时，传播方向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。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54588" y="6151563"/>
            <a:ext cx="1220787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不变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71975" y="5595938"/>
            <a:ext cx="1220788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增大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1975" y="5067300"/>
            <a:ext cx="1220788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空气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9363" y="4511675"/>
            <a:ext cx="1220787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小于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9375" y="3967163"/>
            <a:ext cx="1219200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偏向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bldLvl="0"/>
      <p:bldP spid="2" grpId="0" bldLvl="0"/>
      <p:bldP spid="3" grpId="0" bldLvl="0"/>
      <p:bldP spid="4" grpId="0" bldLvl="0"/>
      <p:bldP spid="5" grpId="0" bldLvl="0"/>
      <p:bldP spid="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7172"/>
          <p:cNvSpPr txBox="1"/>
          <p:nvPr/>
        </p:nvSpPr>
        <p:spPr>
          <a:xfrm>
            <a:off x="-93662" y="542925"/>
            <a:ext cx="94900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从空气进入玻璃     </a:t>
            </a: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从玻璃进入空气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10243" name="文本框 7173"/>
          <p:cNvSpPr txBox="1"/>
          <p:nvPr/>
        </p:nvSpPr>
        <p:spPr>
          <a:xfrm>
            <a:off x="4416425" y="3024188"/>
            <a:ext cx="3111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5" name="图片 7174"/>
          <p:cNvPicPr>
            <a:picLocks noChangeAspect="1"/>
          </p:cNvPicPr>
          <p:nvPr/>
        </p:nvPicPr>
        <p:blipFill>
          <a:blip r:embed="rId2"/>
          <a:srcRect t="5081" r="6499" b="9018"/>
          <a:stretch>
            <a:fillRect/>
          </a:stretch>
        </p:blipFill>
        <p:spPr>
          <a:xfrm rot="-10740000">
            <a:off x="4860925" y="1262063"/>
            <a:ext cx="4043363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/>
          <p:cNvPicPr>
            <a:picLocks noChangeAspect="1"/>
          </p:cNvPicPr>
          <p:nvPr/>
        </p:nvPicPr>
        <p:blipFill>
          <a:blip r:embed="rId3"/>
          <a:srcRect l="11206" t="9685" r="15945" b="6192"/>
          <a:stretch>
            <a:fillRect/>
          </a:stretch>
        </p:blipFill>
        <p:spPr>
          <a:xfrm rot="5400000">
            <a:off x="-80962" y="1566863"/>
            <a:ext cx="4967287" cy="430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标题 8193"/>
          <p:cNvSpPr>
            <a:spLocks noGrp="1"/>
          </p:cNvSpPr>
          <p:nvPr>
            <p:ph type="title"/>
          </p:nvPr>
        </p:nvSpPr>
        <p:spPr>
          <a:xfrm>
            <a:off x="685800" y="1819275"/>
            <a:ext cx="7772400" cy="1470025"/>
          </a:xfrm>
        </p:spPr>
        <p:txBody>
          <a:bodyPr anchor="ctr"/>
          <a:p>
            <a:pPr defTabSz="914400">
              <a:buNone/>
            </a:pPr>
            <a:endParaRPr lang="zh-CN" altLang="en-US" baseline="0"/>
          </a:p>
        </p:txBody>
      </p:sp>
      <p:graphicFrame>
        <p:nvGraphicFramePr>
          <p:cNvPr id="4" name="表格 3"/>
          <p:cNvGraphicFramePr/>
          <p:nvPr/>
        </p:nvGraphicFramePr>
        <p:xfrm>
          <a:off x="36513" y="1101725"/>
          <a:ext cx="4367213" cy="2254567"/>
        </p:xfrm>
        <a:graphic>
          <a:graphicData uri="http://schemas.openxmlformats.org/drawingml/2006/table">
            <a:tbl>
              <a:tblPr/>
              <a:tblGrid>
                <a:gridCol w="858838"/>
                <a:gridCol w="1670050"/>
                <a:gridCol w="1838325"/>
              </a:tblGrid>
              <a:tr h="51752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次数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入射角i（°）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折射角r（°）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1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zh-CN" alt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2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zh-CN" alt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7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3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</a:rPr>
                        <a:t>70</a:t>
                      </a:r>
                      <a:endParaRPr lang="zh-CN" alt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4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4573588" y="1085850"/>
          <a:ext cx="4402138" cy="2263775"/>
        </p:xfrm>
        <a:graphic>
          <a:graphicData uri="http://schemas.openxmlformats.org/drawingml/2006/table">
            <a:tbl>
              <a:tblPr/>
              <a:tblGrid>
                <a:gridCol w="914400"/>
                <a:gridCol w="1643380"/>
                <a:gridCol w="1844358"/>
              </a:tblGrid>
              <a:tr h="51752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次数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入射角i（°）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折射角r（°）</a:t>
                      </a:r>
                      <a:endParaRPr lang="zh-CN" altLang="en-US" sz="20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5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6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7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/>
                        <a:t>8</a:t>
                      </a:r>
                      <a:endParaRPr lang="zh-CN" altLang="en-US" sz="2000" b="1" dirty="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marL="0" lvl="0" indent="0" algn="ctr" eaLnBrk="1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endParaRPr lang="en-US" altLang="zh-CN" sz="2000" b="1" dirty="0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5" name="文本框 8254"/>
          <p:cNvSpPr txBox="1"/>
          <p:nvPr/>
        </p:nvSpPr>
        <p:spPr>
          <a:xfrm>
            <a:off x="141288" y="3492500"/>
            <a:ext cx="9217025" cy="317500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32385" rIns="90170" bIns="32385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1.分析表一，你有哪些发现：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         　　　　  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，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结论：较大的角是在_____介质中；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2.分析表二，你有哪些发现: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＿＿＿＿＿＿＿＿＿＿＿＿＿＿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，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                                                       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结论：较大的角是在_____介质中；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</a:t>
            </a:r>
            <a:r>
              <a:rPr lang="zh-CN" altLang="en-US" sz="2400" u="sng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                                 　　　　</a:t>
            </a:r>
            <a:endParaRPr lang="zh-CN" altLang="en-US" sz="2400" u="sng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11320" name="文本框 8255"/>
          <p:cNvSpPr txBox="1"/>
          <p:nvPr/>
        </p:nvSpPr>
        <p:spPr>
          <a:xfrm>
            <a:off x="-28575" y="461963"/>
            <a:ext cx="9796463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</a:t>
            </a:r>
            <a:r>
              <a:rPr lang="zh-CN" altLang="en-US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表一：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光从空气进入水中       </a:t>
            </a:r>
            <a:r>
              <a:rPr lang="zh-CN" altLang="en-US" dirty="0">
                <a:latin typeface="Arial" panose="020B0604020202020204" pitchFamily="34" charset="0"/>
                <a:ea typeface="楷体" panose="02010609060101010101" pitchFamily="1" charset="-122"/>
              </a:rPr>
              <a:t>表二：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从玻璃进入空气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288" y="3492500"/>
            <a:ext cx="8869362" cy="3078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楷体" panose="02010609060101010101" pitchFamily="1" charset="-122"/>
              </a:rPr>
              <a:t>  3.比较实验1、5或2、6或3、7，你的发现是_______________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  <a:p>
            <a:endParaRPr lang="zh-CN" altLang="en-US" dirty="0">
              <a:solidFill>
                <a:srgbClr val="0000CC"/>
              </a:solidFill>
              <a:latin typeface="Arial" panose="020B0604020202020204" pitchFamily="34" charset="0"/>
              <a:ea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bldLvl="0"/>
      <p:bldP spid="7" grpId="1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在屏幕上显示</PresentationFormat>
  <Paragraphs>256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楷体_GB2312</vt:lpstr>
      <vt:lpstr>黑体</vt:lpstr>
      <vt:lpstr>楷体</vt:lpstr>
      <vt:lpstr>微软雅黑</vt:lpstr>
      <vt:lpstr>Arial Unicode MS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fqun</dc:creator>
  <cp:lastModifiedBy>1</cp:lastModifiedBy>
  <cp:revision>615</cp:revision>
  <dcterms:created xsi:type="dcterms:W3CDTF">2004-12-04T02:49:00Z</dcterms:created>
  <dcterms:modified xsi:type="dcterms:W3CDTF">2018-11-27T08:16:13Z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