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2" r:id="rId1"/>
  </p:sldMasterIdLst>
  <p:notesMasterIdLst>
    <p:notesMasterId r:id="rId19"/>
  </p:notesMasterIdLst>
  <p:sldIdLst>
    <p:sldId id="264" r:id="rId2"/>
    <p:sldId id="272" r:id="rId3"/>
    <p:sldId id="273" r:id="rId4"/>
    <p:sldId id="311" r:id="rId5"/>
    <p:sldId id="336" r:id="rId6"/>
    <p:sldId id="319" r:id="rId7"/>
    <p:sldId id="318" r:id="rId8"/>
    <p:sldId id="335" r:id="rId9"/>
    <p:sldId id="325" r:id="rId10"/>
    <p:sldId id="317" r:id="rId11"/>
    <p:sldId id="327" r:id="rId12"/>
    <p:sldId id="333" r:id="rId13"/>
    <p:sldId id="328" r:id="rId14"/>
    <p:sldId id="326" r:id="rId15"/>
    <p:sldId id="310" r:id="rId16"/>
    <p:sldId id="332" r:id="rId17"/>
    <p:sldId id="263" r:id="rId18"/>
  </p:sldIdLst>
  <p:sldSz cx="9144000" cy="5715000" type="screen16x1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方正启体简体" charset="-122"/>
      <p:regular r:id="rId24"/>
    </p:embeddedFont>
    <p:embeddedFont>
      <p:font typeface="微软雅黑" pitchFamily="34" charset="-122"/>
      <p:regular r:id="rId25"/>
      <p:bold r:id="rId26"/>
    </p:embeddedFont>
    <p:embeddedFont>
      <p:font typeface="PMingLiU" pitchFamily="18" charset="-120"/>
      <p:regular r:id="rId27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FF"/>
    <a:srgbClr val="000D18"/>
    <a:srgbClr val="4EC3DE"/>
    <a:srgbClr val="C0C3C8"/>
    <a:srgbClr val="BCE8F2"/>
    <a:srgbClr val="CCFF66"/>
    <a:srgbClr val="BABDC2"/>
    <a:srgbClr val="007DA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9" autoAdjust="0"/>
    <p:restoredTop sz="94982" autoAdjust="0"/>
  </p:normalViewPr>
  <p:slideViewPr>
    <p:cSldViewPr>
      <p:cViewPr varScale="1">
        <p:scale>
          <a:sx n="53" d="100"/>
          <a:sy n="53" d="100"/>
        </p:scale>
        <p:origin x="-246" y="-90"/>
      </p:cViewPr>
      <p:guideLst>
        <p:guide orient="horz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7CF44366-1C07-45F7-996C-59FEC0ADCE41}" type="datetimeFigureOut">
              <a:rPr lang="zh-CN" altLang="en-US"/>
              <a:pPr>
                <a:defRPr/>
              </a:pPr>
              <a:t>2018/11/17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9B522365-A90D-4933-8A93-D8154D273B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80B40A-1686-4E00-8701-D6834C95B031}" type="slidenum">
              <a:rPr lang="zh-CN" altLang="en-US" smtClean="0">
                <a:ea typeface="宋体" charset="-122"/>
              </a:rPr>
              <a:pPr/>
              <a:t>1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老师遇到一个问题，看看各位同学能否帮助老师解决？家住江苏常州的小明，看到家里电费单，</a:t>
            </a:r>
            <a:r>
              <a:rPr lang="en-US" altLang="zh-CN" smtClean="0"/>
              <a:t>8</a:t>
            </a:r>
            <a:r>
              <a:rPr lang="zh-CN" altLang="en-US" smtClean="0"/>
              <a:t>月份缴费突然变高，问我什么原因？</a:t>
            </a: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15A41C-A2A2-4177-93EA-EFBA13C16B40}" type="slidenum">
              <a:rPr lang="zh-CN" altLang="en-US" smtClean="0">
                <a:ea typeface="宋体" charset="-122"/>
              </a:rPr>
              <a:pPr/>
              <a:t>2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家里的用电器，主要有电饭煲、吹风机、电灯、电视机、空调等。到底是哪个用电器的原因呢？小明用电表做了实验。</a:t>
            </a:r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AC8426-5DD3-42E2-94B3-A75D266C83C3}" type="slidenum">
              <a:rPr lang="zh-CN" altLang="en-US" smtClean="0">
                <a:ea typeface="宋体" charset="-122"/>
              </a:rPr>
              <a:pPr/>
              <a:t>3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为了解决问题，接下来小明做了相关的研究。首先了解电能表是如何计算电费？他查看的月末和月初的数据没有问题？只能是家里的用电器的问题了。</a:t>
            </a:r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CA4D63-06B4-4DE5-BF5A-843C2C5915BC}" type="slidenum">
              <a:rPr lang="zh-CN" altLang="en-US" smtClean="0">
                <a:ea typeface="宋体" charset="-122"/>
              </a:rPr>
              <a:pPr/>
              <a:t>4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小明用电能表分别测量了各用电器的耗电情况，数据如下表。请根据表中数据并回答，这两个问题：并说出你的理由。由表中数据可知，不同的用电器，耗电的快慢不同，也就是电流做功的快慢不同。我们可以用电流做的功和时间的比值描述电流做功的快慢？这种用比值下定义的物理量还有哪些？</a:t>
            </a:r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6984CE-B16A-4D41-AE69-B735D84C209C}" type="slidenum">
              <a:rPr lang="zh-CN" altLang="en-US" smtClean="0">
                <a:ea typeface="宋体" charset="-122"/>
              </a:rPr>
              <a:pPr/>
              <a:t>5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小明用电能表分别测量了各用电器的耗电情况，数据如下表。请根据表中数据并回答，这两个问题：并说出你的理由。由表中数据可知，不同的用电器，耗电的快慢不同，也就是电流做功的快慢不同。我们可以用电流做的功和时间的比值描述电流做功的快慢？这种用比值下定义的物理量还有哪些？</a:t>
            </a: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15BA7B-FB76-4A4B-8E85-9E9E5D37AA88}" type="slidenum">
              <a:rPr lang="zh-CN" altLang="en-US" smtClean="0">
                <a:ea typeface="宋体" charset="-122"/>
              </a:rPr>
              <a:pPr/>
              <a:t>6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每个人都有缺点</a:t>
            </a:r>
            <a:r>
              <a:rPr lang="en-US" altLang="zh-TW" smtClean="0"/>
              <a:t>, </a:t>
            </a:r>
            <a:r>
              <a:rPr lang="zh-TW" altLang="en-US" smtClean="0"/>
              <a:t>像瓦特一样</a:t>
            </a:r>
            <a:r>
              <a:rPr lang="zh-CN" altLang="en-US" b="1" smtClean="0"/>
              <a:t>做事动作迟缓</a:t>
            </a:r>
            <a:r>
              <a:rPr lang="en-US" altLang="zh-TW" b="1" smtClean="0"/>
              <a:t>, </a:t>
            </a:r>
            <a:r>
              <a:rPr lang="zh-TW" altLang="en-US" b="1" smtClean="0"/>
              <a:t>但</a:t>
            </a:r>
            <a:r>
              <a:rPr lang="zh-TW" altLang="en-US" smtClean="0"/>
              <a:t>成功的女神不一定只</a:t>
            </a:r>
            <a:r>
              <a:rPr lang="en-US" altLang="zh-TW" smtClean="0"/>
              <a:t>”</a:t>
            </a:r>
            <a:r>
              <a:rPr lang="zh-TW" altLang="en-US" smtClean="0"/>
              <a:t>卷顾</a:t>
            </a:r>
            <a:r>
              <a:rPr lang="en-US" altLang="zh-TW" smtClean="0"/>
              <a:t>”</a:t>
            </a:r>
            <a:r>
              <a:rPr lang="zh-TW" altLang="en-US" smtClean="0"/>
              <a:t>完美的人</a:t>
            </a:r>
            <a:r>
              <a:rPr lang="en-US" altLang="zh-TW" smtClean="0"/>
              <a:t>. </a:t>
            </a:r>
            <a:r>
              <a:rPr lang="zh-TW" altLang="en-US" smtClean="0"/>
              <a:t>相反</a:t>
            </a:r>
            <a:r>
              <a:rPr lang="en-US" altLang="zh-TW" smtClean="0"/>
              <a:t>, </a:t>
            </a:r>
            <a:r>
              <a:rPr lang="zh-TW" altLang="en-US" smtClean="0"/>
              <a:t>在科学上取得成功的</a:t>
            </a:r>
            <a:r>
              <a:rPr lang="en-US" altLang="zh-TW" smtClean="0"/>
              <a:t>, </a:t>
            </a:r>
            <a:r>
              <a:rPr lang="zh-TW" altLang="en-US" smtClean="0"/>
              <a:t>往往是那些对世界充满好奇的</a:t>
            </a:r>
            <a:r>
              <a:rPr lang="en-US" altLang="zh-TW" smtClean="0"/>
              <a:t>,</a:t>
            </a:r>
            <a:r>
              <a:rPr lang="zh-TW" altLang="en-US" smtClean="0"/>
              <a:t>并且能坚持到底的人</a:t>
            </a:r>
            <a:r>
              <a:rPr lang="en-US" altLang="zh-TW" smtClean="0"/>
              <a:t>. </a:t>
            </a:r>
          </a:p>
          <a:p>
            <a:r>
              <a:rPr lang="zh-TW" altLang="en-US" smtClean="0"/>
              <a:t>这种态度</a:t>
            </a:r>
            <a:r>
              <a:rPr lang="en-US" altLang="zh-TW" smtClean="0"/>
              <a:t>, </a:t>
            </a:r>
            <a:r>
              <a:rPr lang="zh-TW" altLang="en-US" smtClean="0"/>
              <a:t>是非常值得大去仿效的</a:t>
            </a:r>
            <a:endParaRPr lang="en-US" altLang="zh-TW" smtClean="0"/>
          </a:p>
          <a:p>
            <a:endParaRPr lang="en-US" altLang="zh-HK" smtClean="0"/>
          </a:p>
          <a:p>
            <a:r>
              <a:rPr lang="zh-TW" altLang="en-US" smtClean="0"/>
              <a:t>所以大家以后看见电功率的单位的时候</a:t>
            </a:r>
            <a:r>
              <a:rPr lang="en-US" altLang="zh-TW" smtClean="0"/>
              <a:t>, </a:t>
            </a:r>
            <a:r>
              <a:rPr lang="zh-TW" altLang="en-US" smtClean="0"/>
              <a:t>不妨想一想瓦特的奋斗故事</a:t>
            </a:r>
            <a:r>
              <a:rPr lang="en-US" altLang="zh-TW" smtClean="0"/>
              <a:t>, </a:t>
            </a:r>
            <a:r>
              <a:rPr lang="zh-TW" altLang="en-US" smtClean="0"/>
              <a:t>为自己加一加油</a:t>
            </a:r>
            <a:r>
              <a:rPr lang="en-US" altLang="zh-TW" smtClean="0"/>
              <a:t>, </a:t>
            </a:r>
            <a:r>
              <a:rPr lang="zh-TW" altLang="en-US" smtClean="0"/>
              <a:t>继续在学习上努力</a:t>
            </a:r>
            <a:r>
              <a:rPr lang="en-US" altLang="zh-TW" smtClean="0"/>
              <a:t>!</a:t>
            </a:r>
          </a:p>
          <a:p>
            <a:endParaRPr lang="en-US" altLang="zh-TW" smtClean="0"/>
          </a:p>
          <a:p>
            <a:r>
              <a:rPr lang="zh-TW" altLang="en-US" smtClean="0"/>
              <a:t>以下来</a:t>
            </a:r>
            <a:r>
              <a:rPr lang="en-US" altLang="zh-TW" smtClean="0"/>
              <a:t>, </a:t>
            </a:r>
            <a:r>
              <a:rPr lang="zh-TW" altLang="en-US" smtClean="0"/>
              <a:t>让我们学习一下妨效一下他</a:t>
            </a:r>
            <a:r>
              <a:rPr lang="en-US" altLang="zh-TW" smtClean="0"/>
              <a:t>, </a:t>
            </a:r>
            <a:r>
              <a:rPr lang="zh-TW" altLang="en-US" smtClean="0"/>
              <a:t>做点新发明</a:t>
            </a:r>
            <a:r>
              <a:rPr lang="en-US" altLang="zh-TW" smtClean="0"/>
              <a:t>! </a:t>
            </a:r>
            <a:endParaRPr lang="en-US" altLang="zh-HK" smtClean="0"/>
          </a:p>
          <a:p>
            <a:endParaRPr lang="zh-HK" altLang="en-US" smtClean="0"/>
          </a:p>
        </p:txBody>
      </p:sp>
      <p:sp>
        <p:nvSpPr>
          <p:cNvPr id="2867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37B9E5-5BE1-48BC-AFA3-51A571F80A78}" type="slidenum">
              <a:rPr lang="en-GB" altLang="en-US" smtClean="0">
                <a:ea typeface="宋体" charset="-122"/>
              </a:rPr>
              <a:pPr/>
              <a:t>8</a:t>
            </a:fld>
            <a:endParaRPr lang="en-GB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前面推导出了电功率的公式，</a:t>
            </a:r>
            <a:r>
              <a:rPr lang="en-US" altLang="zh-CN" smtClean="0"/>
              <a:t>P=UI</a:t>
            </a:r>
            <a:r>
              <a:rPr lang="zh-CN" altLang="en-US" smtClean="0"/>
              <a:t>，理论推导的对不对呢？还需要实验的检验，如何用实验证明这个公式的正确性呢？下面我们一起来用实验探究。</a:t>
            </a:r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E45CD8-F039-4318-BF05-39BCB37C7625}" type="slidenum">
              <a:rPr lang="zh-CN" altLang="en-US" smtClean="0">
                <a:ea typeface="宋体" charset="-122"/>
              </a:rPr>
              <a:pPr/>
              <a:t>9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148138"/>
            <a:ext cx="91440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046538"/>
            <a:ext cx="166687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717848" y="1489348"/>
            <a:ext cx="7772400" cy="99377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2858408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C3671469-7652-474B-A4DF-9E650571D365}" type="datetimeFigureOut">
              <a:rPr lang="zh-CN" altLang="en-US"/>
              <a:pPr>
                <a:defRPr/>
              </a:pPr>
              <a:t>2018/11/17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AC8E6E46-9691-4F4C-A4EE-7FC2677A96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3825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H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825"/>
            <a:ext cx="2895600" cy="396875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H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03825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B0CE594A-CA9B-42B5-8ECE-731D1E4F9D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同侧圆角矩形 4"/>
          <p:cNvSpPr/>
          <p:nvPr userDrawn="1"/>
        </p:nvSpPr>
        <p:spPr>
          <a:xfrm flipV="1">
            <a:off x="-7938" y="0"/>
            <a:ext cx="9144001" cy="60960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6" name="组合 1"/>
          <p:cNvGrpSpPr>
            <a:grpSpLocks/>
          </p:cNvGrpSpPr>
          <p:nvPr userDrawn="1"/>
        </p:nvGrpSpPr>
        <p:grpSpPr bwMode="auto">
          <a:xfrm>
            <a:off x="34925" y="-19050"/>
            <a:ext cx="3294063" cy="647700"/>
            <a:chOff x="35496" y="-19237"/>
            <a:chExt cx="3293667" cy="648072"/>
          </a:xfrm>
        </p:grpSpPr>
        <p:pic>
          <p:nvPicPr>
            <p:cNvPr id="7" name="内容占位符 1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-19237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组合 6"/>
            <p:cNvGrpSpPr>
              <a:grpSpLocks/>
            </p:cNvGrpSpPr>
            <p:nvPr userDrawn="1"/>
          </p:nvGrpSpPr>
          <p:grpSpPr bwMode="auto">
            <a:xfrm>
              <a:off x="611560" y="85572"/>
              <a:ext cx="2717603" cy="511468"/>
              <a:chOff x="833724" y="194860"/>
              <a:chExt cx="2717603" cy="511468"/>
            </a:xfrm>
          </p:grpSpPr>
          <p:sp>
            <p:nvSpPr>
              <p:cNvPr id="9" name="文本框 7"/>
              <p:cNvSpPr txBox="1"/>
              <p:nvPr userDrawn="1"/>
            </p:nvSpPr>
            <p:spPr>
              <a:xfrm>
                <a:off x="868775" y="194886"/>
                <a:ext cx="2647631" cy="338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solidFill>
                      <a:schemeClr val="bg1"/>
                    </a:solidFill>
                    <a:latin typeface="方正启体简体"/>
                  </a:rPr>
                  <a:t>北京市海淀区教师进修学校</a:t>
                </a:r>
              </a:p>
            </p:txBody>
          </p:sp>
          <p:sp>
            <p:nvSpPr>
              <p:cNvPr id="10" name="文本框 8"/>
              <p:cNvSpPr txBox="1"/>
              <p:nvPr userDrawn="1"/>
            </p:nvSpPr>
            <p:spPr>
              <a:xfrm>
                <a:off x="833854" y="429971"/>
                <a:ext cx="2717473" cy="2763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sz="1200">
                    <a:solidFill>
                      <a:schemeClr val="bg1"/>
                    </a:solidFill>
                    <a:latin typeface="Calibri" pitchFamily="34" charset="0"/>
                  </a:rPr>
                  <a:t>Beijing Haidian Teachers Training College</a:t>
                </a:r>
                <a:endParaRPr lang="zh-CN" altLang="en-US" sz="120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205617" y="1345332"/>
            <a:ext cx="8763000" cy="4248472"/>
          </a:xfrm>
        </p:spPr>
        <p:txBody>
          <a:bodyPr/>
          <a:lstStyle>
            <a:lvl1pPr marL="457200" indent="-457200" algn="ctr">
              <a:buFont typeface="Wingdings" panose="05000000000000000000" pitchFamily="2" charset="2"/>
              <a:buChar char="p"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05617" y="707144"/>
            <a:ext cx="8763000" cy="522199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3"/>
          <p:cNvSpPr/>
          <p:nvPr userDrawn="1"/>
        </p:nvSpPr>
        <p:spPr>
          <a:xfrm flipV="1">
            <a:off x="-7938" y="0"/>
            <a:ext cx="9144001" cy="60960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7" name="组合 6"/>
          <p:cNvGrpSpPr>
            <a:grpSpLocks/>
          </p:cNvGrpSpPr>
          <p:nvPr userDrawn="1"/>
        </p:nvGrpSpPr>
        <p:grpSpPr bwMode="auto">
          <a:xfrm>
            <a:off x="34925" y="-19050"/>
            <a:ext cx="3294063" cy="647700"/>
            <a:chOff x="35496" y="-19237"/>
            <a:chExt cx="3293667" cy="648072"/>
          </a:xfrm>
        </p:grpSpPr>
        <p:pic>
          <p:nvPicPr>
            <p:cNvPr id="8" name="内容占位符 1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-19237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组合 8"/>
            <p:cNvGrpSpPr>
              <a:grpSpLocks/>
            </p:cNvGrpSpPr>
            <p:nvPr userDrawn="1"/>
          </p:nvGrpSpPr>
          <p:grpSpPr bwMode="auto">
            <a:xfrm>
              <a:off x="611560" y="85572"/>
              <a:ext cx="2717603" cy="511468"/>
              <a:chOff x="833724" y="194860"/>
              <a:chExt cx="2717603" cy="511468"/>
            </a:xfrm>
          </p:grpSpPr>
          <p:sp>
            <p:nvSpPr>
              <p:cNvPr id="10" name="文本框 9"/>
              <p:cNvSpPr txBox="1"/>
              <p:nvPr userDrawn="1"/>
            </p:nvSpPr>
            <p:spPr>
              <a:xfrm>
                <a:off x="868775" y="194886"/>
                <a:ext cx="2647631" cy="338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solidFill>
                      <a:schemeClr val="bg1"/>
                    </a:solidFill>
                    <a:latin typeface="方正启体简体"/>
                  </a:rPr>
                  <a:t>北京市海淀区教师进修学校</a:t>
                </a:r>
              </a:p>
            </p:txBody>
          </p:sp>
          <p:sp>
            <p:nvSpPr>
              <p:cNvPr id="11" name="文本框 10"/>
              <p:cNvSpPr txBox="1"/>
              <p:nvPr userDrawn="1"/>
            </p:nvSpPr>
            <p:spPr>
              <a:xfrm>
                <a:off x="833854" y="429971"/>
                <a:ext cx="2717473" cy="2763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sz="1200">
                    <a:solidFill>
                      <a:schemeClr val="bg1"/>
                    </a:solidFill>
                    <a:latin typeface="Calibri" pitchFamily="34" charset="0"/>
                  </a:rPr>
                  <a:t>Beijing Haidian Teachers Training College</a:t>
                </a:r>
                <a:endParaRPr lang="zh-CN" altLang="en-US" sz="120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7504" y="658595"/>
            <a:ext cx="8901113" cy="57150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07504" y="1340492"/>
            <a:ext cx="8901648" cy="4371582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p"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-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3"/>
          <p:cNvSpPr/>
          <p:nvPr userDrawn="1"/>
        </p:nvSpPr>
        <p:spPr>
          <a:xfrm flipV="1">
            <a:off x="-7938" y="0"/>
            <a:ext cx="9144001" cy="60960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9" name="组合 5"/>
          <p:cNvGrpSpPr>
            <a:grpSpLocks/>
          </p:cNvGrpSpPr>
          <p:nvPr userDrawn="1"/>
        </p:nvGrpSpPr>
        <p:grpSpPr bwMode="auto">
          <a:xfrm>
            <a:off x="34925" y="-19050"/>
            <a:ext cx="3294063" cy="647700"/>
            <a:chOff x="35496" y="-19237"/>
            <a:chExt cx="3293667" cy="648072"/>
          </a:xfrm>
        </p:grpSpPr>
        <p:pic>
          <p:nvPicPr>
            <p:cNvPr id="10" name="内容占位符 1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-19237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组合 9"/>
            <p:cNvGrpSpPr>
              <a:grpSpLocks/>
            </p:cNvGrpSpPr>
            <p:nvPr userDrawn="1"/>
          </p:nvGrpSpPr>
          <p:grpSpPr bwMode="auto">
            <a:xfrm>
              <a:off x="611560" y="85572"/>
              <a:ext cx="2717603" cy="511468"/>
              <a:chOff x="833724" y="194860"/>
              <a:chExt cx="2717603" cy="511468"/>
            </a:xfrm>
          </p:grpSpPr>
          <p:sp>
            <p:nvSpPr>
              <p:cNvPr id="12" name="文本框 10"/>
              <p:cNvSpPr txBox="1"/>
              <p:nvPr userDrawn="1"/>
            </p:nvSpPr>
            <p:spPr>
              <a:xfrm>
                <a:off x="868775" y="194886"/>
                <a:ext cx="2647631" cy="338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solidFill>
                      <a:schemeClr val="bg1"/>
                    </a:solidFill>
                    <a:latin typeface="方正启体简体"/>
                  </a:rPr>
                  <a:t>北京市海淀区教师进修学校</a:t>
                </a:r>
              </a:p>
            </p:txBody>
          </p:sp>
          <p:sp>
            <p:nvSpPr>
              <p:cNvPr id="13" name="文本框 11"/>
              <p:cNvSpPr txBox="1"/>
              <p:nvPr userDrawn="1"/>
            </p:nvSpPr>
            <p:spPr>
              <a:xfrm>
                <a:off x="833854" y="429971"/>
                <a:ext cx="2717473" cy="2763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sz="1200">
                    <a:solidFill>
                      <a:schemeClr val="bg1"/>
                    </a:solidFill>
                    <a:latin typeface="Calibri" pitchFamily="34" charset="0"/>
                  </a:rPr>
                  <a:t>Beijing Haidian Teachers Training College</a:t>
                </a:r>
                <a:endParaRPr lang="zh-CN" altLang="en-US" sz="120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14162" y="643889"/>
            <a:ext cx="8970654" cy="57150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07501" y="1367288"/>
            <a:ext cx="8977313" cy="2077591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p"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内容占位符 2"/>
          <p:cNvSpPr>
            <a:spLocks noGrp="1"/>
          </p:cNvSpPr>
          <p:nvPr>
            <p:ph idx="13"/>
          </p:nvPr>
        </p:nvSpPr>
        <p:spPr>
          <a:xfrm>
            <a:off x="107502" y="3649588"/>
            <a:ext cx="8977313" cy="1952010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p"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-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同侧圆角矩形 4"/>
          <p:cNvSpPr/>
          <p:nvPr userDrawn="1"/>
        </p:nvSpPr>
        <p:spPr>
          <a:xfrm flipV="1">
            <a:off x="-7938" y="0"/>
            <a:ext cx="9144001" cy="60960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9" name="组合 8"/>
          <p:cNvGrpSpPr>
            <a:grpSpLocks/>
          </p:cNvGrpSpPr>
          <p:nvPr userDrawn="1"/>
        </p:nvGrpSpPr>
        <p:grpSpPr bwMode="auto">
          <a:xfrm>
            <a:off x="34925" y="-19050"/>
            <a:ext cx="3294063" cy="647700"/>
            <a:chOff x="35496" y="-19237"/>
            <a:chExt cx="3293667" cy="648072"/>
          </a:xfrm>
        </p:grpSpPr>
        <p:pic>
          <p:nvPicPr>
            <p:cNvPr id="10" name="内容占位符 1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-19237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组合 10"/>
            <p:cNvGrpSpPr>
              <a:grpSpLocks/>
            </p:cNvGrpSpPr>
            <p:nvPr userDrawn="1"/>
          </p:nvGrpSpPr>
          <p:grpSpPr bwMode="auto">
            <a:xfrm>
              <a:off x="611560" y="85572"/>
              <a:ext cx="2717603" cy="511468"/>
              <a:chOff x="833724" y="194860"/>
              <a:chExt cx="2717603" cy="511468"/>
            </a:xfrm>
          </p:grpSpPr>
          <p:sp>
            <p:nvSpPr>
              <p:cNvPr id="12" name="文本框 11"/>
              <p:cNvSpPr txBox="1"/>
              <p:nvPr userDrawn="1"/>
            </p:nvSpPr>
            <p:spPr>
              <a:xfrm>
                <a:off x="868775" y="194886"/>
                <a:ext cx="2647631" cy="338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solidFill>
                      <a:schemeClr val="bg1"/>
                    </a:solidFill>
                    <a:latin typeface="方正启体简体"/>
                  </a:rPr>
                  <a:t>北京市海淀区教师进修学校</a:t>
                </a:r>
              </a:p>
            </p:txBody>
          </p:sp>
          <p:sp>
            <p:nvSpPr>
              <p:cNvPr id="13" name="文本框 12"/>
              <p:cNvSpPr txBox="1"/>
              <p:nvPr userDrawn="1"/>
            </p:nvSpPr>
            <p:spPr>
              <a:xfrm>
                <a:off x="833854" y="429971"/>
                <a:ext cx="2717473" cy="2763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sz="1200">
                    <a:solidFill>
                      <a:schemeClr val="bg1"/>
                    </a:solidFill>
                    <a:latin typeface="Calibri" pitchFamily="34" charset="0"/>
                  </a:rPr>
                  <a:t>Beijing Haidian Teachers Training College</a:t>
                </a:r>
                <a:endParaRPr lang="zh-CN" altLang="en-US" sz="120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05680" y="667916"/>
            <a:ext cx="8686800" cy="53340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sz="half" idx="1"/>
          </p:nvPr>
        </p:nvSpPr>
        <p:spPr>
          <a:xfrm>
            <a:off x="107504" y="1323999"/>
            <a:ext cx="4349310" cy="434181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p"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内容占位符 3"/>
          <p:cNvSpPr>
            <a:spLocks noGrp="1"/>
          </p:cNvSpPr>
          <p:nvPr>
            <p:ph sz="half" idx="2"/>
          </p:nvPr>
        </p:nvSpPr>
        <p:spPr>
          <a:xfrm>
            <a:off x="4644008" y="1323999"/>
            <a:ext cx="4388150" cy="434181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p"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和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6"/>
          <p:cNvSpPr/>
          <p:nvPr userDrawn="1"/>
        </p:nvSpPr>
        <p:spPr>
          <a:xfrm flipV="1">
            <a:off x="-7938" y="0"/>
            <a:ext cx="9144001" cy="60960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7" name="组合 11"/>
          <p:cNvGrpSpPr>
            <a:grpSpLocks/>
          </p:cNvGrpSpPr>
          <p:nvPr userDrawn="1"/>
        </p:nvGrpSpPr>
        <p:grpSpPr bwMode="auto">
          <a:xfrm>
            <a:off x="34925" y="-19050"/>
            <a:ext cx="3294063" cy="647700"/>
            <a:chOff x="35496" y="-19237"/>
            <a:chExt cx="3293667" cy="648072"/>
          </a:xfrm>
        </p:grpSpPr>
        <p:pic>
          <p:nvPicPr>
            <p:cNvPr id="12" name="内容占位符 1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-19237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组合 13"/>
            <p:cNvGrpSpPr>
              <a:grpSpLocks/>
            </p:cNvGrpSpPr>
            <p:nvPr userDrawn="1"/>
          </p:nvGrpSpPr>
          <p:grpSpPr bwMode="auto">
            <a:xfrm>
              <a:off x="611560" y="85572"/>
              <a:ext cx="2717603" cy="511468"/>
              <a:chOff x="833724" y="194860"/>
              <a:chExt cx="2717603" cy="511468"/>
            </a:xfrm>
          </p:grpSpPr>
          <p:sp>
            <p:nvSpPr>
              <p:cNvPr id="14" name="文本框 14"/>
              <p:cNvSpPr txBox="1"/>
              <p:nvPr userDrawn="1"/>
            </p:nvSpPr>
            <p:spPr>
              <a:xfrm>
                <a:off x="868775" y="194886"/>
                <a:ext cx="2647631" cy="338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solidFill>
                      <a:schemeClr val="bg1"/>
                    </a:solidFill>
                    <a:latin typeface="方正启体简体"/>
                  </a:rPr>
                  <a:t>北京市海淀区教师进修学校</a:t>
                </a:r>
              </a:p>
            </p:txBody>
          </p:sp>
          <p:sp>
            <p:nvSpPr>
              <p:cNvPr id="15" name="文本框 15"/>
              <p:cNvSpPr txBox="1"/>
              <p:nvPr userDrawn="1"/>
            </p:nvSpPr>
            <p:spPr>
              <a:xfrm>
                <a:off x="833854" y="429971"/>
                <a:ext cx="2717473" cy="2763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sz="1200">
                    <a:solidFill>
                      <a:schemeClr val="bg1"/>
                    </a:solidFill>
                    <a:latin typeface="Calibri" pitchFamily="34" charset="0"/>
                  </a:rPr>
                  <a:t>Beijing Haidian Teachers Training College</a:t>
                </a:r>
                <a:endParaRPr lang="zh-CN" altLang="en-US" sz="120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8" name="图片占位符 2"/>
          <p:cNvSpPr>
            <a:spLocks noGrp="1"/>
          </p:cNvSpPr>
          <p:nvPr>
            <p:ph type="pic" idx="1"/>
          </p:nvPr>
        </p:nvSpPr>
        <p:spPr>
          <a:xfrm>
            <a:off x="130199" y="3217540"/>
            <a:ext cx="4220840" cy="2438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9" name="图片占位符 2"/>
          <p:cNvSpPr>
            <a:spLocks noGrp="1"/>
          </p:cNvSpPr>
          <p:nvPr>
            <p:ph type="pic" idx="13"/>
          </p:nvPr>
        </p:nvSpPr>
        <p:spPr>
          <a:xfrm>
            <a:off x="4808239" y="3217540"/>
            <a:ext cx="4191000" cy="2431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 smtClean="0"/>
              <a:t>单击图标添加图片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30199" y="625252"/>
            <a:ext cx="8869040" cy="483048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130199" y="1201316"/>
            <a:ext cx="8869040" cy="1872208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p"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2"/>
          <p:cNvSpPr/>
          <p:nvPr userDrawn="1"/>
        </p:nvSpPr>
        <p:spPr>
          <a:xfrm flipV="1">
            <a:off x="-7938" y="0"/>
            <a:ext cx="9144001" cy="60960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8" name="组合 6"/>
          <p:cNvGrpSpPr>
            <a:grpSpLocks/>
          </p:cNvGrpSpPr>
          <p:nvPr userDrawn="1"/>
        </p:nvGrpSpPr>
        <p:grpSpPr bwMode="auto">
          <a:xfrm>
            <a:off x="34925" y="-19050"/>
            <a:ext cx="3294063" cy="647700"/>
            <a:chOff x="35496" y="-19237"/>
            <a:chExt cx="3293667" cy="648072"/>
          </a:xfrm>
        </p:grpSpPr>
        <p:pic>
          <p:nvPicPr>
            <p:cNvPr id="9" name="内容占位符 1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-19237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组合 8"/>
            <p:cNvGrpSpPr>
              <a:grpSpLocks/>
            </p:cNvGrpSpPr>
            <p:nvPr userDrawn="1"/>
          </p:nvGrpSpPr>
          <p:grpSpPr bwMode="auto">
            <a:xfrm>
              <a:off x="611560" y="85572"/>
              <a:ext cx="2717603" cy="511468"/>
              <a:chOff x="833724" y="194860"/>
              <a:chExt cx="2717603" cy="511468"/>
            </a:xfrm>
          </p:grpSpPr>
          <p:sp>
            <p:nvSpPr>
              <p:cNvPr id="13" name="文本框 9"/>
              <p:cNvSpPr txBox="1"/>
              <p:nvPr userDrawn="1"/>
            </p:nvSpPr>
            <p:spPr>
              <a:xfrm>
                <a:off x="868775" y="194886"/>
                <a:ext cx="2647631" cy="338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solidFill>
                      <a:schemeClr val="bg1"/>
                    </a:solidFill>
                    <a:latin typeface="方正启体简体"/>
                  </a:rPr>
                  <a:t>北京市海淀区教师进修学校</a:t>
                </a:r>
              </a:p>
            </p:txBody>
          </p:sp>
          <p:sp>
            <p:nvSpPr>
              <p:cNvPr id="14" name="文本框 12"/>
              <p:cNvSpPr txBox="1"/>
              <p:nvPr userDrawn="1"/>
            </p:nvSpPr>
            <p:spPr>
              <a:xfrm>
                <a:off x="833854" y="429971"/>
                <a:ext cx="2717473" cy="2763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sz="1200">
                    <a:solidFill>
                      <a:schemeClr val="bg1"/>
                    </a:solidFill>
                    <a:latin typeface="Calibri" pitchFamily="34" charset="0"/>
                  </a:rPr>
                  <a:t>Beijing Haidian Teachers Training College</a:t>
                </a:r>
                <a:endParaRPr lang="zh-CN" altLang="en-US" sz="120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5" name="图片占位符 2"/>
          <p:cNvSpPr>
            <a:spLocks noGrp="1"/>
          </p:cNvSpPr>
          <p:nvPr>
            <p:ph type="pic" idx="1"/>
          </p:nvPr>
        </p:nvSpPr>
        <p:spPr>
          <a:xfrm>
            <a:off x="259904" y="695170"/>
            <a:ext cx="4176464" cy="3146471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 smtClean="0"/>
              <a:t>单击图标添加图片</a:t>
            </a:r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>
          <a:xfrm>
            <a:off x="259904" y="4009628"/>
            <a:ext cx="4176464" cy="1619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1" name="图片占位符 2"/>
          <p:cNvSpPr>
            <a:spLocks noGrp="1"/>
          </p:cNvSpPr>
          <p:nvPr>
            <p:ph type="pic" idx="10"/>
          </p:nvPr>
        </p:nvSpPr>
        <p:spPr>
          <a:xfrm>
            <a:off x="4725931" y="695170"/>
            <a:ext cx="4176464" cy="3159357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1"/>
          </p:nvPr>
        </p:nvSpPr>
        <p:spPr>
          <a:xfrm>
            <a:off x="4725931" y="4009628"/>
            <a:ext cx="4176464" cy="163336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148138"/>
            <a:ext cx="91440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046538"/>
            <a:ext cx="166687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2"/>
          <p:cNvSpPr txBox="1"/>
          <p:nvPr userDrawn="1"/>
        </p:nvSpPr>
        <p:spPr>
          <a:xfrm>
            <a:off x="2843213" y="1778000"/>
            <a:ext cx="4032250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敬请指正！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 userDrawn="1"/>
        </p:nvSpPr>
        <p:spPr>
          <a:xfrm>
            <a:off x="0" y="1749425"/>
            <a:ext cx="274638" cy="13668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6288" y="307182"/>
            <a:ext cx="7886700" cy="2377281"/>
          </a:xfrm>
        </p:spPr>
        <p:txBody>
          <a:bodyPr anchor="b"/>
          <a:lstStyle>
            <a:lvl1pPr>
              <a:defRPr sz="47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76288" y="2706953"/>
            <a:ext cx="7886700" cy="1250156"/>
          </a:xfrm>
        </p:spPr>
        <p:txBody>
          <a:bodyPr/>
          <a:lstStyle>
            <a:lvl1pPr marL="0" indent="0">
              <a:buNone/>
              <a:defRPr sz="19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24E51D83-C5E2-4FF2-8996-596999EC073C}" type="datetimeFigureOut">
              <a:rPr lang="zh-CN" altLang="en-US"/>
              <a:pPr>
                <a:defRPr/>
              </a:pPr>
              <a:t>2018/11/17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FD209F82-9296-4E7C-942E-4889E8EF16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tx2">
                <a:lumMod val="75000"/>
              </a:schemeClr>
            </a:gs>
            <a:gs pos="80000">
              <a:srgbClr val="000D1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D:\user\WIN10\tianchengliang\Desktop\2018.11&#32736;&#24494;&#30005;&#21151;&#29575;\&#30005;&#21387;&#31361;&#28982;&#21319;&#39640;_&#28903;&#22351;&#30005;&#22120;&#22909;&#22810;&#23478;.wmv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&#29926;&#29305;&#31616;&#20171;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042988" y="2179638"/>
            <a:ext cx="7273925" cy="1803400"/>
          </a:xfrm>
        </p:spPr>
        <p:txBody>
          <a:bodyPr>
            <a:noAutofit/>
          </a:bodyPr>
          <a:lstStyle/>
          <a:p>
            <a:r>
              <a:rPr lang="en-US" altLang="zh-C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电功率</a:t>
            </a:r>
            <a:r>
              <a:rPr lang="en-US" altLang="zh-C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》</a:t>
            </a:r>
            <a:br>
              <a:rPr lang="en-US" altLang="zh-C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4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4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endParaRPr lang="zh-CN" altLang="en-US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188" y="341313"/>
            <a:ext cx="5761037" cy="811212"/>
          </a:xfrm>
          <a:prstGeom prst="rect">
            <a:avLst/>
          </a:prstGeom>
        </p:spPr>
        <p:txBody>
          <a:bodyPr lIns="71323" tIns="35662" rIns="71323" bIns="35662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en-US" sz="32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zh-CN" altLang="en-US" sz="32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物理</a:t>
            </a:r>
            <a:endParaRPr lang="en-US" altLang="zh-CN" sz="3200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9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619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2"/>
          <p:cNvPicPr>
            <a:picLocks noChangeAspect="1"/>
          </p:cNvPicPr>
          <p:nvPr/>
        </p:nvPicPr>
        <p:blipFill>
          <a:blip r:embed="rId2"/>
          <a:srcRect l="64191" t="32661" r="11519" b="54684"/>
          <a:stretch>
            <a:fillRect/>
          </a:stretch>
        </p:blipFill>
        <p:spPr bwMode="auto">
          <a:xfrm>
            <a:off x="254000" y="912813"/>
            <a:ext cx="2693988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973388" y="898525"/>
          <a:ext cx="5486400" cy="20113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7360">
                  <a:extLst>
                    <a:ext uri="{9D8B030D-6E8A-4147-A177-3AD203B41FA5}"/>
                  </a:extLst>
                </a:gridCol>
                <a:gridCol w="2359831">
                  <a:extLst>
                    <a:ext uri="{9D8B030D-6E8A-4147-A177-3AD203B41FA5}"/>
                  </a:extLst>
                </a:gridCol>
                <a:gridCol w="1600608">
                  <a:extLst>
                    <a:ext uri="{9D8B030D-6E8A-4147-A177-3AD203B41FA5}"/>
                  </a:extLst>
                </a:gridCol>
              </a:tblGrid>
              <a:tr h="334836"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发光情况</a:t>
                      </a:r>
                      <a:endParaRPr lang="en-US" altLang="zh-CN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4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（填“亮”或“暗”）</a:t>
                      </a:r>
                      <a:endParaRPr lang="zh-CN" altLang="en-US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电压</a:t>
                      </a:r>
                      <a:r>
                        <a:rPr lang="en-US" altLang="zh-CN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/v</a:t>
                      </a:r>
                      <a:endParaRPr lang="zh-CN" altLang="en-US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483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灯泡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</a:t>
                      </a:r>
                      <a:r>
                        <a:rPr lang="en-US" altLang="zh-CN" baseline="-25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6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2.5v</a:t>
                      </a:r>
                      <a:r>
                        <a:rPr lang="zh-CN" altLang="en-US" sz="16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600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63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灯泡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</a:t>
                      </a:r>
                      <a:r>
                        <a:rPr lang="en-US" altLang="zh-CN" baseline="-25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6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6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3.8v</a:t>
                      </a:r>
                      <a:r>
                        <a:rPr lang="zh-CN" altLang="en-US" sz="18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  <a:p>
                      <a:endParaRPr lang="zh-CN" altLang="en-US" baseline="-25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1764" name="TextBox 7"/>
          <p:cNvSpPr txBox="1">
            <a:spLocks noChangeArrowheads="1"/>
          </p:cNvSpPr>
          <p:nvPr/>
        </p:nvSpPr>
        <p:spPr bwMode="auto">
          <a:xfrm>
            <a:off x="1695450" y="265113"/>
            <a:ext cx="418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一、探究电功率与电压的关系</a:t>
            </a:r>
          </a:p>
        </p:txBody>
      </p:sp>
      <p:sp>
        <p:nvSpPr>
          <p:cNvPr id="11" name="矩形 10"/>
          <p:cNvSpPr/>
          <p:nvPr/>
        </p:nvSpPr>
        <p:spPr>
          <a:xfrm>
            <a:off x="130175" y="2446338"/>
            <a:ext cx="8066088" cy="40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结论：通过用电器的电流相同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，用电器两端的电压越大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，电功率越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大。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766" name="图片 9"/>
          <p:cNvPicPr>
            <a:picLocks noChangeAspect="1"/>
          </p:cNvPicPr>
          <p:nvPr/>
        </p:nvPicPr>
        <p:blipFill>
          <a:blip r:embed="rId2"/>
          <a:srcRect l="64114" t="64810" r="11411" b="22906"/>
          <a:stretch>
            <a:fillRect/>
          </a:stretch>
        </p:blipFill>
        <p:spPr bwMode="auto">
          <a:xfrm>
            <a:off x="207963" y="3511550"/>
            <a:ext cx="25193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986088" y="3433763"/>
          <a:ext cx="5364162" cy="216376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13342">
                  <a:extLst>
                    <a:ext uri="{9D8B030D-6E8A-4147-A177-3AD203B41FA5}"/>
                  </a:extLst>
                </a:gridCol>
                <a:gridCol w="2286150">
                  <a:extLst>
                    <a:ext uri="{9D8B030D-6E8A-4147-A177-3AD203B41FA5}"/>
                  </a:extLst>
                </a:gridCol>
                <a:gridCol w="1564497">
                  <a:extLst>
                    <a:ext uri="{9D8B030D-6E8A-4147-A177-3AD203B41FA5}"/>
                  </a:extLst>
                </a:gridCol>
              </a:tblGrid>
              <a:tr h="536729"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发光情况</a:t>
                      </a:r>
                      <a:endParaRPr lang="en-US" altLang="zh-CN" b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4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（填“亮”或“暗”）</a:t>
                      </a:r>
                      <a:endParaRPr lang="zh-CN" altLang="en-US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电流</a:t>
                      </a:r>
                      <a:r>
                        <a:rPr lang="en-US" altLang="zh-CN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/A</a:t>
                      </a:r>
                      <a:endParaRPr lang="zh-CN" altLang="en-US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483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灯泡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</a:t>
                      </a:r>
                      <a:r>
                        <a:rPr lang="en-US" altLang="zh-CN" baseline="-25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6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2.5v</a:t>
                      </a:r>
                      <a:r>
                        <a:rPr lang="zh-CN" altLang="en-US" sz="16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  <a:p>
                      <a:endParaRPr lang="zh-CN" altLang="en-US" baseline="-25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4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灯泡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</a:t>
                      </a:r>
                      <a:r>
                        <a:rPr lang="en-US" altLang="zh-CN" baseline="-25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6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6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3.8v</a:t>
                      </a:r>
                      <a:r>
                        <a:rPr lang="zh-CN" altLang="en-US" sz="16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  <a:p>
                      <a:endParaRPr lang="zh-CN" altLang="en-US" baseline="-25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1785" name="TextBox 13"/>
          <p:cNvSpPr txBox="1">
            <a:spLocks noChangeArrowheads="1"/>
          </p:cNvSpPr>
          <p:nvPr/>
        </p:nvSpPr>
        <p:spPr bwMode="auto">
          <a:xfrm>
            <a:off x="1717675" y="2928938"/>
            <a:ext cx="418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二：探究电功与率电流的关系</a:t>
            </a:r>
          </a:p>
        </p:txBody>
      </p:sp>
      <p:sp>
        <p:nvSpPr>
          <p:cNvPr id="15" name="矩形 14"/>
          <p:cNvSpPr/>
          <p:nvPr/>
        </p:nvSpPr>
        <p:spPr>
          <a:xfrm>
            <a:off x="207963" y="5173663"/>
            <a:ext cx="7988300" cy="369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结论：用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电器两端的电压相同时，通过用电器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的电流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越大，电功率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395288" y="1993900"/>
            <a:ext cx="7878762" cy="1200150"/>
            <a:chOff x="395536" y="3001516"/>
            <a:chExt cx="7879080" cy="1200329"/>
          </a:xfrm>
        </p:grpSpPr>
        <p:sp>
          <p:nvSpPr>
            <p:cNvPr id="32770" name="TextBox 13"/>
            <p:cNvSpPr txBox="1">
              <a:spLocks noChangeArrowheads="1"/>
            </p:cNvSpPr>
            <p:nvPr/>
          </p:nvSpPr>
          <p:spPr bwMode="auto">
            <a:xfrm>
              <a:off x="395536" y="3001516"/>
              <a:ext cx="7879080" cy="1200329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通过进一步实验，可得：</a:t>
              </a:r>
              <a:r>
                <a:rPr lang="zh-CN" altLang="en-US" sz="240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电功率等于电压与电流的乘积。</a:t>
              </a:r>
              <a:endParaRPr lang="en-US" altLang="zh-CN" sz="24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endParaRPr lang="en-US" altLang="zh-CN" sz="2400">
                <a:latin typeface="微软雅黑" pitchFamily="34" charset="-122"/>
                <a:ea typeface="微软雅黑" pitchFamily="34" charset="-122"/>
              </a:endParaRPr>
            </a:p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771" name="TextBox 14"/>
            <p:cNvSpPr txBox="1">
              <a:spLocks noChangeArrowheads="1"/>
            </p:cNvSpPr>
            <p:nvPr/>
          </p:nvSpPr>
          <p:spPr bwMode="auto">
            <a:xfrm>
              <a:off x="3419872" y="3505572"/>
              <a:ext cx="15343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即，</a:t>
              </a:r>
              <a:r>
                <a:rPr lang="en-US" altLang="zh-CN" sz="240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P=UI</a:t>
              </a:r>
              <a:endParaRPr lang="zh-CN" altLang="en-US" sz="24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6306" t="38377" r="12917" b="34093"/>
          <a:stretch>
            <a:fillRect/>
          </a:stretch>
        </p:blipFill>
        <p:spPr bwMode="auto">
          <a:xfrm>
            <a:off x="3492500" y="1420813"/>
            <a:ext cx="557053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2408"/>
          <a:stretch>
            <a:fillRect/>
          </a:stretch>
        </p:blipFill>
        <p:spPr bwMode="auto">
          <a:xfrm>
            <a:off x="0" y="1430338"/>
            <a:ext cx="339090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3006725" y="381000"/>
            <a:ext cx="2954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一些用电器的电功率</a:t>
            </a:r>
          </a:p>
        </p:txBody>
      </p:sp>
      <p:sp>
        <p:nvSpPr>
          <p:cNvPr id="5" name="椭圆形标注 4"/>
          <p:cNvSpPr/>
          <p:nvPr/>
        </p:nvSpPr>
        <p:spPr>
          <a:xfrm>
            <a:off x="6659563" y="-9525"/>
            <a:ext cx="2305050" cy="1430338"/>
          </a:xfrm>
          <a:prstGeom prst="wedgeEllipseCallout">
            <a:avLst>
              <a:gd name="adj1" fmla="val -38595"/>
              <a:gd name="adj2" fmla="val 9697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额定功率是用电器的重要性能之一！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3"/>
          <p:cNvSpPr>
            <a:spLocks noChangeArrowheads="1"/>
          </p:cNvSpPr>
          <p:nvPr/>
        </p:nvSpPr>
        <p:spPr bwMode="auto">
          <a:xfrm>
            <a:off x="468313" y="696913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额定电压：用电器正常工作时的电压叫做额定电压；</a:t>
            </a:r>
            <a:endParaRPr lang="en-US" altLang="zh-CN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额定功率：用电器在额定电压下的功率叫做额定功率。　　　　</a:t>
            </a:r>
          </a:p>
        </p:txBody>
      </p:sp>
      <p:sp>
        <p:nvSpPr>
          <p:cNvPr id="5" name="矩形 4"/>
          <p:cNvSpPr/>
          <p:nvPr/>
        </p:nvSpPr>
        <p:spPr>
          <a:xfrm>
            <a:off x="2190750" y="193675"/>
            <a:ext cx="4133850" cy="522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file"/>
              </a:rPr>
              <a:t>三、额定电压与额定功率</a:t>
            </a:r>
            <a:endParaRPr lang="zh-CN" altLang="en-US" sz="2800" dirty="0">
              <a:ea typeface="宋体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258888" y="2757488"/>
            <a:ext cx="5680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U</a:t>
            </a:r>
            <a:r>
              <a:rPr lang="zh-CN" altLang="en-US" sz="2400" baseline="-250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实</a:t>
            </a:r>
            <a:r>
              <a:rPr lang="en-US" altLang="zh-CN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=U</a:t>
            </a:r>
            <a:r>
              <a:rPr lang="zh-CN" altLang="en-US" sz="2400" baseline="-250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额</a:t>
            </a:r>
            <a: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，则</a:t>
            </a:r>
            <a:r>
              <a:rPr lang="en-US" altLang="zh-CN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en-US" sz="2400" baseline="-250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实</a:t>
            </a:r>
            <a:r>
              <a:rPr lang="en-US" altLang="zh-CN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=P</a:t>
            </a:r>
            <a:r>
              <a:rPr lang="zh-CN" altLang="en-US" sz="2400" baseline="-250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额</a:t>
            </a:r>
            <a: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，用电器正常工作。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258888" y="3265488"/>
            <a:ext cx="5680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U</a:t>
            </a:r>
            <a:r>
              <a:rPr lang="zh-CN" altLang="en-US" sz="2400" baseline="-250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实</a:t>
            </a:r>
            <a:r>
              <a:rPr lang="en-US" altLang="zh-CN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&gt;U</a:t>
            </a:r>
            <a:r>
              <a:rPr lang="zh-CN" altLang="en-US" sz="2400" baseline="-250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额</a:t>
            </a:r>
            <a: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，则</a:t>
            </a:r>
            <a:r>
              <a:rPr lang="en-US" altLang="zh-CN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en-US" sz="2400" baseline="-250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实</a:t>
            </a:r>
            <a:r>
              <a:rPr lang="en-US" altLang="zh-CN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&gt;P</a:t>
            </a:r>
            <a:r>
              <a:rPr lang="zh-CN" altLang="en-US" sz="2400" baseline="-250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额</a:t>
            </a:r>
            <a: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，用电器容易损坏。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258888" y="3790950"/>
            <a:ext cx="6296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U</a:t>
            </a:r>
            <a:r>
              <a:rPr lang="zh-CN" altLang="en-US" sz="2400" baseline="-250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实</a:t>
            </a:r>
            <a:r>
              <a:rPr lang="en-US" altLang="zh-CN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&lt;U</a:t>
            </a:r>
            <a:r>
              <a:rPr lang="zh-CN" altLang="en-US" sz="2400" baseline="-250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额</a:t>
            </a:r>
            <a: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，则</a:t>
            </a:r>
            <a:r>
              <a:rPr lang="en-US" altLang="zh-CN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en-US" sz="2400" baseline="-250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实</a:t>
            </a:r>
            <a:r>
              <a:rPr lang="en-US" altLang="zh-CN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&lt;P</a:t>
            </a:r>
            <a:r>
              <a:rPr lang="zh-CN" altLang="en-US" sz="2400" baseline="-250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额</a:t>
            </a:r>
            <a: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，用电器不能正常工作。</a:t>
            </a:r>
          </a:p>
        </p:txBody>
      </p:sp>
      <p:sp>
        <p:nvSpPr>
          <p:cNvPr id="15" name="云形标注 14"/>
          <p:cNvSpPr/>
          <p:nvPr/>
        </p:nvSpPr>
        <p:spPr>
          <a:xfrm>
            <a:off x="6848475" y="1554163"/>
            <a:ext cx="2303463" cy="1600200"/>
          </a:xfrm>
          <a:prstGeom prst="cloudCallout">
            <a:avLst>
              <a:gd name="adj1" fmla="val -64431"/>
              <a:gd name="adj2" fmla="val 8673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电功率具有唯一性，不随实际电压而变化。</a:t>
            </a:r>
            <a:endParaRPr lang="zh-CN" altLang="en-US" sz="20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51188" y="20638"/>
            <a:ext cx="2141537" cy="585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牛刀初试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88963" y="3289300"/>
            <a:ext cx="7893050" cy="1939925"/>
          </a:xfrm>
          <a:prstGeom prst="rect">
            <a:avLst/>
          </a:prstGeom>
          <a:solidFill>
            <a:srgbClr val="BCE8F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小萌发现灯泡上标有“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220V40W”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的字样。下列说法中正确的是（      ）</a:t>
            </a: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该灯泡只能在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220V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电压下工作     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该灯泡的实际功率是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25W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不变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该灯泡正常发光时的功率是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25W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该灯泡每秒消耗的电能是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25W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4350" y="709613"/>
            <a:ext cx="7948613" cy="2400300"/>
          </a:xfrm>
          <a:prstGeom prst="rect">
            <a:avLst/>
          </a:prstGeom>
          <a:solidFill>
            <a:srgbClr val="BCE8F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关于电功和电功率，下列说法中正确的是（     ）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   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．电流做的功越多，其功率越大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   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．用电器的额定功率越人，消耗的电能一定越多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   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．两个用电器的功率相同，电流做的功一定也相等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   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．在相等的时间内，电流做功较多的用电器的功率一定较大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11813" y="841375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200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4400" y="385921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200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0"/>
          <p:cNvSpPr>
            <a:spLocks noChangeArrowheads="1"/>
          </p:cNvSpPr>
          <p:nvPr/>
        </p:nvSpPr>
        <p:spPr bwMode="auto">
          <a:xfrm>
            <a:off x="3348038" y="255588"/>
            <a:ext cx="1655762" cy="409575"/>
          </a:xfrm>
          <a:prstGeom prst="rect">
            <a:avLst/>
          </a:prstGeom>
          <a:solidFill>
            <a:srgbClr val="3333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学以致用</a:t>
            </a:r>
            <a:endParaRPr lang="zh-CN" altLang="en-US" sz="240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6866" name="Picture 4" descr="http://pic2.ooopic.com/11/47/94/79b1OOOPIC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28713"/>
            <a:ext cx="683895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矩形 4"/>
          <p:cNvSpPr>
            <a:spLocks noChangeArrowheads="1"/>
          </p:cNvSpPr>
          <p:nvPr/>
        </p:nvSpPr>
        <p:spPr bwMode="auto">
          <a:xfrm>
            <a:off x="1116013" y="1741488"/>
            <a:ext cx="64071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针对暑期家庭电费较高的问题，你有什么建议？</a:t>
            </a:r>
          </a:p>
          <a:p>
            <a:endParaRPr lang="zh-CN" altLang="en-US" sz="240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6732588" y="0"/>
            <a:ext cx="2376487" cy="1728788"/>
          </a:xfrm>
          <a:prstGeom prst="wedgeEllipseCallout">
            <a:avLst>
              <a:gd name="adj1" fmla="val -56724"/>
              <a:gd name="adj2" fmla="val 5287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请从节约能源、保护环境的角度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0" y="3189288"/>
            <a:ext cx="8208963" cy="2060575"/>
            <a:chOff x="0" y="3188503"/>
            <a:chExt cx="8209478" cy="2062103"/>
          </a:xfrm>
        </p:grpSpPr>
        <p:sp>
          <p:nvSpPr>
            <p:cNvPr id="10" name="矩形标注 9"/>
            <p:cNvSpPr/>
            <p:nvPr/>
          </p:nvSpPr>
          <p:spPr>
            <a:xfrm>
              <a:off x="1008126" y="3318775"/>
              <a:ext cx="7201352" cy="1801560"/>
            </a:xfrm>
            <a:prstGeom prst="wedgeRectCallout">
              <a:avLst>
                <a:gd name="adj1" fmla="val -57447"/>
                <a:gd name="adj2" fmla="val -17501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898" name="TextBox 10"/>
            <p:cNvSpPr txBox="1">
              <a:spLocks noChangeArrowheads="1"/>
            </p:cNvSpPr>
            <p:nvPr/>
          </p:nvSpPr>
          <p:spPr bwMode="auto">
            <a:xfrm>
              <a:off x="0" y="3188503"/>
              <a:ext cx="595035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成</a:t>
              </a:r>
              <a:endParaRPr lang="en-US" altLang="zh-CN" sz="32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32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功</a:t>
              </a:r>
              <a:endParaRPr lang="en-US" altLang="zh-CN" sz="32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32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法</a:t>
              </a:r>
              <a:endParaRPr lang="en-US" altLang="zh-CN" sz="32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32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则</a:t>
              </a:r>
            </a:p>
          </p:txBody>
        </p:sp>
      </p:grpSp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1042988" y="1633538"/>
            <a:ext cx="7161212" cy="1570037"/>
          </a:xfrm>
          <a:prstGeom prst="rect">
            <a:avLst/>
          </a:prstGeom>
          <a:solidFill>
            <a:srgbClr val="BCE8F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通过本节课的学习，你有了哪些收获？</a:t>
            </a:r>
            <a:endParaRPr lang="en-US" altLang="zh-CN" sz="320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还有什么疑问？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3276600" y="677863"/>
            <a:ext cx="2030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收获平台</a:t>
            </a:r>
          </a:p>
        </p:txBody>
      </p:sp>
      <p:sp>
        <p:nvSpPr>
          <p:cNvPr id="8" name="云形标注 7"/>
          <p:cNvSpPr/>
          <p:nvPr/>
        </p:nvSpPr>
        <p:spPr>
          <a:xfrm>
            <a:off x="6840538" y="49213"/>
            <a:ext cx="2303462" cy="1239837"/>
          </a:xfrm>
          <a:prstGeom prst="cloudCallout">
            <a:avLst>
              <a:gd name="adj1" fmla="val -64431"/>
              <a:gd name="adj2" fmla="val 8673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知识、方法、情感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367088" y="3640138"/>
            <a:ext cx="1592262" cy="7080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W=Pt</a:t>
            </a:r>
            <a:endParaRPr lang="zh-CN" altLang="en-US" sz="400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619250" y="3865563"/>
            <a:ext cx="1223963" cy="504825"/>
          </a:xfrm>
          <a:prstGeom prst="wedgeRoundRectCallout">
            <a:avLst>
              <a:gd name="adj1" fmla="val 103507"/>
              <a:gd name="adj2" fmla="val 807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成绩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533775" y="4614863"/>
            <a:ext cx="1223963" cy="504825"/>
          </a:xfrm>
          <a:prstGeom prst="wedgeRoundRectCallout">
            <a:avLst>
              <a:gd name="adj1" fmla="val 23207"/>
              <a:gd name="adj2" fmla="val -131002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751513" y="3759200"/>
            <a:ext cx="1223962" cy="503238"/>
          </a:xfrm>
          <a:prstGeom prst="wedgeRoundRectCallout">
            <a:avLst>
              <a:gd name="adj1" fmla="val -118718"/>
              <a:gd name="adj2" fmla="val -25180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2"/>
          <p:cNvSpPr>
            <a:spLocks noChangeArrowheads="1"/>
          </p:cNvSpPr>
          <p:nvPr/>
        </p:nvSpPr>
        <p:spPr bwMode="auto">
          <a:xfrm>
            <a:off x="320675" y="2286000"/>
            <a:ext cx="1444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323" tIns="35662" rIns="71323" bIns="35662">
            <a:spAutoFit/>
          </a:bodyPr>
          <a:lstStyle/>
          <a:p>
            <a:endParaRPr lang="zh-CN" altLang="en-US" b="1"/>
          </a:p>
        </p:txBody>
      </p:sp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1803400" y="68263"/>
            <a:ext cx="3640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从家庭电费单说起</a:t>
            </a:r>
            <a:r>
              <a:rPr lang="en-US" altLang="zh-CN"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28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387" name="组合 3"/>
          <p:cNvGrpSpPr>
            <a:grpSpLocks/>
          </p:cNvGrpSpPr>
          <p:nvPr/>
        </p:nvGrpSpPr>
        <p:grpSpPr bwMode="auto">
          <a:xfrm>
            <a:off x="107950" y="644525"/>
            <a:ext cx="6438900" cy="5080000"/>
            <a:chOff x="107504" y="643871"/>
            <a:chExt cx="6440069" cy="5080805"/>
          </a:xfrm>
        </p:grpSpPr>
        <p:grpSp>
          <p:nvGrpSpPr>
            <p:cNvPr id="16389" name="组合 28"/>
            <p:cNvGrpSpPr>
              <a:grpSpLocks/>
            </p:cNvGrpSpPr>
            <p:nvPr/>
          </p:nvGrpSpPr>
          <p:grpSpPr bwMode="auto">
            <a:xfrm>
              <a:off x="107504" y="643871"/>
              <a:ext cx="6440069" cy="5080805"/>
              <a:chOff x="1240135" y="118823"/>
              <a:chExt cx="7451235" cy="5850073"/>
            </a:xfrm>
          </p:grpSpPr>
          <p:pic>
            <p:nvPicPr>
              <p:cNvPr id="16391" name="图片 29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81284" y="118823"/>
                <a:ext cx="7368939" cy="4409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2" name="图片 31"/>
              <p:cNvPicPr>
                <a:picLocks noChangeAspect="1"/>
              </p:cNvPicPr>
              <p:nvPr/>
            </p:nvPicPr>
            <p:blipFill>
              <a:blip r:embed="rId4"/>
              <a:srcRect t="4085" b="22079"/>
              <a:stretch>
                <a:fillRect/>
              </a:stretch>
            </p:blipFill>
            <p:spPr bwMode="auto">
              <a:xfrm>
                <a:off x="1240135" y="2677056"/>
                <a:ext cx="7451235" cy="3291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圆角矩形 32"/>
              <p:cNvSpPr/>
              <p:nvPr/>
            </p:nvSpPr>
            <p:spPr>
              <a:xfrm>
                <a:off x="4188664" y="2148067"/>
                <a:ext cx="2577436" cy="468006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210709" y="4557566"/>
                <a:ext cx="2579274" cy="468006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2821870" y="1407668"/>
                <a:ext cx="1293311" cy="237659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6" name="圆角矩形 35"/>
              <p:cNvSpPr/>
              <p:nvPr/>
            </p:nvSpPr>
            <p:spPr>
              <a:xfrm>
                <a:off x="2821870" y="3828135"/>
                <a:ext cx="1293311" cy="237659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6390" name="TextBox 1"/>
            <p:cNvSpPr txBox="1">
              <a:spLocks noChangeArrowheads="1"/>
            </p:cNvSpPr>
            <p:nvPr/>
          </p:nvSpPr>
          <p:spPr bwMode="auto">
            <a:xfrm>
              <a:off x="3253896" y="2556719"/>
              <a:ext cx="17501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/>
                <a:t>558     0.43       239.4</a:t>
              </a:r>
              <a:endParaRPr lang="zh-CN" altLang="en-US" sz="1200"/>
            </a:p>
          </p:txBody>
        </p:sp>
      </p:grpSp>
      <p:sp>
        <p:nvSpPr>
          <p:cNvPr id="37" name="圆角矩形标注 36"/>
          <p:cNvSpPr/>
          <p:nvPr/>
        </p:nvSpPr>
        <p:spPr>
          <a:xfrm>
            <a:off x="6689725" y="898525"/>
            <a:ext cx="2378075" cy="2143125"/>
          </a:xfrm>
          <a:prstGeom prst="wedgeRoundRectCallout">
            <a:avLst>
              <a:gd name="adj1" fmla="val -128093"/>
              <a:gd name="adj2" fmla="val 3251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思考：电费突然变高，可能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是什么原因？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标注 16"/>
          <p:cNvSpPr/>
          <p:nvPr/>
        </p:nvSpPr>
        <p:spPr>
          <a:xfrm>
            <a:off x="6732588" y="3011488"/>
            <a:ext cx="2381250" cy="1655762"/>
          </a:xfrm>
          <a:prstGeom prst="wedgeRoundRectCallout">
            <a:avLst>
              <a:gd name="adj1" fmla="val -54027"/>
              <a:gd name="adj2" fmla="val 6613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可能是哪个用电器引起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的电费变高？</a:t>
            </a:r>
          </a:p>
        </p:txBody>
      </p:sp>
      <p:sp>
        <p:nvSpPr>
          <p:cNvPr id="18434" name="AutoShape 2" descr="http://image.rakuten.co.jp/kilims/cabinet/lp02/lp500z93im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8435" name="组合 4"/>
          <p:cNvGrpSpPr>
            <a:grpSpLocks/>
          </p:cNvGrpSpPr>
          <p:nvPr/>
        </p:nvGrpSpPr>
        <p:grpSpPr bwMode="auto">
          <a:xfrm>
            <a:off x="192088" y="230188"/>
            <a:ext cx="8883650" cy="5259387"/>
            <a:chOff x="191457" y="229571"/>
            <a:chExt cx="8883754" cy="5260260"/>
          </a:xfrm>
        </p:grpSpPr>
        <p:grpSp>
          <p:nvGrpSpPr>
            <p:cNvPr id="18436" name="组合 1"/>
            <p:cNvGrpSpPr>
              <a:grpSpLocks/>
            </p:cNvGrpSpPr>
            <p:nvPr/>
          </p:nvGrpSpPr>
          <p:grpSpPr bwMode="auto">
            <a:xfrm>
              <a:off x="191457" y="229571"/>
              <a:ext cx="8883754" cy="5260260"/>
              <a:chOff x="183877" y="287457"/>
              <a:chExt cx="8883754" cy="5260260"/>
            </a:xfrm>
          </p:grpSpPr>
          <p:grpSp>
            <p:nvGrpSpPr>
              <p:cNvPr id="18438" name="组合 14"/>
              <p:cNvGrpSpPr>
                <a:grpSpLocks/>
              </p:cNvGrpSpPr>
              <p:nvPr/>
            </p:nvGrpSpPr>
            <p:grpSpPr bwMode="auto">
              <a:xfrm>
                <a:off x="183877" y="287457"/>
                <a:ext cx="6459038" cy="5260260"/>
                <a:chOff x="1993206" y="209625"/>
                <a:chExt cx="6459038" cy="5260260"/>
              </a:xfrm>
            </p:grpSpPr>
            <p:pic>
              <p:nvPicPr>
                <p:cNvPr id="18441" name="图片 2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220072" y="2991598"/>
                  <a:ext cx="3232172" cy="19377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42" name="图片 8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993206" y="209625"/>
                  <a:ext cx="2952328" cy="2179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43" name="图片 9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048846" y="2933713"/>
                  <a:ext cx="2841048" cy="19956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444" name="文本框 10"/>
                <p:cNvSpPr txBox="1">
                  <a:spLocks noChangeArrowheads="1"/>
                </p:cNvSpPr>
                <p:nvPr/>
              </p:nvSpPr>
              <p:spPr bwMode="auto">
                <a:xfrm>
                  <a:off x="2776292" y="2459336"/>
                  <a:ext cx="954107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00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电饭煲</a:t>
                  </a:r>
                </a:p>
              </p:txBody>
            </p:sp>
            <p:sp>
              <p:nvSpPr>
                <p:cNvPr id="18445" name="文本框 11"/>
                <p:cNvSpPr txBox="1">
                  <a:spLocks noChangeArrowheads="1"/>
                </p:cNvSpPr>
                <p:nvPr/>
              </p:nvSpPr>
              <p:spPr bwMode="auto">
                <a:xfrm>
                  <a:off x="6433204" y="2389274"/>
                  <a:ext cx="954107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00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吹风机</a:t>
                  </a:r>
                </a:p>
              </p:txBody>
            </p:sp>
            <p:sp>
              <p:nvSpPr>
                <p:cNvPr id="18446" name="文本框 12"/>
                <p:cNvSpPr txBox="1">
                  <a:spLocks noChangeArrowheads="1"/>
                </p:cNvSpPr>
                <p:nvPr/>
              </p:nvSpPr>
              <p:spPr bwMode="auto">
                <a:xfrm>
                  <a:off x="2992316" y="5069128"/>
                  <a:ext cx="954107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00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电视机</a:t>
                  </a:r>
                </a:p>
              </p:txBody>
            </p:sp>
            <p:sp>
              <p:nvSpPr>
                <p:cNvPr id="18447" name="文本框 13"/>
                <p:cNvSpPr txBox="1">
                  <a:spLocks noChangeArrowheads="1"/>
                </p:cNvSpPr>
                <p:nvPr/>
              </p:nvSpPr>
              <p:spPr bwMode="auto">
                <a:xfrm>
                  <a:off x="6561445" y="5069775"/>
                  <a:ext cx="697627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00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空调</a:t>
                  </a:r>
                </a:p>
              </p:txBody>
            </p:sp>
          </p:grpSp>
          <p:pic>
            <p:nvPicPr>
              <p:cNvPr id="18439" name="Picture 4" descr="http://image.rakuten.co.jp/kilims/cabinet/lp02/lp500z93img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63375" y="287457"/>
                <a:ext cx="2304256" cy="2144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40" name="文本框 11"/>
              <p:cNvSpPr txBox="1">
                <a:spLocks noChangeArrowheads="1"/>
              </p:cNvSpPr>
              <p:nvPr/>
            </p:nvSpPr>
            <p:spPr bwMode="auto">
              <a:xfrm>
                <a:off x="7676881" y="2509962"/>
                <a:ext cx="69762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0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电灯</a:t>
                </a:r>
              </a:p>
            </p:txBody>
          </p:sp>
        </p:grpSp>
        <p:pic>
          <p:nvPicPr>
            <p:cNvPr id="18437" name="Picture 2" descr="http://img.china.alibaba.com/img/ibank/2014/291/796/1823697192_1864462629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75471" y="293197"/>
              <a:ext cx="3175023" cy="2066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 t="14113" r="9415" b="25092"/>
          <a:stretch>
            <a:fillRect/>
          </a:stretch>
        </p:blipFill>
        <p:spPr bwMode="auto">
          <a:xfrm>
            <a:off x="4572000" y="768350"/>
            <a:ext cx="39243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2" name="组合 10"/>
          <p:cNvGrpSpPr>
            <a:grpSpLocks/>
          </p:cNvGrpSpPr>
          <p:nvPr/>
        </p:nvGrpSpPr>
        <p:grpSpPr bwMode="auto">
          <a:xfrm>
            <a:off x="684213" y="768350"/>
            <a:ext cx="3671887" cy="4606925"/>
            <a:chOff x="323528" y="553244"/>
            <a:chExt cx="3672408" cy="4351898"/>
          </a:xfrm>
        </p:grpSpPr>
        <p:pic>
          <p:nvPicPr>
            <p:cNvPr id="20485" name="图片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528" y="553244"/>
              <a:ext cx="3672408" cy="4351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圆角矩形 3"/>
            <p:cNvSpPr/>
            <p:nvPr/>
          </p:nvSpPr>
          <p:spPr>
            <a:xfrm>
              <a:off x="1260286" y="2921145"/>
              <a:ext cx="1511514" cy="21594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" name="圆角矩形 7"/>
          <p:cNvSpPr/>
          <p:nvPr/>
        </p:nvSpPr>
        <p:spPr>
          <a:xfrm>
            <a:off x="5207000" y="3395663"/>
            <a:ext cx="2605088" cy="2174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484" name="文本框 2"/>
          <p:cNvSpPr txBox="1">
            <a:spLocks noChangeArrowheads="1"/>
          </p:cNvSpPr>
          <p:nvPr/>
        </p:nvSpPr>
        <p:spPr bwMode="auto">
          <a:xfrm>
            <a:off x="2351088" y="74613"/>
            <a:ext cx="5108575" cy="584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电能表是如何计算电费的？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0825" y="1508125"/>
          <a:ext cx="6197600" cy="2286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24136">
                  <a:extLst>
                    <a:ext uri="{9D8B030D-6E8A-4147-A177-3AD203B41FA5}"/>
                  </a:extLst>
                </a:gridCol>
                <a:gridCol w="1032569">
                  <a:extLst>
                    <a:ext uri="{9D8B030D-6E8A-4147-A177-3AD203B41FA5}"/>
                  </a:extLst>
                </a:gridCol>
                <a:gridCol w="1735455">
                  <a:extLst>
                    <a:ext uri="{9D8B030D-6E8A-4147-A177-3AD203B41FA5}"/>
                  </a:extLst>
                </a:gridCol>
                <a:gridCol w="2205424">
                  <a:extLst>
                    <a:ext uri="{9D8B030D-6E8A-4147-A177-3AD203B41FA5}"/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电能表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用电器</a:t>
                      </a:r>
                      <a:endParaRPr lang="zh-CN" altLang="en-US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工作时间（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</a:t>
                      </a: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电表转动圈数（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</a:t>
                      </a: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2000imp/(</a:t>
                      </a:r>
                      <a:r>
                        <a:rPr lang="en-US" altLang="zh-CN" dirty="0" err="1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kW.h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白炽灯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吹风机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空   调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电饭煲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电视机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2562" name="文本框 2"/>
          <p:cNvSpPr txBox="1">
            <a:spLocks noChangeArrowheads="1"/>
          </p:cNvSpPr>
          <p:nvPr/>
        </p:nvSpPr>
        <p:spPr bwMode="auto">
          <a:xfrm>
            <a:off x="395288" y="265113"/>
            <a:ext cx="86407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活动：小明为探究哪个用电器 “费电”，让用电器单独工作，   </a:t>
            </a:r>
            <a:endParaRPr lang="en-US" altLang="zh-CN" sz="240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           </a:t>
            </a:r>
            <a: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并观察电能表，比较耗电情况。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051050" y="3948113"/>
            <a:ext cx="3889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思考并回答：</a:t>
            </a:r>
            <a:endParaRPr lang="en-US" altLang="zh-CN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哪个用电器</a:t>
            </a:r>
            <a: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耗电多</a:t>
            </a:r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2.</a:t>
            </a:r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哪个用电器</a:t>
            </a:r>
            <a: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耗电快</a:t>
            </a:r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？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376988" y="1495425"/>
          <a:ext cx="2513012" cy="249396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12322">
                  <a:extLst>
                    <a:ext uri="{9D8B030D-6E8A-4147-A177-3AD203B41FA5}"/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1s</a:t>
                      </a: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内电流做的功（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r/s</a:t>
                      </a: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</a:t>
                      </a:r>
                      <a:endParaRPr lang="zh-CN" altLang="en-US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</a:t>
                      </a:r>
                      <a:endParaRPr lang="zh-CN" altLang="en-US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圆角矩形 5"/>
          <p:cNvSpPr/>
          <p:nvPr/>
        </p:nvSpPr>
        <p:spPr>
          <a:xfrm>
            <a:off x="6373813" y="1465263"/>
            <a:ext cx="2519362" cy="232886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735138" y="1447800"/>
          <a:ext cx="2257425" cy="2286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24136">
                  <a:extLst>
                    <a:ext uri="{9D8B030D-6E8A-4147-A177-3AD203B41FA5}"/>
                  </a:extLst>
                </a:gridCol>
                <a:gridCol w="1032569">
                  <a:extLst>
                    <a:ext uri="{9D8B030D-6E8A-4147-A177-3AD203B41FA5}"/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电能表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用电器</a:t>
                      </a:r>
                      <a:endParaRPr lang="zh-CN" altLang="en-US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2000imp/(</a:t>
                      </a:r>
                      <a:r>
                        <a:rPr lang="en-US" altLang="zh-CN" dirty="0" err="1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kW.h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白炽灯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吹风机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空   调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电饭煲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电视机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000500" y="1447800"/>
          <a:ext cx="2511425" cy="249396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12322">
                  <a:extLst>
                    <a:ext uri="{9D8B030D-6E8A-4147-A177-3AD203B41FA5}"/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1s</a:t>
                      </a: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内电流做的功（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r/s</a:t>
                      </a: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</a:t>
                      </a:r>
                      <a:endParaRPr lang="zh-CN" altLang="en-US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</a:t>
                      </a:r>
                      <a:endParaRPr lang="zh-CN" altLang="en-US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圆角矩形标注 6"/>
          <p:cNvSpPr/>
          <p:nvPr/>
        </p:nvSpPr>
        <p:spPr>
          <a:xfrm>
            <a:off x="4284663" y="4152900"/>
            <a:ext cx="3532187" cy="1079500"/>
          </a:xfrm>
          <a:prstGeom prst="wedgeRoundRectCallout">
            <a:avLst>
              <a:gd name="adj1" fmla="val -59961"/>
              <a:gd name="adj2" fmla="val -1663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比值不同，说明了什么？     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比值不同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谁有关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3132138" y="4175125"/>
            <a:ext cx="719137" cy="719138"/>
            <a:chOff x="8515239" y="2669550"/>
            <a:chExt cx="652051" cy="646331"/>
          </a:xfrm>
        </p:grpSpPr>
        <p:sp>
          <p:nvSpPr>
            <p:cNvPr id="24618" name="文本框 8"/>
            <p:cNvSpPr txBox="1">
              <a:spLocks noChangeArrowheads="1"/>
            </p:cNvSpPr>
            <p:nvPr/>
          </p:nvSpPr>
          <p:spPr bwMode="auto">
            <a:xfrm>
              <a:off x="8515239" y="2669550"/>
              <a:ext cx="652051" cy="64633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电功</a:t>
              </a:r>
              <a:endParaRPr lang="en-US" altLang="zh-CN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时间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8515239" y="2933504"/>
              <a:ext cx="521065" cy="5707"/>
            </a:xfrm>
            <a:prstGeom prst="line">
              <a:avLst/>
            </a:prstGeom>
            <a:ln w="38100">
              <a:solidFill>
                <a:srgbClr val="000D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14" name="矩形 14"/>
          <p:cNvSpPr>
            <a:spLocks noChangeArrowheads="1"/>
          </p:cNvSpPr>
          <p:nvPr/>
        </p:nvSpPr>
        <p:spPr bwMode="auto">
          <a:xfrm>
            <a:off x="1627188" y="392113"/>
            <a:ext cx="4897437" cy="554037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比较不同用电器，电流做功的快慢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58888" y="4333875"/>
            <a:ext cx="954087" cy="4016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电功率</a:t>
            </a:r>
            <a:endParaRPr lang="zh-CN" altLang="en-US" sz="2000" b="1" dirty="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形标注 19"/>
          <p:cNvSpPr/>
          <p:nvPr/>
        </p:nvSpPr>
        <p:spPr>
          <a:xfrm>
            <a:off x="6875463" y="1166813"/>
            <a:ext cx="2089150" cy="1430337"/>
          </a:xfrm>
          <a:prstGeom prst="wedgeEllipseCallout">
            <a:avLst>
              <a:gd name="adj1" fmla="val -53556"/>
              <a:gd name="adj2" fmla="val 5327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用比值定义的物理量还有哪些？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右箭头 20"/>
          <p:cNvSpPr/>
          <p:nvPr/>
        </p:nvSpPr>
        <p:spPr>
          <a:xfrm flipH="1">
            <a:off x="2355850" y="4425950"/>
            <a:ext cx="576263" cy="2174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16238" y="141288"/>
            <a:ext cx="2709862" cy="5222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一、电功率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626" name="组合 19"/>
          <p:cNvGrpSpPr>
            <a:grpSpLocks/>
          </p:cNvGrpSpPr>
          <p:nvPr/>
        </p:nvGrpSpPr>
        <p:grpSpPr bwMode="auto">
          <a:xfrm>
            <a:off x="484188" y="1077913"/>
            <a:ext cx="8785225" cy="3203575"/>
            <a:chOff x="483983" y="1077307"/>
            <a:chExt cx="8784976" cy="3204341"/>
          </a:xfrm>
        </p:grpSpPr>
        <p:sp>
          <p:nvSpPr>
            <p:cNvPr id="26652" name="矩形 1"/>
            <p:cNvSpPr>
              <a:spLocks noChangeArrowheads="1"/>
            </p:cNvSpPr>
            <p:nvPr/>
          </p:nvSpPr>
          <p:spPr bwMode="auto">
            <a:xfrm>
              <a:off x="483983" y="1077307"/>
              <a:ext cx="68307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1.</a:t>
              </a:r>
              <a:r>
                <a:rPr lang="zh-CN" altLang="en-US"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 意义：</a:t>
              </a:r>
              <a:r>
                <a:rPr lang="en-US" altLang="zh-CN"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_______________________________________</a:t>
              </a:r>
              <a:endPara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653" name="矩形 3"/>
            <p:cNvSpPr>
              <a:spLocks noChangeArrowheads="1"/>
            </p:cNvSpPr>
            <p:nvPr/>
          </p:nvSpPr>
          <p:spPr bwMode="auto">
            <a:xfrm>
              <a:off x="502152" y="3081319"/>
              <a:ext cx="745177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4.</a:t>
              </a:r>
              <a:r>
                <a:rPr lang="zh-CN" altLang="zh-CN"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单位</a:t>
              </a:r>
              <a:r>
                <a:rPr lang="zh-CN" altLang="en-US"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：</a:t>
              </a:r>
              <a:r>
                <a:rPr lang="en-US" altLang="zh-CN"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_______________________________________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            ________________________________________ </a:t>
              </a:r>
              <a:endParaRPr lang="zh-CN" altLang="zh-CN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654" name="TextBox 7"/>
            <p:cNvSpPr txBox="1">
              <a:spLocks noChangeArrowheads="1"/>
            </p:cNvSpPr>
            <p:nvPr/>
          </p:nvSpPr>
          <p:spPr bwMode="auto">
            <a:xfrm>
              <a:off x="483983" y="1538100"/>
              <a:ext cx="878497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2.</a:t>
              </a:r>
              <a:r>
                <a:rPr lang="zh-CN" altLang="en-US"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定义：</a:t>
              </a:r>
              <a:r>
                <a:rPr lang="en-US" altLang="zh-CN"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_______________________________________</a:t>
              </a:r>
              <a:endPara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655" name="TextBox 8"/>
            <p:cNvSpPr txBox="1">
              <a:spLocks noChangeArrowheads="1"/>
            </p:cNvSpPr>
            <p:nvPr/>
          </p:nvSpPr>
          <p:spPr bwMode="auto">
            <a:xfrm>
              <a:off x="524288" y="2393295"/>
              <a:ext cx="673934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3.</a:t>
              </a:r>
              <a:r>
                <a:rPr lang="zh-CN" altLang="en-US"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公式：</a:t>
              </a:r>
              <a:r>
                <a:rPr lang="en-US" altLang="zh-CN"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_______________________________________</a:t>
              </a:r>
              <a:endPara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968500" y="985838"/>
            <a:ext cx="52498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电功率是表示电流做功快慢的物理量。</a:t>
            </a:r>
            <a:endParaRPr lang="zh-CN" altLang="en-US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2452688" y="2162175"/>
            <a:ext cx="2425700" cy="695325"/>
            <a:chOff x="2061521" y="2532250"/>
            <a:chExt cx="2424907" cy="694542"/>
          </a:xfrm>
        </p:grpSpPr>
        <p:grpSp>
          <p:nvGrpSpPr>
            <p:cNvPr id="26647" name="组合 13"/>
            <p:cNvGrpSpPr>
              <a:grpSpLocks/>
            </p:cNvGrpSpPr>
            <p:nvPr/>
          </p:nvGrpSpPr>
          <p:grpSpPr bwMode="auto">
            <a:xfrm>
              <a:off x="2061521" y="2532250"/>
              <a:ext cx="959644" cy="694542"/>
              <a:chOff x="2195736" y="2826682"/>
              <a:chExt cx="959644" cy="694542"/>
            </a:xfrm>
          </p:grpSpPr>
          <p:sp>
            <p:nvSpPr>
              <p:cNvPr id="26649" name="矩形 10"/>
              <p:cNvSpPr>
                <a:spLocks noChangeArrowheads="1"/>
              </p:cNvSpPr>
              <p:nvPr/>
            </p:nvSpPr>
            <p:spPr bwMode="auto">
              <a:xfrm>
                <a:off x="2195736" y="2967226"/>
                <a:ext cx="69121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P =</a:t>
                </a:r>
                <a:endParaRPr lang="zh-CN" altLang="en-US" sz="2400" u="sng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50" name="矩形 11"/>
              <p:cNvSpPr>
                <a:spLocks noChangeArrowheads="1"/>
              </p:cNvSpPr>
              <p:nvPr/>
            </p:nvSpPr>
            <p:spPr bwMode="auto">
              <a:xfrm>
                <a:off x="2763926" y="3059559"/>
                <a:ext cx="39145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t </a:t>
                </a:r>
                <a:endParaRPr lang="zh-CN" altLang="en-US" sz="2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51" name="矩形 12"/>
              <p:cNvSpPr>
                <a:spLocks noChangeArrowheads="1"/>
              </p:cNvSpPr>
              <p:nvPr/>
            </p:nvSpPr>
            <p:spPr bwMode="auto">
              <a:xfrm>
                <a:off x="2702427" y="2826682"/>
                <a:ext cx="4459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000" u="sng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W</a:t>
                </a:r>
              </a:p>
            </p:txBody>
          </p:sp>
        </p:grpSp>
        <p:sp>
          <p:nvSpPr>
            <p:cNvPr id="26648" name="TextBox 15"/>
            <p:cNvSpPr txBox="1">
              <a:spLocks noChangeArrowheads="1"/>
            </p:cNvSpPr>
            <p:nvPr/>
          </p:nvSpPr>
          <p:spPr bwMode="auto">
            <a:xfrm>
              <a:off x="3567587" y="2672793"/>
              <a:ext cx="9188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P=UI</a:t>
              </a:r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808163" y="1552575"/>
            <a:ext cx="726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电流在单位时间内做的功叫做电功率。</a:t>
            </a:r>
            <a:r>
              <a:rPr lang="en-US" altLang="zh-CN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2109788" y="3081338"/>
            <a:ext cx="5422900" cy="1062037"/>
            <a:chOff x="2165632" y="3822224"/>
            <a:chExt cx="5421677" cy="1061829"/>
          </a:xfrm>
        </p:grpSpPr>
        <p:grpSp>
          <p:nvGrpSpPr>
            <p:cNvPr id="26643" name="组合 9"/>
            <p:cNvGrpSpPr>
              <a:grpSpLocks/>
            </p:cNvGrpSpPr>
            <p:nvPr/>
          </p:nvGrpSpPr>
          <p:grpSpPr bwMode="auto">
            <a:xfrm>
              <a:off x="2453519" y="4414882"/>
              <a:ext cx="4593458" cy="469171"/>
              <a:chOff x="2453519" y="4414882"/>
              <a:chExt cx="4593458" cy="469171"/>
            </a:xfrm>
          </p:grpSpPr>
          <p:sp>
            <p:nvSpPr>
              <p:cNvPr id="26645" name="矩形 4"/>
              <p:cNvSpPr>
                <a:spLocks noChangeArrowheads="1"/>
              </p:cNvSpPr>
              <p:nvPr/>
            </p:nvSpPr>
            <p:spPr bwMode="auto">
              <a:xfrm>
                <a:off x="2453519" y="4422388"/>
                <a:ext cx="223224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1kW=1000W</a:t>
                </a:r>
              </a:p>
            </p:txBody>
          </p:sp>
          <p:sp>
            <p:nvSpPr>
              <p:cNvPr id="26646" name="矩形 16"/>
              <p:cNvSpPr>
                <a:spLocks noChangeArrowheads="1"/>
              </p:cNvSpPr>
              <p:nvPr/>
            </p:nvSpPr>
            <p:spPr bwMode="auto">
              <a:xfrm>
                <a:off x="4815276" y="4414882"/>
                <a:ext cx="223170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1W=1000mW</a:t>
                </a:r>
                <a:endParaRPr lang="zh-CN" altLang="en-US" sz="2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44" name="矩形 18"/>
            <p:cNvSpPr>
              <a:spLocks noChangeArrowheads="1"/>
            </p:cNvSpPr>
            <p:nvPr/>
          </p:nvSpPr>
          <p:spPr bwMode="auto">
            <a:xfrm>
              <a:off x="2165632" y="3822224"/>
              <a:ext cx="54216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“瓦特”，简称“瓦”，符号是“</a:t>
              </a:r>
              <a:r>
                <a:rPr lang="en-US" altLang="zh-CN" sz="2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W</a:t>
              </a:r>
              <a:r>
                <a:rPr lang="zh-CN" altLang="zh-CN" sz="2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”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1019175" y="4281488"/>
            <a:ext cx="7034213" cy="1082675"/>
            <a:chOff x="1043607" y="4531455"/>
            <a:chExt cx="7033339" cy="1082383"/>
          </a:xfrm>
        </p:grpSpPr>
        <p:sp>
          <p:nvSpPr>
            <p:cNvPr id="30" name="矩形 29"/>
            <p:cNvSpPr/>
            <p:nvPr/>
          </p:nvSpPr>
          <p:spPr>
            <a:xfrm>
              <a:off x="1043607" y="4531455"/>
              <a:ext cx="7033339" cy="10823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6634" name="组合 5"/>
            <p:cNvGrpSpPr>
              <a:grpSpLocks/>
            </p:cNvGrpSpPr>
            <p:nvPr/>
          </p:nvGrpSpPr>
          <p:grpSpPr bwMode="auto">
            <a:xfrm>
              <a:off x="1678558" y="4640244"/>
              <a:ext cx="6010647" cy="956672"/>
              <a:chOff x="1719315" y="4498296"/>
              <a:chExt cx="6010647" cy="956672"/>
            </a:xfrm>
          </p:grpSpPr>
          <p:sp>
            <p:nvSpPr>
              <p:cNvPr id="26635" name="矩形 21"/>
              <p:cNvSpPr>
                <a:spLocks noChangeArrowheads="1"/>
              </p:cNvSpPr>
              <p:nvPr/>
            </p:nvSpPr>
            <p:spPr bwMode="auto">
              <a:xfrm>
                <a:off x="4169960" y="4723973"/>
                <a:ext cx="102784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FFFF00"/>
                    </a:solidFill>
                    <a:latin typeface="微软雅黑" pitchFamily="34" charset="-122"/>
                    <a:ea typeface="微软雅黑" pitchFamily="34" charset="-122"/>
                  </a:rPr>
                  <a:t>W=Pt</a:t>
                </a:r>
                <a:endParaRPr lang="zh-CN" altLang="en-US"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26636" name="组合 22"/>
              <p:cNvGrpSpPr>
                <a:grpSpLocks/>
              </p:cNvGrpSpPr>
              <p:nvPr/>
            </p:nvGrpSpPr>
            <p:grpSpPr bwMode="auto">
              <a:xfrm>
                <a:off x="1719315" y="4583429"/>
                <a:ext cx="952647" cy="694542"/>
                <a:chOff x="2195736" y="2826682"/>
                <a:chExt cx="952647" cy="694542"/>
              </a:xfrm>
            </p:grpSpPr>
            <p:sp>
              <p:nvSpPr>
                <p:cNvPr id="26640" name="矩形 23"/>
                <p:cNvSpPr>
                  <a:spLocks noChangeArrowheads="1"/>
                </p:cNvSpPr>
                <p:nvPr/>
              </p:nvSpPr>
              <p:spPr bwMode="auto">
                <a:xfrm>
                  <a:off x="2195736" y="2967226"/>
                  <a:ext cx="691215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>
                      <a:solidFill>
                        <a:srgbClr val="FFFF00"/>
                      </a:solidFill>
                      <a:latin typeface="微软雅黑" pitchFamily="34" charset="-122"/>
                      <a:ea typeface="微软雅黑" pitchFamily="34" charset="-122"/>
                    </a:rPr>
                    <a:t>P =</a:t>
                  </a:r>
                  <a:endParaRPr lang="zh-CN" altLang="en-US" sz="2400" u="sng">
                    <a:solidFill>
                      <a:srgbClr val="FFFF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6641" name="矩形 24"/>
                <p:cNvSpPr>
                  <a:spLocks noChangeArrowheads="1"/>
                </p:cNvSpPr>
                <p:nvPr/>
              </p:nvSpPr>
              <p:spPr bwMode="auto">
                <a:xfrm>
                  <a:off x="2756929" y="3059559"/>
                  <a:ext cx="391454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>
                      <a:solidFill>
                        <a:srgbClr val="FFFF00"/>
                      </a:solidFill>
                      <a:latin typeface="微软雅黑" pitchFamily="34" charset="-122"/>
                      <a:ea typeface="微软雅黑" pitchFamily="34" charset="-122"/>
                    </a:rPr>
                    <a:t>t </a:t>
                  </a:r>
                  <a:endParaRPr lang="zh-CN" altLang="en-US" sz="2400">
                    <a:solidFill>
                      <a:srgbClr val="FFFF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6642" name="矩形 25"/>
                <p:cNvSpPr>
                  <a:spLocks noChangeArrowheads="1"/>
                </p:cNvSpPr>
                <p:nvPr/>
              </p:nvSpPr>
              <p:spPr bwMode="auto">
                <a:xfrm>
                  <a:off x="2702427" y="2826682"/>
                  <a:ext cx="44595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u="sng">
                      <a:solidFill>
                        <a:srgbClr val="FFFF00"/>
                      </a:solidFill>
                      <a:latin typeface="微软雅黑" pitchFamily="34" charset="-122"/>
                      <a:ea typeface="微软雅黑" pitchFamily="34" charset="-122"/>
                    </a:rPr>
                    <a:t>W</a:t>
                  </a:r>
                </a:p>
              </p:txBody>
            </p:sp>
          </p:grpSp>
          <p:sp>
            <p:nvSpPr>
              <p:cNvPr id="27" name="燕尾形箭头 26"/>
              <p:cNvSpPr/>
              <p:nvPr/>
            </p:nvSpPr>
            <p:spPr>
              <a:xfrm>
                <a:off x="2878016" y="4768817"/>
                <a:ext cx="1152382" cy="323763"/>
              </a:xfrm>
              <a:prstGeom prst="notched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5570081" y="4499015"/>
                <a:ext cx="2160320" cy="411052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J=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w.s</a:t>
                </a:r>
                <a:endPara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5574844" y="5043381"/>
                <a:ext cx="2155557" cy="411051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400" dirty="0" err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Kw.h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kw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itchFamily="18" charset="0"/>
                  </a:rPr>
                  <a:t>×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</a:t>
                </a:r>
                <a:endPara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椭圆形标注 31"/>
          <p:cNvSpPr/>
          <p:nvPr/>
        </p:nvSpPr>
        <p:spPr>
          <a:xfrm>
            <a:off x="7678738" y="2633663"/>
            <a:ext cx="1581150" cy="989012"/>
          </a:xfrm>
          <a:prstGeom prst="wedgeEllipseCallout">
            <a:avLst>
              <a:gd name="adj1" fmla="val -48187"/>
              <a:gd name="adj2" fmla="val 10077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千瓦时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的由来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HK" b="1" smtClean="0"/>
              <a:t>詹姆斯·瓦特</a:t>
            </a:r>
          </a:p>
        </p:txBody>
      </p:sp>
      <p:pic>
        <p:nvPicPr>
          <p:cNvPr id="27650" name="圖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950" y="1057275"/>
            <a:ext cx="4348163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1279525" y="228600"/>
            <a:ext cx="5308600" cy="696913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HK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file"/>
              </a:rPr>
              <a:t>詹姆斯·瓦特</a:t>
            </a:r>
            <a:endParaRPr lang="zh-CN" altLang="zh-HK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1017588" y="704850"/>
            <a:ext cx="541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问题：</a:t>
            </a:r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探究电功率与电压、电流的关系</a:t>
            </a: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2584450" y="1087438"/>
            <a:ext cx="1427163" cy="1816100"/>
            <a:chOff x="3213966" y="751700"/>
            <a:chExt cx="1426638" cy="1816027"/>
          </a:xfrm>
        </p:grpSpPr>
        <p:sp>
          <p:nvSpPr>
            <p:cNvPr id="29706" name="TextBox 2"/>
            <p:cNvSpPr txBox="1">
              <a:spLocks noChangeArrowheads="1"/>
            </p:cNvSpPr>
            <p:nvPr/>
          </p:nvSpPr>
          <p:spPr bwMode="auto">
            <a:xfrm>
              <a:off x="3213966" y="1362897"/>
              <a:ext cx="4667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6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P</a:t>
              </a:r>
              <a:endParaRPr lang="zh-CN" altLang="en-US" sz="36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707" name="TextBox 3"/>
            <p:cNvSpPr txBox="1">
              <a:spLocks noChangeArrowheads="1"/>
            </p:cNvSpPr>
            <p:nvPr/>
          </p:nvSpPr>
          <p:spPr bwMode="auto">
            <a:xfrm>
              <a:off x="4111292" y="751700"/>
              <a:ext cx="5293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6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U</a:t>
              </a:r>
              <a:endParaRPr lang="zh-CN" altLang="en-US" sz="36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708" name="TextBox 4"/>
            <p:cNvSpPr txBox="1">
              <a:spLocks noChangeArrowheads="1"/>
            </p:cNvSpPr>
            <p:nvPr/>
          </p:nvSpPr>
          <p:spPr bwMode="auto">
            <a:xfrm>
              <a:off x="4223131" y="1921396"/>
              <a:ext cx="32092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6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I</a:t>
              </a:r>
              <a:endParaRPr lang="zh-CN" altLang="en-US" sz="36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左大括号 5"/>
            <p:cNvSpPr/>
            <p:nvPr/>
          </p:nvSpPr>
          <p:spPr>
            <a:xfrm>
              <a:off x="3756691" y="1075537"/>
              <a:ext cx="311036" cy="1239787"/>
            </a:xfrm>
            <a:prstGeom prst="leftBrac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" name="云形标注 6"/>
          <p:cNvSpPr/>
          <p:nvPr/>
        </p:nvSpPr>
        <p:spPr>
          <a:xfrm>
            <a:off x="5219700" y="1341438"/>
            <a:ext cx="2305050" cy="1239837"/>
          </a:xfrm>
          <a:prstGeom prst="cloudCallout">
            <a:avLst>
              <a:gd name="adj1" fmla="val -64431"/>
              <a:gd name="adj2" fmla="val 8673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控制变量法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341313" y="2651125"/>
            <a:ext cx="8802687" cy="1654175"/>
            <a:chOff x="341590" y="2651198"/>
            <a:chExt cx="8802410" cy="1654521"/>
          </a:xfrm>
        </p:grpSpPr>
        <p:sp>
          <p:nvSpPr>
            <p:cNvPr id="29704" name="TextBox 7"/>
            <p:cNvSpPr txBox="1">
              <a:spLocks noChangeArrowheads="1"/>
            </p:cNvSpPr>
            <p:nvPr/>
          </p:nvSpPr>
          <p:spPr bwMode="auto">
            <a:xfrm>
              <a:off x="341590" y="3105390"/>
              <a:ext cx="880241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        请利用以下器材：</a:t>
              </a:r>
              <a:r>
                <a:rPr lang="en-US" altLang="zh-CN" sz="2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2.5V</a:t>
              </a:r>
              <a:r>
                <a:rPr lang="zh-CN" altLang="en-US" sz="2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sz="2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3.8V</a:t>
              </a:r>
              <a:r>
                <a:rPr lang="zh-CN" altLang="en-US" sz="2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小灯泡各一个，电池三节，</a:t>
              </a:r>
              <a:endParaRPr lang="en-US" altLang="zh-CN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电流表、电压表各一块，开关一个，导线若干，设计实验方案。</a:t>
              </a:r>
            </a:p>
          </p:txBody>
        </p:sp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1016979" y="2651198"/>
              <a:ext cx="17235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设计实验：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32038" y="4297363"/>
            <a:ext cx="4392612" cy="13239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rgbClr val="000D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</a:t>
            </a:r>
            <a:endParaRPr lang="en-US" altLang="zh-CN" sz="2000" dirty="0">
              <a:solidFill>
                <a:srgbClr val="000D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000" dirty="0">
                <a:solidFill>
                  <a:srgbClr val="000D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solidFill>
                  <a:srgbClr val="000D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怎样判断灯泡电功率</a:t>
            </a:r>
            <a:r>
              <a:rPr lang="zh-CN" altLang="en-US" sz="2000" dirty="0">
                <a:solidFill>
                  <a:srgbClr val="000D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000D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大小？</a:t>
            </a:r>
            <a:endParaRPr lang="en-US" altLang="zh-CN" sz="2000" dirty="0">
              <a:solidFill>
                <a:srgbClr val="000D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000" dirty="0">
                <a:solidFill>
                  <a:srgbClr val="000D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srgbClr val="000D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如何控制电流不变，改变电压？</a:t>
            </a:r>
            <a:endParaRPr lang="en-US" altLang="zh-CN" sz="2000" dirty="0">
              <a:solidFill>
                <a:srgbClr val="000D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000" dirty="0">
                <a:solidFill>
                  <a:srgbClr val="000D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dirty="0">
                <a:solidFill>
                  <a:srgbClr val="000D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如何控制电压不变，改变电流？</a:t>
            </a:r>
            <a:endParaRPr lang="zh-CN" altLang="en-US" sz="2000" dirty="0">
              <a:solidFill>
                <a:srgbClr val="000D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19250" y="120650"/>
            <a:ext cx="4897438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二、探究电功率的影响因素</a:t>
            </a:r>
            <a:endParaRPr lang="zh-CN" altLang="en-US" sz="2800" dirty="0">
              <a:ea typeface="宋体" pitchFamily="2" charset="-122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6588125" y="4010025"/>
            <a:ext cx="1439863" cy="863600"/>
          </a:xfrm>
          <a:prstGeom prst="wedgeEllipseCallout">
            <a:avLst>
              <a:gd name="adj1" fmla="val -79110"/>
              <a:gd name="adj2" fmla="val 3622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转换法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DA4"/>
      </a:accent1>
      <a:accent2>
        <a:srgbClr val="00AFD2"/>
      </a:accent2>
      <a:accent3>
        <a:srgbClr val="76D1E0"/>
      </a:accent3>
      <a:accent4>
        <a:srgbClr val="E6E7E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3769</TotalTime>
  <Pages>0</Pages>
  <Words>1641</Words>
  <Characters>0</Characters>
  <Application>Microsoft Office PowerPoint</Application>
  <DocSecurity>0</DocSecurity>
  <PresentationFormat>全屏显示(16:10)</PresentationFormat>
  <Lines>0</Lines>
  <Paragraphs>176</Paragraphs>
  <Slides>17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演示文稿设计模板</vt:lpstr>
      </vt:variant>
      <vt:variant>
        <vt:i4>12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宋体</vt:lpstr>
      <vt:lpstr>Calibri</vt:lpstr>
      <vt:lpstr>方正启体简体</vt:lpstr>
      <vt:lpstr>微软雅黑</vt:lpstr>
      <vt:lpstr>Times New Roman</vt:lpstr>
      <vt:lpstr>PMingLiU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《电功率》    </vt:lpstr>
      <vt:lpstr>幻灯片 2</vt:lpstr>
      <vt:lpstr>幻灯片 3</vt:lpstr>
      <vt:lpstr>幻灯片 4</vt:lpstr>
      <vt:lpstr>幻灯片 5</vt:lpstr>
      <vt:lpstr>幻灯片 6</vt:lpstr>
      <vt:lpstr>幻灯片 7</vt:lpstr>
      <vt:lpstr>詹姆斯·瓦特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kingsoft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Microsoft</cp:lastModifiedBy>
  <cp:revision>304</cp:revision>
  <cp:lastPrinted>1899-12-30T00:00:00Z</cp:lastPrinted>
  <dcterms:created xsi:type="dcterms:W3CDTF">2010-06-08T02:33:18Z</dcterms:created>
  <dcterms:modified xsi:type="dcterms:W3CDTF">2018-11-17T09:29:57Z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2052-6.6.0.2461</vt:lpwstr>
  </property>
</Properties>
</file>