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emf" ContentType="image/x-emf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99" r:id="rId3"/>
    <p:sldId id="297" r:id="rId4"/>
    <p:sldId id="259" r:id="rId5"/>
    <p:sldId id="260" r:id="rId6"/>
    <p:sldId id="261" r:id="rId7"/>
    <p:sldId id="262" r:id="rId8"/>
    <p:sldId id="265" r:id="rId9"/>
    <p:sldId id="263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80" r:id="rId21"/>
    <p:sldId id="281" r:id="rId22"/>
    <p:sldId id="282" r:id="rId23"/>
    <p:sldId id="283" r:id="rId24"/>
    <p:sldId id="290" r:id="rId25"/>
    <p:sldId id="289" r:id="rId27"/>
    <p:sldId id="284" r:id="rId28"/>
    <p:sldId id="291" r:id="rId29"/>
    <p:sldId id="286" r:id="rId30"/>
    <p:sldId id="288" r:id="rId31"/>
    <p:sldId id="28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5" clrIdx="0"/>
  <p:cmAuthor id="2" name="syr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222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fontAlgn="base"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fontAlgn="base">
              <a:defRPr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fontAlgn="base">
              <a:defRPr noProof="1" dirty="0">
                <a:latin typeface="Arial" panose="020B0604020202020204" pitchFamily="34" charset="0"/>
                <a:cs typeface="+mn-ea"/>
              </a:defRPr>
            </a:lvl1pPr>
          </a:lstStyle>
          <a:p>
            <a:pPr>
              <a:defRPr/>
            </a:pPr>
            <a:fld id="{0DDE6302-FAEE-485B-ADCF-EA9910897005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 noProof="1">
                <a:latin typeface="Arial" panose="020B0604020202020204" pitchFamily="34" charset="0"/>
                <a:cs typeface="+mn-ea"/>
              </a:defRPr>
            </a:lvl1pPr>
          </a:lstStyle>
          <a:p>
            <a:pPr>
              <a:defRPr/>
            </a:pPr>
            <a:fld id="{7F59C6B0-2EDA-4988-99B7-002554B862C2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>
                <a:latin typeface="Comic Sans MS" panose="030F0702030302020204" pitchFamily="66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>
                <a:latin typeface="Comic Sans MS" panose="030F0702030302020204" pitchFamily="66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noProof="1" smtClean="0">
                <a:latin typeface="Comic Sans MS" panose="030F0702030302020204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7B5096-FDCC-4100-BC5C-4494957E0D60}" type="slidenum">
              <a:rPr kumimoji="0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hyperlink" Target="11-&#35270;&#39057;-8(&#23450;&#28369;&#36718;&#25913;&#21464;&#21147;&#30340;&#26041;&#21521;,).rmvb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wmf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wmf"/><Relationship Id="rId1" Type="http://schemas.openxmlformats.org/officeDocument/2006/relationships/control" Target="../activeX/activeX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22.emf"/><Relationship Id="rId1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1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14344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4900" y="1933575"/>
            <a:ext cx="674688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4345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175" y="3527425"/>
            <a:ext cx="676275" cy="573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14344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4900" y="2060575"/>
            <a:ext cx="674688" cy="57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8"/>
          <p:cNvSpPr txBox="1"/>
          <p:nvPr/>
        </p:nvSpPr>
        <p:spPr>
          <a:xfrm>
            <a:off x="1831975" y="39688"/>
            <a:ext cx="28289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宋体" panose="02010600030101010101" pitchFamily="2" charset="-122"/>
              </a:rPr>
              <a:t>物理八年级下册 </a:t>
            </a:r>
            <a:r>
              <a:rPr lang="en-US" altLang="zh-CN" sz="24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宋体" panose="02010600030101010101" pitchFamily="2" charset="-122"/>
              </a:rPr>
              <a:t>HK</a:t>
            </a:r>
            <a:r>
              <a:rPr lang="zh-CN" altLang="en-US" sz="24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宋体" panose="02010600030101010101" pitchFamily="2" charset="-122"/>
              </a:rPr>
              <a:t> </a:t>
            </a:r>
            <a:endParaRPr lang="en-US" altLang="zh-CN" sz="24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sym typeface="宋体" panose="02010600030101010101" pitchFamily="2" charset="-122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4110355" y="865505"/>
            <a:ext cx="456723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第十章  机械与人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968625" y="3106420"/>
            <a:ext cx="6851015" cy="645160"/>
          </a:xfrm>
          <a:prstGeom prst="rect">
            <a:avLst/>
          </a:prstGeom>
          <a:solidFill>
            <a:schemeClr val="accent1">
              <a:alpha val="72000"/>
            </a:schemeClr>
          </a:solidFill>
          <a:ln w="9525">
            <a:noFill/>
            <a:miter lim="800000"/>
          </a:ln>
          <a:effectLst>
            <a:softEdge rad="76200"/>
          </a:effectLst>
        </p:spPr>
        <p:txBody>
          <a:bodyPr wrap="square">
            <a:spAutoFit/>
          </a:bodyPr>
          <a:p>
            <a:pPr algn="ctr" fontAlgn="auto"/>
            <a:r>
              <a:rPr lang="zh-CN" altLang="en-US" sz="3600" strike="noStrike" noProof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第</a:t>
            </a:r>
            <a:r>
              <a:rPr lang="en-US" altLang="zh-CN" sz="3600" strike="noStrike" noProof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lang="zh-CN" altLang="en-US" sz="3600" strike="noStrike" noProof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节  滑轮及其应用</a:t>
            </a:r>
            <a:endParaRPr lang="zh-CN" altLang="en-US" sz="3600" strike="noStrike" noProof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4337"/>
          <p:cNvSpPr txBox="1">
            <a:spLocks noChangeArrowheads="1"/>
          </p:cNvSpPr>
          <p:nvPr/>
        </p:nvSpPr>
        <p:spPr bwMode="auto">
          <a:xfrm>
            <a:off x="2286000" y="0"/>
            <a:ext cx="6096000" cy="639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ea typeface="黑体" panose="02010609060101010101" pitchFamily="49" charset="-122"/>
              </a:rPr>
              <a:t>二、探究使用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定滑轮</a:t>
            </a:r>
            <a:r>
              <a:rPr lang="zh-CN" altLang="en-US" sz="3600" b="1">
                <a:ea typeface="黑体" panose="02010609060101010101" pitchFamily="49" charset="-122"/>
              </a:rPr>
              <a:t>的</a:t>
            </a:r>
            <a:r>
              <a:rPr lang="zh-CN" altLang="en-US" sz="3600" b="1">
                <a:ea typeface="黑体" panose="02010609060101010101" pitchFamily="49" charset="-122"/>
                <a:hlinkClick r:id="rId1" action="ppaction://hlinkfile"/>
              </a:rPr>
              <a:t>特点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graphicFrame>
        <p:nvGraphicFramePr>
          <p:cNvPr id="14339" name="表格 14338"/>
          <p:cNvGraphicFramePr/>
          <p:nvPr/>
        </p:nvGraphicFramePr>
        <p:xfrm>
          <a:off x="1703388" y="1917700"/>
          <a:ext cx="8177212" cy="4052888"/>
        </p:xfrm>
        <a:graphic>
          <a:graphicData uri="http://schemas.openxmlformats.org/drawingml/2006/table">
            <a:tbl>
              <a:tblPr/>
              <a:tblGrid>
                <a:gridCol w="914400"/>
                <a:gridCol w="2133600"/>
                <a:gridCol w="2132965"/>
                <a:gridCol w="2995930"/>
              </a:tblGrid>
              <a:tr h="9652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2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实验次数</a:t>
                      </a:r>
                      <a:endParaRPr lang="zh-CN" altLang="en-US" sz="22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钩码所受的</a:t>
                      </a:r>
                      <a:endParaRPr lang="zh-CN" altLang="en-US" sz="2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重力</a:t>
                      </a:r>
                      <a:r>
                        <a:rPr lang="en-US" altLang="x-none" sz="2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G/N</a:t>
                      </a:r>
                      <a:endParaRPr lang="en-US" altLang="x-none" sz="2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2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绳子末端</a:t>
                      </a:r>
                      <a:endParaRPr lang="zh-CN" altLang="en-US" sz="22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2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拉动的方向</a:t>
                      </a:r>
                      <a:endParaRPr lang="zh-CN" altLang="en-US" sz="22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弹簧测力计</a:t>
                      </a:r>
                      <a:endParaRPr lang="zh-CN" altLang="en-US" sz="2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的示数</a:t>
                      </a:r>
                      <a:r>
                        <a:rPr lang="en-US" altLang="x-none" sz="2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F/N</a:t>
                      </a:r>
                      <a:endParaRPr lang="en-US" altLang="x-none" sz="2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x-none" sz="2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1</a:t>
                      </a:r>
                      <a:endParaRPr lang="en-US" altLang="x-none" sz="2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96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x-none" sz="2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2</a:t>
                      </a:r>
                      <a:endParaRPr lang="en-US" altLang="x-none" sz="2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8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x-none" sz="2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3</a:t>
                      </a:r>
                      <a:endParaRPr lang="en-US" altLang="x-none" sz="2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x-none" sz="22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4</a:t>
                      </a:r>
                      <a:endParaRPr lang="en-US" altLang="x-none" sz="2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en-US" altLang="x-none" sz="2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76" name="表格 14375"/>
          <p:cNvGraphicFramePr/>
          <p:nvPr/>
        </p:nvGraphicFramePr>
        <p:xfrm>
          <a:off x="2673350" y="2849563"/>
          <a:ext cx="6891020" cy="635000"/>
        </p:xfrm>
        <a:graphic>
          <a:graphicData uri="http://schemas.openxmlformats.org/drawingml/2006/table">
            <a:tbl>
              <a:tblPr/>
              <a:tblGrid>
                <a:gridCol w="2134235"/>
                <a:gridCol w="2174875"/>
                <a:gridCol w="2581910"/>
              </a:tblGrid>
              <a:tr h="6350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x-none" sz="22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2</a:t>
                      </a:r>
                      <a:endParaRPr lang="en-US" altLang="x-none" sz="2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2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水平</a:t>
                      </a: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en-US" altLang="x-none" sz="2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86" name="表格 14385"/>
          <p:cNvGraphicFramePr/>
          <p:nvPr/>
        </p:nvGraphicFramePr>
        <p:xfrm>
          <a:off x="2673350" y="3592513"/>
          <a:ext cx="7239000" cy="604837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971800"/>
              </a:tblGrid>
              <a:tr h="60452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x-none" sz="22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2</a:t>
                      </a:r>
                      <a:endParaRPr lang="en-US" altLang="x-none" sz="2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2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斜向下</a:t>
                      </a: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en-US" altLang="x-none" sz="2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96" name="表格 14395"/>
          <p:cNvGraphicFramePr/>
          <p:nvPr/>
        </p:nvGraphicFramePr>
        <p:xfrm>
          <a:off x="2640013" y="4197350"/>
          <a:ext cx="7272337" cy="568325"/>
        </p:xfrm>
        <a:graphic>
          <a:graphicData uri="http://schemas.openxmlformats.org/drawingml/2006/table">
            <a:tbl>
              <a:tblPr/>
              <a:tblGrid>
                <a:gridCol w="2139950"/>
                <a:gridCol w="2141220"/>
                <a:gridCol w="2990850"/>
              </a:tblGrid>
              <a:tr h="5683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x-none" sz="22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2</a:t>
                      </a:r>
                      <a:endParaRPr lang="en-US" altLang="x-none" sz="2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2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竖直向下</a:t>
                      </a: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en-US" altLang="x-none" sz="2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06" name="表格 14405"/>
          <p:cNvGraphicFramePr/>
          <p:nvPr/>
        </p:nvGraphicFramePr>
        <p:xfrm>
          <a:off x="2616200" y="4714875"/>
          <a:ext cx="7240588" cy="593725"/>
        </p:xfrm>
        <a:graphic>
          <a:graphicData uri="http://schemas.openxmlformats.org/drawingml/2006/table">
            <a:tbl>
              <a:tblPr/>
              <a:tblGrid>
                <a:gridCol w="2082800"/>
                <a:gridCol w="2164715"/>
                <a:gridCol w="2992755"/>
              </a:tblGrid>
              <a:tr h="5937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en-US" altLang="x-none" sz="22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3</a:t>
                      </a:r>
                      <a:endParaRPr lang="en-US" altLang="x-none" sz="2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2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楷体_GB2312" pitchFamily="1" charset="-122"/>
                        </a:rPr>
                        <a:t>竖直向下</a:t>
                      </a: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en-US" altLang="x-none" sz="2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16" name="表格 14415"/>
          <p:cNvGraphicFramePr/>
          <p:nvPr/>
        </p:nvGraphicFramePr>
        <p:xfrm>
          <a:off x="2640013" y="5376863"/>
          <a:ext cx="7272337" cy="573087"/>
        </p:xfrm>
        <a:graphic>
          <a:graphicData uri="http://schemas.openxmlformats.org/drawingml/2006/table">
            <a:tbl>
              <a:tblPr/>
              <a:tblGrid>
                <a:gridCol w="2125980"/>
                <a:gridCol w="2193290"/>
                <a:gridCol w="2952750"/>
              </a:tblGrid>
              <a:tr h="57277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en-US" altLang="x-none" sz="2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22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endParaRPr lang="en-US" altLang="x-none" sz="2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楷体_GB2312" pitchFamily="1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26" name="矩形 14425"/>
          <p:cNvSpPr>
            <a:spLocks noChangeArrowheads="1"/>
          </p:cNvSpPr>
          <p:nvPr/>
        </p:nvSpPr>
        <p:spPr bwMode="auto">
          <a:xfrm>
            <a:off x="879475" y="6106478"/>
            <a:ext cx="17367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ea typeface="黑体" panose="02010609060101010101" pitchFamily="49" charset="-122"/>
              </a:rPr>
              <a:t>结论：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14427" name="矩形 14426"/>
          <p:cNvSpPr>
            <a:spLocks noChangeArrowheads="1"/>
          </p:cNvSpPr>
          <p:nvPr/>
        </p:nvSpPr>
        <p:spPr bwMode="auto">
          <a:xfrm>
            <a:off x="2193925" y="5970270"/>
            <a:ext cx="808418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ea typeface="楷体_GB2312"/>
                <a:cs typeface="楷体_GB2312"/>
              </a:rPr>
              <a:t>使用定滑轮</a:t>
            </a:r>
            <a:r>
              <a:rPr lang="zh-CN" altLang="en-US" sz="3200" b="1">
                <a:solidFill>
                  <a:srgbClr val="FF3300"/>
                </a:solidFill>
                <a:ea typeface="黑体" panose="02010609060101010101" pitchFamily="49" charset="-122"/>
              </a:rPr>
              <a:t>不省力</a:t>
            </a:r>
            <a:r>
              <a:rPr lang="zh-CN" altLang="en-US" sz="3200" b="1">
                <a:ea typeface="黑体" panose="02010609060101010101" pitchFamily="49" charset="-122"/>
              </a:rPr>
              <a:t>，</a:t>
            </a:r>
            <a:r>
              <a:rPr lang="zh-CN" altLang="en-US" sz="3200" b="1">
                <a:ea typeface="楷体_GB2312"/>
                <a:cs typeface="楷体_GB2312"/>
              </a:rPr>
              <a:t>但可以</a:t>
            </a:r>
            <a:r>
              <a:rPr lang="zh-CN" altLang="en-US" sz="3200" b="1">
                <a:solidFill>
                  <a:srgbClr val="FF3300"/>
                </a:solidFill>
                <a:ea typeface="黑体" panose="02010609060101010101" pitchFamily="49" charset="-122"/>
              </a:rPr>
              <a:t>改变施力的方向</a:t>
            </a:r>
            <a:endParaRPr lang="zh-CN" altLang="en-US" sz="3200" b="1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  <p:pic>
        <p:nvPicPr>
          <p:cNvPr id="14428" name="图片 144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3" y="620713"/>
            <a:ext cx="3887787" cy="14398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14429" name="图片 144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3" y="620713"/>
            <a:ext cx="3019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6" grpId="0"/>
      <p:bldP spid="144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定滑轮实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89646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3"/>
          <p:cNvSpPr/>
          <p:nvPr/>
        </p:nvSpPr>
        <p:spPr>
          <a:xfrm>
            <a:off x="3432175" y="836613"/>
            <a:ext cx="5616575" cy="537845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使用定滑轮提升物体</a:t>
            </a:r>
            <a:r>
              <a:rPr lang="zh-CN" altLang="en-US" sz="3200" b="1" dirty="0">
                <a:latin typeface="Times New Roman" panose="02020603050405020304" pitchFamily="18" charset="0"/>
                <a:ea typeface="华文彩云" panose="02010800040101010101" pitchFamily="2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（匀速）</a:t>
            </a:r>
            <a:endParaRPr lang="zh-CN" altLang="en-US" sz="32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1739900" y="174625"/>
            <a:ext cx="37798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进行实验收集数据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6389" name="Group 5"/>
          <p:cNvGraphicFramePr>
            <a:graphicFrameLocks noGrp="1"/>
          </p:cNvGraphicFramePr>
          <p:nvPr/>
        </p:nvGraphicFramePr>
        <p:xfrm>
          <a:off x="2063750" y="1484313"/>
          <a:ext cx="8322945" cy="3781426"/>
        </p:xfrm>
        <a:graphic>
          <a:graphicData uri="http://schemas.openxmlformats.org/drawingml/2006/table">
            <a:tbl>
              <a:tblPr/>
              <a:tblGrid>
                <a:gridCol w="1295400"/>
                <a:gridCol w="1152525"/>
                <a:gridCol w="1295400"/>
                <a:gridCol w="1799590"/>
                <a:gridCol w="2780030"/>
              </a:tblGrid>
              <a:tr h="6762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物重</a:t>
                      </a:r>
                      <a:r>
                        <a:rPr kumimoji="0" lang="zh-CN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</a:t>
                      </a:r>
                      <a:endParaRPr kumimoji="0" lang="zh-CN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拉力</a:t>
                      </a:r>
                      <a:r>
                        <a:rPr kumimoji="0" lang="zh-CN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物体上升距离</a:t>
                      </a:r>
                      <a:r>
                        <a:rPr kumimoji="0" lang="zh-CN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cm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绳端（拉力作用点）移动距离</a:t>
                      </a:r>
                      <a:r>
                        <a:rPr kumimoji="0" lang="zh-CN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cm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大小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方向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3" name="Text Box 39"/>
          <p:cNvSpPr txBox="1"/>
          <p:nvPr/>
        </p:nvSpPr>
        <p:spPr>
          <a:xfrm>
            <a:off x="2279650" y="5229225"/>
            <a:ext cx="7272338" cy="144653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实验结论：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</a:t>
            </a: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滑轮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不省力</a:t>
            </a: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不省距离</a:t>
            </a: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，但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能改变力的方向</a:t>
            </a: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424" name="AutoShape 40"/>
          <p:cNvSpPr/>
          <p:nvPr/>
        </p:nvSpPr>
        <p:spPr>
          <a:xfrm>
            <a:off x="1524000" y="0"/>
            <a:ext cx="8426450" cy="6092825"/>
          </a:xfrm>
          <a:prstGeom prst="cloudCallout">
            <a:avLst>
              <a:gd name="adj1" fmla="val -39000"/>
              <a:gd name="adj2" fmla="val 59014"/>
            </a:avLst>
          </a:prstGeom>
          <a:gradFill rotWithShape="1">
            <a:gsLst>
              <a:gs pos="0">
                <a:srgbClr val="A603AB">
                  <a:alpha val="100000"/>
                </a:srgbClr>
              </a:gs>
              <a:gs pos="21001">
                <a:srgbClr val="0819FB">
                  <a:alpha val="100000"/>
                </a:srgbClr>
              </a:gs>
              <a:gs pos="35001">
                <a:srgbClr val="1A8D48">
                  <a:alpha val="100000"/>
                </a:srgbClr>
              </a:gs>
              <a:gs pos="52000">
                <a:srgbClr val="FFFF00">
                  <a:alpha val="100000"/>
                </a:srgbClr>
              </a:gs>
              <a:gs pos="73000">
                <a:srgbClr val="EE3F17">
                  <a:alpha val="100000"/>
                </a:srgbClr>
              </a:gs>
              <a:gs pos="88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定滑轮</a:t>
            </a:r>
            <a:endParaRPr lang="zh-CN" altLang="en-US" sz="8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zh-CN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拉</a:t>
            </a:r>
            <a:r>
              <a:rPr lang="zh-CN" altLang="zh-CN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=G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物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zh-CN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S=h</a:t>
            </a:r>
            <a:endParaRPr lang="zh-CN" altLang="zh-CN" sz="8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25" name="AutoShape 41"/>
          <p:cNvSpPr/>
          <p:nvPr/>
        </p:nvSpPr>
        <p:spPr>
          <a:xfrm rot="-1317242">
            <a:off x="2532063" y="2735263"/>
            <a:ext cx="1727200" cy="1871662"/>
          </a:xfrm>
          <a:prstGeom prst="flowChartMagneticTape">
            <a:avLst/>
          </a:prstGeom>
          <a:solidFill>
            <a:srgbClr val="C6B4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绳子端移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动的距离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450" name="AutoShape 42"/>
          <p:cNvSpPr/>
          <p:nvPr/>
        </p:nvSpPr>
        <p:spPr>
          <a:xfrm rot="8205844">
            <a:off x="6853238" y="3168650"/>
            <a:ext cx="1943100" cy="2122488"/>
          </a:xfrm>
          <a:prstGeom prst="flowChartMagneticTape">
            <a:avLst/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6427" name="Text Box 43"/>
          <p:cNvSpPr txBox="1"/>
          <p:nvPr/>
        </p:nvSpPr>
        <p:spPr>
          <a:xfrm>
            <a:off x="7104063" y="3789363"/>
            <a:ext cx="16573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物体上升的距离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2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2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2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2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3" grpId="0" build="allAtOnce"/>
      <p:bldP spid="16424" grpId="0" bldLvl="0" animBg="1"/>
      <p:bldP spid="16425" grpId="0" bldLvl="0" animBg="1"/>
      <p:bldP spid="17450" grpId="0" bldLvl="0" animBg="1"/>
      <p:bldP spid="164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动滑轮实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496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3"/>
          <p:cNvSpPr/>
          <p:nvPr/>
        </p:nvSpPr>
        <p:spPr>
          <a:xfrm>
            <a:off x="3432175" y="908050"/>
            <a:ext cx="5759450" cy="537845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使用动滑轮提升物体</a:t>
            </a:r>
            <a:r>
              <a:rPr lang="zh-CN" altLang="en-US" sz="3200" b="1" dirty="0">
                <a:latin typeface="Times New Roman" panose="02020603050405020304" pitchFamily="18" charset="0"/>
                <a:ea typeface="华文彩云" panose="0201080004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（匀速）</a:t>
            </a:r>
            <a:endParaRPr lang="zh-CN" altLang="en-US" sz="32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053" name="Text Box 4"/>
          <p:cNvSpPr txBox="1"/>
          <p:nvPr/>
        </p:nvSpPr>
        <p:spPr>
          <a:xfrm>
            <a:off x="1739900" y="174625"/>
            <a:ext cx="37798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2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7413" name="Group 5"/>
          <p:cNvGraphicFramePr>
            <a:graphicFrameLocks noGrp="1"/>
          </p:cNvGraphicFramePr>
          <p:nvPr/>
        </p:nvGraphicFramePr>
        <p:xfrm>
          <a:off x="1919288" y="1701800"/>
          <a:ext cx="8467725" cy="3779520"/>
        </p:xfrm>
        <a:graphic>
          <a:graphicData uri="http://schemas.openxmlformats.org/drawingml/2006/table">
            <a:tbl>
              <a:tblPr/>
              <a:tblGrid>
                <a:gridCol w="1439545"/>
                <a:gridCol w="1152525"/>
                <a:gridCol w="1216025"/>
                <a:gridCol w="1831975"/>
                <a:gridCol w="2827655"/>
              </a:tblGrid>
              <a:tr h="6762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物重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拉力</a:t>
                      </a:r>
                      <a:r>
                        <a:rPr kumimoji="0" lang="zh-CN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物体上升距离</a:t>
                      </a:r>
                      <a:r>
                        <a:rPr kumimoji="0" lang="zh-CN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cm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绳端（拉力作用点）移动距离</a:t>
                      </a:r>
                      <a:r>
                        <a:rPr kumimoji="0" lang="zh-CN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cm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大小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方向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675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7" name="Text Box 39"/>
          <p:cNvSpPr txBox="1"/>
          <p:nvPr/>
        </p:nvSpPr>
        <p:spPr>
          <a:xfrm>
            <a:off x="1955800" y="5302250"/>
            <a:ext cx="8712200" cy="132334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实验结论</a:t>
            </a:r>
            <a:r>
              <a:rPr lang="zh-CN" altLang="en-US" sz="2800" b="1" dirty="0">
                <a:latin typeface="Times New Roman" panose="02020603050405020304" pitchFamily="18" charset="0"/>
              </a:rPr>
              <a:t>：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滑轮可以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省一半力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，但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费一倍距离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en-US" sz="40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不能改变力的方向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050" name="Object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2565400"/>
            <a:ext cx="1287463" cy="43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89" name="Text Box 41"/>
          <p:cNvSpPr txBox="1"/>
          <p:nvPr/>
        </p:nvSpPr>
        <p:spPr>
          <a:xfrm>
            <a:off x="1919288" y="260350"/>
            <a:ext cx="37798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经行实验收集数据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50" name="AutoShape 42"/>
          <p:cNvSpPr/>
          <p:nvPr/>
        </p:nvSpPr>
        <p:spPr>
          <a:xfrm>
            <a:off x="1847850" y="404813"/>
            <a:ext cx="8426450" cy="6092825"/>
          </a:xfrm>
          <a:prstGeom prst="cloudCallout">
            <a:avLst>
              <a:gd name="adj1" fmla="val -45403"/>
              <a:gd name="adj2" fmla="val 50417"/>
            </a:avLst>
          </a:prstGeom>
          <a:gradFill rotWithShape="1">
            <a:gsLst>
              <a:gs pos="0">
                <a:srgbClr val="A603AB">
                  <a:alpha val="100000"/>
                </a:srgbClr>
              </a:gs>
              <a:gs pos="21001">
                <a:srgbClr val="0819FB">
                  <a:alpha val="100000"/>
                </a:srgbClr>
              </a:gs>
              <a:gs pos="35001">
                <a:srgbClr val="1A8D48">
                  <a:alpha val="100000"/>
                </a:srgbClr>
              </a:gs>
              <a:gs pos="52000">
                <a:srgbClr val="FFFF00">
                  <a:alpha val="100000"/>
                </a:srgbClr>
              </a:gs>
              <a:gs pos="73000">
                <a:srgbClr val="EE3F17">
                  <a:alpha val="100000"/>
                </a:srgbClr>
              </a:gs>
              <a:gs pos="88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动滑轮</a:t>
            </a:r>
            <a:endParaRPr lang="zh-CN" altLang="en-US" sz="8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拉</a:t>
            </a:r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=1</a:t>
            </a:r>
            <a:r>
              <a:rPr lang="en-US" altLang="zh-CN" sz="8000" b="1" dirty="0">
                <a:latin typeface="Arial" panose="020B0604020202020204" pitchFamily="34" charset="0"/>
              </a:rPr>
              <a:t>／</a:t>
            </a:r>
            <a:r>
              <a:rPr lang="zh-CN" altLang="en-US" sz="8000" b="1" dirty="0">
                <a:latin typeface="Arial" panose="020B0604020202020204" pitchFamily="34" charset="0"/>
              </a:rPr>
              <a:t>2 </a:t>
            </a:r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物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S=2h</a:t>
            </a:r>
            <a:endParaRPr lang="zh-CN" altLang="en-US" sz="8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51" name="AutoShape 43"/>
          <p:cNvSpPr/>
          <p:nvPr/>
        </p:nvSpPr>
        <p:spPr>
          <a:xfrm rot="-1276458">
            <a:off x="2424113" y="3429000"/>
            <a:ext cx="1727200" cy="1871663"/>
          </a:xfrm>
          <a:prstGeom prst="flowChartMagneticTape">
            <a:avLst/>
          </a:prstGeom>
          <a:solidFill>
            <a:srgbClr val="C6B4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绳子端移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动的距离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92" name="AutoShape 44"/>
          <p:cNvSpPr/>
          <p:nvPr/>
        </p:nvSpPr>
        <p:spPr>
          <a:xfrm rot="8246951">
            <a:off x="7248525" y="3502025"/>
            <a:ext cx="1943100" cy="2122488"/>
          </a:xfrm>
          <a:prstGeom prst="flowChartMagneticTape">
            <a:avLst/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7453" name="Text Box 45"/>
          <p:cNvSpPr txBox="1"/>
          <p:nvPr/>
        </p:nvSpPr>
        <p:spPr>
          <a:xfrm>
            <a:off x="7391400" y="4149725"/>
            <a:ext cx="16573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物体上升的距离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454" name="AutoShape 46"/>
          <p:cNvSpPr/>
          <p:nvPr/>
        </p:nvSpPr>
        <p:spPr>
          <a:xfrm>
            <a:off x="7680325" y="1196975"/>
            <a:ext cx="2808288" cy="16557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忽略动滑轮的重力和绳子与动滑轮，定滑轮之间的摩擦力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4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4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0" grpId="0" bldLvl="0" animBg="1"/>
      <p:bldP spid="17451" grpId="0" bldLvl="0" animBg="1"/>
      <p:bldP spid="2092" grpId="0" bldLvl="0" animBg="1"/>
      <p:bldP spid="17453" grpId="0"/>
      <p:bldP spid="1745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2063750" y="476250"/>
            <a:ext cx="39608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实验结论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2279650" y="1341438"/>
            <a:ext cx="76327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，使用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定滑轮不省力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，不省距离，但可以改变力的方向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3200" b="1" baseline="-25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=G </a:t>
            </a:r>
            <a:r>
              <a:rPr lang="zh-CN" altLang="en-US" sz="3200" b="1" baseline="-25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3200" b="1" baseline="-25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绳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=h</a:t>
            </a:r>
            <a:r>
              <a:rPr lang="zh-CN" altLang="en-US" sz="3200" b="1" baseline="-25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</a:t>
            </a:r>
            <a:endParaRPr lang="zh-CN" altLang="en-US" sz="3200" b="1" baseline="-250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2135188" y="3429000"/>
            <a:ext cx="7273925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，使用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动滑轮可以省一半的力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，但浪费一倍的距离，不可以改变力的方向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F=     G</a:t>
            </a:r>
            <a:r>
              <a:rPr lang="zh-CN" altLang="en-US" sz="3200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物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zh-CN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zh-CN" altLang="en-US" sz="3200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绳</a:t>
            </a:r>
            <a:r>
              <a:rPr lang="zh-CN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=2h</a:t>
            </a:r>
            <a:r>
              <a:rPr lang="zh-CN" altLang="en-US" sz="3200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物</a:t>
            </a:r>
            <a:endParaRPr lang="zh-CN" altLang="zh-CN" sz="3200" b="1" baseline="-25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1509" name="Object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1450" y="4221163"/>
            <a:ext cx="647700" cy="1439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2279650" y="692150"/>
            <a:ext cx="70564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杠杆知识回顾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83" name="Rectangle 3"/>
          <p:cNvSpPr/>
          <p:nvPr/>
        </p:nvSpPr>
        <p:spPr>
          <a:xfrm>
            <a:off x="2063750" y="1268413"/>
            <a:ext cx="8229600" cy="178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、定义：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一根硬棒，在力的作用下如果能绕着固定点转动，这根硬棒就叫做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杠杆。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351088" y="2924175"/>
            <a:ext cx="7993062" cy="3933825"/>
            <a:chOff x="0" y="0"/>
            <a:chExt cx="5035" cy="2478"/>
          </a:xfrm>
        </p:grpSpPr>
        <p:sp>
          <p:nvSpPr>
            <p:cNvPr id="19461" name="Rectangle 5"/>
            <p:cNvSpPr/>
            <p:nvPr/>
          </p:nvSpPr>
          <p:spPr>
            <a:xfrm>
              <a:off x="0" y="0"/>
              <a:ext cx="5035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3600" b="1" dirty="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rPr>
                <a:t>2</a:t>
              </a:r>
              <a:r>
                <a:rPr lang="zh-CN" altLang="en-US" sz="3600" b="1" dirty="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rPr>
                <a:t>、杠杆的种类：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省力杠杆、费力杠杆、等臂杠杆。</a:t>
              </a:r>
              <a:endParaRPr lang="zh-CN" alt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grpSp>
          <p:nvGrpSpPr>
            <p:cNvPr id="19462" name="Group 6"/>
            <p:cNvGrpSpPr/>
            <p:nvPr/>
          </p:nvGrpSpPr>
          <p:grpSpPr>
            <a:xfrm>
              <a:off x="32" y="453"/>
              <a:ext cx="5001" cy="2025"/>
              <a:chOff x="0" y="0"/>
              <a:chExt cx="5579" cy="2057"/>
            </a:xfrm>
          </p:grpSpPr>
          <p:sp>
            <p:nvSpPr>
              <p:cNvPr id="19471" name="Rectangle 7"/>
              <p:cNvSpPr/>
              <p:nvPr/>
            </p:nvSpPr>
            <p:spPr>
              <a:xfrm>
                <a:off x="4599" y="1085"/>
                <a:ext cx="980" cy="9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>
                  <a:spcBef>
                    <a:spcPct val="20000"/>
                  </a:spcBef>
                </a:pPr>
                <a:endParaRPr lang="zh-CN" altLang="zh-CN" sz="2800" dirty="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72" name="Rectangle 8"/>
              <p:cNvSpPr/>
              <p:nvPr/>
            </p:nvSpPr>
            <p:spPr>
              <a:xfrm>
                <a:off x="3478" y="1085"/>
                <a:ext cx="1121" cy="9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>
                  <a:spcBef>
                    <a:spcPct val="20000"/>
                  </a:spcBef>
                </a:pPr>
                <a:endParaRPr lang="zh-CN" altLang="zh-CN" sz="2800" dirty="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73" name="Rectangle 9"/>
              <p:cNvSpPr/>
              <p:nvPr/>
            </p:nvSpPr>
            <p:spPr>
              <a:xfrm>
                <a:off x="4599" y="0"/>
                <a:ext cx="980" cy="2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ctr">
                  <a:spcBef>
                    <a:spcPct val="20000"/>
                  </a:spcBef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1" charset="-122"/>
                    <a:ea typeface="楷体_GB2312" pitchFamily="1" charset="-122"/>
                  </a:rPr>
                  <a:t>应用</a:t>
                </a:r>
                <a:endParaRPr lang="zh-CN" altLang="en-US" sz="2400" b="1" dirty="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74" name="Rectangle 10"/>
              <p:cNvSpPr/>
              <p:nvPr/>
            </p:nvSpPr>
            <p:spPr>
              <a:xfrm>
                <a:off x="3596" y="0"/>
                <a:ext cx="1121" cy="2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ctr">
                  <a:spcBef>
                    <a:spcPct val="20000"/>
                  </a:spcBef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1" charset="-122"/>
                    <a:ea typeface="楷体_GB2312" pitchFamily="1" charset="-122"/>
                  </a:rPr>
                  <a:t>杠杆缺点</a:t>
                </a:r>
                <a:endParaRPr lang="zh-CN" altLang="en-US" sz="2400" b="1" dirty="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75" name="Rectangle 11"/>
              <p:cNvSpPr/>
              <p:nvPr/>
            </p:nvSpPr>
            <p:spPr>
              <a:xfrm>
                <a:off x="2404" y="0"/>
                <a:ext cx="1177" cy="2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ctr">
                  <a:spcBef>
                    <a:spcPct val="20000"/>
                  </a:spcBef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1" charset="-122"/>
                    <a:ea typeface="楷体_GB2312" pitchFamily="1" charset="-122"/>
                  </a:rPr>
                  <a:t>杠杆优点</a:t>
                </a:r>
                <a:endParaRPr lang="zh-CN" altLang="en-US" sz="2400" b="1" dirty="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76" name="Rectangle 12"/>
              <p:cNvSpPr/>
              <p:nvPr/>
            </p:nvSpPr>
            <p:spPr>
              <a:xfrm>
                <a:off x="1179" y="0"/>
                <a:ext cx="1235" cy="2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ctr">
                  <a:spcBef>
                    <a:spcPct val="20000"/>
                  </a:spcBef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1" charset="-122"/>
                    <a:ea typeface="楷体_GB2312" pitchFamily="1" charset="-122"/>
                  </a:rPr>
                  <a:t>杠杆特点</a:t>
                </a:r>
                <a:endParaRPr lang="zh-CN" altLang="en-US" sz="2400" b="1" dirty="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77" name="Rectangle 13"/>
              <p:cNvSpPr/>
              <p:nvPr/>
            </p:nvSpPr>
            <p:spPr>
              <a:xfrm>
                <a:off x="0" y="0"/>
                <a:ext cx="1043" cy="2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ctr">
                  <a:spcBef>
                    <a:spcPct val="20000"/>
                  </a:spcBef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1" charset="-122"/>
                    <a:ea typeface="楷体_GB2312" pitchFamily="1" charset="-122"/>
                  </a:rPr>
                  <a:t>杠杆类型</a:t>
                </a:r>
                <a:endParaRPr lang="zh-CN" altLang="en-US" sz="2400" b="1" dirty="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78" name="Rectangle 14"/>
              <p:cNvSpPr/>
              <p:nvPr/>
            </p:nvSpPr>
            <p:spPr>
              <a:xfrm>
                <a:off x="91" y="1406"/>
                <a:ext cx="1043" cy="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 anchor="ctr" anchorCtr="1"/>
              <a:p>
                <a:pPr>
                  <a:spcBef>
                    <a:spcPct val="20000"/>
                  </a:spcBef>
                </a:pPr>
                <a:r>
                  <a:rPr lang="zh-CN" altLang="en-US" sz="2400" b="1" dirty="0">
                    <a:latin typeface="楷体_GB2312" pitchFamily="1" charset="-122"/>
                    <a:ea typeface="楷体_GB2312" pitchFamily="1" charset="-122"/>
                  </a:rPr>
                  <a:t>等臂杠杆</a:t>
                </a:r>
                <a:endParaRPr lang="zh-CN" altLang="en-US" sz="2400" b="1" dirty="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79" name="Rectangle 15"/>
              <p:cNvSpPr/>
              <p:nvPr/>
            </p:nvSpPr>
            <p:spPr>
              <a:xfrm>
                <a:off x="45" y="771"/>
                <a:ext cx="1043" cy="4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 anchor="ctr" anchorCtr="1"/>
              <a:p>
                <a:pPr>
                  <a:spcBef>
                    <a:spcPct val="20000"/>
                  </a:spcBef>
                </a:pPr>
                <a:r>
                  <a:rPr lang="zh-CN" altLang="en-US" sz="2400" b="1" dirty="0">
                    <a:latin typeface="楷体_GB2312" pitchFamily="1" charset="-122"/>
                    <a:ea typeface="楷体_GB2312" pitchFamily="1" charset="-122"/>
                  </a:rPr>
                  <a:t>费力杠杆</a:t>
                </a:r>
                <a:endParaRPr lang="zh-CN" altLang="en-US" sz="2400" b="1" dirty="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80" name="Rectangle 16"/>
              <p:cNvSpPr/>
              <p:nvPr/>
            </p:nvSpPr>
            <p:spPr>
              <a:xfrm>
                <a:off x="4576" y="249"/>
                <a:ext cx="980" cy="9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>
                  <a:spcBef>
                    <a:spcPct val="20000"/>
                  </a:spcBef>
                </a:pPr>
                <a:endParaRPr lang="zh-CN" altLang="zh-CN" sz="2800" dirty="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81" name="Rectangle 17"/>
              <p:cNvSpPr/>
              <p:nvPr/>
            </p:nvSpPr>
            <p:spPr>
              <a:xfrm>
                <a:off x="3628" y="408"/>
                <a:ext cx="1121" cy="9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>
                  <a:spcBef>
                    <a:spcPct val="20000"/>
                  </a:spcBef>
                </a:pPr>
                <a:endParaRPr lang="zh-CN" altLang="zh-CN" sz="2800" dirty="0">
                  <a:latin typeface="楷体_GB2312" pitchFamily="1" charset="-122"/>
                  <a:ea typeface="楷体_GB2312" pitchFamily="1" charset="-122"/>
                </a:endParaRPr>
              </a:p>
              <a:p>
                <a:pPr>
                  <a:spcBef>
                    <a:spcPct val="20000"/>
                  </a:spcBef>
                </a:pPr>
                <a:endParaRPr lang="zh-CN" altLang="zh-CN" sz="2800" dirty="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82" name="Rectangle 18"/>
              <p:cNvSpPr/>
              <p:nvPr/>
            </p:nvSpPr>
            <p:spPr>
              <a:xfrm>
                <a:off x="2278" y="249"/>
                <a:ext cx="1177" cy="9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>
                  <a:spcBef>
                    <a:spcPct val="20000"/>
                  </a:spcBef>
                </a:pPr>
                <a:endParaRPr lang="zh-CN" altLang="zh-CN" sz="2800" dirty="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83" name="Rectangle 19"/>
              <p:cNvSpPr/>
              <p:nvPr/>
            </p:nvSpPr>
            <p:spPr>
              <a:xfrm>
                <a:off x="1043" y="249"/>
                <a:ext cx="1235" cy="9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>
                  <a:spcBef>
                    <a:spcPct val="20000"/>
                  </a:spcBef>
                </a:pPr>
                <a:endParaRPr lang="zh-CN" altLang="zh-CN" sz="2800" dirty="0">
                  <a:latin typeface="楷体_GB2312" pitchFamily="1" charset="-122"/>
                  <a:ea typeface="楷体_GB2312" pitchFamily="1" charset="-122"/>
                </a:endParaRPr>
              </a:p>
              <a:p>
                <a:pPr>
                  <a:spcBef>
                    <a:spcPct val="20000"/>
                  </a:spcBef>
                </a:pPr>
                <a:endParaRPr lang="zh-CN" altLang="zh-CN" sz="2800" dirty="0">
                  <a:latin typeface="楷体_GB2312" pitchFamily="1" charset="-122"/>
                  <a:ea typeface="楷体_GB2312" pitchFamily="1" charset="-122"/>
                </a:endParaRPr>
              </a:p>
              <a:p>
                <a:pPr>
                  <a:spcBef>
                    <a:spcPct val="20000"/>
                  </a:spcBef>
                </a:pPr>
                <a:endParaRPr lang="zh-CN" altLang="zh-CN" sz="2800" dirty="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84" name="Rectangle 20"/>
              <p:cNvSpPr/>
              <p:nvPr/>
            </p:nvSpPr>
            <p:spPr>
              <a:xfrm>
                <a:off x="45" y="249"/>
                <a:ext cx="1043" cy="4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0000" tIns="46800" rIns="90000" bIns="46800" anchor="ctr" anchorCtr="1"/>
              <a:p>
                <a:pPr>
                  <a:spcBef>
                    <a:spcPct val="20000"/>
                  </a:spcBef>
                </a:pPr>
                <a:r>
                  <a:rPr lang="zh-CN" altLang="en-US" sz="2400" b="1" dirty="0">
                    <a:latin typeface="楷体_GB2312" pitchFamily="1" charset="-122"/>
                    <a:ea typeface="楷体_GB2312" pitchFamily="1" charset="-122"/>
                  </a:rPr>
                  <a:t>省力杠杆</a:t>
                </a:r>
                <a:endParaRPr lang="zh-CN" altLang="en-US" sz="2400" b="1" dirty="0">
                  <a:latin typeface="楷体_GB2312" pitchFamily="1" charset="-122"/>
                  <a:ea typeface="楷体_GB2312" pitchFamily="1" charset="-122"/>
                </a:endParaRPr>
              </a:p>
            </p:txBody>
          </p:sp>
          <p:sp>
            <p:nvSpPr>
              <p:cNvPr id="19485" name="Line 21"/>
              <p:cNvSpPr/>
              <p:nvPr/>
            </p:nvSpPr>
            <p:spPr>
              <a:xfrm>
                <a:off x="0" y="0"/>
                <a:ext cx="5556" cy="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6" name="Line 22"/>
              <p:cNvSpPr/>
              <p:nvPr/>
            </p:nvSpPr>
            <p:spPr>
              <a:xfrm>
                <a:off x="0" y="771"/>
                <a:ext cx="5556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7" name="Line 23"/>
              <p:cNvSpPr/>
              <p:nvPr/>
            </p:nvSpPr>
            <p:spPr>
              <a:xfrm>
                <a:off x="0" y="1316"/>
                <a:ext cx="5556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8" name="Line 24"/>
              <p:cNvSpPr/>
              <p:nvPr/>
            </p:nvSpPr>
            <p:spPr>
              <a:xfrm>
                <a:off x="0" y="1951"/>
                <a:ext cx="5556" cy="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9" name="Line 25"/>
              <p:cNvSpPr/>
              <p:nvPr/>
            </p:nvSpPr>
            <p:spPr>
              <a:xfrm>
                <a:off x="0" y="0"/>
                <a:ext cx="0" cy="1951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90" name="Line 26"/>
              <p:cNvSpPr/>
              <p:nvPr/>
            </p:nvSpPr>
            <p:spPr>
              <a:xfrm>
                <a:off x="1179" y="0"/>
                <a:ext cx="0" cy="195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91" name="Line 27"/>
              <p:cNvSpPr/>
              <p:nvPr/>
            </p:nvSpPr>
            <p:spPr>
              <a:xfrm flipH="1">
                <a:off x="2404" y="0"/>
                <a:ext cx="10" cy="195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92" name="Line 28"/>
              <p:cNvSpPr/>
              <p:nvPr/>
            </p:nvSpPr>
            <p:spPr>
              <a:xfrm flipH="1">
                <a:off x="3583" y="0"/>
                <a:ext cx="0" cy="1316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93" name="Line 29"/>
              <p:cNvSpPr/>
              <p:nvPr/>
            </p:nvSpPr>
            <p:spPr>
              <a:xfrm>
                <a:off x="4712" y="0"/>
                <a:ext cx="5" cy="195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94" name="Line 30"/>
              <p:cNvSpPr/>
              <p:nvPr/>
            </p:nvSpPr>
            <p:spPr>
              <a:xfrm>
                <a:off x="0" y="249"/>
                <a:ext cx="5556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95" name="Line 31"/>
              <p:cNvSpPr/>
              <p:nvPr/>
            </p:nvSpPr>
            <p:spPr>
              <a:xfrm>
                <a:off x="5579" y="0"/>
                <a:ext cx="0" cy="195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463" name="Rectangle 32"/>
            <p:cNvSpPr/>
            <p:nvPr/>
          </p:nvSpPr>
          <p:spPr>
            <a:xfrm>
              <a:off x="1116" y="688"/>
              <a:ext cx="1406" cy="5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L</a:t>
              </a:r>
              <a:r>
                <a:rPr lang="zh-CN" altLang="zh-CN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1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&gt;L</a:t>
              </a:r>
              <a:r>
                <a:rPr lang="zh-CN" altLang="zh-CN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2</a:t>
              </a:r>
              <a:r>
                <a:rPr lang="zh-CN" altLang="en-US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，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F</a:t>
              </a:r>
              <a:r>
                <a:rPr lang="zh-CN" altLang="zh-CN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1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&lt;F</a:t>
              </a:r>
              <a:r>
                <a:rPr lang="zh-CN" altLang="zh-CN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2</a:t>
              </a:r>
              <a:endParaRPr lang="zh-CN" altLang="zh-CN" sz="2000" b="1" baseline="-25000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(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动力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&lt;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阻力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)</a:t>
              </a:r>
              <a:endParaRPr lang="zh-CN" altLang="zh-CN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19464" name="Rectangle 33"/>
            <p:cNvSpPr/>
            <p:nvPr/>
          </p:nvSpPr>
          <p:spPr>
            <a:xfrm>
              <a:off x="1116" y="1230"/>
              <a:ext cx="1406" cy="5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L</a:t>
              </a:r>
              <a:r>
                <a:rPr lang="zh-CN" altLang="zh-CN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1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&lt;L</a:t>
              </a:r>
              <a:r>
                <a:rPr lang="zh-CN" altLang="zh-CN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2</a:t>
              </a:r>
              <a:r>
                <a:rPr lang="zh-CN" altLang="en-US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，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F</a:t>
              </a:r>
              <a:r>
                <a:rPr lang="zh-CN" altLang="zh-CN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1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&gt;F</a:t>
              </a:r>
              <a:r>
                <a:rPr lang="zh-CN" altLang="zh-CN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2</a:t>
              </a:r>
              <a:endParaRPr lang="zh-CN" altLang="zh-CN" sz="2000" b="1" baseline="-25000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(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动力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&gt;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阻力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)</a:t>
              </a:r>
              <a:endParaRPr lang="zh-CN" altLang="zh-CN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19465" name="Rectangle 34"/>
            <p:cNvSpPr/>
            <p:nvPr/>
          </p:nvSpPr>
          <p:spPr>
            <a:xfrm>
              <a:off x="1112" y="1820"/>
              <a:ext cx="1320" cy="5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L</a:t>
              </a:r>
              <a:r>
                <a:rPr lang="zh-CN" altLang="zh-CN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1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=L</a:t>
              </a:r>
              <a:r>
                <a:rPr lang="zh-CN" altLang="zh-CN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2</a:t>
              </a:r>
              <a:r>
                <a:rPr lang="zh-CN" altLang="en-US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，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F</a:t>
              </a:r>
              <a:r>
                <a:rPr lang="zh-CN" altLang="zh-CN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1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=F</a:t>
              </a:r>
              <a:r>
                <a:rPr lang="zh-CN" altLang="zh-CN" sz="2000" b="1" baseline="-25000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2</a:t>
              </a:r>
              <a:endParaRPr lang="zh-CN" altLang="zh-CN" sz="2000" b="1" baseline="-25000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(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动力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=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阻力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)</a:t>
              </a:r>
              <a:endParaRPr lang="zh-CN" altLang="zh-CN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19466" name="Text Box 35"/>
            <p:cNvSpPr txBox="1"/>
            <p:nvPr/>
          </p:nvSpPr>
          <p:spPr>
            <a:xfrm>
              <a:off x="2519" y="867"/>
              <a:ext cx="58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省力</a:t>
              </a:r>
              <a:endPara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19467" name="Text Box 36"/>
            <p:cNvSpPr txBox="1"/>
            <p:nvPr/>
          </p:nvSpPr>
          <p:spPr>
            <a:xfrm>
              <a:off x="2473" y="1412"/>
              <a:ext cx="816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省距离</a:t>
              </a:r>
              <a:endPara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19468" name="Rectangle 37"/>
            <p:cNvSpPr/>
            <p:nvPr/>
          </p:nvSpPr>
          <p:spPr>
            <a:xfrm>
              <a:off x="2450" y="1966"/>
              <a:ext cx="1562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既不省力也不省距离</a:t>
              </a:r>
              <a:endPara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19469" name="Rectangle 38"/>
            <p:cNvSpPr/>
            <p:nvPr/>
          </p:nvSpPr>
          <p:spPr>
            <a:xfrm>
              <a:off x="3471" y="900"/>
              <a:ext cx="59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费距离</a:t>
              </a:r>
              <a:endPara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19470" name="Rectangle 39"/>
            <p:cNvSpPr/>
            <p:nvPr/>
          </p:nvSpPr>
          <p:spPr>
            <a:xfrm>
              <a:off x="3516" y="1399"/>
              <a:ext cx="51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b="1" dirty="0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费 力</a:t>
              </a:r>
              <a:endParaRPr lang="zh-CN" altLang="en-US" sz="2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Oval 2"/>
          <p:cNvSpPr/>
          <p:nvPr/>
        </p:nvSpPr>
        <p:spPr>
          <a:xfrm>
            <a:off x="2424113" y="1052513"/>
            <a:ext cx="1439862" cy="15113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7" name="Oval 3"/>
          <p:cNvSpPr/>
          <p:nvPr/>
        </p:nvSpPr>
        <p:spPr>
          <a:xfrm>
            <a:off x="5232400" y="1557338"/>
            <a:ext cx="1655763" cy="649287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Rectangle 4"/>
          <p:cNvSpPr/>
          <p:nvPr/>
        </p:nvSpPr>
        <p:spPr>
          <a:xfrm>
            <a:off x="7896225" y="1700213"/>
            <a:ext cx="1728788" cy="2873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5" name="Oval 5"/>
          <p:cNvSpPr/>
          <p:nvPr/>
        </p:nvSpPr>
        <p:spPr>
          <a:xfrm>
            <a:off x="3071813" y="1700213"/>
            <a:ext cx="215900" cy="215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0" name="Oval 6"/>
          <p:cNvSpPr/>
          <p:nvPr/>
        </p:nvSpPr>
        <p:spPr>
          <a:xfrm>
            <a:off x="5880100" y="1773238"/>
            <a:ext cx="287338" cy="215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1" name="Oval 7"/>
          <p:cNvSpPr/>
          <p:nvPr/>
        </p:nvSpPr>
        <p:spPr>
          <a:xfrm>
            <a:off x="8616950" y="1700213"/>
            <a:ext cx="360363" cy="2873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2" name="Text Box 8"/>
          <p:cNvSpPr txBox="1"/>
          <p:nvPr/>
        </p:nvSpPr>
        <p:spPr>
          <a:xfrm>
            <a:off x="2711450" y="2924175"/>
            <a:ext cx="766572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可  见  ，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滑轮 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也  是 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杠   杆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513" name="Text Box 9"/>
          <p:cNvSpPr txBox="1"/>
          <p:nvPr/>
        </p:nvSpPr>
        <p:spPr>
          <a:xfrm>
            <a:off x="2063750" y="4086225"/>
            <a:ext cx="8137525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根据杠杆的种类的特征，和动、定滑轮的特点，动、定滑轮分别属于哪一类型的杠杆，为什么？分别找出动、定滑轮的五要素。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 animBg="1"/>
      <p:bldP spid="21508" grpId="0" bldLvl="0" animBg="1"/>
      <p:bldP spid="21510" grpId="0" bldLvl="0" animBg="1"/>
      <p:bldP spid="21511" grpId="0" bldLvl="0" animBg="1"/>
      <p:bldP spid="21512" grpId="0"/>
      <p:bldP spid="215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/>
          <p:nvPr/>
        </p:nvSpPr>
        <p:spPr>
          <a:xfrm>
            <a:off x="2894013" y="1133475"/>
            <a:ext cx="1968500" cy="727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endParaRPr lang="zh-CN" altLang="zh-CN" sz="4000" b="1" dirty="0">
              <a:latin typeface="Arial" panose="020B0604020202020204" pitchFamily="34" charset="0"/>
            </a:endParaRPr>
          </a:p>
        </p:txBody>
      </p:sp>
      <p:sp>
        <p:nvSpPr>
          <p:cNvPr id="22531" name="Rectangle 3"/>
          <p:cNvSpPr/>
          <p:nvPr/>
        </p:nvSpPr>
        <p:spPr>
          <a:xfrm>
            <a:off x="3324225" y="3014663"/>
            <a:ext cx="323850" cy="5588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p>
            <a:pPr marL="342900" indent="-342900">
              <a:spcBef>
                <a:spcPct val="20000"/>
              </a:spcBef>
            </a:pPr>
            <a:r>
              <a:rPr lang="zh-CN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lang="zh-CN" altLang="zh-CN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3108325" y="2330450"/>
            <a:ext cx="6842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r</a:t>
            </a:r>
            <a:endParaRPr lang="zh-CN" altLang="zh-CN" sz="40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3648075" y="2349500"/>
            <a:ext cx="6842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r</a:t>
            </a:r>
            <a:endParaRPr lang="zh-CN" altLang="zh-CN" sz="40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927350" y="2492375"/>
            <a:ext cx="1223963" cy="541338"/>
            <a:chOff x="0" y="0"/>
            <a:chExt cx="771" cy="341"/>
          </a:xfrm>
        </p:grpSpPr>
        <p:sp>
          <p:nvSpPr>
            <p:cNvPr id="21556" name="AutoShape 7"/>
            <p:cNvSpPr/>
            <p:nvPr/>
          </p:nvSpPr>
          <p:spPr>
            <a:xfrm rot="5400000">
              <a:off x="215" y="-215"/>
              <a:ext cx="341" cy="771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57" name="Rectangle 8"/>
            <p:cNvSpPr/>
            <p:nvPr/>
          </p:nvSpPr>
          <p:spPr>
            <a:xfrm>
              <a:off x="46" y="182"/>
              <a:ext cx="680" cy="136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1511" name="Line 9"/>
          <p:cNvSpPr/>
          <p:nvPr/>
        </p:nvSpPr>
        <p:spPr>
          <a:xfrm>
            <a:off x="3541713" y="1654175"/>
            <a:ext cx="0" cy="13335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2" name="Line 10"/>
          <p:cNvSpPr/>
          <p:nvPr/>
        </p:nvSpPr>
        <p:spPr>
          <a:xfrm>
            <a:off x="2965450" y="3022600"/>
            <a:ext cx="0" cy="2232025"/>
          </a:xfrm>
          <a:prstGeom prst="line">
            <a:avLst/>
          </a:prstGeom>
          <a:ln w="5715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3" name="Line 11"/>
          <p:cNvSpPr/>
          <p:nvPr/>
        </p:nvSpPr>
        <p:spPr>
          <a:xfrm>
            <a:off x="4151313" y="3068638"/>
            <a:ext cx="0" cy="1331912"/>
          </a:xfrm>
          <a:prstGeom prst="line">
            <a:avLst/>
          </a:prstGeom>
          <a:ln w="57150" cap="flat" cmpd="sng">
            <a:solidFill>
              <a:srgbClr val="00FFFF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21514" name="Rectangle 12"/>
          <p:cNvSpPr/>
          <p:nvPr/>
        </p:nvSpPr>
        <p:spPr>
          <a:xfrm>
            <a:off x="3721100" y="898525"/>
            <a:ext cx="1968500" cy="727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endParaRPr lang="zh-CN" altLang="zh-CN" sz="4000" b="1" dirty="0">
              <a:latin typeface="Arial" panose="020B0604020202020204" pitchFamily="34" charset="0"/>
            </a:endParaRPr>
          </a:p>
        </p:txBody>
      </p:sp>
      <p:sp>
        <p:nvSpPr>
          <p:cNvPr id="21515" name="Text Box 13"/>
          <p:cNvSpPr txBox="1"/>
          <p:nvPr/>
        </p:nvSpPr>
        <p:spPr>
          <a:xfrm>
            <a:off x="4189413" y="3959225"/>
            <a:ext cx="9366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4000" b="1" dirty="0">
                <a:latin typeface="Arial" panose="020B0604020202020204" pitchFamily="34" charset="0"/>
                <a:ea typeface="隶书" panose="02010509060101010101" pitchFamily="49" charset="-122"/>
              </a:rPr>
              <a:t>F</a:t>
            </a:r>
            <a:endParaRPr lang="zh-CN" altLang="zh-CN" sz="40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1516" name="Line 14"/>
          <p:cNvSpPr/>
          <p:nvPr/>
        </p:nvSpPr>
        <p:spPr>
          <a:xfrm>
            <a:off x="2568575" y="1654175"/>
            <a:ext cx="230505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7" name="Line 15"/>
          <p:cNvSpPr/>
          <p:nvPr/>
        </p:nvSpPr>
        <p:spPr>
          <a:xfrm>
            <a:off x="3503613" y="1701800"/>
            <a:ext cx="0" cy="13335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8" name="Line 16"/>
          <p:cNvSpPr/>
          <p:nvPr/>
        </p:nvSpPr>
        <p:spPr>
          <a:xfrm>
            <a:off x="2965450" y="3022600"/>
            <a:ext cx="0" cy="2232025"/>
          </a:xfrm>
          <a:prstGeom prst="line">
            <a:avLst/>
          </a:prstGeom>
          <a:ln w="5715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17"/>
          <p:cNvGrpSpPr/>
          <p:nvPr/>
        </p:nvGrpSpPr>
        <p:grpSpPr>
          <a:xfrm>
            <a:off x="2928938" y="2997200"/>
            <a:ext cx="1223962" cy="649288"/>
            <a:chOff x="0" y="0"/>
            <a:chExt cx="771" cy="409"/>
          </a:xfrm>
        </p:grpSpPr>
        <p:sp>
          <p:nvSpPr>
            <p:cNvPr id="21554" name="AutoShape 18"/>
            <p:cNvSpPr/>
            <p:nvPr/>
          </p:nvSpPr>
          <p:spPr>
            <a:xfrm rot="-5400000" flipV="1">
              <a:off x="215" y="-148"/>
              <a:ext cx="341" cy="771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55" name="Rectangle 19"/>
            <p:cNvSpPr/>
            <p:nvPr/>
          </p:nvSpPr>
          <p:spPr>
            <a:xfrm>
              <a:off x="46" y="0"/>
              <a:ext cx="680" cy="227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520" name="Group 20"/>
          <p:cNvGrpSpPr/>
          <p:nvPr/>
        </p:nvGrpSpPr>
        <p:grpSpPr>
          <a:xfrm>
            <a:off x="2928938" y="2951163"/>
            <a:ext cx="1225550" cy="144462"/>
            <a:chOff x="0" y="0"/>
            <a:chExt cx="772" cy="91"/>
          </a:xfrm>
        </p:grpSpPr>
        <p:sp>
          <p:nvSpPr>
            <p:cNvPr id="21552" name="Rectangle 21"/>
            <p:cNvSpPr/>
            <p:nvPr/>
          </p:nvSpPr>
          <p:spPr>
            <a:xfrm>
              <a:off x="0" y="0"/>
              <a:ext cx="772" cy="91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53" name="Oval 22"/>
            <p:cNvSpPr/>
            <p:nvPr/>
          </p:nvSpPr>
          <p:spPr>
            <a:xfrm>
              <a:off x="340" y="0"/>
              <a:ext cx="91" cy="9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1521" name="Text Box 23"/>
          <p:cNvSpPr txBox="1"/>
          <p:nvPr/>
        </p:nvSpPr>
        <p:spPr>
          <a:xfrm>
            <a:off x="4224338" y="3933825"/>
            <a:ext cx="9366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4000" b="1" dirty="0">
                <a:latin typeface="Arial" panose="020B0604020202020204" pitchFamily="34" charset="0"/>
                <a:ea typeface="隶书" panose="02010509060101010101" pitchFamily="49" charset="-122"/>
              </a:rPr>
              <a:t>F</a:t>
            </a:r>
            <a:endParaRPr lang="zh-CN" altLang="zh-CN" sz="40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1522" name="Line 24"/>
          <p:cNvSpPr/>
          <p:nvPr/>
        </p:nvSpPr>
        <p:spPr>
          <a:xfrm>
            <a:off x="2568575" y="1654175"/>
            <a:ext cx="230505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3" name="Rectangle 25"/>
          <p:cNvSpPr/>
          <p:nvPr/>
        </p:nvSpPr>
        <p:spPr>
          <a:xfrm>
            <a:off x="2928938" y="2951163"/>
            <a:ext cx="1225550" cy="144462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54" name="Oval 26"/>
          <p:cNvSpPr/>
          <p:nvPr/>
        </p:nvSpPr>
        <p:spPr>
          <a:xfrm>
            <a:off x="3468688" y="2951163"/>
            <a:ext cx="144462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" name="Group 27"/>
          <p:cNvGrpSpPr/>
          <p:nvPr/>
        </p:nvGrpSpPr>
        <p:grpSpPr>
          <a:xfrm>
            <a:off x="3143250" y="1773238"/>
            <a:ext cx="720725" cy="2376487"/>
            <a:chOff x="0" y="0"/>
            <a:chExt cx="454" cy="1497"/>
          </a:xfrm>
        </p:grpSpPr>
        <p:grpSp>
          <p:nvGrpSpPr>
            <p:cNvPr id="21541" name="Group 28"/>
            <p:cNvGrpSpPr/>
            <p:nvPr/>
          </p:nvGrpSpPr>
          <p:grpSpPr>
            <a:xfrm>
              <a:off x="0" y="0"/>
              <a:ext cx="454" cy="1497"/>
              <a:chOff x="0" y="0"/>
              <a:chExt cx="454" cy="1497"/>
            </a:xfrm>
          </p:grpSpPr>
          <p:grpSp>
            <p:nvGrpSpPr>
              <p:cNvPr id="21544" name="Group 29"/>
              <p:cNvGrpSpPr/>
              <p:nvPr/>
            </p:nvGrpSpPr>
            <p:grpSpPr>
              <a:xfrm>
                <a:off x="0" y="0"/>
                <a:ext cx="318" cy="295"/>
                <a:chOff x="0" y="0"/>
                <a:chExt cx="318" cy="295"/>
              </a:xfrm>
            </p:grpSpPr>
            <p:sp>
              <p:nvSpPr>
                <p:cNvPr id="21549" name="Oval 30"/>
                <p:cNvSpPr/>
                <p:nvPr/>
              </p:nvSpPr>
              <p:spPr>
                <a:xfrm>
                  <a:off x="114" y="0"/>
                  <a:ext cx="204" cy="204"/>
                </a:xfrm>
                <a:prstGeom prst="ellipse">
                  <a:avLst/>
                </a:prstGeom>
                <a:noFill/>
                <a:ln w="444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0" name="Line 31"/>
                <p:cNvSpPr/>
                <p:nvPr/>
              </p:nvSpPr>
              <p:spPr>
                <a:xfrm>
                  <a:off x="227" y="204"/>
                  <a:ext cx="0" cy="91"/>
                </a:xfrm>
                <a:prstGeom prst="line">
                  <a:avLst/>
                </a:prstGeom>
                <a:ln w="571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551" name="Rectangle 32"/>
                <p:cNvSpPr/>
                <p:nvPr/>
              </p:nvSpPr>
              <p:spPr>
                <a:xfrm>
                  <a:off x="0" y="91"/>
                  <a:ext cx="204" cy="13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45" name="Group 33"/>
              <p:cNvGrpSpPr/>
              <p:nvPr/>
            </p:nvGrpSpPr>
            <p:grpSpPr>
              <a:xfrm>
                <a:off x="137" y="1202"/>
                <a:ext cx="317" cy="295"/>
                <a:chOff x="0" y="0"/>
                <a:chExt cx="317" cy="295"/>
              </a:xfrm>
            </p:grpSpPr>
            <p:sp>
              <p:nvSpPr>
                <p:cNvPr id="21546" name="Oval 34"/>
                <p:cNvSpPr/>
                <p:nvPr/>
              </p:nvSpPr>
              <p:spPr>
                <a:xfrm>
                  <a:off x="0" y="91"/>
                  <a:ext cx="204" cy="204"/>
                </a:xfrm>
                <a:prstGeom prst="ellipse">
                  <a:avLst/>
                </a:prstGeom>
                <a:noFill/>
                <a:ln w="444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47" name="Line 35"/>
                <p:cNvSpPr/>
                <p:nvPr/>
              </p:nvSpPr>
              <p:spPr>
                <a:xfrm>
                  <a:off x="91" y="0"/>
                  <a:ext cx="0" cy="91"/>
                </a:xfrm>
                <a:prstGeom prst="line">
                  <a:avLst/>
                </a:prstGeom>
                <a:ln w="571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548" name="Rectangle 36"/>
                <p:cNvSpPr/>
                <p:nvPr/>
              </p:nvSpPr>
              <p:spPr>
                <a:xfrm>
                  <a:off x="113" y="68"/>
                  <a:ext cx="204" cy="13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1542" name="Rectangle 37"/>
            <p:cNvSpPr/>
            <p:nvPr/>
          </p:nvSpPr>
          <p:spPr>
            <a:xfrm>
              <a:off x="159" y="295"/>
              <a:ext cx="159" cy="908"/>
            </a:xfrm>
            <a:prstGeom prst="rect">
              <a:avLst/>
            </a:prstGeom>
            <a:solidFill>
              <a:srgbClr val="808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43" name="Oval 38"/>
            <p:cNvSpPr/>
            <p:nvPr/>
          </p:nvSpPr>
          <p:spPr>
            <a:xfrm>
              <a:off x="205" y="726"/>
              <a:ext cx="90" cy="90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526" name="Group 39"/>
          <p:cNvGrpSpPr/>
          <p:nvPr/>
        </p:nvGrpSpPr>
        <p:grpSpPr>
          <a:xfrm>
            <a:off x="2603500" y="5211763"/>
            <a:ext cx="863600" cy="706438"/>
            <a:chOff x="0" y="0"/>
            <a:chExt cx="544" cy="445"/>
          </a:xfrm>
        </p:grpSpPr>
        <p:sp>
          <p:nvSpPr>
            <p:cNvPr id="21539" name="Rectangle 40"/>
            <p:cNvSpPr/>
            <p:nvPr/>
          </p:nvSpPr>
          <p:spPr>
            <a:xfrm>
              <a:off x="0" y="11"/>
              <a:ext cx="431" cy="43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40" name="Text Box 41"/>
            <p:cNvSpPr txBox="1"/>
            <p:nvPr/>
          </p:nvSpPr>
          <p:spPr>
            <a:xfrm>
              <a:off x="22" y="0"/>
              <a:ext cx="522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zh-CN" sz="4000" b="1" dirty="0">
                  <a:latin typeface="Arial" panose="020B0604020202020204" pitchFamily="34" charset="0"/>
                  <a:ea typeface="隶书" panose="02010509060101010101" pitchFamily="49" charset="-122"/>
                </a:rPr>
                <a:t>G</a:t>
              </a:r>
              <a:endParaRPr lang="zh-CN" altLang="zh-CN" sz="4000" b="1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sp>
        <p:nvSpPr>
          <p:cNvPr id="22570" name="AutoShape 102"/>
          <p:cNvSpPr/>
          <p:nvPr/>
        </p:nvSpPr>
        <p:spPr>
          <a:xfrm rot="5400000">
            <a:off x="3179763" y="2600325"/>
            <a:ext cx="73025" cy="576263"/>
          </a:xfrm>
          <a:prstGeom prst="leftBrace">
            <a:avLst>
              <a:gd name="adj1" fmla="val 79899"/>
              <a:gd name="adj2" fmla="val 50000"/>
            </a:avLst>
          </a:prstGeom>
          <a:noFill/>
          <a:ln w="317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0" hangingPunct="0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2571" name="Line 98"/>
          <p:cNvSpPr/>
          <p:nvPr/>
        </p:nvSpPr>
        <p:spPr>
          <a:xfrm flipH="1" flipV="1">
            <a:off x="2855913" y="2997200"/>
            <a:ext cx="647700" cy="0"/>
          </a:xfrm>
          <a:prstGeom prst="line">
            <a:avLst/>
          </a:prstGeom>
          <a:ln w="3175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10" name="Group 44"/>
          <p:cNvGrpSpPr/>
          <p:nvPr/>
        </p:nvGrpSpPr>
        <p:grpSpPr>
          <a:xfrm>
            <a:off x="3000375" y="3070225"/>
            <a:ext cx="144463" cy="142875"/>
            <a:chOff x="0" y="0"/>
            <a:chExt cx="192" cy="192"/>
          </a:xfrm>
        </p:grpSpPr>
        <p:sp>
          <p:nvSpPr>
            <p:cNvPr id="21537" name="Line 144"/>
            <p:cNvSpPr/>
            <p:nvPr/>
          </p:nvSpPr>
          <p:spPr>
            <a:xfrm>
              <a:off x="192" y="0"/>
              <a:ext cx="0" cy="19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8" name="Line 145"/>
            <p:cNvSpPr/>
            <p:nvPr/>
          </p:nvSpPr>
          <p:spPr>
            <a:xfrm flipH="1">
              <a:off x="0" y="192"/>
              <a:ext cx="19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2575" name="AutoShape 105"/>
          <p:cNvSpPr/>
          <p:nvPr/>
        </p:nvSpPr>
        <p:spPr>
          <a:xfrm rot="5400000">
            <a:off x="3754438" y="2601913"/>
            <a:ext cx="215900" cy="574675"/>
          </a:xfrm>
          <a:prstGeom prst="leftBrace">
            <a:avLst>
              <a:gd name="adj1" fmla="val 23783"/>
              <a:gd name="adj2" fmla="val 50296"/>
            </a:avLst>
          </a:prstGeom>
          <a:noFill/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0" hangingPunct="0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2576" name="Line 99"/>
          <p:cNvSpPr/>
          <p:nvPr/>
        </p:nvSpPr>
        <p:spPr>
          <a:xfrm flipH="1">
            <a:off x="3648075" y="2997200"/>
            <a:ext cx="504825" cy="6350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11" name="Group 49"/>
          <p:cNvGrpSpPr/>
          <p:nvPr/>
        </p:nvGrpSpPr>
        <p:grpSpPr>
          <a:xfrm rot="5471082">
            <a:off x="3935413" y="3068638"/>
            <a:ext cx="142875" cy="142875"/>
            <a:chOff x="0" y="0"/>
            <a:chExt cx="192" cy="192"/>
          </a:xfrm>
        </p:grpSpPr>
        <p:sp>
          <p:nvSpPr>
            <p:cNvPr id="21535" name="Line 141"/>
            <p:cNvSpPr/>
            <p:nvPr/>
          </p:nvSpPr>
          <p:spPr>
            <a:xfrm>
              <a:off x="192" y="0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6" name="Line 142"/>
            <p:cNvSpPr/>
            <p:nvPr/>
          </p:nvSpPr>
          <p:spPr>
            <a:xfrm flipH="1">
              <a:off x="0" y="192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5375275" y="2422525"/>
            <a:ext cx="4537075" cy="3046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sz="4800" b="1" kern="1200" cap="none" spc="0" normalizeH="0" baseline="0" noProof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定滑轮实质</a:t>
            </a:r>
            <a:endParaRPr kumimoji="0" lang="zh-CN" sz="4800" b="1" kern="1200" cap="none" spc="0" normalizeH="0" baseline="0" noProof="0" smtClean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sz="4800" b="1" kern="1200" cap="none" spc="0" normalizeH="0" baseline="0" noProof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是一个</a:t>
            </a:r>
            <a:r>
              <a:rPr kumimoji="0" lang="zh-CN" sz="4800" b="1" kern="1200" cap="none" spc="0" normalizeH="0" baseline="0" noProof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等臂</a:t>
            </a:r>
            <a:r>
              <a:rPr kumimoji="0" lang="zh-CN" sz="4800" b="1" kern="1200" cap="none" spc="0" normalizeH="0" baseline="0" noProof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杠杆</a:t>
            </a:r>
            <a:endParaRPr kumimoji="0" lang="zh-CN" sz="4800" b="1" kern="1200" cap="none" spc="0" normalizeH="0" baseline="0" noProof="0" smtClean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sz="4800" b="1" kern="1200" cap="none" spc="0" normalizeH="0" baseline="0" noProof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 </a:t>
            </a:r>
            <a:r>
              <a:rPr kumimoji="0" lang="zh-CN" altLang="zh-CN" sz="4800" b="1" i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l</a:t>
            </a:r>
            <a:r>
              <a:rPr kumimoji="0" lang="zh-CN" altLang="zh-CN" sz="4800" b="1" kern="1200" cap="none" spc="0" normalizeH="0" baseline="-2500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zh-CN" sz="4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=</a:t>
            </a:r>
            <a:r>
              <a:rPr kumimoji="0" lang="zh-CN" altLang="zh-CN" sz="4800" b="1" i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l</a:t>
            </a:r>
            <a:r>
              <a:rPr kumimoji="0" lang="zh-CN" altLang="zh-CN" sz="4800" b="1" kern="1200" cap="none" spc="0" normalizeH="0" baseline="-2500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 </a:t>
            </a:r>
            <a:r>
              <a:rPr kumimoji="0" lang="zh-CN" sz="4800" b="1" kern="1200" cap="none" spc="0" normalizeH="0" baseline="0" noProof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endParaRPr kumimoji="0" lang="zh-CN" sz="4800" b="1" kern="1200" cap="none" spc="0" normalizeH="0" baseline="0" noProof="0" smtClean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534" name="Text Box 53"/>
          <p:cNvSpPr txBox="1"/>
          <p:nvPr/>
        </p:nvSpPr>
        <p:spPr>
          <a:xfrm>
            <a:off x="1992313" y="476250"/>
            <a:ext cx="867568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Arial" panose="020B0604020202020204" pitchFamily="34" charset="0"/>
              </a:rPr>
              <a:t>使用定滑轮为什么不省力？</a:t>
            </a:r>
            <a:endParaRPr lang="zh-CN" altLang="en-US" sz="4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54" grpId="0" bldLvl="0" animBg="1"/>
      <p:bldP spid="22570" grpId="0" bldLvl="0" animBg="1"/>
      <p:bldP spid="22575" grpId="0" bldLvl="0" animBg="1"/>
      <p:bldP spid="2258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2"/>
          <p:cNvSpPr txBox="1"/>
          <p:nvPr/>
        </p:nvSpPr>
        <p:spPr>
          <a:xfrm>
            <a:off x="3357563" y="3438525"/>
            <a:ext cx="7937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2r</a:t>
            </a:r>
            <a:endParaRPr lang="zh-CN" altLang="zh-CN" sz="40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4579" name="Text Box 3"/>
          <p:cNvSpPr txBox="1"/>
          <p:nvPr/>
        </p:nvSpPr>
        <p:spPr>
          <a:xfrm>
            <a:off x="3143250" y="4149725"/>
            <a:ext cx="6842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r</a:t>
            </a:r>
            <a:endParaRPr lang="zh-CN" altLang="zh-CN" sz="4000" b="1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3556" name="Line 4"/>
          <p:cNvSpPr/>
          <p:nvPr/>
        </p:nvSpPr>
        <p:spPr>
          <a:xfrm>
            <a:off x="3719513" y="4221163"/>
            <a:ext cx="0" cy="10795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57" name="Line 5"/>
          <p:cNvSpPr/>
          <p:nvPr/>
        </p:nvSpPr>
        <p:spPr>
          <a:xfrm>
            <a:off x="4295775" y="2781300"/>
            <a:ext cx="0" cy="1439863"/>
          </a:xfrm>
          <a:prstGeom prst="line">
            <a:avLst/>
          </a:prstGeom>
          <a:ln w="57150" cap="flat" cmpd="sng">
            <a:solidFill>
              <a:srgbClr val="00FFFF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23558" name="Line 6"/>
          <p:cNvSpPr/>
          <p:nvPr/>
        </p:nvSpPr>
        <p:spPr>
          <a:xfrm>
            <a:off x="3073400" y="1663700"/>
            <a:ext cx="0" cy="2520950"/>
          </a:xfrm>
          <a:prstGeom prst="line">
            <a:avLst/>
          </a:prstGeom>
          <a:ln w="5715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59" name="Text Box 7"/>
          <p:cNvSpPr txBox="1"/>
          <p:nvPr/>
        </p:nvSpPr>
        <p:spPr>
          <a:xfrm>
            <a:off x="4440238" y="2636838"/>
            <a:ext cx="6842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4000" b="1" dirty="0">
                <a:latin typeface="Arial" panose="020B0604020202020204" pitchFamily="34" charset="0"/>
                <a:ea typeface="隶书" panose="02010509060101010101" pitchFamily="49" charset="-122"/>
              </a:rPr>
              <a:t>F</a:t>
            </a:r>
            <a:endParaRPr lang="zh-CN" altLang="zh-CN" sz="40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3560" name="Line 8"/>
          <p:cNvSpPr/>
          <p:nvPr/>
        </p:nvSpPr>
        <p:spPr>
          <a:xfrm>
            <a:off x="2352675" y="1663700"/>
            <a:ext cx="230505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9"/>
          <p:cNvGrpSpPr/>
          <p:nvPr/>
        </p:nvGrpSpPr>
        <p:grpSpPr>
          <a:xfrm>
            <a:off x="3071813" y="3573463"/>
            <a:ext cx="1223962" cy="541337"/>
            <a:chOff x="0" y="0"/>
            <a:chExt cx="771" cy="341"/>
          </a:xfrm>
        </p:grpSpPr>
        <p:sp>
          <p:nvSpPr>
            <p:cNvPr id="23601" name="AutoShape 10"/>
            <p:cNvSpPr/>
            <p:nvPr/>
          </p:nvSpPr>
          <p:spPr>
            <a:xfrm rot="5400000">
              <a:off x="215" y="-215"/>
              <a:ext cx="341" cy="771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02" name="Rectangle 11"/>
            <p:cNvSpPr/>
            <p:nvPr/>
          </p:nvSpPr>
          <p:spPr>
            <a:xfrm>
              <a:off x="46" y="182"/>
              <a:ext cx="680" cy="136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3071813" y="4076700"/>
            <a:ext cx="1223962" cy="649288"/>
            <a:chOff x="0" y="0"/>
            <a:chExt cx="771" cy="409"/>
          </a:xfrm>
        </p:grpSpPr>
        <p:sp>
          <p:nvSpPr>
            <p:cNvPr id="23599" name="AutoShape 13"/>
            <p:cNvSpPr/>
            <p:nvPr/>
          </p:nvSpPr>
          <p:spPr>
            <a:xfrm rot="-5400000" flipV="1">
              <a:off x="215" y="-148"/>
              <a:ext cx="341" cy="771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00" name="Rectangle 14"/>
            <p:cNvSpPr/>
            <p:nvPr/>
          </p:nvSpPr>
          <p:spPr>
            <a:xfrm>
              <a:off x="46" y="0"/>
              <a:ext cx="680" cy="227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3563" name="Rectangle 15"/>
          <p:cNvSpPr/>
          <p:nvPr/>
        </p:nvSpPr>
        <p:spPr>
          <a:xfrm>
            <a:off x="3071813" y="4076700"/>
            <a:ext cx="1225550" cy="144463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3321050" y="2924175"/>
            <a:ext cx="720725" cy="2376488"/>
            <a:chOff x="0" y="0"/>
            <a:chExt cx="454" cy="1497"/>
          </a:xfrm>
        </p:grpSpPr>
        <p:grpSp>
          <p:nvGrpSpPr>
            <p:cNvPr id="23588" name="Group 17"/>
            <p:cNvGrpSpPr/>
            <p:nvPr/>
          </p:nvGrpSpPr>
          <p:grpSpPr>
            <a:xfrm>
              <a:off x="0" y="0"/>
              <a:ext cx="454" cy="1497"/>
              <a:chOff x="0" y="0"/>
              <a:chExt cx="454" cy="1497"/>
            </a:xfrm>
          </p:grpSpPr>
          <p:grpSp>
            <p:nvGrpSpPr>
              <p:cNvPr id="23591" name="Group 18"/>
              <p:cNvGrpSpPr/>
              <p:nvPr/>
            </p:nvGrpSpPr>
            <p:grpSpPr>
              <a:xfrm>
                <a:off x="0" y="0"/>
                <a:ext cx="318" cy="295"/>
                <a:chOff x="0" y="0"/>
                <a:chExt cx="318" cy="295"/>
              </a:xfrm>
            </p:grpSpPr>
            <p:sp>
              <p:nvSpPr>
                <p:cNvPr id="23596" name="Oval 19"/>
                <p:cNvSpPr/>
                <p:nvPr/>
              </p:nvSpPr>
              <p:spPr>
                <a:xfrm>
                  <a:off x="114" y="0"/>
                  <a:ext cx="204" cy="204"/>
                </a:xfrm>
                <a:prstGeom prst="ellipse">
                  <a:avLst/>
                </a:prstGeom>
                <a:noFill/>
                <a:ln w="444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97" name="Line 20"/>
                <p:cNvSpPr/>
                <p:nvPr/>
              </p:nvSpPr>
              <p:spPr>
                <a:xfrm>
                  <a:off x="227" y="204"/>
                  <a:ext cx="0" cy="91"/>
                </a:xfrm>
                <a:prstGeom prst="line">
                  <a:avLst/>
                </a:prstGeom>
                <a:ln w="571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598" name="Rectangle 21"/>
                <p:cNvSpPr/>
                <p:nvPr/>
              </p:nvSpPr>
              <p:spPr>
                <a:xfrm>
                  <a:off x="0" y="91"/>
                  <a:ext cx="204" cy="13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3592" name="Group 22"/>
              <p:cNvGrpSpPr/>
              <p:nvPr/>
            </p:nvGrpSpPr>
            <p:grpSpPr>
              <a:xfrm>
                <a:off x="137" y="1202"/>
                <a:ext cx="317" cy="295"/>
                <a:chOff x="0" y="0"/>
                <a:chExt cx="317" cy="295"/>
              </a:xfrm>
            </p:grpSpPr>
            <p:sp>
              <p:nvSpPr>
                <p:cNvPr id="23593" name="Oval 23"/>
                <p:cNvSpPr/>
                <p:nvPr/>
              </p:nvSpPr>
              <p:spPr>
                <a:xfrm>
                  <a:off x="0" y="91"/>
                  <a:ext cx="204" cy="204"/>
                </a:xfrm>
                <a:prstGeom prst="ellipse">
                  <a:avLst/>
                </a:prstGeom>
                <a:noFill/>
                <a:ln w="444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94" name="Line 24"/>
                <p:cNvSpPr/>
                <p:nvPr/>
              </p:nvSpPr>
              <p:spPr>
                <a:xfrm>
                  <a:off x="91" y="0"/>
                  <a:ext cx="0" cy="91"/>
                </a:xfrm>
                <a:prstGeom prst="line">
                  <a:avLst/>
                </a:prstGeom>
                <a:ln w="571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595" name="Rectangle 25"/>
                <p:cNvSpPr/>
                <p:nvPr/>
              </p:nvSpPr>
              <p:spPr>
                <a:xfrm>
                  <a:off x="113" y="68"/>
                  <a:ext cx="204" cy="13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3589" name="Rectangle 26"/>
            <p:cNvSpPr/>
            <p:nvPr/>
          </p:nvSpPr>
          <p:spPr>
            <a:xfrm>
              <a:off x="159" y="295"/>
              <a:ext cx="159" cy="908"/>
            </a:xfrm>
            <a:prstGeom prst="rect">
              <a:avLst/>
            </a:prstGeom>
            <a:solidFill>
              <a:srgbClr val="808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90" name="Oval 27"/>
            <p:cNvSpPr/>
            <p:nvPr/>
          </p:nvSpPr>
          <p:spPr>
            <a:xfrm>
              <a:off x="205" y="726"/>
              <a:ext cx="90" cy="90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4604" name="Oval 28"/>
          <p:cNvSpPr/>
          <p:nvPr/>
        </p:nvSpPr>
        <p:spPr>
          <a:xfrm>
            <a:off x="3036888" y="4076700"/>
            <a:ext cx="1444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3566" name="Group 29"/>
          <p:cNvGrpSpPr/>
          <p:nvPr/>
        </p:nvGrpSpPr>
        <p:grpSpPr>
          <a:xfrm>
            <a:off x="3398838" y="5229225"/>
            <a:ext cx="865187" cy="900113"/>
            <a:chOff x="0" y="0"/>
            <a:chExt cx="545" cy="567"/>
          </a:xfrm>
        </p:grpSpPr>
        <p:grpSp>
          <p:nvGrpSpPr>
            <p:cNvPr id="23584" name="Group 30"/>
            <p:cNvGrpSpPr/>
            <p:nvPr/>
          </p:nvGrpSpPr>
          <p:grpSpPr>
            <a:xfrm>
              <a:off x="0" y="0"/>
              <a:ext cx="431" cy="567"/>
              <a:chOff x="0" y="0"/>
              <a:chExt cx="431" cy="567"/>
            </a:xfrm>
          </p:grpSpPr>
          <p:sp>
            <p:nvSpPr>
              <p:cNvPr id="23586" name="Rectangle 31"/>
              <p:cNvSpPr/>
              <p:nvPr/>
            </p:nvSpPr>
            <p:spPr>
              <a:xfrm>
                <a:off x="0" y="136"/>
                <a:ext cx="431" cy="431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87" name="Line 32"/>
              <p:cNvSpPr/>
              <p:nvPr/>
            </p:nvSpPr>
            <p:spPr>
              <a:xfrm>
                <a:off x="204" y="0"/>
                <a:ext cx="0" cy="136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585" name="Text Box 33"/>
            <p:cNvSpPr txBox="1"/>
            <p:nvPr/>
          </p:nvSpPr>
          <p:spPr>
            <a:xfrm>
              <a:off x="23" y="114"/>
              <a:ext cx="522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zh-CN" sz="4000" b="1" dirty="0">
                  <a:latin typeface="Arial" panose="020B0604020202020204" pitchFamily="34" charset="0"/>
                  <a:ea typeface="隶书" panose="02010509060101010101" pitchFamily="49" charset="-122"/>
                </a:rPr>
                <a:t>G</a:t>
              </a:r>
              <a:endParaRPr lang="zh-CN" altLang="zh-CN" sz="4000" b="1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sp>
        <p:nvSpPr>
          <p:cNvPr id="24610" name="Rectangle 34"/>
          <p:cNvSpPr/>
          <p:nvPr/>
        </p:nvSpPr>
        <p:spPr>
          <a:xfrm>
            <a:off x="2640013" y="3860800"/>
            <a:ext cx="503237" cy="6477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p>
            <a:pPr marL="342900" indent="-342900">
              <a:spcBef>
                <a:spcPct val="2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lang="zh-CN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68" name="Text Box 35"/>
          <p:cNvSpPr txBox="1"/>
          <p:nvPr/>
        </p:nvSpPr>
        <p:spPr>
          <a:xfrm>
            <a:off x="1884363" y="1044575"/>
            <a:ext cx="36004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4612" name="Line 22"/>
          <p:cNvSpPr/>
          <p:nvPr/>
        </p:nvSpPr>
        <p:spPr>
          <a:xfrm>
            <a:off x="3143250" y="4149725"/>
            <a:ext cx="1223963" cy="0"/>
          </a:xfrm>
          <a:prstGeom prst="line">
            <a:avLst/>
          </a:prstGeom>
          <a:ln w="28575" cap="flat" cmpd="sng"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10" name="Group 37"/>
          <p:cNvGrpSpPr/>
          <p:nvPr/>
        </p:nvGrpSpPr>
        <p:grpSpPr>
          <a:xfrm>
            <a:off x="3000375" y="3500438"/>
            <a:ext cx="1593850" cy="592137"/>
            <a:chOff x="0" y="0"/>
            <a:chExt cx="432" cy="292"/>
          </a:xfrm>
        </p:grpSpPr>
        <p:sp>
          <p:nvSpPr>
            <p:cNvPr id="24614" name="Text Box 51"/>
            <p:cNvSpPr txBox="1">
              <a:spLocks noChangeArrowheads="1"/>
            </p:cNvSpPr>
            <p:nvPr/>
          </p:nvSpPr>
          <p:spPr bwMode="auto">
            <a:xfrm>
              <a:off x="0" y="0"/>
              <a:ext cx="432" cy="1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defRPr/>
              </a:pPr>
              <a:endParaRPr kumimoji="0" lang="zh-CN" altLang="zh-CN" sz="2400" b="1" kern="1200" cap="none" spc="0" normalizeH="0" baseline="-2500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615" name="AutoShape 52"/>
            <p:cNvSpPr/>
            <p:nvPr/>
          </p:nvSpPr>
          <p:spPr bwMode="auto">
            <a:xfrm rot="5400000">
              <a:off x="131" y="76"/>
              <a:ext cx="96" cy="336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31750" cmpd="sng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616" name="Line 23"/>
          <p:cNvSpPr/>
          <p:nvPr/>
        </p:nvSpPr>
        <p:spPr>
          <a:xfrm>
            <a:off x="3143250" y="4149725"/>
            <a:ext cx="638175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3572" name="AutoShape 55"/>
          <p:cNvSpPr/>
          <p:nvPr/>
        </p:nvSpPr>
        <p:spPr>
          <a:xfrm rot="-5400000">
            <a:off x="3270250" y="4021138"/>
            <a:ext cx="239713" cy="638175"/>
          </a:xfrm>
          <a:prstGeom prst="leftBrace">
            <a:avLst>
              <a:gd name="adj1" fmla="val 22247"/>
              <a:gd name="adj2" fmla="val 50296"/>
            </a:avLst>
          </a:prstGeom>
          <a:noFill/>
          <a:ln w="317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p>
            <a:pPr eaLnBrk="0" hangingPunct="0"/>
            <a:endParaRPr lang="zh-CN" altLang="zh-CN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1" name="Group 42"/>
          <p:cNvGrpSpPr/>
          <p:nvPr/>
        </p:nvGrpSpPr>
        <p:grpSpPr>
          <a:xfrm flipH="1">
            <a:off x="3648075" y="4221163"/>
            <a:ext cx="69850" cy="71437"/>
            <a:chOff x="0" y="0"/>
            <a:chExt cx="192" cy="192"/>
          </a:xfrm>
        </p:grpSpPr>
        <p:sp>
          <p:nvSpPr>
            <p:cNvPr id="23580" name="Line 144"/>
            <p:cNvSpPr/>
            <p:nvPr/>
          </p:nvSpPr>
          <p:spPr>
            <a:xfrm>
              <a:off x="192" y="0"/>
              <a:ext cx="0" cy="19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81" name="Line 145"/>
            <p:cNvSpPr/>
            <p:nvPr/>
          </p:nvSpPr>
          <p:spPr>
            <a:xfrm flipH="1">
              <a:off x="0" y="192"/>
              <a:ext cx="19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" name="Group 45"/>
          <p:cNvGrpSpPr/>
          <p:nvPr/>
        </p:nvGrpSpPr>
        <p:grpSpPr>
          <a:xfrm rot="5471082" flipH="1">
            <a:off x="4154488" y="4000500"/>
            <a:ext cx="139700" cy="147638"/>
            <a:chOff x="0" y="0"/>
            <a:chExt cx="192" cy="192"/>
          </a:xfrm>
        </p:grpSpPr>
        <p:sp>
          <p:nvSpPr>
            <p:cNvPr id="23578" name="Line 141"/>
            <p:cNvSpPr/>
            <p:nvPr/>
          </p:nvSpPr>
          <p:spPr>
            <a:xfrm>
              <a:off x="192" y="0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9" name="Line 142"/>
            <p:cNvSpPr/>
            <p:nvPr/>
          </p:nvSpPr>
          <p:spPr>
            <a:xfrm flipH="1">
              <a:off x="0" y="192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4624" name="Rectangle 48"/>
          <p:cNvSpPr/>
          <p:nvPr/>
        </p:nvSpPr>
        <p:spPr>
          <a:xfrm>
            <a:off x="5016500" y="2276475"/>
            <a:ext cx="4968875" cy="2538730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p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动滑轮实质：</a:t>
            </a:r>
            <a:endParaRPr lang="zh-CN" altLang="en-US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力臂是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阻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力臂</a:t>
            </a:r>
            <a:r>
              <a:rPr lang="zh-CN" altLang="zh-CN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倍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的杠杆</a:t>
            </a:r>
            <a:endParaRPr lang="zh-CN" altLang="en-US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6" name="Text Box 49"/>
          <p:cNvSpPr txBox="1"/>
          <p:nvPr/>
        </p:nvSpPr>
        <p:spPr>
          <a:xfrm>
            <a:off x="1992313" y="333375"/>
            <a:ext cx="835183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Arial" panose="020B0604020202020204" pitchFamily="34" charset="0"/>
              </a:rPr>
              <a:t>使用动滑轮为什么可以省力？</a:t>
            </a:r>
            <a:endParaRPr lang="zh-CN" altLang="en-US" sz="4800" b="1" dirty="0">
              <a:latin typeface="Arial" panose="020B0604020202020204" pitchFamily="34" charset="0"/>
            </a:endParaRPr>
          </a:p>
        </p:txBody>
      </p:sp>
      <p:sp>
        <p:nvSpPr>
          <p:cNvPr id="24626" name="Oval 50"/>
          <p:cNvSpPr/>
          <p:nvPr/>
        </p:nvSpPr>
        <p:spPr>
          <a:xfrm>
            <a:off x="2855913" y="3933825"/>
            <a:ext cx="360362" cy="503238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604" grpId="0" bldLvl="0" animBg="1"/>
      <p:bldP spid="24610" grpId="0"/>
      <p:bldP spid="23572" grpId="0" bldLvl="0" animBg="1"/>
      <p:bldP spid="24624" grpId="0"/>
      <p:bldP spid="24626" grpId="0" bldLvl="0" animBg="1"/>
      <p:bldP spid="24626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/>
          <p:nvPr/>
        </p:nvSpPr>
        <p:spPr>
          <a:xfrm>
            <a:off x="4008438" y="117475"/>
            <a:ext cx="3505200" cy="537845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</a:rPr>
              <a:t>滑轮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24579" name="Rectangle 3"/>
          <p:cNvSpPr/>
          <p:nvPr/>
        </p:nvSpPr>
        <p:spPr>
          <a:xfrm>
            <a:off x="1828800" y="685800"/>
            <a:ext cx="2362200" cy="537845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</a:rPr>
              <a:t>１．定滑轮：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24580" name="Rectangle 4"/>
          <p:cNvSpPr/>
          <p:nvPr/>
        </p:nvSpPr>
        <p:spPr>
          <a:xfrm>
            <a:off x="1905000" y="1143000"/>
            <a:ext cx="7467600" cy="1030605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宋体" panose="02010600030101010101" pitchFamily="2" charset="-122"/>
              </a:rPr>
              <a:t>）使用特点：可以改变力的方向，不省力也不费力；不省距离也不费距离．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24581" name="Rectangle 5"/>
          <p:cNvSpPr/>
          <p:nvPr/>
        </p:nvSpPr>
        <p:spPr>
          <a:xfrm>
            <a:off x="1847850" y="2060575"/>
            <a:ext cx="7704138" cy="537845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</a:rPr>
              <a:t>）实质：是一个等臂杠杆．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24582" name="Rectangle 6"/>
          <p:cNvSpPr/>
          <p:nvPr/>
        </p:nvSpPr>
        <p:spPr>
          <a:xfrm>
            <a:off x="1981200" y="2590800"/>
            <a:ext cx="3886200" cy="537845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</a:rPr>
              <a:t>２．动滑轮</a:t>
            </a:r>
            <a:r>
              <a:rPr lang="zh-CN" altLang="en-US" sz="2400" b="1" dirty="0">
                <a:latin typeface="宋体" panose="02010600030101010101" pitchFamily="2" charset="-122"/>
              </a:rPr>
              <a:t>：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4583" name="Rectangle 7"/>
          <p:cNvSpPr/>
          <p:nvPr/>
        </p:nvSpPr>
        <p:spPr>
          <a:xfrm>
            <a:off x="1774825" y="3070225"/>
            <a:ext cx="7239000" cy="1276350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宋体" panose="02010600030101010101" pitchFamily="2" charset="-122"/>
              </a:rPr>
              <a:t>）使用特点：</a:t>
            </a:r>
            <a:r>
              <a:rPr lang="zh-CN" altLang="en-US" sz="4800" b="1" i="1" dirty="0">
                <a:solidFill>
                  <a:srgbClr val="FF0000"/>
                </a:solidFill>
                <a:latin typeface="宋体" panose="02010600030101010101" pitchFamily="2" charset="-122"/>
              </a:rPr>
              <a:t>能</a:t>
            </a:r>
            <a:r>
              <a:rPr lang="zh-CN" altLang="en-US" sz="3200" b="1" dirty="0">
                <a:latin typeface="宋体" panose="02010600030101010101" pitchFamily="2" charset="-122"/>
              </a:rPr>
              <a:t>省一半力，但不改变力的方向；要多移动一倍距离．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24584" name="Rectangle 8"/>
          <p:cNvSpPr/>
          <p:nvPr/>
        </p:nvSpPr>
        <p:spPr>
          <a:xfrm>
            <a:off x="1631950" y="4654550"/>
            <a:ext cx="9037638" cy="599440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p>
            <a:r>
              <a:rPr lang="zh-CN" altLang="en-US" sz="3600" b="1" dirty="0">
                <a:latin typeface="宋体" panose="02010600030101010101" pitchFamily="2" charset="-122"/>
              </a:rPr>
              <a:t>（</a:t>
            </a:r>
            <a:r>
              <a:rPr lang="en-US" altLang="zh-CN" sz="3600" b="1" dirty="0">
                <a:latin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宋体" panose="02010600030101010101" pitchFamily="2" charset="-122"/>
              </a:rPr>
              <a:t>）实质：动力臂是阻力臂二倍的杠杆．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24585" name="WordArt 9"/>
          <p:cNvSpPr/>
          <p:nvPr/>
        </p:nvSpPr>
        <p:spPr>
          <a:xfrm>
            <a:off x="7535863" y="115888"/>
            <a:ext cx="18288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7" name="Rectangle 2"/>
          <p:cNvSpPr>
            <a:spLocks noGrp="1"/>
          </p:cNvSpPr>
          <p:nvPr>
            <p:ph idx="1"/>
          </p:nvPr>
        </p:nvSpPr>
        <p:spPr>
          <a:xfrm>
            <a:off x="1752600" y="609600"/>
            <a:ext cx="8686800" cy="5791200"/>
          </a:xfrm>
        </p:spPr>
        <p:txBody>
          <a:bodyPr vert="horz" wrap="square" lIns="91440" tIns="45720" rIns="91440" bIns="45720" anchor="t"/>
          <a:p>
            <a:endParaRPr lang="zh-CN" altLang="zh-CN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057400" y="55563"/>
            <a:ext cx="3352800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48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方正舒体" panose="02010601030101010101" pitchFamily="2" charset="-122"/>
                <a:cs typeface="+mn-cs"/>
              </a:rPr>
              <a:t>胖子</a:t>
            </a:r>
            <a:r>
              <a:rPr kumimoji="0" lang="zh-CN" altLang="en-US" sz="3600" b="1" kern="1200" cap="none" spc="0" normalizeH="0" baseline="0" noProof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和 </a:t>
            </a:r>
            <a:r>
              <a:rPr kumimoji="0" lang="zh-CN" altLang="en-US" sz="3600" b="1" kern="1200" cap="none" spc="0" normalizeH="0" baseline="0" noProof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方正瘦金书_GBK" pitchFamily="65" charset="-122"/>
                <a:cs typeface="+mn-cs"/>
              </a:rPr>
              <a:t>瘦子</a:t>
            </a:r>
            <a:endParaRPr kumimoji="0" lang="zh-CN" altLang="en-US" sz="3600" b="1" kern="1200" cap="none" spc="0" normalizeH="0" baseline="0" noProof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方正瘦金书_GBK" pitchFamily="65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" r:id="rId1" imgW="8764588" imgH="5792788"/>
        </mc:Choice>
        <mc:Fallback>
          <p:control name="" r:id="rId1" imgW="8764588" imgH="5792788">
            <p:pic>
              <p:nvPicPr>
                <p:cNvPr id="0" name="Host Control  1027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74495" y="716280"/>
                  <a:ext cx="8764588" cy="57927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Picture 8" descr="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465" y="987425"/>
            <a:ext cx="10189845" cy="446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2022475" y="5807075"/>
            <a:ext cx="8569325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这个故事中起到关键作用的是哪个部件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?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你在哪里见到过吗？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123" name="WordArt 2"/>
          <p:cNvSpPr>
            <a:spLocks noTextEdit="1"/>
          </p:cNvSpPr>
          <p:nvPr/>
        </p:nvSpPr>
        <p:spPr>
          <a:xfrm>
            <a:off x="2590800" y="325438"/>
            <a:ext cx="1790700" cy="661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000" b="1" i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latin typeface="+mn-ea"/>
                <a:ea typeface="+mn-ea"/>
              </a:rPr>
              <a:t>情境引入</a:t>
            </a:r>
            <a:endParaRPr lang="zh-CN" altLang="en-US" sz="3000" b="1" i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1828800" y="381000"/>
            <a:ext cx="8382000" cy="1076325"/>
          </a:xfrm>
          <a:prstGeom prst="rect">
            <a:avLst/>
          </a:prstGeom>
          <a:noFill/>
          <a:ln w="1905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zh-CN" altLang="en-US" sz="3200" b="1" dirty="0">
                <a:latin typeface="宋体" panose="02010600030101010101" pitchFamily="2" charset="-122"/>
              </a:rPr>
              <a:t>定滑轮虽然能改变力的方向，使我们工作方便，但不能省力；</a:t>
            </a:r>
            <a:r>
              <a:rPr lang="zh-CN" altLang="en-US" sz="2800" b="1" dirty="0">
                <a:latin typeface="宋体" panose="02010600030101010101" pitchFamily="2" charset="-122"/>
              </a:rPr>
              <a:t>　</a:t>
            </a:r>
            <a:r>
              <a:rPr lang="zh-CN" altLang="en-US" sz="2800" dirty="0">
                <a:latin typeface="宋体" panose="02010600030101010101" pitchFamily="2" charset="-122"/>
              </a:rPr>
              <a:t>　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35843" name="Rectangle 3"/>
          <p:cNvSpPr/>
          <p:nvPr/>
        </p:nvSpPr>
        <p:spPr>
          <a:xfrm>
            <a:off x="1847850" y="3860800"/>
            <a:ext cx="8280400" cy="193802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　</a:t>
            </a:r>
            <a:r>
              <a:rPr lang="zh-CN" altLang="en-US" sz="3200" dirty="0">
                <a:latin typeface="宋体" panose="02010600030101010101" pitchFamily="2" charset="-122"/>
              </a:rPr>
              <a:t>　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于是人们就把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定滑轮和动滑轮组合起来使用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，把它们各自的优点结合起来，这样就组成了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滑轮组．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4" name="Rectangle 4"/>
          <p:cNvSpPr/>
          <p:nvPr/>
        </p:nvSpPr>
        <p:spPr>
          <a:xfrm>
            <a:off x="1847850" y="1989138"/>
            <a:ext cx="8370888" cy="1076325"/>
          </a:xfrm>
          <a:prstGeom prst="rect">
            <a:avLst/>
          </a:prstGeom>
          <a:noFill/>
          <a:ln w="1905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zh-CN" altLang="en-US" sz="3200" b="1" dirty="0">
                <a:latin typeface="宋体" panose="02010600030101010101" pitchFamily="2" charset="-122"/>
              </a:rPr>
              <a:t>而动滑轮虽然能省一半力，但不能改变力的方向，使用时经常感觉不便．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ldLvl="0" animBg="1"/>
      <p:bldP spid="3584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6"/>
          <p:cNvSpPr txBox="1"/>
          <p:nvPr/>
        </p:nvSpPr>
        <p:spPr>
          <a:xfrm>
            <a:off x="1847850" y="1268413"/>
            <a:ext cx="5294313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44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4400" b="1" dirty="0">
                <a:latin typeface="Times New Roman" panose="02020603050405020304" pitchFamily="18" charset="0"/>
              </a:rPr>
              <a:t>由一个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定</a:t>
            </a:r>
            <a:r>
              <a:rPr lang="zh-CN" altLang="en-US" sz="4400" b="1" dirty="0">
                <a:latin typeface="Times New Roman" panose="02020603050405020304" pitchFamily="18" charset="0"/>
              </a:rPr>
              <a:t>滑轮和一个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</a:t>
            </a:r>
            <a:r>
              <a:rPr lang="zh-CN" altLang="en-US" sz="4400" b="1" dirty="0">
                <a:latin typeface="Times New Roman" panose="02020603050405020304" pitchFamily="18" charset="0"/>
              </a:rPr>
              <a:t>滑轮绕成滑轮组有几种绕法</a:t>
            </a:r>
            <a:r>
              <a:rPr lang="zh-CN" altLang="zh-CN" sz="4400" b="1" dirty="0">
                <a:latin typeface="Times New Roman" panose="02020603050405020304" pitchFamily="18" charset="0"/>
              </a:rPr>
              <a:t>?</a:t>
            </a:r>
            <a:endParaRPr lang="zh-CN" altLang="zh-CN" sz="4400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7104063" y="1052513"/>
            <a:ext cx="1371600" cy="4662487"/>
            <a:chOff x="0" y="0"/>
            <a:chExt cx="864" cy="2937"/>
          </a:xfrm>
        </p:grpSpPr>
        <p:grpSp>
          <p:nvGrpSpPr>
            <p:cNvPr id="27654" name="Group 4"/>
            <p:cNvGrpSpPr/>
            <p:nvPr/>
          </p:nvGrpSpPr>
          <p:grpSpPr>
            <a:xfrm>
              <a:off x="0" y="0"/>
              <a:ext cx="706" cy="2937"/>
              <a:chOff x="0" y="0"/>
              <a:chExt cx="706" cy="2937"/>
            </a:xfrm>
          </p:grpSpPr>
          <p:grpSp>
            <p:nvGrpSpPr>
              <p:cNvPr id="27656" name="Group 5"/>
              <p:cNvGrpSpPr/>
              <p:nvPr/>
            </p:nvGrpSpPr>
            <p:grpSpPr>
              <a:xfrm>
                <a:off x="192" y="1440"/>
                <a:ext cx="340" cy="794"/>
                <a:chOff x="0" y="0"/>
                <a:chExt cx="340" cy="794"/>
              </a:xfrm>
            </p:grpSpPr>
            <p:grpSp>
              <p:nvGrpSpPr>
                <p:cNvPr id="27692" name="Group 6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27699" name="Group 7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27702" name="Oval 18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03" name="Oval 19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700" name="Oval 20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701" name="AutoShape 21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693" name="Group 12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27697" name="Oval 23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698" name="Freeform 24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27694" name="Group 15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27695" name="Oval 26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696" name="Freeform 27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7657" name="Group 18"/>
              <p:cNvGrpSpPr/>
              <p:nvPr/>
            </p:nvGrpSpPr>
            <p:grpSpPr>
              <a:xfrm>
                <a:off x="192" y="306"/>
                <a:ext cx="340" cy="794"/>
                <a:chOff x="0" y="0"/>
                <a:chExt cx="340" cy="794"/>
              </a:xfrm>
            </p:grpSpPr>
            <p:grpSp>
              <p:nvGrpSpPr>
                <p:cNvPr id="27680" name="Group 19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27687" name="Group 20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27690" name="Oval 31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691" name="Oval 32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688" name="Oval 33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689" name="AutoShape 34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681" name="Group 25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27685" name="Oval 36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686" name="Freeform 37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27682" name="Group 28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27683" name="Oval 39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684" name="Freeform 40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7658" name="Group 31"/>
              <p:cNvGrpSpPr/>
              <p:nvPr/>
            </p:nvGrpSpPr>
            <p:grpSpPr>
              <a:xfrm flipV="1">
                <a:off x="0" y="0"/>
                <a:ext cx="706" cy="49"/>
                <a:chOff x="0" y="0"/>
                <a:chExt cx="1764" cy="123"/>
              </a:xfrm>
            </p:grpSpPr>
            <p:grpSp>
              <p:nvGrpSpPr>
                <p:cNvPr id="27667" name="Group 32"/>
                <p:cNvGrpSpPr/>
                <p:nvPr/>
              </p:nvGrpSpPr>
              <p:grpSpPr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27675" name="Line 43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7676" name="Line 44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7677" name="Line 45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7678" name="Line 46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7679" name="Line 47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27668" name="Line 48"/>
                <p:cNvSpPr/>
                <p:nvPr/>
              </p:nvSpPr>
              <p:spPr>
                <a:xfrm>
                  <a:off x="165" y="0"/>
                  <a:ext cx="159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27669" name="Group 39"/>
                <p:cNvGrpSpPr/>
                <p:nvPr/>
              </p:nvGrpSpPr>
              <p:grpSpPr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27670" name="Line 50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7671" name="Line 51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7672" name="Line 52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7673" name="Line 53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7674" name="Line 54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27659" name="Line 55"/>
              <p:cNvSpPr/>
              <p:nvPr/>
            </p:nvSpPr>
            <p:spPr>
              <a:xfrm>
                <a:off x="348" y="48"/>
                <a:ext cx="0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27660" name="Group 46"/>
              <p:cNvGrpSpPr/>
              <p:nvPr/>
            </p:nvGrpSpPr>
            <p:grpSpPr>
              <a:xfrm>
                <a:off x="270" y="2217"/>
                <a:ext cx="192" cy="720"/>
                <a:chOff x="0" y="0"/>
                <a:chExt cx="192" cy="720"/>
              </a:xfrm>
            </p:grpSpPr>
            <p:sp>
              <p:nvSpPr>
                <p:cNvPr id="27661" name="Rectangle 57"/>
                <p:cNvSpPr/>
                <p:nvPr/>
              </p:nvSpPr>
              <p:spPr>
                <a:xfrm>
                  <a:off x="0" y="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62" name="Rectangle 58"/>
                <p:cNvSpPr/>
                <p:nvPr/>
              </p:nvSpPr>
              <p:spPr>
                <a:xfrm>
                  <a:off x="0" y="33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63" name="Rectangle 59"/>
                <p:cNvSpPr/>
                <p:nvPr/>
              </p:nvSpPr>
              <p:spPr>
                <a:xfrm>
                  <a:off x="0" y="57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64" name="Line 60"/>
                <p:cNvSpPr/>
                <p:nvPr/>
              </p:nvSpPr>
              <p:spPr>
                <a:xfrm>
                  <a:off x="87" y="24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7665" name="Line 61"/>
                <p:cNvSpPr/>
                <p:nvPr/>
              </p:nvSpPr>
              <p:spPr>
                <a:xfrm>
                  <a:off x="87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7666" name="Line 62"/>
                <p:cNvSpPr/>
                <p:nvPr/>
              </p:nvSpPr>
              <p:spPr>
                <a:xfrm>
                  <a:off x="87" y="48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7655" name="Text Box 63"/>
            <p:cNvSpPr txBox="1"/>
            <p:nvPr/>
          </p:nvSpPr>
          <p:spPr>
            <a:xfrm>
              <a:off x="528" y="2448"/>
              <a:ext cx="33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zh-CN" sz="2400" dirty="0">
                  <a:latin typeface="Times New Roman" panose="02020603050405020304" pitchFamily="18" charset="0"/>
                </a:rPr>
                <a:t>G</a:t>
              </a:r>
              <a:endParaRPr lang="zh-CN" altLang="zh-CN" sz="24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36918" name="Picture 114" descr="gif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4650" y="549275"/>
            <a:ext cx="931863" cy="931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Text Box 4"/>
          <p:cNvSpPr txBox="1"/>
          <p:nvPr/>
        </p:nvSpPr>
        <p:spPr>
          <a:xfrm>
            <a:off x="1774825" y="260350"/>
            <a:ext cx="4319588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小组讨论</a:t>
            </a:r>
            <a:endParaRPr lang="zh-CN" altLang="en-US" sz="6000" b="1" dirty="0">
              <a:solidFill>
                <a:srgbClr val="FF33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钟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直接连接符 33793"/>
          <p:cNvSpPr>
            <a:spLocks noChangeShapeType="1"/>
          </p:cNvSpPr>
          <p:nvPr/>
        </p:nvSpPr>
        <p:spPr bwMode="auto">
          <a:xfrm>
            <a:off x="2743200" y="2438400"/>
            <a:ext cx="3048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5" name="直接连接符 33794"/>
          <p:cNvSpPr>
            <a:spLocks noChangeShapeType="1"/>
          </p:cNvSpPr>
          <p:nvPr/>
        </p:nvSpPr>
        <p:spPr bwMode="auto">
          <a:xfrm flipV="1">
            <a:off x="2514600" y="17526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6" name="直接连接符 33795"/>
          <p:cNvSpPr>
            <a:spLocks noChangeShapeType="1"/>
          </p:cNvSpPr>
          <p:nvPr/>
        </p:nvSpPr>
        <p:spPr bwMode="auto">
          <a:xfrm>
            <a:off x="8153400" y="17526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7" name="直接连接符 33796"/>
          <p:cNvSpPr>
            <a:spLocks noChangeShapeType="1"/>
          </p:cNvSpPr>
          <p:nvPr/>
        </p:nvSpPr>
        <p:spPr bwMode="auto">
          <a:xfrm flipV="1">
            <a:off x="8458200" y="1828800"/>
            <a:ext cx="228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49" name="文本框 33797"/>
          <p:cNvSpPr txBox="1">
            <a:spLocks noChangeArrowheads="1"/>
          </p:cNvSpPr>
          <p:nvPr/>
        </p:nvSpPr>
        <p:spPr bwMode="auto">
          <a:xfrm>
            <a:off x="1676400" y="76200"/>
            <a:ext cx="22860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四、滑轮组</a:t>
            </a:r>
            <a:endParaRPr lang="zh-CN" altLang="en-US" sz="28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9" name="文本框 33798"/>
          <p:cNvSpPr txBox="1">
            <a:spLocks noChangeArrowheads="1"/>
          </p:cNvSpPr>
          <p:nvPr/>
        </p:nvSpPr>
        <p:spPr bwMode="auto">
          <a:xfrm>
            <a:off x="3733800" y="57150"/>
            <a:ext cx="6477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定滑轮与动滑轮组合在一起的装置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grpSp>
        <p:nvGrpSpPr>
          <p:cNvPr id="33800" name="组合 33799"/>
          <p:cNvGrpSpPr/>
          <p:nvPr/>
        </p:nvGrpSpPr>
        <p:grpSpPr bwMode="auto">
          <a:xfrm>
            <a:off x="8653463" y="2514600"/>
            <a:ext cx="642937" cy="1219200"/>
            <a:chOff x="0" y="0"/>
            <a:chExt cx="405" cy="768"/>
          </a:xfrm>
        </p:grpSpPr>
        <p:sp>
          <p:nvSpPr>
            <p:cNvPr id="31874" name="直接连接符 33800"/>
            <p:cNvSpPr>
              <a:spLocks noChangeShapeType="1"/>
            </p:cNvSpPr>
            <p:nvPr/>
          </p:nvSpPr>
          <p:spPr bwMode="auto">
            <a:xfrm flipV="1">
              <a:off x="0" y="48"/>
              <a:ext cx="14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5" name="文本框 33801"/>
            <p:cNvSpPr txBox="1">
              <a:spLocks noChangeArrowheads="1"/>
            </p:cNvSpPr>
            <p:nvPr/>
          </p:nvSpPr>
          <p:spPr bwMode="auto">
            <a:xfrm>
              <a:off x="165" y="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03" name="组合 33802"/>
          <p:cNvGrpSpPr/>
          <p:nvPr/>
        </p:nvGrpSpPr>
        <p:grpSpPr bwMode="auto">
          <a:xfrm>
            <a:off x="3048000" y="1752600"/>
            <a:ext cx="838200" cy="1905000"/>
            <a:chOff x="0" y="0"/>
            <a:chExt cx="528" cy="1200"/>
          </a:xfrm>
        </p:grpSpPr>
        <p:sp>
          <p:nvSpPr>
            <p:cNvPr id="31872" name="直接连接符 33803"/>
            <p:cNvSpPr>
              <a:spLocks noChangeShapeType="1"/>
            </p:cNvSpPr>
            <p:nvPr/>
          </p:nvSpPr>
          <p:spPr bwMode="auto">
            <a:xfrm>
              <a:off x="0" y="0"/>
              <a:ext cx="288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3" name="文本框 33804"/>
            <p:cNvSpPr txBox="1">
              <a:spLocks noChangeArrowheads="1"/>
            </p:cNvSpPr>
            <p:nvPr/>
          </p:nvSpPr>
          <p:spPr bwMode="auto">
            <a:xfrm>
              <a:off x="336" y="91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06" name="组合 33805"/>
          <p:cNvGrpSpPr/>
          <p:nvPr/>
        </p:nvGrpSpPr>
        <p:grpSpPr bwMode="auto">
          <a:xfrm>
            <a:off x="2209800" y="685800"/>
            <a:ext cx="1371600" cy="4662488"/>
            <a:chOff x="0" y="0"/>
            <a:chExt cx="864" cy="2937"/>
          </a:xfrm>
        </p:grpSpPr>
        <p:grpSp>
          <p:nvGrpSpPr>
            <p:cNvPr id="31822" name="组合 33806"/>
            <p:cNvGrpSpPr/>
            <p:nvPr/>
          </p:nvGrpSpPr>
          <p:grpSpPr bwMode="auto">
            <a:xfrm>
              <a:off x="0" y="0"/>
              <a:ext cx="706" cy="2937"/>
              <a:chOff x="0" y="0"/>
              <a:chExt cx="706" cy="2937"/>
            </a:xfrm>
          </p:grpSpPr>
          <p:grpSp>
            <p:nvGrpSpPr>
              <p:cNvPr id="31824" name="组合 33807"/>
              <p:cNvGrpSpPr/>
              <p:nvPr/>
            </p:nvGrpSpPr>
            <p:grpSpPr bwMode="auto">
              <a:xfrm>
                <a:off x="192" y="1440"/>
                <a:ext cx="340" cy="794"/>
                <a:chOff x="0" y="0"/>
                <a:chExt cx="340" cy="794"/>
              </a:xfrm>
            </p:grpSpPr>
            <p:grpSp>
              <p:nvGrpSpPr>
                <p:cNvPr id="31860" name="组合 33808"/>
                <p:cNvGrpSpPr/>
                <p:nvPr/>
              </p:nvGrpSpPr>
              <p:grpSpPr bwMode="auto"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31867" name="组合 33809"/>
                  <p:cNvGrpSpPr/>
                  <p:nvPr/>
                </p:nvGrpSpPr>
                <p:grpSpPr bwMode="auto"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31870" name="椭圆 33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871" name="椭圆 33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1868" name="椭圆 33812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69" name="菱形 33813"/>
                  <p:cNvSpPr>
                    <a:spLocks noChangeArrowheads="1"/>
                  </p:cNvSpPr>
                  <p:nvPr/>
                </p:nvSpPr>
                <p:spPr bwMode="auto"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1861" name="组合 33814"/>
                <p:cNvGrpSpPr/>
                <p:nvPr/>
              </p:nvGrpSpPr>
              <p:grpSpPr bwMode="auto"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31865" name="椭圆 33815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66" name="未知"/>
                  <p:cNvSpPr/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0 w 148"/>
                      <a:gd name="T1" fmla="*/ 0 h 274"/>
                      <a:gd name="T2" fmla="*/ 148 w 148"/>
                      <a:gd name="T3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0" t="T1" r="T2" b="T3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862" name="组合 33817"/>
                <p:cNvGrpSpPr/>
                <p:nvPr/>
              </p:nvGrpSpPr>
              <p:grpSpPr bwMode="auto"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31863" name="椭圆 33818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64" name="未知"/>
                  <p:cNvSpPr/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0 w 148"/>
                      <a:gd name="T1" fmla="*/ 0 h 274"/>
                      <a:gd name="T2" fmla="*/ 148 w 148"/>
                      <a:gd name="T3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0" t="T1" r="T2" b="T3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1825" name="组合 33820"/>
              <p:cNvGrpSpPr/>
              <p:nvPr/>
            </p:nvGrpSpPr>
            <p:grpSpPr bwMode="auto">
              <a:xfrm>
                <a:off x="192" y="306"/>
                <a:ext cx="340" cy="794"/>
                <a:chOff x="0" y="0"/>
                <a:chExt cx="340" cy="794"/>
              </a:xfrm>
            </p:grpSpPr>
            <p:grpSp>
              <p:nvGrpSpPr>
                <p:cNvPr id="31848" name="组合 33821"/>
                <p:cNvGrpSpPr/>
                <p:nvPr/>
              </p:nvGrpSpPr>
              <p:grpSpPr bwMode="auto"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31855" name="组合 33822"/>
                  <p:cNvGrpSpPr/>
                  <p:nvPr/>
                </p:nvGrpSpPr>
                <p:grpSpPr bwMode="auto"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31858" name="椭圆 338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859" name="椭圆 338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1856" name="椭圆 33825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57" name="菱形 33826"/>
                  <p:cNvSpPr>
                    <a:spLocks noChangeArrowheads="1"/>
                  </p:cNvSpPr>
                  <p:nvPr/>
                </p:nvSpPr>
                <p:spPr bwMode="auto"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1849" name="组合 33827"/>
                <p:cNvGrpSpPr/>
                <p:nvPr/>
              </p:nvGrpSpPr>
              <p:grpSpPr bwMode="auto"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31853" name="椭圆 33828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54" name="未知"/>
                  <p:cNvSpPr/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0 w 148"/>
                      <a:gd name="T1" fmla="*/ 0 h 274"/>
                      <a:gd name="T2" fmla="*/ 148 w 148"/>
                      <a:gd name="T3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0" t="T1" r="T2" b="T3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850" name="组合 33830"/>
                <p:cNvGrpSpPr/>
                <p:nvPr/>
              </p:nvGrpSpPr>
              <p:grpSpPr bwMode="auto"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31851" name="椭圆 33831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52" name="未知"/>
                  <p:cNvSpPr/>
                  <p:nvPr/>
                </p:nvSpPr>
                <p:spPr bwMode="auto">
                  <a:xfrm>
                    <a:off x="0" y="46"/>
                    <a:ext cx="148" cy="274"/>
                  </a:xfrm>
                  <a:custGeom>
                    <a:avLst/>
                    <a:gdLst>
                      <a:gd name="T0" fmla="*/ 0 w 148"/>
                      <a:gd name="T1" fmla="*/ 0 h 274"/>
                      <a:gd name="T2" fmla="*/ 148 w 148"/>
                      <a:gd name="T3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0" t="T1" r="T2" b="T3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1826" name="组合 33833"/>
              <p:cNvGrpSpPr/>
              <p:nvPr/>
            </p:nvGrpSpPr>
            <p:grpSpPr bwMode="auto">
              <a:xfrm flipV="1">
                <a:off x="0" y="0"/>
                <a:ext cx="706" cy="49"/>
                <a:chOff x="0" y="0"/>
                <a:chExt cx="1764" cy="123"/>
              </a:xfrm>
            </p:grpSpPr>
            <p:grpSp>
              <p:nvGrpSpPr>
                <p:cNvPr id="31835" name="组合 33834"/>
                <p:cNvGrpSpPr/>
                <p:nvPr/>
              </p:nvGrpSpPr>
              <p:grpSpPr bwMode="auto"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31843" name="直接连接符 338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44" name="直接连接符 338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45" name="直接连接符 338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46" name="直接连接符 338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47" name="直接连接符 338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1836" name="直接连接符 33840"/>
                <p:cNvSpPr>
                  <a:spLocks noChangeShapeType="1"/>
                </p:cNvSpPr>
                <p:nvPr/>
              </p:nvSpPr>
              <p:spPr bwMode="auto">
                <a:xfrm>
                  <a:off x="165" y="0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1837" name="组合 33841"/>
                <p:cNvGrpSpPr/>
                <p:nvPr/>
              </p:nvGrpSpPr>
              <p:grpSpPr bwMode="auto"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31838" name="直接连接符 338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39" name="直接连接符 338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40" name="直接连接符 338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41" name="直接连接符 338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42" name="直接连接符 338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1827" name="直接连接符 33847"/>
              <p:cNvSpPr>
                <a:spLocks noChangeShapeType="1"/>
              </p:cNvSpPr>
              <p:nvPr/>
            </p:nvSpPr>
            <p:spPr bwMode="auto">
              <a:xfrm>
                <a:off x="348" y="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828" name="组合 33848"/>
              <p:cNvGrpSpPr/>
              <p:nvPr/>
            </p:nvGrpSpPr>
            <p:grpSpPr bwMode="auto">
              <a:xfrm>
                <a:off x="270" y="2217"/>
                <a:ext cx="192" cy="720"/>
                <a:chOff x="0" y="0"/>
                <a:chExt cx="192" cy="720"/>
              </a:xfrm>
            </p:grpSpPr>
            <p:sp>
              <p:nvSpPr>
                <p:cNvPr id="31829" name="矩形 33849"/>
                <p:cNvSpPr>
                  <a:spLocks noChangeArrowheads="1"/>
                </p:cNvSpPr>
                <p:nvPr/>
              </p:nvSpPr>
              <p:spPr bwMode="auto">
                <a:xfrm>
                  <a:off x="0" y="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30" name="矩形 33850"/>
                <p:cNvSpPr>
                  <a:spLocks noChangeArrowheads="1"/>
                </p:cNvSpPr>
                <p:nvPr/>
              </p:nvSpPr>
              <p:spPr bwMode="auto">
                <a:xfrm>
                  <a:off x="0" y="33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31" name="矩形 33851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32" name="直接连接符 33852"/>
                <p:cNvSpPr>
                  <a:spLocks noChangeShapeType="1"/>
                </p:cNvSpPr>
                <p:nvPr/>
              </p:nvSpPr>
              <p:spPr bwMode="auto">
                <a:xfrm>
                  <a:off x="87" y="2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33" name="直接连接符 33853"/>
                <p:cNvSpPr>
                  <a:spLocks noChangeShapeType="1"/>
                </p:cNvSpPr>
                <p:nvPr/>
              </p:nvSpPr>
              <p:spPr bwMode="auto">
                <a:xfrm>
                  <a:off x="87" y="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34" name="直接连接符 33854"/>
                <p:cNvSpPr>
                  <a:spLocks noChangeShapeType="1"/>
                </p:cNvSpPr>
                <p:nvPr/>
              </p:nvSpPr>
              <p:spPr bwMode="auto">
                <a:xfrm>
                  <a:off x="87" y="4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1823" name="文本框 33855"/>
            <p:cNvSpPr txBox="1">
              <a:spLocks noChangeArrowheads="1"/>
            </p:cNvSpPr>
            <p:nvPr/>
          </p:nvSpPr>
          <p:spPr bwMode="auto">
            <a:xfrm>
              <a:off x="528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57" name="组合 33856"/>
          <p:cNvGrpSpPr/>
          <p:nvPr/>
        </p:nvGrpSpPr>
        <p:grpSpPr bwMode="auto">
          <a:xfrm>
            <a:off x="7772400" y="685800"/>
            <a:ext cx="1371600" cy="4648200"/>
            <a:chOff x="0" y="0"/>
            <a:chExt cx="864" cy="2928"/>
          </a:xfrm>
        </p:grpSpPr>
        <p:grpSp>
          <p:nvGrpSpPr>
            <p:cNvPr id="31773" name="组合 33857"/>
            <p:cNvGrpSpPr/>
            <p:nvPr/>
          </p:nvGrpSpPr>
          <p:grpSpPr bwMode="auto">
            <a:xfrm>
              <a:off x="240" y="288"/>
              <a:ext cx="340" cy="794"/>
              <a:chOff x="0" y="0"/>
              <a:chExt cx="340" cy="794"/>
            </a:xfrm>
          </p:grpSpPr>
          <p:grpSp>
            <p:nvGrpSpPr>
              <p:cNvPr id="31810" name="组合 33858"/>
              <p:cNvGrpSpPr/>
              <p:nvPr/>
            </p:nvGrpSpPr>
            <p:grpSpPr bwMode="auto">
              <a:xfrm>
                <a:off x="0" y="231"/>
                <a:ext cx="340" cy="340"/>
                <a:chOff x="0" y="0"/>
                <a:chExt cx="680" cy="681"/>
              </a:xfrm>
            </p:grpSpPr>
            <p:grpSp>
              <p:nvGrpSpPr>
                <p:cNvPr id="31817" name="组合 33859"/>
                <p:cNvGrpSpPr/>
                <p:nvPr/>
              </p:nvGrpSpPr>
              <p:grpSpPr bwMode="auto">
                <a:xfrm>
                  <a:off x="0" y="0"/>
                  <a:ext cx="680" cy="680"/>
                  <a:chOff x="0" y="0"/>
                  <a:chExt cx="680" cy="680"/>
                </a:xfrm>
              </p:grpSpPr>
              <p:sp>
                <p:nvSpPr>
                  <p:cNvPr id="31820" name="椭圆 3386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21" name="椭圆 33861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1818" name="椭圆 33862"/>
                <p:cNvSpPr>
                  <a:spLocks noChangeArrowheads="1"/>
                </p:cNvSpPr>
                <p:nvPr/>
              </p:nvSpPr>
              <p:spPr bwMode="auto"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19" name="菱形 33863"/>
                <p:cNvSpPr>
                  <a:spLocks noChangeArrowheads="1"/>
                </p:cNvSpPr>
                <p:nvPr/>
              </p:nvSpPr>
              <p:spPr bwMode="auto"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811" name="组合 33864"/>
              <p:cNvGrpSpPr/>
              <p:nvPr/>
            </p:nvGrpSpPr>
            <p:grpSpPr bwMode="auto">
              <a:xfrm>
                <a:off x="114" y="567"/>
                <a:ext cx="102" cy="227"/>
                <a:chOff x="0" y="0"/>
                <a:chExt cx="148" cy="320"/>
              </a:xfrm>
            </p:grpSpPr>
            <p:sp>
              <p:nvSpPr>
                <p:cNvPr id="31815" name="椭圆 33865"/>
                <p:cNvSpPr>
                  <a:spLocks noChangeArrowheads="1"/>
                </p:cNvSpPr>
                <p:nvPr/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16" name="未知"/>
                <p:cNvSpPr/>
                <p:nvPr/>
              </p:nvSpPr>
              <p:spPr bwMode="auto">
                <a:xfrm>
                  <a:off x="0" y="46"/>
                  <a:ext cx="148" cy="274"/>
                </a:xfrm>
                <a:custGeom>
                  <a:avLst/>
                  <a:gdLst>
                    <a:gd name="T0" fmla="*/ 0 w 148"/>
                    <a:gd name="T1" fmla="*/ 0 h 274"/>
                    <a:gd name="T2" fmla="*/ 148 w 148"/>
                    <a:gd name="T3" fmla="*/ 274 h 274"/>
                  </a:gdLst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T0" t="T1" r="T2" b="T3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812" name="组合 33867"/>
              <p:cNvGrpSpPr/>
              <p:nvPr/>
            </p:nvGrpSpPr>
            <p:grpSpPr bwMode="auto">
              <a:xfrm flipH="1" flipV="1">
                <a:off x="105" y="0"/>
                <a:ext cx="102" cy="227"/>
                <a:chOff x="0" y="0"/>
                <a:chExt cx="148" cy="320"/>
              </a:xfrm>
            </p:grpSpPr>
            <p:sp>
              <p:nvSpPr>
                <p:cNvPr id="31813" name="椭圆 33868"/>
                <p:cNvSpPr>
                  <a:spLocks noChangeArrowheads="1"/>
                </p:cNvSpPr>
                <p:nvPr/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14" name="未知"/>
                <p:cNvSpPr/>
                <p:nvPr/>
              </p:nvSpPr>
              <p:spPr bwMode="auto">
                <a:xfrm>
                  <a:off x="0" y="46"/>
                  <a:ext cx="148" cy="274"/>
                </a:xfrm>
                <a:custGeom>
                  <a:avLst/>
                  <a:gdLst>
                    <a:gd name="T0" fmla="*/ 0 w 148"/>
                    <a:gd name="T1" fmla="*/ 0 h 274"/>
                    <a:gd name="T2" fmla="*/ 148 w 148"/>
                    <a:gd name="T3" fmla="*/ 274 h 274"/>
                  </a:gdLst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T0" t="T1" r="T2" b="T3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1774" name="组合 33870"/>
            <p:cNvGrpSpPr/>
            <p:nvPr/>
          </p:nvGrpSpPr>
          <p:grpSpPr bwMode="auto">
            <a:xfrm>
              <a:off x="240" y="1414"/>
              <a:ext cx="340" cy="794"/>
              <a:chOff x="0" y="0"/>
              <a:chExt cx="340" cy="794"/>
            </a:xfrm>
          </p:grpSpPr>
          <p:grpSp>
            <p:nvGrpSpPr>
              <p:cNvPr id="31798" name="组合 33871"/>
              <p:cNvGrpSpPr/>
              <p:nvPr/>
            </p:nvGrpSpPr>
            <p:grpSpPr bwMode="auto">
              <a:xfrm>
                <a:off x="0" y="231"/>
                <a:ext cx="340" cy="340"/>
                <a:chOff x="0" y="0"/>
                <a:chExt cx="680" cy="681"/>
              </a:xfrm>
            </p:grpSpPr>
            <p:grpSp>
              <p:nvGrpSpPr>
                <p:cNvPr id="31805" name="组合 33872"/>
                <p:cNvGrpSpPr/>
                <p:nvPr/>
              </p:nvGrpSpPr>
              <p:grpSpPr bwMode="auto">
                <a:xfrm>
                  <a:off x="0" y="0"/>
                  <a:ext cx="680" cy="680"/>
                  <a:chOff x="0" y="0"/>
                  <a:chExt cx="680" cy="680"/>
                </a:xfrm>
              </p:grpSpPr>
              <p:sp>
                <p:nvSpPr>
                  <p:cNvPr id="31808" name="椭圆 3387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09" name="椭圆 33874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1806" name="椭圆 33875"/>
                <p:cNvSpPr>
                  <a:spLocks noChangeArrowheads="1"/>
                </p:cNvSpPr>
                <p:nvPr/>
              </p:nvSpPr>
              <p:spPr bwMode="auto"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07" name="菱形 33876"/>
                <p:cNvSpPr>
                  <a:spLocks noChangeArrowheads="1"/>
                </p:cNvSpPr>
                <p:nvPr/>
              </p:nvSpPr>
              <p:spPr bwMode="auto"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99" name="组合 33877"/>
              <p:cNvGrpSpPr/>
              <p:nvPr/>
            </p:nvGrpSpPr>
            <p:grpSpPr bwMode="auto">
              <a:xfrm>
                <a:off x="114" y="567"/>
                <a:ext cx="102" cy="227"/>
                <a:chOff x="0" y="0"/>
                <a:chExt cx="148" cy="320"/>
              </a:xfrm>
            </p:grpSpPr>
            <p:sp>
              <p:nvSpPr>
                <p:cNvPr id="31803" name="椭圆 33878"/>
                <p:cNvSpPr>
                  <a:spLocks noChangeArrowheads="1"/>
                </p:cNvSpPr>
                <p:nvPr/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04" name="未知"/>
                <p:cNvSpPr/>
                <p:nvPr/>
              </p:nvSpPr>
              <p:spPr bwMode="auto">
                <a:xfrm>
                  <a:off x="0" y="46"/>
                  <a:ext cx="148" cy="274"/>
                </a:xfrm>
                <a:custGeom>
                  <a:avLst/>
                  <a:gdLst>
                    <a:gd name="T0" fmla="*/ 0 w 148"/>
                    <a:gd name="T1" fmla="*/ 0 h 274"/>
                    <a:gd name="T2" fmla="*/ 148 w 148"/>
                    <a:gd name="T3" fmla="*/ 274 h 274"/>
                  </a:gdLst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T0" t="T1" r="T2" b="T3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800" name="组合 33880"/>
              <p:cNvGrpSpPr/>
              <p:nvPr/>
            </p:nvGrpSpPr>
            <p:grpSpPr bwMode="auto">
              <a:xfrm flipH="1" flipV="1">
                <a:off x="105" y="0"/>
                <a:ext cx="102" cy="227"/>
                <a:chOff x="0" y="0"/>
                <a:chExt cx="148" cy="320"/>
              </a:xfrm>
            </p:grpSpPr>
            <p:sp>
              <p:nvSpPr>
                <p:cNvPr id="31801" name="椭圆 33881"/>
                <p:cNvSpPr>
                  <a:spLocks noChangeArrowheads="1"/>
                </p:cNvSpPr>
                <p:nvPr/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02" name="未知"/>
                <p:cNvSpPr/>
                <p:nvPr/>
              </p:nvSpPr>
              <p:spPr bwMode="auto">
                <a:xfrm>
                  <a:off x="0" y="46"/>
                  <a:ext cx="148" cy="274"/>
                </a:xfrm>
                <a:custGeom>
                  <a:avLst/>
                  <a:gdLst>
                    <a:gd name="T0" fmla="*/ 0 w 148"/>
                    <a:gd name="T1" fmla="*/ 0 h 274"/>
                    <a:gd name="T2" fmla="*/ 148 w 148"/>
                    <a:gd name="T3" fmla="*/ 274 h 274"/>
                  </a:gdLst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T0" t="T1" r="T2" b="T3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1775" name="组合 33883"/>
            <p:cNvGrpSpPr/>
            <p:nvPr/>
          </p:nvGrpSpPr>
          <p:grpSpPr bwMode="auto">
            <a:xfrm flipV="1">
              <a:off x="0" y="0"/>
              <a:ext cx="706" cy="49"/>
              <a:chOff x="0" y="0"/>
              <a:chExt cx="1764" cy="123"/>
            </a:xfrm>
          </p:grpSpPr>
          <p:grpSp>
            <p:nvGrpSpPr>
              <p:cNvPr id="31785" name="组合 33884"/>
              <p:cNvGrpSpPr/>
              <p:nvPr/>
            </p:nvGrpSpPr>
            <p:grpSpPr bwMode="auto">
              <a:xfrm>
                <a:off x="0" y="3"/>
                <a:ext cx="864" cy="120"/>
                <a:chOff x="0" y="0"/>
                <a:chExt cx="864" cy="120"/>
              </a:xfrm>
            </p:grpSpPr>
            <p:sp>
              <p:nvSpPr>
                <p:cNvPr id="31793" name="直接连接符 3388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94" name="直接连接符 33886"/>
                <p:cNvSpPr>
                  <a:spLocks noChangeShapeType="1"/>
                </p:cNvSpPr>
                <p:nvPr/>
              </p:nvSpPr>
              <p:spPr bwMode="auto">
                <a:xfrm flipH="1">
                  <a:off x="18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95" name="直接连接符 33887"/>
                <p:cNvSpPr>
                  <a:spLocks noChangeShapeType="1"/>
                </p:cNvSpPr>
                <p:nvPr/>
              </p:nvSpPr>
              <p:spPr bwMode="auto">
                <a:xfrm flipH="1">
                  <a:off x="36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96" name="直接连接符 33888"/>
                <p:cNvSpPr>
                  <a:spLocks noChangeShapeType="1"/>
                </p:cNvSpPr>
                <p:nvPr/>
              </p:nvSpPr>
              <p:spPr bwMode="auto">
                <a:xfrm flipH="1">
                  <a:off x="54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97" name="直接连接符 33889"/>
                <p:cNvSpPr>
                  <a:spLocks noChangeShapeType="1"/>
                </p:cNvSpPr>
                <p:nvPr/>
              </p:nvSpPr>
              <p:spPr bwMode="auto">
                <a:xfrm flipH="1">
                  <a:off x="684" y="7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1786" name="直接连接符 33890"/>
              <p:cNvSpPr>
                <a:spLocks noChangeShapeType="1"/>
              </p:cNvSpPr>
              <p:nvPr/>
            </p:nvSpPr>
            <p:spPr bwMode="auto">
              <a:xfrm>
                <a:off x="165" y="0"/>
                <a:ext cx="15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787" name="组合 33891"/>
              <p:cNvGrpSpPr/>
              <p:nvPr/>
            </p:nvGrpSpPr>
            <p:grpSpPr bwMode="auto">
              <a:xfrm>
                <a:off x="900" y="3"/>
                <a:ext cx="864" cy="120"/>
                <a:chOff x="0" y="0"/>
                <a:chExt cx="864" cy="120"/>
              </a:xfrm>
            </p:grpSpPr>
            <p:sp>
              <p:nvSpPr>
                <p:cNvPr id="31788" name="直接连接符 3389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89" name="直接连接符 33893"/>
                <p:cNvSpPr>
                  <a:spLocks noChangeShapeType="1"/>
                </p:cNvSpPr>
                <p:nvPr/>
              </p:nvSpPr>
              <p:spPr bwMode="auto">
                <a:xfrm flipH="1">
                  <a:off x="18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90" name="直接连接符 33894"/>
                <p:cNvSpPr>
                  <a:spLocks noChangeShapeType="1"/>
                </p:cNvSpPr>
                <p:nvPr/>
              </p:nvSpPr>
              <p:spPr bwMode="auto">
                <a:xfrm flipH="1">
                  <a:off x="36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91" name="直接连接符 33895"/>
                <p:cNvSpPr>
                  <a:spLocks noChangeShapeType="1"/>
                </p:cNvSpPr>
                <p:nvPr/>
              </p:nvSpPr>
              <p:spPr bwMode="auto">
                <a:xfrm flipH="1">
                  <a:off x="54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92" name="直接连接符 33896"/>
                <p:cNvSpPr>
                  <a:spLocks noChangeShapeType="1"/>
                </p:cNvSpPr>
                <p:nvPr/>
              </p:nvSpPr>
              <p:spPr bwMode="auto">
                <a:xfrm flipH="1">
                  <a:off x="684" y="7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1776" name="直接连接符 33897"/>
            <p:cNvSpPr>
              <a:spLocks noChangeShapeType="1"/>
            </p:cNvSpPr>
            <p:nvPr/>
          </p:nvSpPr>
          <p:spPr bwMode="auto">
            <a:xfrm>
              <a:off x="384" y="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777" name="组合 33898"/>
            <p:cNvGrpSpPr/>
            <p:nvPr/>
          </p:nvGrpSpPr>
          <p:grpSpPr bwMode="auto">
            <a:xfrm>
              <a:off x="315" y="2208"/>
              <a:ext cx="192" cy="720"/>
              <a:chOff x="0" y="0"/>
              <a:chExt cx="192" cy="720"/>
            </a:xfrm>
          </p:grpSpPr>
          <p:sp>
            <p:nvSpPr>
              <p:cNvPr id="31779" name="矩形 33899"/>
              <p:cNvSpPr>
                <a:spLocks noChangeArrowheads="1"/>
              </p:cNvSpPr>
              <p:nvPr/>
            </p:nvSpPr>
            <p:spPr bwMode="auto">
              <a:xfrm>
                <a:off x="0" y="9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80" name="矩形 33900"/>
              <p:cNvSpPr>
                <a:spLocks noChangeArrowheads="1"/>
              </p:cNvSpPr>
              <p:nvPr/>
            </p:nvSpPr>
            <p:spPr bwMode="auto">
              <a:xfrm>
                <a:off x="0" y="33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81" name="矩形 33901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82" name="直接连接符 33902"/>
              <p:cNvSpPr>
                <a:spLocks noChangeShapeType="1"/>
              </p:cNvSpPr>
              <p:nvPr/>
            </p:nvSpPr>
            <p:spPr bwMode="auto">
              <a:xfrm>
                <a:off x="87" y="2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3" name="直接连接符 33903"/>
              <p:cNvSpPr>
                <a:spLocks noChangeShapeType="1"/>
              </p:cNvSpPr>
              <p:nvPr/>
            </p:nvSpPr>
            <p:spPr bwMode="auto">
              <a:xfrm>
                <a:off x="87" y="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4" name="直接连接符 33904"/>
              <p:cNvSpPr>
                <a:spLocks noChangeShapeType="1"/>
              </p:cNvSpPr>
              <p:nvPr/>
            </p:nvSpPr>
            <p:spPr bwMode="auto">
              <a:xfrm>
                <a:off x="87" y="4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778" name="文本框 33905"/>
            <p:cNvSpPr txBox="1">
              <a:spLocks noChangeArrowheads="1"/>
            </p:cNvSpPr>
            <p:nvPr/>
          </p:nvSpPr>
          <p:spPr bwMode="auto">
            <a:xfrm>
              <a:off x="576" y="244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3907" name="文本框 33906"/>
          <p:cNvSpPr txBox="1">
            <a:spLocks noChangeArrowheads="1"/>
          </p:cNvSpPr>
          <p:nvPr/>
        </p:nvSpPr>
        <p:spPr bwMode="auto">
          <a:xfrm>
            <a:off x="4440238" y="4797425"/>
            <a:ext cx="2286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实验结果：</a:t>
            </a:r>
            <a:endParaRPr lang="zh-CN" altLang="en-US" sz="3200" b="1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908" name="文本框 33907"/>
          <p:cNvSpPr txBox="1">
            <a:spLocks noChangeArrowheads="1"/>
          </p:cNvSpPr>
          <p:nvPr/>
        </p:nvSpPr>
        <p:spPr bwMode="auto">
          <a:xfrm>
            <a:off x="1524000" y="5445125"/>
            <a:ext cx="9286240" cy="2030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拉力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的大小</a:t>
            </a:r>
            <a:r>
              <a:rPr lang="zh-CN" altLang="en-US" sz="2800" b="1">
                <a:latin typeface="Times New Roman" panose="02020603050405020304" pitchFamily="18" charset="0"/>
              </a:rPr>
              <a:t>与</a:t>
            </a:r>
            <a:r>
              <a:rPr lang="zh-CN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吊</a:t>
            </a:r>
            <a:r>
              <a:rPr lang="zh-CN" altLang="en-US" sz="2800" b="1">
                <a:latin typeface="Times New Roman" panose="02020603050405020304" pitchFamily="18" charset="0"/>
              </a:rPr>
              <a:t>起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动滑轮</a:t>
            </a:r>
            <a:r>
              <a:rPr lang="zh-CN" altLang="en-US" sz="2800" b="1">
                <a:latin typeface="Times New Roman" panose="02020603050405020304" pitchFamily="18" charset="0"/>
              </a:rPr>
              <a:t>的绳子股数</a:t>
            </a: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 b="1">
                <a:latin typeface="Times New Roman" panose="02020603050405020304" pitchFamily="18" charset="0"/>
              </a:rPr>
              <a:t>有关。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动滑轮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被几股绳子</a:t>
            </a:r>
            <a:r>
              <a:rPr lang="zh-CN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吊起</a:t>
            </a:r>
            <a:r>
              <a:rPr lang="zh-CN" altLang="en-US" sz="2800" b="1">
                <a:latin typeface="Times New Roman" panose="02020603050405020304" pitchFamily="18" charset="0"/>
              </a:rPr>
              <a:t>，所用力就是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物重和动滑轮重</a:t>
            </a:r>
            <a:r>
              <a:rPr lang="zh-CN" altLang="en-US" sz="2800" b="1">
                <a:latin typeface="Times New Roman" panose="02020603050405020304" pitchFamily="18" charset="0"/>
              </a:rPr>
              <a:t>的</a:t>
            </a:r>
            <a:r>
              <a:rPr lang="zh-CN" altLang="en-US" sz="3600" b="1">
                <a:latin typeface="Times New Roman" panose="02020603050405020304" pitchFamily="18" charset="0"/>
              </a:rPr>
              <a:t>几分之一</a:t>
            </a:r>
            <a:endParaRPr lang="zh-CN" altLang="en-US" sz="36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33909" name="文本框 33908"/>
          <p:cNvSpPr txBox="1">
            <a:spLocks noChangeArrowheads="1"/>
          </p:cNvSpPr>
          <p:nvPr/>
        </p:nvSpPr>
        <p:spPr bwMode="auto">
          <a:xfrm>
            <a:off x="3935413" y="3860800"/>
            <a:ext cx="954087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33910" name="文本框 33909"/>
          <p:cNvSpPr txBox="1">
            <a:spLocks noChangeArrowheads="1"/>
          </p:cNvSpPr>
          <p:nvPr/>
        </p:nvSpPr>
        <p:spPr bwMode="auto">
          <a:xfrm>
            <a:off x="9409113" y="3860800"/>
            <a:ext cx="674687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</a:endParaRPr>
          </a:p>
        </p:txBody>
      </p:sp>
      <p:grpSp>
        <p:nvGrpSpPr>
          <p:cNvPr id="33911" name="组合 33910"/>
          <p:cNvGrpSpPr/>
          <p:nvPr/>
        </p:nvGrpSpPr>
        <p:grpSpPr bwMode="auto">
          <a:xfrm>
            <a:off x="4008438" y="2420938"/>
            <a:ext cx="2209800" cy="857250"/>
            <a:chOff x="0" y="0"/>
            <a:chExt cx="1392" cy="412"/>
          </a:xfrm>
        </p:grpSpPr>
        <p:grpSp>
          <p:nvGrpSpPr>
            <p:cNvPr id="31767" name="组合 33911"/>
            <p:cNvGrpSpPr/>
            <p:nvPr/>
          </p:nvGrpSpPr>
          <p:grpSpPr bwMode="auto">
            <a:xfrm>
              <a:off x="336" y="0"/>
              <a:ext cx="336" cy="412"/>
              <a:chOff x="0" y="0"/>
              <a:chExt cx="336" cy="412"/>
            </a:xfrm>
          </p:grpSpPr>
          <p:sp>
            <p:nvSpPr>
              <p:cNvPr id="31770" name="直接连接符 33912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1" name="文本框 33913"/>
              <p:cNvSpPr txBox="1">
                <a:spLocks noChangeArrowheads="1"/>
              </p:cNvSpPr>
              <p:nvPr/>
            </p:nvSpPr>
            <p:spPr bwMode="auto">
              <a:xfrm>
                <a:off x="48" y="0"/>
                <a:ext cx="192" cy="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1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72" name="文本框 33914"/>
              <p:cNvSpPr txBox="1">
                <a:spLocks noChangeArrowheads="1"/>
              </p:cNvSpPr>
              <p:nvPr/>
            </p:nvSpPr>
            <p:spPr bwMode="auto">
              <a:xfrm>
                <a:off x="48" y="192"/>
                <a:ext cx="240" cy="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1768" name="文本框 33915"/>
            <p:cNvSpPr txBox="1">
              <a:spLocks noChangeArrowheads="1"/>
            </p:cNvSpPr>
            <p:nvPr/>
          </p:nvSpPr>
          <p:spPr bwMode="auto">
            <a:xfrm>
              <a:off x="0" y="96"/>
              <a:ext cx="1392" cy="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>
                  <a:latin typeface="Times New Roman" panose="02020603050405020304" pitchFamily="18" charset="0"/>
                </a:rPr>
                <a:t>＝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69" name="文本框 33916"/>
            <p:cNvSpPr txBox="1">
              <a:spLocks noChangeArrowheads="1"/>
            </p:cNvSpPr>
            <p:nvPr/>
          </p:nvSpPr>
          <p:spPr bwMode="auto">
            <a:xfrm>
              <a:off x="624" y="96"/>
              <a:ext cx="288" cy="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918" name="组合 33917"/>
          <p:cNvGrpSpPr/>
          <p:nvPr/>
        </p:nvGrpSpPr>
        <p:grpSpPr bwMode="auto">
          <a:xfrm>
            <a:off x="8904288" y="2852738"/>
            <a:ext cx="2209800" cy="762000"/>
            <a:chOff x="0" y="0"/>
            <a:chExt cx="1392" cy="480"/>
          </a:xfrm>
        </p:grpSpPr>
        <p:grpSp>
          <p:nvGrpSpPr>
            <p:cNvPr id="31761" name="组合 33918"/>
            <p:cNvGrpSpPr/>
            <p:nvPr/>
          </p:nvGrpSpPr>
          <p:grpSpPr bwMode="auto"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31764" name="直接连接符 33919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5" name="文本框 33920"/>
              <p:cNvSpPr txBox="1">
                <a:spLocks noChangeArrowheads="1"/>
              </p:cNvSpPr>
              <p:nvPr/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1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66" name="文本框 33921"/>
              <p:cNvSpPr txBox="1">
                <a:spLocks noChangeArrowheads="1"/>
              </p:cNvSpPr>
              <p:nvPr/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1762" name="文本框 33922"/>
            <p:cNvSpPr txBox="1">
              <a:spLocks noChangeArrowheads="1"/>
            </p:cNvSpPr>
            <p:nvPr/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>
                  <a:latin typeface="Times New Roman" panose="02020603050405020304" pitchFamily="18" charset="0"/>
                </a:rPr>
                <a:t>＝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63" name="文本框 33923"/>
            <p:cNvSpPr txBox="1">
              <a:spLocks noChangeArrowheads="1"/>
            </p:cNvSpPr>
            <p:nvPr/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8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33908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ldLvl="0" animBg="1"/>
      <p:bldP spid="33795" grpId="0" bldLvl="0" animBg="1"/>
      <p:bldP spid="33796" grpId="0" bldLvl="0" animBg="1"/>
      <p:bldP spid="33797" grpId="0" bldLvl="0" animBg="1"/>
      <p:bldP spid="337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3" name="Rectangle 2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graphicFrame>
        <p:nvGraphicFramePr>
          <p:cNvPr id="2050" name="Object 3"/>
          <p:cNvGraphicFramePr/>
          <p:nvPr>
            <p:ph sz="half" idx="1"/>
          </p:nvPr>
        </p:nvGraphicFramePr>
        <p:xfrm>
          <a:off x="1524000" y="-12382"/>
          <a:ext cx="9144000" cy="648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010785" imgH="3757930" progId="PowerPoint.Slide.8">
                  <p:embed/>
                </p:oleObj>
              </mc:Choice>
              <mc:Fallback>
                <p:oleObj name="" r:id="rId1" imgW="5010785" imgH="3757930" progId="PowerPoint.Slid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>
                        <a:lum contrast="18000"/>
                      </a:blip>
                      <a:stretch>
                        <a:fillRect/>
                      </a:stretch>
                    </p:blipFill>
                    <p:spPr>
                      <a:xfrm>
                        <a:off x="1524000" y="-12382"/>
                        <a:ext cx="9144000" cy="64849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/>
          <p:nvPr>
            <p:ph sz="quarter" idx="2"/>
          </p:nvPr>
        </p:nvGraphicFramePr>
        <p:xfrm>
          <a:off x="1921193" y="609283"/>
          <a:ext cx="151130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381125" imgH="4438650" progId="Paint.Picture">
                  <p:embed/>
                </p:oleObj>
              </mc:Choice>
              <mc:Fallback>
                <p:oleObj name="" r:id="rId3" imgW="1381125" imgH="443865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921193" y="609283"/>
                        <a:ext cx="1511300" cy="43195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/>
          <p:nvPr>
            <p:ph sz="quarter" idx="3"/>
          </p:nvPr>
        </p:nvGraphicFramePr>
        <p:xfrm>
          <a:off x="3951923" y="701040"/>
          <a:ext cx="1714500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1343025" imgH="4381500" progId="Paint.Picture">
                  <p:embed/>
                </p:oleObj>
              </mc:Choice>
              <mc:Fallback>
                <p:oleObj name="" r:id="rId5" imgW="1343025" imgH="438150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951923" y="701040"/>
                        <a:ext cx="1714500" cy="37449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183880" y="5827395"/>
            <a:ext cx="8826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/>
              <a:t>n=5</a:t>
            </a:r>
            <a:endParaRPr lang="en-US" altLang="zh-CN" sz="3600"/>
          </a:p>
        </p:txBody>
      </p:sp>
      <p:sp>
        <p:nvSpPr>
          <p:cNvPr id="3" name="文本框 2"/>
          <p:cNvSpPr txBox="1"/>
          <p:nvPr/>
        </p:nvSpPr>
        <p:spPr>
          <a:xfrm>
            <a:off x="4813300" y="5827395"/>
            <a:ext cx="9594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/>
              <a:t>n=4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2336800" y="5827395"/>
            <a:ext cx="8826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/>
              <a:t>n=2</a:t>
            </a:r>
            <a:endParaRPr lang="en-US" altLang="zh-CN" sz="3600"/>
          </a:p>
        </p:txBody>
      </p:sp>
      <p:sp>
        <p:nvSpPr>
          <p:cNvPr id="5" name="文本框 4"/>
          <p:cNvSpPr txBox="1"/>
          <p:nvPr/>
        </p:nvSpPr>
        <p:spPr>
          <a:xfrm>
            <a:off x="6456045" y="5827395"/>
            <a:ext cx="104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n=3</a:t>
            </a:r>
            <a:endParaRPr lang="en-US" altLang="zh-CN" sz="360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2"/>
          <p:cNvSpPr txBox="1"/>
          <p:nvPr/>
        </p:nvSpPr>
        <p:spPr>
          <a:xfrm>
            <a:off x="933768" y="252730"/>
            <a:ext cx="2911475" cy="675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判断依据：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7107" name="Text Box 3"/>
          <p:cNvSpPr txBox="1"/>
          <p:nvPr/>
        </p:nvSpPr>
        <p:spPr>
          <a:xfrm>
            <a:off x="3933508" y="252730"/>
            <a:ext cx="5883275" cy="675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看是否直接与动滑轮相连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796" name="Text Box 4"/>
          <p:cNvSpPr txBox="1"/>
          <p:nvPr/>
        </p:nvSpPr>
        <p:spPr>
          <a:xfrm>
            <a:off x="853440" y="1430020"/>
            <a:ext cx="2895600" cy="675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800" b="1" dirty="0">
                <a:latin typeface="Times New Roman" panose="02020603050405020304" pitchFamily="18" charset="0"/>
              </a:rPr>
              <a:t>一条规律：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9" name="Text Box 5"/>
          <p:cNvSpPr txBox="1"/>
          <p:nvPr/>
        </p:nvSpPr>
        <p:spPr>
          <a:xfrm>
            <a:off x="3321050" y="1339850"/>
            <a:ext cx="871855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zh-C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当股数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为奇数时，绳子的一端从动滑轮开始连；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当股数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为偶数时，绳子的一端从定滑轮开始连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10" name="Text Box 6"/>
          <p:cNvSpPr txBox="1"/>
          <p:nvPr/>
        </p:nvSpPr>
        <p:spPr>
          <a:xfrm>
            <a:off x="3933825" y="4380865"/>
            <a:ext cx="395097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奇动、偶定法</a:t>
            </a:r>
            <a:endParaRPr lang="zh-CN" altLang="en-US" sz="36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36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2040" y="585724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/>
              <a:t>缠绕时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082040" y="451802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/>
              <a:t>省力情况</a:t>
            </a:r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3845560" y="5518785"/>
            <a:ext cx="2468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 dirty="0">
                <a:solidFill>
                  <a:srgbClr val="00CC00"/>
                </a:solidFill>
                <a:latin typeface="Times New Roman" panose="02020603050405020304" pitchFamily="18" charset="0"/>
                <a:sym typeface="+mn-ea"/>
              </a:rPr>
              <a:t>从里    向外</a:t>
            </a:r>
            <a:endParaRPr lang="zh-CN" altLang="en-US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  <p:bldP spid="47110" grpId="0"/>
      <p:bldP spid="3" grpId="0"/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/>
          </p:nvPr>
        </p:nvSpPr>
        <p:spPr>
          <a:xfrm>
            <a:off x="1039813" y="58738"/>
            <a:ext cx="5461000" cy="1143000"/>
          </a:xfrm>
        </p:spPr>
        <p:txBody>
          <a:bodyPr/>
          <a:lstStyle/>
          <a:p>
            <a:r>
              <a:rPr lang="zh-CN" altLang="en-US" b="1" smtClean="0">
                <a:ea typeface="黑体" panose="02010609060101010101" pitchFamily="49" charset="-122"/>
              </a:rPr>
              <a:t>滑轮组的应用</a:t>
            </a:r>
            <a:endParaRPr lang="zh-CN" altLang="en-US" b="1" smtClean="0">
              <a:ea typeface="黑体" panose="02010609060101010101" pitchFamily="49" charset="-122"/>
            </a:endParaRPr>
          </a:p>
        </p:txBody>
      </p:sp>
      <p:sp>
        <p:nvSpPr>
          <p:cNvPr id="72706" name="Rectangle 3"/>
          <p:cNvSpPr>
            <a:spLocks noGrp="1"/>
          </p:cNvSpPr>
          <p:nvPr>
            <p:ph type="body" sz="half" idx="1"/>
          </p:nvPr>
        </p:nvSpPr>
        <p:spPr>
          <a:xfrm>
            <a:off x="506413" y="5524500"/>
            <a:ext cx="2767012" cy="1103313"/>
          </a:xfrm>
        </p:spPr>
        <p:txBody>
          <a:bodyPr rtlCol="0">
            <a:normAutofit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solidFill>
                  <a:srgbClr val="000099"/>
                </a:solidFill>
              </a:rPr>
              <a:t>  </a:t>
            </a:r>
            <a:r>
              <a:rPr lang="zh-CN" altLang="en-US" sz="3600" b="1" dirty="0">
                <a:solidFill>
                  <a:srgbClr val="000099"/>
                </a:solidFill>
              </a:rPr>
              <a:t>健身器械中的滑轮组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grpSp>
        <p:nvGrpSpPr>
          <p:cNvPr id="72707" name="Group 4"/>
          <p:cNvGrpSpPr/>
          <p:nvPr/>
        </p:nvGrpSpPr>
        <p:grpSpPr bwMode="auto">
          <a:xfrm>
            <a:off x="-141288" y="1481138"/>
            <a:ext cx="4195763" cy="3654425"/>
            <a:chOff x="0" y="0"/>
            <a:chExt cx="8050" cy="7938"/>
          </a:xfrm>
        </p:grpSpPr>
        <p:pic>
          <p:nvPicPr>
            <p:cNvPr id="32777" name="Picture 5" descr="3456368949813948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7823" cy="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5330" y="7258"/>
              <a:ext cx="2720" cy="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73729" name="Picture 2" descr="20110724200419-1994979285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7830" y="1481455"/>
            <a:ext cx="4250690" cy="34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4"/>
          <p:cNvSpPr>
            <a:spLocks noGrp="1"/>
          </p:cNvSpPr>
          <p:nvPr/>
        </p:nvSpPr>
        <p:spPr bwMode="auto">
          <a:xfrm>
            <a:off x="4597400" y="5434013"/>
            <a:ext cx="2495550" cy="1284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4400" b="1">
                <a:solidFill>
                  <a:srgbClr val="000099"/>
                </a:solidFill>
                <a:latin typeface="Calibri" panose="020F0502020204030204" charset="0"/>
              </a:rPr>
              <a:t>  </a:t>
            </a:r>
            <a:r>
              <a:rPr lang="zh-CN" altLang="en-US" sz="4000" b="1">
                <a:solidFill>
                  <a:srgbClr val="000099"/>
                </a:solidFill>
                <a:latin typeface="Calibri" panose="020F0502020204030204" charset="0"/>
              </a:rPr>
              <a:t>电梯中的滑轮组</a:t>
            </a:r>
            <a:endParaRPr lang="zh-CN" altLang="en-US" sz="4000" b="1">
              <a:solidFill>
                <a:srgbClr val="000099"/>
              </a:solidFill>
              <a:latin typeface="Calibri" panose="020F0502020204030204" charset="0"/>
            </a:endParaRPr>
          </a:p>
        </p:txBody>
      </p:sp>
      <p:sp>
        <p:nvSpPr>
          <p:cNvPr id="74753" name="Rectangle 2"/>
          <p:cNvSpPr>
            <a:spLocks noGrp="1"/>
          </p:cNvSpPr>
          <p:nvPr/>
        </p:nvSpPr>
        <p:spPr bwMode="auto">
          <a:xfrm>
            <a:off x="6399213" y="187325"/>
            <a:ext cx="5589587" cy="887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4400" b="1">
                <a:solidFill>
                  <a:srgbClr val="000099"/>
                </a:solidFill>
                <a:latin typeface="Calibri" panose="020F0502020204030204" charset="0"/>
              </a:rPr>
              <a:t>  起重机中的滑轮组</a:t>
            </a:r>
            <a:endParaRPr lang="zh-CN" altLang="en-US" sz="4400" b="1">
              <a:solidFill>
                <a:srgbClr val="000099"/>
              </a:solidFill>
              <a:latin typeface="Calibri" panose="020F0502020204030204" charset="0"/>
            </a:endParaRPr>
          </a:p>
        </p:txBody>
      </p:sp>
      <p:pic>
        <p:nvPicPr>
          <p:cNvPr id="74755" name="Picture 4" descr="201103131020419320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1528" y="1797685"/>
            <a:ext cx="304006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3" descr="jkx2s0702080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6705" y="1074738"/>
            <a:ext cx="2574925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" grpId="0"/>
      <p:bldP spid="72705" grpId="1"/>
      <p:bldP spid="72706" grpId="0" build="p"/>
      <p:bldP spid="73731" grpId="0"/>
      <p:bldP spid="747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5"/>
          <p:cNvSpPr txBox="1"/>
          <p:nvPr/>
        </p:nvSpPr>
        <p:spPr>
          <a:xfrm>
            <a:off x="3630613" y="1412875"/>
            <a:ext cx="50196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通过这节课的学习，你有什么收获？</a:t>
            </a:r>
            <a:endParaRPr lang="zh-CN" altLang="en-US" sz="2400" dirty="0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28675" name="TextBox 6"/>
          <p:cNvSpPr txBox="1"/>
          <p:nvPr/>
        </p:nvSpPr>
        <p:spPr>
          <a:xfrm>
            <a:off x="5329238" y="889000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本课小结</a:t>
            </a:r>
            <a:endParaRPr lang="zh-CN" altLang="en-US" sz="2800" dirty="0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5" name="圆角矩形 14">
            <a:hlinkClick r:id="rId1" action="ppaction://hlinksldjump"/>
          </p:cNvPr>
          <p:cNvSpPr/>
          <p:nvPr/>
        </p:nvSpPr>
        <p:spPr bwMode="auto">
          <a:xfrm>
            <a:off x="7996238" y="246063"/>
            <a:ext cx="1071563" cy="373761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本课小结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677" name="文本框 11"/>
          <p:cNvSpPr txBox="1"/>
          <p:nvPr/>
        </p:nvSpPr>
        <p:spPr>
          <a:xfrm>
            <a:off x="2519363" y="1830388"/>
            <a:ext cx="20748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一、定滑轮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8" name="文本框 12"/>
          <p:cNvSpPr txBox="1"/>
          <p:nvPr/>
        </p:nvSpPr>
        <p:spPr>
          <a:xfrm>
            <a:off x="2517775" y="3295650"/>
            <a:ext cx="20621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二、动滑轮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17775" y="2378075"/>
            <a:ext cx="7250113" cy="9772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使用滑轮时，其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轴固定不动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的滑轮叫做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定滑轮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。（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不省力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，但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能改变用力方向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0" name="Text Box 4"/>
          <p:cNvSpPr txBox="1"/>
          <p:nvPr/>
        </p:nvSpPr>
        <p:spPr>
          <a:xfrm>
            <a:off x="2532063" y="4762500"/>
            <a:ext cx="2108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三、滑轮组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32063" y="3843338"/>
            <a:ext cx="7250112" cy="9772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使用滑轮时，滑轮的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轴随物体一起运动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的滑轮叫做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动滑轮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。（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省力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，但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不能改变用力方向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17775" y="5286375"/>
            <a:ext cx="7250113" cy="9772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定滑轮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动滑轮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组合在一起的装置叫做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滑轮组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。（既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能省力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，又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能改变用力方向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butu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6315" y="506730"/>
            <a:ext cx="2447925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>
            <a:spLocks noGrp="1"/>
          </p:cNvSpPr>
          <p:nvPr>
            <p:ph type="title"/>
          </p:nvPr>
        </p:nvSpPr>
        <p:spPr>
          <a:xfrm>
            <a:off x="129540" y="288925"/>
            <a:ext cx="2143125" cy="82994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ea typeface="黑体" panose="02010609060101010101" pitchFamily="49" charset="-122"/>
              </a:rPr>
              <a:t>练习：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idx="1"/>
          </p:nvPr>
        </p:nvSpPr>
        <p:spPr>
          <a:xfrm>
            <a:off x="1971675" y="288608"/>
            <a:ext cx="8248650" cy="4095750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1、 如图9所示中，通过定滑轮匀速提起重物G时，向三个方向拉动的力分别为F1、F2、F3，则三个力大小关系是（   ） 　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A．F1最大           B．F2最大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C．F3最大          D．一样大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5047298" y="1241425"/>
            <a:ext cx="58578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CC00FF"/>
                </a:solidFill>
                <a:latin typeface="Arial" panose="020B0604020202020204" pitchFamily="34" charset="0"/>
              </a:rPr>
              <a:t>D</a:t>
            </a:r>
            <a:endParaRPr lang="zh-CN" altLang="en-US" sz="3600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26626" name="Rectangle 2"/>
          <p:cNvSpPr>
            <a:spLocks noGrp="1"/>
          </p:cNvSpPr>
          <p:nvPr/>
        </p:nvSpPr>
        <p:spPr>
          <a:xfrm>
            <a:off x="615315" y="2999105"/>
            <a:ext cx="6625590" cy="34226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、图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中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滑轮。利用这样的装置把物体举高，用力的方向应向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（选填</a:t>
            </a:r>
            <a:r>
              <a:rPr lang="zh-CN" altLang="en-US" b="1" dirty="0">
                <a:ea typeface="黑体" panose="02010609060101010101" pitchFamily="49" charset="-122"/>
              </a:rPr>
              <a:t>“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r>
              <a:rPr lang="zh-CN" altLang="en-US" b="1" dirty="0">
                <a:ea typeface="黑体" panose="02010609060101010101" pitchFamily="49" charset="-122"/>
              </a:rPr>
              <a:t>”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b="1" dirty="0">
                <a:ea typeface="黑体" panose="02010609060101010101" pitchFamily="49" charset="-122"/>
              </a:rPr>
              <a:t>“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  <a:r>
              <a:rPr lang="zh-CN" altLang="en-US" b="1" dirty="0">
                <a:ea typeface="黑体" panose="02010609060101010101" pitchFamily="49" charset="-122"/>
              </a:rPr>
              <a:t>”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）。如果用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牛的拉力，匀速提起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牛的物体，不计绳重和摩擦，滑轮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重</a:t>
            </a: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牛。若要使物体上升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米，应将绳的自由端拉动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米。　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27" name="Picture 3" descr="butu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285" y="3241675"/>
            <a:ext cx="2054225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Text Box 4"/>
          <p:cNvSpPr txBox="1"/>
          <p:nvPr/>
        </p:nvSpPr>
        <p:spPr>
          <a:xfrm>
            <a:off x="3023235" y="2854960"/>
            <a:ext cx="584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CC00FF"/>
                </a:solidFill>
                <a:latin typeface="Arial" panose="020B0604020202020204" pitchFamily="34" charset="0"/>
              </a:rPr>
              <a:t>动</a:t>
            </a:r>
            <a:endParaRPr lang="zh-CN" altLang="en-US" sz="3600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Text Box 5"/>
          <p:cNvSpPr txBox="1"/>
          <p:nvPr/>
        </p:nvSpPr>
        <p:spPr>
          <a:xfrm>
            <a:off x="6544310" y="3241358"/>
            <a:ext cx="584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CC00FF"/>
                </a:solidFill>
                <a:latin typeface="Arial" panose="020B0604020202020204" pitchFamily="34" charset="0"/>
              </a:rPr>
              <a:t>上</a:t>
            </a:r>
            <a:endParaRPr lang="zh-CN" altLang="en-US" sz="3600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27654" name="Text Box 6"/>
          <p:cNvSpPr txBox="1"/>
          <p:nvPr/>
        </p:nvSpPr>
        <p:spPr>
          <a:xfrm>
            <a:off x="4461510" y="4387533"/>
            <a:ext cx="5857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CC00FF"/>
                </a:solidFill>
                <a:latin typeface="Arial" panose="020B0604020202020204" pitchFamily="34" charset="0"/>
              </a:rPr>
              <a:t>2</a:t>
            </a:r>
            <a:endParaRPr lang="zh-CN" altLang="en-US" sz="3600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Text Box 7"/>
          <p:cNvSpPr txBox="1"/>
          <p:nvPr/>
        </p:nvSpPr>
        <p:spPr>
          <a:xfrm>
            <a:off x="1056323" y="5416550"/>
            <a:ext cx="584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CC00FF"/>
                </a:solidFill>
                <a:latin typeface="Arial" panose="020B0604020202020204" pitchFamily="34" charset="0"/>
              </a:rPr>
              <a:t>4</a:t>
            </a:r>
            <a:endParaRPr lang="zh-CN" altLang="en-US" sz="3600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ldLvl="0"/>
      <p:bldP spid="27652" grpId="0" bldLvl="0"/>
      <p:bldP spid="27653" grpId="0" bldLvl="0"/>
      <p:bldP spid="27654" grpId="0" bldLvl="0"/>
      <p:bldP spid="27655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idx="1"/>
          </p:nvPr>
        </p:nvSpPr>
        <p:spPr>
          <a:xfrm>
            <a:off x="1524000" y="260350"/>
            <a:ext cx="8713788" cy="4608513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、如图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所示甲、乙两个装置，已知：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重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牛，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在地面上滑动时所受的摩擦力为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牛（不考虑绳与滑轮的摩擦）。要使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向右匀速滑动，拉力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甲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en-US" altLang="zh-CN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牛，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乙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en-US" altLang="zh-CN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牛　　　 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651" name="Picture 3" descr="butu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438" y="2492375"/>
            <a:ext cx="3208337" cy="388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Text Box 4"/>
          <p:cNvSpPr txBox="1"/>
          <p:nvPr/>
        </p:nvSpPr>
        <p:spPr>
          <a:xfrm>
            <a:off x="5303838" y="1701800"/>
            <a:ext cx="7921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CC00FF"/>
                </a:solidFill>
                <a:latin typeface="Arial" panose="020B0604020202020204" pitchFamily="34" charset="0"/>
              </a:rPr>
              <a:t>40</a:t>
            </a:r>
            <a:endParaRPr lang="zh-CN" altLang="en-US" sz="3600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Text Box 5"/>
          <p:cNvSpPr txBox="1"/>
          <p:nvPr/>
        </p:nvSpPr>
        <p:spPr>
          <a:xfrm>
            <a:off x="8689975" y="1701800"/>
            <a:ext cx="863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CC00FF"/>
                </a:solidFill>
                <a:latin typeface="Arial" panose="020B0604020202020204" pitchFamily="34" charset="0"/>
              </a:rPr>
              <a:t>20</a:t>
            </a:r>
            <a:endParaRPr lang="zh-CN" altLang="en-US" sz="3600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/>
      <p:bldP spid="28677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1524000" y="76200"/>
            <a:ext cx="9144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如图所示的四个滑轮组中，图＿＿可省一半力，图＿＿最费力，图＿＿＿和图＿＿用力大小一样。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119313" y="1125538"/>
            <a:ext cx="906462" cy="5706212"/>
            <a:chOff x="0" y="0"/>
            <a:chExt cx="571" cy="2454"/>
          </a:xfrm>
        </p:grpSpPr>
        <p:grpSp>
          <p:nvGrpSpPr>
            <p:cNvPr id="23738" name="Group 4"/>
            <p:cNvGrpSpPr/>
            <p:nvPr/>
          </p:nvGrpSpPr>
          <p:grpSpPr>
            <a:xfrm>
              <a:off x="0" y="0"/>
              <a:ext cx="571" cy="1776"/>
              <a:chOff x="0" y="0"/>
              <a:chExt cx="571" cy="1776"/>
            </a:xfrm>
          </p:grpSpPr>
          <p:grpSp>
            <p:nvGrpSpPr>
              <p:cNvPr id="23740" name="Group 5"/>
              <p:cNvGrpSpPr/>
              <p:nvPr/>
            </p:nvGrpSpPr>
            <p:grpSpPr>
              <a:xfrm>
                <a:off x="9" y="0"/>
                <a:ext cx="562" cy="788"/>
                <a:chOff x="0" y="0"/>
                <a:chExt cx="562" cy="788"/>
              </a:xfrm>
            </p:grpSpPr>
            <p:grpSp>
              <p:nvGrpSpPr>
                <p:cNvPr id="23760" name="Group 6"/>
                <p:cNvGrpSpPr/>
                <p:nvPr/>
              </p:nvGrpSpPr>
              <p:grpSpPr>
                <a:xfrm flipV="1">
                  <a:off x="0" y="0"/>
                  <a:ext cx="562" cy="37"/>
                  <a:chOff x="0" y="0"/>
                  <a:chExt cx="1764" cy="123"/>
                </a:xfrm>
              </p:grpSpPr>
              <p:grpSp>
                <p:nvGrpSpPr>
                  <p:cNvPr id="23776" name="Group 7"/>
                  <p:cNvGrpSpPr/>
                  <p:nvPr/>
                </p:nvGrpSpPr>
                <p:grpSpPr>
                  <a:xfrm>
                    <a:off x="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23784" name="Line 8"/>
                    <p:cNvSpPr/>
                    <p:nvPr/>
                  </p:nvSpPr>
                  <p:spPr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3785" name="Line 9"/>
                    <p:cNvSpPr/>
                    <p:nvPr/>
                  </p:nvSpPr>
                  <p:spPr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3786" name="Line 10"/>
                    <p:cNvSpPr/>
                    <p:nvPr/>
                  </p:nvSpPr>
                  <p:spPr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3787" name="Line 11"/>
                    <p:cNvSpPr/>
                    <p:nvPr/>
                  </p:nvSpPr>
                  <p:spPr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3788" name="Line 12"/>
                    <p:cNvSpPr/>
                    <p:nvPr/>
                  </p:nvSpPr>
                  <p:spPr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23777" name="Line 13"/>
                  <p:cNvSpPr/>
                  <p:nvPr/>
                </p:nvSpPr>
                <p:spPr>
                  <a:xfrm>
                    <a:off x="165" y="0"/>
                    <a:ext cx="159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23778" name="Group 14"/>
                  <p:cNvGrpSpPr/>
                  <p:nvPr/>
                </p:nvGrpSpPr>
                <p:grpSpPr>
                  <a:xfrm>
                    <a:off x="90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23779" name="Line 15"/>
                    <p:cNvSpPr/>
                    <p:nvPr/>
                  </p:nvSpPr>
                  <p:spPr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3780" name="Line 16"/>
                    <p:cNvSpPr/>
                    <p:nvPr/>
                  </p:nvSpPr>
                  <p:spPr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3781" name="Line 17"/>
                    <p:cNvSpPr/>
                    <p:nvPr/>
                  </p:nvSpPr>
                  <p:spPr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3782" name="Line 18"/>
                    <p:cNvSpPr/>
                    <p:nvPr/>
                  </p:nvSpPr>
                  <p:spPr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3783" name="Line 19"/>
                    <p:cNvSpPr/>
                    <p:nvPr/>
                  </p:nvSpPr>
                  <p:spPr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23761" name="Group 20"/>
                <p:cNvGrpSpPr/>
                <p:nvPr/>
              </p:nvGrpSpPr>
              <p:grpSpPr>
                <a:xfrm>
                  <a:off x="76" y="37"/>
                  <a:ext cx="271" cy="751"/>
                  <a:chOff x="0" y="0"/>
                  <a:chExt cx="340" cy="986"/>
                </a:xfrm>
              </p:grpSpPr>
              <p:grpSp>
                <p:nvGrpSpPr>
                  <p:cNvPr id="23762" name="Group 21"/>
                  <p:cNvGrpSpPr/>
                  <p:nvPr/>
                </p:nvGrpSpPr>
                <p:grpSpPr>
                  <a:xfrm>
                    <a:off x="0" y="192"/>
                    <a:ext cx="340" cy="794"/>
                    <a:chOff x="0" y="0"/>
                    <a:chExt cx="340" cy="794"/>
                  </a:xfrm>
                </p:grpSpPr>
                <p:grpSp>
                  <p:nvGrpSpPr>
                    <p:cNvPr id="23764" name="Group 22"/>
                    <p:cNvGrpSpPr/>
                    <p:nvPr/>
                  </p:nvGrpSpPr>
                  <p:grpSpPr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23771" name="Group 23"/>
                      <p:cNvGrpSpPr/>
                      <p:nvPr/>
                    </p:nvGrpSpPr>
                    <p:grpSpPr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23774" name="Oval 24"/>
                        <p:cNvSpPr/>
                        <p:nvPr/>
                      </p:nvSpPr>
                      <p:spPr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/>
                        <a:p>
                          <a:endParaRPr lang="zh-CN" altLang="en-US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3775" name="Oval 25"/>
                        <p:cNvSpPr/>
                        <p:nvPr/>
                      </p:nvSpPr>
                      <p:spPr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/>
                        <a:p>
                          <a:endParaRPr lang="zh-CN" altLang="en-US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3772" name="Oval 26"/>
                      <p:cNvSpPr/>
                      <p:nvPr/>
                    </p:nvSpPr>
                    <p:spPr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773" name="AutoShape 27"/>
                      <p:cNvSpPr/>
                      <p:nvPr/>
                    </p:nvSpPr>
                    <p:spPr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765" name="Group 28"/>
                    <p:cNvGrpSpPr/>
                    <p:nvPr/>
                  </p:nvGrpSpPr>
                  <p:grpSpPr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23769" name="Oval 29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770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xL" fmla="*/ 0 w 148"/>
                          <a:gd name="txT" fmla="*/ 0 h 274"/>
                          <a:gd name="txR" fmla="*/ 148 w 148"/>
                          <a:gd name="txB" fmla="*/ 274 h 274"/>
                        </a:gdLst>
                        <a:ahLst/>
                        <a:cxnLst>
                          <a:cxn ang="0">
                            <a:pos x="64" y="0"/>
                          </a:cxn>
                          <a:cxn ang="0">
                            <a:pos x="100" y="119"/>
                          </a:cxn>
                          <a:cxn ang="0">
                            <a:pos x="73" y="274"/>
                          </a:cxn>
                          <a:cxn ang="0">
                            <a:pos x="0" y="210"/>
                          </a:cxn>
                        </a:cxnLst>
                        <a:rect l="txL" t="txT" r="txR" b="tx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3766" name="Group 31"/>
                    <p:cNvGrpSpPr/>
                    <p:nvPr/>
                  </p:nvGrpSpPr>
                  <p:grpSpPr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23767" name="Oval 32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768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xL" fmla="*/ 0 w 148"/>
                          <a:gd name="txT" fmla="*/ 0 h 274"/>
                          <a:gd name="txR" fmla="*/ 148 w 148"/>
                          <a:gd name="txB" fmla="*/ 274 h 274"/>
                        </a:gdLst>
                        <a:ahLst/>
                        <a:cxnLst>
                          <a:cxn ang="0">
                            <a:pos x="64" y="0"/>
                          </a:cxn>
                          <a:cxn ang="0">
                            <a:pos x="100" y="119"/>
                          </a:cxn>
                          <a:cxn ang="0">
                            <a:pos x="73" y="274"/>
                          </a:cxn>
                          <a:cxn ang="0">
                            <a:pos x="0" y="210"/>
                          </a:cxn>
                        </a:cxnLst>
                        <a:rect l="txL" t="txT" r="txR" b="tx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23763" name="Line 34"/>
                  <p:cNvSpPr/>
                  <p:nvPr/>
                </p:nvSpPr>
                <p:spPr>
                  <a:xfrm>
                    <a:off x="144" y="0"/>
                    <a:ext cx="0" cy="192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23741" name="Group 35"/>
              <p:cNvGrpSpPr/>
              <p:nvPr/>
            </p:nvGrpSpPr>
            <p:grpSpPr>
              <a:xfrm>
                <a:off x="85" y="985"/>
                <a:ext cx="271" cy="791"/>
                <a:chOff x="0" y="0"/>
                <a:chExt cx="271" cy="791"/>
              </a:xfrm>
            </p:grpSpPr>
            <p:grpSp>
              <p:nvGrpSpPr>
                <p:cNvPr id="23745" name="Group 36"/>
                <p:cNvGrpSpPr/>
                <p:nvPr/>
              </p:nvGrpSpPr>
              <p:grpSpPr>
                <a:xfrm>
                  <a:off x="0" y="0"/>
                  <a:ext cx="271" cy="605"/>
                  <a:chOff x="0" y="0"/>
                  <a:chExt cx="340" cy="794"/>
                </a:xfrm>
              </p:grpSpPr>
              <p:grpSp>
                <p:nvGrpSpPr>
                  <p:cNvPr id="23748" name="Group 37"/>
                  <p:cNvGrpSpPr/>
                  <p:nvPr/>
                </p:nvGrpSpPr>
                <p:grpSpPr>
                  <a:xfrm>
                    <a:off x="0" y="231"/>
                    <a:ext cx="340" cy="340"/>
                    <a:chOff x="0" y="0"/>
                    <a:chExt cx="680" cy="681"/>
                  </a:xfrm>
                </p:grpSpPr>
                <p:grpSp>
                  <p:nvGrpSpPr>
                    <p:cNvPr id="23755" name="Group 38"/>
                    <p:cNvGrpSpPr/>
                    <p:nvPr/>
                  </p:nvGrpSpPr>
                  <p:grpSpPr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23758" name="Oval 39"/>
                      <p:cNvSpPr/>
                      <p:nvPr/>
                    </p:nvSpPr>
                    <p:spPr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759" name="Oval 40"/>
                      <p:cNvSpPr/>
                      <p:nvPr/>
                    </p:nvSpPr>
                    <p:spPr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3756" name="Oval 41"/>
                    <p:cNvSpPr/>
                    <p:nvPr/>
                  </p:nvSpPr>
                  <p:spPr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757" name="AutoShape 42"/>
                    <p:cNvSpPr/>
                    <p:nvPr/>
                  </p:nvSpPr>
                  <p:spPr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3749" name="Group 43"/>
                  <p:cNvGrpSpPr/>
                  <p:nvPr/>
                </p:nvGrpSpPr>
                <p:grpSpPr>
                  <a:xfrm>
                    <a:off x="114" y="567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23753" name="Oval 44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754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xL" fmla="*/ 0 w 148"/>
                        <a:gd name="txT" fmla="*/ 0 h 274"/>
                        <a:gd name="txR" fmla="*/ 148 w 148"/>
                        <a:gd name="txB" fmla="*/ 274 h 274"/>
                      </a:gdLst>
                      <a:ahLst/>
                      <a:cxnLst>
                        <a:cxn ang="0">
                          <a:pos x="64" y="0"/>
                        </a:cxn>
                        <a:cxn ang="0">
                          <a:pos x="100" y="119"/>
                        </a:cxn>
                        <a:cxn ang="0">
                          <a:pos x="73" y="274"/>
                        </a:cxn>
                        <a:cxn ang="0">
                          <a:pos x="0" y="210"/>
                        </a:cxn>
                      </a:cxnLst>
                      <a:rect l="txL" t="txT" r="txR" b="tx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750" name="Group 46"/>
                  <p:cNvGrpSpPr/>
                  <p:nvPr/>
                </p:nvGrpSpPr>
                <p:grpSpPr>
                  <a:xfrm flipH="1" flipV="1">
                    <a:off x="105" y="0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23751" name="Oval 47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752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xL" fmla="*/ 0 w 148"/>
                        <a:gd name="txT" fmla="*/ 0 h 274"/>
                        <a:gd name="txR" fmla="*/ 148 w 148"/>
                        <a:gd name="txB" fmla="*/ 274 h 274"/>
                      </a:gdLst>
                      <a:ahLst/>
                      <a:cxnLst>
                        <a:cxn ang="0">
                          <a:pos x="64" y="0"/>
                        </a:cxn>
                        <a:cxn ang="0">
                          <a:pos x="100" y="119"/>
                        </a:cxn>
                        <a:cxn ang="0">
                          <a:pos x="73" y="274"/>
                        </a:cxn>
                        <a:cxn ang="0">
                          <a:pos x="0" y="210"/>
                        </a:cxn>
                      </a:cxnLst>
                      <a:rect l="txL" t="txT" r="txR" b="tx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3746" name="Rectangle 49"/>
                <p:cNvSpPr/>
                <p:nvPr/>
              </p:nvSpPr>
              <p:spPr>
                <a:xfrm>
                  <a:off x="60" y="681"/>
                  <a:ext cx="153" cy="110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47" name="Line 50"/>
                <p:cNvSpPr/>
                <p:nvPr/>
              </p:nvSpPr>
              <p:spPr>
                <a:xfrm>
                  <a:off x="129" y="608"/>
                  <a:ext cx="0" cy="7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742" name="Line 51"/>
              <p:cNvSpPr/>
              <p:nvPr/>
            </p:nvSpPr>
            <p:spPr>
              <a:xfrm flipH="1" flipV="1">
                <a:off x="105" y="528"/>
                <a:ext cx="96" cy="48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743" name="Line 52"/>
              <p:cNvSpPr/>
              <p:nvPr/>
            </p:nvSpPr>
            <p:spPr>
              <a:xfrm>
                <a:off x="354" y="480"/>
                <a:ext cx="0" cy="81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744" name="Line 53"/>
              <p:cNvSpPr/>
              <p:nvPr/>
            </p:nvSpPr>
            <p:spPr>
              <a:xfrm flipH="1" flipV="1">
                <a:off x="0" y="1056"/>
                <a:ext cx="96" cy="28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23739" name="Text Box 54"/>
            <p:cNvSpPr txBox="1"/>
            <p:nvPr/>
          </p:nvSpPr>
          <p:spPr>
            <a:xfrm>
              <a:off x="57" y="2256"/>
              <a:ext cx="384" cy="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(a)</a:t>
              </a:r>
              <a:endPara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55"/>
          <p:cNvGrpSpPr/>
          <p:nvPr/>
        </p:nvGrpSpPr>
        <p:grpSpPr>
          <a:xfrm>
            <a:off x="3962400" y="1125538"/>
            <a:ext cx="1066800" cy="5706212"/>
            <a:chOff x="0" y="0"/>
            <a:chExt cx="672" cy="2454"/>
          </a:xfrm>
        </p:grpSpPr>
        <p:grpSp>
          <p:nvGrpSpPr>
            <p:cNvPr id="23690" name="Group 56"/>
            <p:cNvGrpSpPr/>
            <p:nvPr/>
          </p:nvGrpSpPr>
          <p:grpSpPr>
            <a:xfrm flipH="1">
              <a:off x="0" y="0"/>
              <a:ext cx="633" cy="1536"/>
              <a:chOff x="0" y="0"/>
              <a:chExt cx="777" cy="2142"/>
            </a:xfrm>
          </p:grpSpPr>
          <p:grpSp>
            <p:nvGrpSpPr>
              <p:cNvPr id="23692" name="Group 57"/>
              <p:cNvGrpSpPr/>
              <p:nvPr/>
            </p:nvGrpSpPr>
            <p:grpSpPr>
              <a:xfrm>
                <a:off x="432" y="240"/>
                <a:ext cx="340" cy="794"/>
                <a:chOff x="0" y="0"/>
                <a:chExt cx="340" cy="794"/>
              </a:xfrm>
            </p:grpSpPr>
            <p:grpSp>
              <p:nvGrpSpPr>
                <p:cNvPr id="23726" name="Group 58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23733" name="Group 59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23736" name="Oval 60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737" name="Oval 61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3734" name="Oval 62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735" name="AutoShape 63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727" name="Group 64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23731" name="Oval 65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732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23728" name="Group 67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23729" name="Oval 68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730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3693" name="Group 70"/>
              <p:cNvGrpSpPr/>
              <p:nvPr/>
            </p:nvGrpSpPr>
            <p:grpSpPr>
              <a:xfrm>
                <a:off x="96" y="1104"/>
                <a:ext cx="340" cy="794"/>
                <a:chOff x="0" y="0"/>
                <a:chExt cx="340" cy="794"/>
              </a:xfrm>
            </p:grpSpPr>
            <p:grpSp>
              <p:nvGrpSpPr>
                <p:cNvPr id="23714" name="Group 71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23721" name="Group 72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23724" name="Oval 73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725" name="Oval 74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3722" name="Oval 75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723" name="AutoShape 76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715" name="Group 77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23719" name="Oval 78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720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23716" name="Group 80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23717" name="Oval 81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718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3694" name="Group 83"/>
              <p:cNvGrpSpPr/>
              <p:nvPr/>
            </p:nvGrpSpPr>
            <p:grpSpPr>
              <a:xfrm flipV="1">
                <a:off x="0" y="0"/>
                <a:ext cx="706" cy="49"/>
                <a:chOff x="0" y="0"/>
                <a:chExt cx="1764" cy="123"/>
              </a:xfrm>
            </p:grpSpPr>
            <p:grpSp>
              <p:nvGrpSpPr>
                <p:cNvPr id="23701" name="Group 84"/>
                <p:cNvGrpSpPr/>
                <p:nvPr/>
              </p:nvGrpSpPr>
              <p:grpSpPr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23709" name="Line 85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710" name="Line 86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711" name="Line 87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712" name="Line 88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713" name="Line 89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23702" name="Line 90"/>
                <p:cNvSpPr/>
                <p:nvPr/>
              </p:nvSpPr>
              <p:spPr>
                <a:xfrm>
                  <a:off x="165" y="0"/>
                  <a:ext cx="159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23703" name="Group 91"/>
                <p:cNvGrpSpPr/>
                <p:nvPr/>
              </p:nvGrpSpPr>
              <p:grpSpPr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23704" name="Line 92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705" name="Line 93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706" name="Line 94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707" name="Line 95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708" name="Line 96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23695" name="Line 97"/>
              <p:cNvSpPr/>
              <p:nvPr/>
            </p:nvSpPr>
            <p:spPr>
              <a:xfrm>
                <a:off x="96" y="48"/>
                <a:ext cx="0" cy="148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96" name="Line 98"/>
              <p:cNvSpPr/>
              <p:nvPr/>
            </p:nvSpPr>
            <p:spPr>
              <a:xfrm>
                <a:off x="777" y="624"/>
                <a:ext cx="0" cy="81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3697" name="Line 99"/>
              <p:cNvSpPr/>
              <p:nvPr/>
            </p:nvSpPr>
            <p:spPr>
              <a:xfrm>
                <a:off x="576" y="48"/>
                <a:ext cx="0" cy="19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98" name="Rectangle 100"/>
              <p:cNvSpPr/>
              <p:nvPr/>
            </p:nvSpPr>
            <p:spPr>
              <a:xfrm>
                <a:off x="171" y="1998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99" name="Line 101"/>
              <p:cNvSpPr/>
              <p:nvPr/>
            </p:nvSpPr>
            <p:spPr>
              <a:xfrm>
                <a:off x="258" y="1902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700" name="Line 102"/>
              <p:cNvSpPr/>
              <p:nvPr/>
            </p:nvSpPr>
            <p:spPr>
              <a:xfrm>
                <a:off x="423" y="672"/>
                <a:ext cx="0" cy="81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3691" name="Text Box 103"/>
            <p:cNvSpPr txBox="1"/>
            <p:nvPr/>
          </p:nvSpPr>
          <p:spPr>
            <a:xfrm>
              <a:off x="240" y="2256"/>
              <a:ext cx="432" cy="1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(b)</a:t>
              </a:r>
              <a:endPara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2812" name="Group 104"/>
          <p:cNvGrpSpPr/>
          <p:nvPr/>
        </p:nvGrpSpPr>
        <p:grpSpPr>
          <a:xfrm>
            <a:off x="5981700" y="1052513"/>
            <a:ext cx="1247775" cy="5787211"/>
            <a:chOff x="0" y="0"/>
            <a:chExt cx="786" cy="2451"/>
          </a:xfrm>
        </p:grpSpPr>
        <p:grpSp>
          <p:nvGrpSpPr>
            <p:cNvPr id="23628" name="Group 105"/>
            <p:cNvGrpSpPr/>
            <p:nvPr/>
          </p:nvGrpSpPr>
          <p:grpSpPr>
            <a:xfrm>
              <a:off x="0" y="0"/>
              <a:ext cx="786" cy="1632"/>
              <a:chOff x="0" y="0"/>
              <a:chExt cx="786" cy="1632"/>
            </a:xfrm>
          </p:grpSpPr>
          <p:sp>
            <p:nvSpPr>
              <p:cNvPr id="23630" name="Line 106"/>
              <p:cNvSpPr/>
              <p:nvPr/>
            </p:nvSpPr>
            <p:spPr>
              <a:xfrm flipH="1">
                <a:off x="738" y="1584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23631" name="Group 107"/>
              <p:cNvGrpSpPr/>
              <p:nvPr/>
            </p:nvGrpSpPr>
            <p:grpSpPr>
              <a:xfrm>
                <a:off x="0" y="0"/>
                <a:ext cx="768" cy="1632"/>
                <a:chOff x="0" y="0"/>
                <a:chExt cx="768" cy="1632"/>
              </a:xfrm>
            </p:grpSpPr>
            <p:grpSp>
              <p:nvGrpSpPr>
                <p:cNvPr id="23632" name="Group 108"/>
                <p:cNvGrpSpPr/>
                <p:nvPr/>
              </p:nvGrpSpPr>
              <p:grpSpPr>
                <a:xfrm>
                  <a:off x="0" y="0"/>
                  <a:ext cx="768" cy="1584"/>
                  <a:chOff x="0" y="0"/>
                  <a:chExt cx="768" cy="1584"/>
                </a:xfrm>
              </p:grpSpPr>
              <p:grpSp>
                <p:nvGrpSpPr>
                  <p:cNvPr id="23643" name="Group 109"/>
                  <p:cNvGrpSpPr/>
                  <p:nvPr/>
                </p:nvGrpSpPr>
                <p:grpSpPr>
                  <a:xfrm flipH="1">
                    <a:off x="77" y="175"/>
                    <a:ext cx="259" cy="577"/>
                    <a:chOff x="0" y="0"/>
                    <a:chExt cx="340" cy="794"/>
                  </a:xfrm>
                </p:grpSpPr>
                <p:grpSp>
                  <p:nvGrpSpPr>
                    <p:cNvPr id="23678" name="Group 110"/>
                    <p:cNvGrpSpPr/>
                    <p:nvPr/>
                  </p:nvGrpSpPr>
                  <p:grpSpPr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23685" name="Group 111"/>
                      <p:cNvGrpSpPr/>
                      <p:nvPr/>
                    </p:nvGrpSpPr>
                    <p:grpSpPr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23688" name="Oval 112"/>
                        <p:cNvSpPr/>
                        <p:nvPr/>
                      </p:nvSpPr>
                      <p:spPr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/>
                        <a:p>
                          <a:endParaRPr lang="zh-CN" altLang="en-US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3689" name="Oval 113"/>
                        <p:cNvSpPr/>
                        <p:nvPr/>
                      </p:nvSpPr>
                      <p:spPr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/>
                        <a:p>
                          <a:endParaRPr lang="zh-CN" altLang="en-US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3686" name="Oval 114"/>
                      <p:cNvSpPr/>
                      <p:nvPr/>
                    </p:nvSpPr>
                    <p:spPr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687" name="AutoShape 115"/>
                      <p:cNvSpPr/>
                      <p:nvPr/>
                    </p:nvSpPr>
                    <p:spPr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679" name="Group 116"/>
                    <p:cNvGrpSpPr/>
                    <p:nvPr/>
                  </p:nvGrpSpPr>
                  <p:grpSpPr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23683" name="Oval 117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684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xL" fmla="*/ 0 w 148"/>
                          <a:gd name="txT" fmla="*/ 0 h 274"/>
                          <a:gd name="txR" fmla="*/ 148 w 148"/>
                          <a:gd name="txB" fmla="*/ 274 h 274"/>
                        </a:gdLst>
                        <a:ahLst/>
                        <a:cxnLst>
                          <a:cxn ang="0">
                            <a:pos x="64" y="0"/>
                          </a:cxn>
                          <a:cxn ang="0">
                            <a:pos x="100" y="119"/>
                          </a:cxn>
                          <a:cxn ang="0">
                            <a:pos x="73" y="274"/>
                          </a:cxn>
                          <a:cxn ang="0">
                            <a:pos x="0" y="210"/>
                          </a:cxn>
                        </a:cxnLst>
                        <a:rect l="txL" t="txT" r="txR" b="tx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3680" name="Group 119"/>
                    <p:cNvGrpSpPr/>
                    <p:nvPr/>
                  </p:nvGrpSpPr>
                  <p:grpSpPr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23681" name="Oval 120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682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xL" fmla="*/ 0 w 148"/>
                          <a:gd name="txT" fmla="*/ 0 h 274"/>
                          <a:gd name="txR" fmla="*/ 148 w 148"/>
                          <a:gd name="txB" fmla="*/ 274 h 274"/>
                        </a:gdLst>
                        <a:ahLst/>
                        <a:cxnLst>
                          <a:cxn ang="0">
                            <a:pos x="64" y="0"/>
                          </a:cxn>
                          <a:cxn ang="0">
                            <a:pos x="100" y="119"/>
                          </a:cxn>
                          <a:cxn ang="0">
                            <a:pos x="73" y="274"/>
                          </a:cxn>
                          <a:cxn ang="0">
                            <a:pos x="0" y="210"/>
                          </a:cxn>
                        </a:cxnLst>
                        <a:rect l="txL" t="txT" r="txR" b="tx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23644" name="Group 122"/>
                  <p:cNvGrpSpPr/>
                  <p:nvPr/>
                </p:nvGrpSpPr>
                <p:grpSpPr>
                  <a:xfrm flipH="1">
                    <a:off x="333" y="803"/>
                    <a:ext cx="259" cy="577"/>
                    <a:chOff x="0" y="0"/>
                    <a:chExt cx="340" cy="794"/>
                  </a:xfrm>
                </p:grpSpPr>
                <p:grpSp>
                  <p:nvGrpSpPr>
                    <p:cNvPr id="23666" name="Group 123"/>
                    <p:cNvGrpSpPr/>
                    <p:nvPr/>
                  </p:nvGrpSpPr>
                  <p:grpSpPr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23673" name="Group 124"/>
                      <p:cNvGrpSpPr/>
                      <p:nvPr/>
                    </p:nvGrpSpPr>
                    <p:grpSpPr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23676" name="Oval 125"/>
                        <p:cNvSpPr/>
                        <p:nvPr/>
                      </p:nvSpPr>
                      <p:spPr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/>
                        <a:p>
                          <a:endParaRPr lang="zh-CN" altLang="en-US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3677" name="Oval 126"/>
                        <p:cNvSpPr/>
                        <p:nvPr/>
                      </p:nvSpPr>
                      <p:spPr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/>
                        <a:p>
                          <a:endParaRPr lang="zh-CN" altLang="en-US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3674" name="Oval 127"/>
                      <p:cNvSpPr/>
                      <p:nvPr/>
                    </p:nvSpPr>
                    <p:spPr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675" name="AutoShape 128"/>
                      <p:cNvSpPr/>
                      <p:nvPr/>
                    </p:nvSpPr>
                    <p:spPr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667" name="Group 129"/>
                    <p:cNvGrpSpPr/>
                    <p:nvPr/>
                  </p:nvGrpSpPr>
                  <p:grpSpPr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23671" name="Oval 130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672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xL" fmla="*/ 0 w 148"/>
                          <a:gd name="txT" fmla="*/ 0 h 274"/>
                          <a:gd name="txR" fmla="*/ 148 w 148"/>
                          <a:gd name="txB" fmla="*/ 274 h 274"/>
                        </a:gdLst>
                        <a:ahLst/>
                        <a:cxnLst>
                          <a:cxn ang="0">
                            <a:pos x="64" y="0"/>
                          </a:cxn>
                          <a:cxn ang="0">
                            <a:pos x="100" y="119"/>
                          </a:cxn>
                          <a:cxn ang="0">
                            <a:pos x="73" y="274"/>
                          </a:cxn>
                          <a:cxn ang="0">
                            <a:pos x="0" y="210"/>
                          </a:cxn>
                        </a:cxnLst>
                        <a:rect l="txL" t="txT" r="txR" b="tx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3668" name="Group 132"/>
                    <p:cNvGrpSpPr/>
                    <p:nvPr/>
                  </p:nvGrpSpPr>
                  <p:grpSpPr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23669" name="Oval 133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670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>
                          <a:gd name="txL" fmla="*/ 0 w 148"/>
                          <a:gd name="txT" fmla="*/ 0 h 274"/>
                          <a:gd name="txR" fmla="*/ 148 w 148"/>
                          <a:gd name="txB" fmla="*/ 274 h 274"/>
                        </a:gdLst>
                        <a:ahLst/>
                        <a:cxnLst>
                          <a:cxn ang="0">
                            <a:pos x="64" y="0"/>
                          </a:cxn>
                          <a:cxn ang="0">
                            <a:pos x="100" y="119"/>
                          </a:cxn>
                          <a:cxn ang="0">
                            <a:pos x="73" y="274"/>
                          </a:cxn>
                          <a:cxn ang="0">
                            <a:pos x="0" y="210"/>
                          </a:cxn>
                        </a:cxnLst>
                        <a:rect l="txL" t="txT" r="txR" b="tx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23645" name="Group 135"/>
                  <p:cNvGrpSpPr/>
                  <p:nvPr/>
                </p:nvGrpSpPr>
                <p:grpSpPr>
                  <a:xfrm flipH="1" flipV="1">
                    <a:off x="127" y="0"/>
                    <a:ext cx="538" cy="36"/>
                    <a:chOff x="0" y="0"/>
                    <a:chExt cx="1764" cy="123"/>
                  </a:xfrm>
                </p:grpSpPr>
                <p:grpSp>
                  <p:nvGrpSpPr>
                    <p:cNvPr id="23653" name="Group 136"/>
                    <p:cNvGrpSpPr/>
                    <p:nvPr/>
                  </p:nvGrpSpPr>
                  <p:grpSpPr>
                    <a:xfrm>
                      <a:off x="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23661" name="Line 137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662" name="Line 138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663" name="Line 139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664" name="Line 140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665" name="Line 141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23654" name="Line 142"/>
                    <p:cNvSpPr/>
                    <p:nvPr/>
                  </p:nvSpPr>
                  <p:spPr>
                    <a:xfrm>
                      <a:off x="165" y="0"/>
                      <a:ext cx="1593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23655" name="Group 143"/>
                    <p:cNvGrpSpPr/>
                    <p:nvPr/>
                  </p:nvGrpSpPr>
                  <p:grpSpPr>
                    <a:xfrm>
                      <a:off x="90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23656" name="Line 144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657" name="Line 145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658" name="Line 146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659" name="Line 147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660" name="Line 148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sp>
                <p:nvSpPr>
                  <p:cNvPr id="23646" name="Line 149"/>
                  <p:cNvSpPr/>
                  <p:nvPr/>
                </p:nvSpPr>
                <p:spPr>
                  <a:xfrm rot="-10800000" flipH="1">
                    <a:off x="592" y="504"/>
                    <a:ext cx="0" cy="593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23647" name="Rectangle 150"/>
                  <p:cNvSpPr/>
                  <p:nvPr/>
                </p:nvSpPr>
                <p:spPr>
                  <a:xfrm flipH="1">
                    <a:off x="0" y="1006"/>
                    <a:ext cx="146" cy="105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648" name="Line 151"/>
                  <p:cNvSpPr/>
                  <p:nvPr/>
                </p:nvSpPr>
                <p:spPr>
                  <a:xfrm>
                    <a:off x="73" y="454"/>
                    <a:ext cx="0" cy="559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649" name="Line 152"/>
                  <p:cNvSpPr/>
                  <p:nvPr/>
                </p:nvSpPr>
                <p:spPr>
                  <a:xfrm>
                    <a:off x="329" y="489"/>
                    <a:ext cx="0" cy="62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650" name="Line 153"/>
                  <p:cNvSpPr/>
                  <p:nvPr/>
                </p:nvSpPr>
                <p:spPr>
                  <a:xfrm>
                    <a:off x="459" y="1375"/>
                    <a:ext cx="0" cy="209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651" name="Line 154"/>
                  <p:cNvSpPr/>
                  <p:nvPr/>
                </p:nvSpPr>
                <p:spPr>
                  <a:xfrm>
                    <a:off x="219" y="1571"/>
                    <a:ext cx="549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652" name="Line 155"/>
                  <p:cNvSpPr/>
                  <p:nvPr/>
                </p:nvSpPr>
                <p:spPr>
                  <a:xfrm>
                    <a:off x="210" y="39"/>
                    <a:ext cx="0" cy="144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23633" name="Line 156"/>
                <p:cNvSpPr/>
                <p:nvPr/>
              </p:nvSpPr>
              <p:spPr>
                <a:xfrm flipH="1">
                  <a:off x="228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34" name="Line 157"/>
                <p:cNvSpPr/>
                <p:nvPr/>
              </p:nvSpPr>
              <p:spPr>
                <a:xfrm flipH="1">
                  <a:off x="288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35" name="Line 158"/>
                <p:cNvSpPr/>
                <p:nvPr/>
              </p:nvSpPr>
              <p:spPr>
                <a:xfrm flipH="1">
                  <a:off x="336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36" name="Line 159"/>
                <p:cNvSpPr/>
                <p:nvPr/>
              </p:nvSpPr>
              <p:spPr>
                <a:xfrm flipH="1">
                  <a:off x="384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37" name="Line 160"/>
                <p:cNvSpPr/>
                <p:nvPr/>
              </p:nvSpPr>
              <p:spPr>
                <a:xfrm flipH="1">
                  <a:off x="444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38" name="Line 161"/>
                <p:cNvSpPr/>
                <p:nvPr/>
              </p:nvSpPr>
              <p:spPr>
                <a:xfrm flipH="1">
                  <a:off x="504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39" name="Line 162"/>
                <p:cNvSpPr/>
                <p:nvPr/>
              </p:nvSpPr>
              <p:spPr>
                <a:xfrm flipH="1">
                  <a:off x="582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40" name="Line 163"/>
                <p:cNvSpPr/>
                <p:nvPr/>
              </p:nvSpPr>
              <p:spPr>
                <a:xfrm flipH="1">
                  <a:off x="630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41" name="Line 164"/>
                <p:cNvSpPr/>
                <p:nvPr/>
              </p:nvSpPr>
              <p:spPr>
                <a:xfrm flipH="1">
                  <a:off x="678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42" name="Line 165"/>
                <p:cNvSpPr/>
                <p:nvPr/>
              </p:nvSpPr>
              <p:spPr>
                <a:xfrm flipH="1">
                  <a:off x="171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3629" name="Text Box 166"/>
            <p:cNvSpPr txBox="1"/>
            <p:nvPr/>
          </p:nvSpPr>
          <p:spPr>
            <a:xfrm>
              <a:off x="264" y="2256"/>
              <a:ext cx="432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(c)</a:t>
              </a:r>
              <a:endPara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2874" name="Group 167"/>
          <p:cNvGrpSpPr/>
          <p:nvPr/>
        </p:nvGrpSpPr>
        <p:grpSpPr>
          <a:xfrm>
            <a:off x="8001000" y="1125538"/>
            <a:ext cx="892175" cy="5632272"/>
            <a:chOff x="0" y="0"/>
            <a:chExt cx="562" cy="2457"/>
          </a:xfrm>
        </p:grpSpPr>
        <p:grpSp>
          <p:nvGrpSpPr>
            <p:cNvPr id="23564" name="Group 168"/>
            <p:cNvGrpSpPr/>
            <p:nvPr/>
          </p:nvGrpSpPr>
          <p:grpSpPr>
            <a:xfrm>
              <a:off x="0" y="0"/>
              <a:ext cx="562" cy="2112"/>
              <a:chOff x="0" y="0"/>
              <a:chExt cx="706" cy="2649"/>
            </a:xfrm>
          </p:grpSpPr>
          <p:grpSp>
            <p:nvGrpSpPr>
              <p:cNvPr id="23566" name="Group 169"/>
              <p:cNvGrpSpPr/>
              <p:nvPr/>
            </p:nvGrpSpPr>
            <p:grpSpPr>
              <a:xfrm>
                <a:off x="144" y="1632"/>
                <a:ext cx="340" cy="794"/>
                <a:chOff x="0" y="0"/>
                <a:chExt cx="340" cy="794"/>
              </a:xfrm>
            </p:grpSpPr>
            <p:grpSp>
              <p:nvGrpSpPr>
                <p:cNvPr id="23616" name="Group 170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23623" name="Group 171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23626" name="Oval 172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627" name="Oval 173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3624" name="Oval 174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625" name="AutoShape 175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617" name="Group 176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23621" name="Oval 177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622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23618" name="Group 179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23619" name="Oval 180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620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3567" name="Group 182"/>
              <p:cNvGrpSpPr/>
              <p:nvPr/>
            </p:nvGrpSpPr>
            <p:grpSpPr>
              <a:xfrm>
                <a:off x="213" y="2418"/>
                <a:ext cx="192" cy="231"/>
                <a:chOff x="0" y="0"/>
                <a:chExt cx="192" cy="231"/>
              </a:xfrm>
            </p:grpSpPr>
            <p:sp>
              <p:nvSpPr>
                <p:cNvPr id="23614" name="Rectangle 183"/>
                <p:cNvSpPr/>
                <p:nvPr/>
              </p:nvSpPr>
              <p:spPr>
                <a:xfrm>
                  <a:off x="0" y="87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15" name="Line 184"/>
                <p:cNvSpPr/>
                <p:nvPr/>
              </p:nvSpPr>
              <p:spPr>
                <a:xfrm>
                  <a:off x="87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3568" name="Group 185"/>
              <p:cNvGrpSpPr/>
              <p:nvPr/>
            </p:nvGrpSpPr>
            <p:grpSpPr>
              <a:xfrm>
                <a:off x="0" y="0"/>
                <a:ext cx="706" cy="1317"/>
                <a:chOff x="0" y="0"/>
                <a:chExt cx="706" cy="1317"/>
              </a:xfrm>
            </p:grpSpPr>
            <p:grpSp>
              <p:nvGrpSpPr>
                <p:cNvPr id="23573" name="Group 186"/>
                <p:cNvGrpSpPr/>
                <p:nvPr/>
              </p:nvGrpSpPr>
              <p:grpSpPr>
                <a:xfrm>
                  <a:off x="0" y="0"/>
                  <a:ext cx="706" cy="864"/>
                  <a:chOff x="0" y="0"/>
                  <a:chExt cx="706" cy="864"/>
                </a:xfrm>
              </p:grpSpPr>
              <p:grpSp>
                <p:nvGrpSpPr>
                  <p:cNvPr id="23587" name="Group 187"/>
                  <p:cNvGrpSpPr/>
                  <p:nvPr/>
                </p:nvGrpSpPr>
                <p:grpSpPr>
                  <a:xfrm>
                    <a:off x="144" y="471"/>
                    <a:ext cx="340" cy="340"/>
                    <a:chOff x="0" y="0"/>
                    <a:chExt cx="680" cy="681"/>
                  </a:xfrm>
                </p:grpSpPr>
                <p:grpSp>
                  <p:nvGrpSpPr>
                    <p:cNvPr id="23609" name="Group 188"/>
                    <p:cNvGrpSpPr/>
                    <p:nvPr/>
                  </p:nvGrpSpPr>
                  <p:grpSpPr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23612" name="Oval 189"/>
                      <p:cNvSpPr/>
                      <p:nvPr/>
                    </p:nvSpPr>
                    <p:spPr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613" name="Oval 190"/>
                      <p:cNvSpPr/>
                      <p:nvPr/>
                    </p:nvSpPr>
                    <p:spPr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3610" name="Oval 191"/>
                    <p:cNvSpPr/>
                    <p:nvPr/>
                  </p:nvSpPr>
                  <p:spPr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611" name="AutoShape 192"/>
                    <p:cNvSpPr/>
                    <p:nvPr/>
                  </p:nvSpPr>
                  <p:spPr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3588" name="Group 193"/>
                  <p:cNvGrpSpPr/>
                  <p:nvPr/>
                </p:nvGrpSpPr>
                <p:grpSpPr>
                  <a:xfrm>
                    <a:off x="288" y="807"/>
                    <a:ext cx="48" cy="57"/>
                    <a:chOff x="0" y="0"/>
                    <a:chExt cx="148" cy="320"/>
                  </a:xfrm>
                </p:grpSpPr>
                <p:sp>
                  <p:nvSpPr>
                    <p:cNvPr id="23607" name="Oval 194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608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xL" fmla="*/ 0 w 148"/>
                        <a:gd name="txT" fmla="*/ 0 h 274"/>
                        <a:gd name="txR" fmla="*/ 148 w 148"/>
                        <a:gd name="txB" fmla="*/ 274 h 274"/>
                      </a:gdLst>
                      <a:ahLst/>
                      <a:cxnLst>
                        <a:cxn ang="0">
                          <a:pos x="64" y="0"/>
                        </a:cxn>
                        <a:cxn ang="0">
                          <a:pos x="100" y="119"/>
                        </a:cxn>
                        <a:cxn ang="0">
                          <a:pos x="73" y="274"/>
                        </a:cxn>
                        <a:cxn ang="0">
                          <a:pos x="0" y="210"/>
                        </a:cxn>
                      </a:cxnLst>
                      <a:rect l="txL" t="txT" r="txR" b="tx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589" name="Group 196"/>
                  <p:cNvGrpSpPr/>
                  <p:nvPr/>
                </p:nvGrpSpPr>
                <p:grpSpPr>
                  <a:xfrm flipH="1" flipV="1">
                    <a:off x="249" y="240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23605" name="Oval 197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606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xL" fmla="*/ 0 w 148"/>
                        <a:gd name="txT" fmla="*/ 0 h 274"/>
                        <a:gd name="txR" fmla="*/ 148 w 148"/>
                        <a:gd name="txB" fmla="*/ 274 h 274"/>
                      </a:gdLst>
                      <a:ahLst/>
                      <a:cxnLst>
                        <a:cxn ang="0">
                          <a:pos x="64" y="0"/>
                        </a:cxn>
                        <a:cxn ang="0">
                          <a:pos x="100" y="119"/>
                        </a:cxn>
                        <a:cxn ang="0">
                          <a:pos x="73" y="274"/>
                        </a:cxn>
                        <a:cxn ang="0">
                          <a:pos x="0" y="210"/>
                        </a:cxn>
                      </a:cxnLst>
                      <a:rect l="txL" t="txT" r="txR" b="tx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590" name="Group 199"/>
                  <p:cNvGrpSpPr/>
                  <p:nvPr/>
                </p:nvGrpSpPr>
                <p:grpSpPr>
                  <a:xfrm flipV="1">
                    <a:off x="0" y="0"/>
                    <a:ext cx="706" cy="49"/>
                    <a:chOff x="0" y="0"/>
                    <a:chExt cx="1764" cy="123"/>
                  </a:xfrm>
                </p:grpSpPr>
                <p:grpSp>
                  <p:nvGrpSpPr>
                    <p:cNvPr id="23592" name="Group 200"/>
                    <p:cNvGrpSpPr/>
                    <p:nvPr/>
                  </p:nvGrpSpPr>
                  <p:grpSpPr>
                    <a:xfrm>
                      <a:off x="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23600" name="Line 201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601" name="Line 202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602" name="Line 203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603" name="Line 204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604" name="Line 205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23593" name="Line 206"/>
                    <p:cNvSpPr/>
                    <p:nvPr/>
                  </p:nvSpPr>
                  <p:spPr>
                    <a:xfrm>
                      <a:off x="165" y="0"/>
                      <a:ext cx="1593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23594" name="Group 207"/>
                    <p:cNvGrpSpPr/>
                    <p:nvPr/>
                  </p:nvGrpSpPr>
                  <p:grpSpPr>
                    <a:xfrm>
                      <a:off x="90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23595" name="Line 208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596" name="Line 209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597" name="Line 210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598" name="Line 211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3599" name="Line 212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sp>
                <p:nvSpPr>
                  <p:cNvPr id="23591" name="Line 213"/>
                  <p:cNvSpPr/>
                  <p:nvPr/>
                </p:nvSpPr>
                <p:spPr>
                  <a:xfrm>
                    <a:off x="288" y="48"/>
                    <a:ext cx="0" cy="192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3574" name="Group 214"/>
                <p:cNvGrpSpPr/>
                <p:nvPr/>
              </p:nvGrpSpPr>
              <p:grpSpPr>
                <a:xfrm>
                  <a:off x="201" y="816"/>
                  <a:ext cx="227" cy="501"/>
                  <a:chOff x="0" y="0"/>
                  <a:chExt cx="227" cy="501"/>
                </a:xfrm>
              </p:grpSpPr>
              <p:grpSp>
                <p:nvGrpSpPr>
                  <p:cNvPr id="23575" name="Group 215"/>
                  <p:cNvGrpSpPr/>
                  <p:nvPr/>
                </p:nvGrpSpPr>
                <p:grpSpPr>
                  <a:xfrm>
                    <a:off x="0" y="108"/>
                    <a:ext cx="227" cy="227"/>
                    <a:chOff x="0" y="0"/>
                    <a:chExt cx="680" cy="681"/>
                  </a:xfrm>
                </p:grpSpPr>
                <p:grpSp>
                  <p:nvGrpSpPr>
                    <p:cNvPr id="23582" name="Group 216"/>
                    <p:cNvGrpSpPr/>
                    <p:nvPr/>
                  </p:nvGrpSpPr>
                  <p:grpSpPr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23585" name="Oval 217"/>
                      <p:cNvSpPr/>
                      <p:nvPr/>
                    </p:nvSpPr>
                    <p:spPr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586" name="Oval 218"/>
                      <p:cNvSpPr/>
                      <p:nvPr/>
                    </p:nvSpPr>
                    <p:spPr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3583" name="Oval 219"/>
                    <p:cNvSpPr/>
                    <p:nvPr/>
                  </p:nvSpPr>
                  <p:spPr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584" name="AutoShape 220"/>
                    <p:cNvSpPr/>
                    <p:nvPr/>
                  </p:nvSpPr>
                  <p:spPr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3576" name="Group 221"/>
                  <p:cNvGrpSpPr/>
                  <p:nvPr/>
                </p:nvGrpSpPr>
                <p:grpSpPr>
                  <a:xfrm>
                    <a:off x="75" y="348"/>
                    <a:ext cx="72" cy="153"/>
                    <a:chOff x="0" y="0"/>
                    <a:chExt cx="148" cy="320"/>
                  </a:xfrm>
                </p:grpSpPr>
                <p:sp>
                  <p:nvSpPr>
                    <p:cNvPr id="23580" name="Oval 222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581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xL" fmla="*/ 0 w 148"/>
                        <a:gd name="txT" fmla="*/ 0 h 274"/>
                        <a:gd name="txR" fmla="*/ 148 w 148"/>
                        <a:gd name="txB" fmla="*/ 274 h 274"/>
                      </a:gdLst>
                      <a:ahLst/>
                      <a:cxnLst>
                        <a:cxn ang="0">
                          <a:pos x="64" y="0"/>
                        </a:cxn>
                        <a:cxn ang="0">
                          <a:pos x="100" y="119"/>
                        </a:cxn>
                        <a:cxn ang="0">
                          <a:pos x="73" y="274"/>
                        </a:cxn>
                        <a:cxn ang="0">
                          <a:pos x="0" y="210"/>
                        </a:cxn>
                      </a:cxnLst>
                      <a:rect l="txL" t="txT" r="txR" b="tx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577" name="Group 224"/>
                  <p:cNvGrpSpPr/>
                  <p:nvPr/>
                </p:nvGrpSpPr>
                <p:grpSpPr>
                  <a:xfrm flipH="1" flipV="1">
                    <a:off x="78" y="0"/>
                    <a:ext cx="63" cy="83"/>
                    <a:chOff x="0" y="0"/>
                    <a:chExt cx="148" cy="320"/>
                  </a:xfrm>
                </p:grpSpPr>
                <p:sp>
                  <p:nvSpPr>
                    <p:cNvPr id="23578" name="Oval 225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579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>
                        <a:gd name="txL" fmla="*/ 0 w 148"/>
                        <a:gd name="txT" fmla="*/ 0 h 274"/>
                        <a:gd name="txR" fmla="*/ 148 w 148"/>
                        <a:gd name="txB" fmla="*/ 274 h 274"/>
                      </a:gdLst>
                      <a:ahLst/>
                      <a:cxnLst>
                        <a:cxn ang="0">
                          <a:pos x="64" y="0"/>
                        </a:cxn>
                        <a:cxn ang="0">
                          <a:pos x="100" y="119"/>
                        </a:cxn>
                        <a:cxn ang="0">
                          <a:pos x="73" y="274"/>
                        </a:cxn>
                        <a:cxn ang="0">
                          <a:pos x="0" y="210"/>
                        </a:cxn>
                      </a:cxnLst>
                      <a:rect l="txL" t="txT" r="txR" b="tx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23569" name="Line 227"/>
              <p:cNvSpPr/>
              <p:nvPr/>
            </p:nvSpPr>
            <p:spPr>
              <a:xfrm flipH="1" flipV="1">
                <a:off x="192" y="1056"/>
                <a:ext cx="96" cy="57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70" name="Line 228"/>
              <p:cNvSpPr/>
              <p:nvPr/>
            </p:nvSpPr>
            <p:spPr>
              <a:xfrm>
                <a:off x="432" y="1056"/>
                <a:ext cx="48" cy="96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71" name="Line 229"/>
              <p:cNvSpPr/>
              <p:nvPr/>
            </p:nvSpPr>
            <p:spPr>
              <a:xfrm flipV="1">
                <a:off x="144" y="576"/>
                <a:ext cx="0" cy="144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72" name="Line 230"/>
              <p:cNvSpPr/>
              <p:nvPr/>
            </p:nvSpPr>
            <p:spPr>
              <a:xfrm>
                <a:off x="480" y="576"/>
                <a:ext cx="192" cy="76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23565" name="Text Box 231"/>
            <p:cNvSpPr txBox="1"/>
            <p:nvPr/>
          </p:nvSpPr>
          <p:spPr>
            <a:xfrm>
              <a:off x="48" y="2256"/>
              <a:ext cx="432" cy="2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(d)</a:t>
              </a:r>
              <a:endPara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2936" name="Text Box 232"/>
          <p:cNvSpPr txBox="1"/>
          <p:nvPr/>
        </p:nvSpPr>
        <p:spPr>
          <a:xfrm>
            <a:off x="6553200" y="0"/>
            <a:ext cx="838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(b)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937" name="Text Box 233"/>
          <p:cNvSpPr txBox="1"/>
          <p:nvPr/>
        </p:nvSpPr>
        <p:spPr>
          <a:xfrm>
            <a:off x="9753600" y="0"/>
            <a:ext cx="914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(c)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2709" name="Group 234"/>
          <p:cNvGrpSpPr/>
          <p:nvPr/>
        </p:nvGrpSpPr>
        <p:grpSpPr>
          <a:xfrm>
            <a:off x="3352800" y="457200"/>
            <a:ext cx="2590800" cy="541338"/>
            <a:chOff x="0" y="0"/>
            <a:chExt cx="1719" cy="341"/>
          </a:xfrm>
        </p:grpSpPr>
        <p:sp>
          <p:nvSpPr>
            <p:cNvPr id="23562" name="Text Box 235"/>
            <p:cNvSpPr txBox="1"/>
            <p:nvPr/>
          </p:nvSpPr>
          <p:spPr>
            <a:xfrm>
              <a:off x="0" y="12"/>
              <a:ext cx="48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(a)</a:t>
              </a:r>
              <a:endPara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3" name="Text Box 236"/>
            <p:cNvSpPr txBox="1"/>
            <p:nvPr/>
          </p:nvSpPr>
          <p:spPr>
            <a:xfrm>
              <a:off x="1286" y="0"/>
              <a:ext cx="43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(d)</a:t>
              </a:r>
              <a:endPara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2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2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36" grpId="0"/>
      <p:bldP spid="729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5121"/>
          <p:cNvSpPr txBox="1">
            <a:spLocks noChangeArrowheads="1"/>
          </p:cNvSpPr>
          <p:nvPr/>
        </p:nvSpPr>
        <p:spPr bwMode="auto">
          <a:xfrm>
            <a:off x="2286000" y="1066800"/>
            <a:ext cx="807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3" name="矩形 5122"/>
          <p:cNvSpPr>
            <a:spLocks noChangeArrowheads="1" noChangeShapeType="1" noTextEdit="1"/>
          </p:cNvSpPr>
          <p:nvPr/>
        </p:nvSpPr>
        <p:spPr bwMode="auto">
          <a:xfrm>
            <a:off x="3879850" y="4591050"/>
            <a:ext cx="4648200" cy="1524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792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滑   轮</a:t>
            </a:r>
            <a:endParaRPr lang="zh-CN" altLang="en-US" sz="3600" b="1" kern="10">
              <a:ln w="12700">
                <a:solidFill>
                  <a:srgbClr val="B2B2B2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100" name="图片 5124" descr="d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39700" y="3479800"/>
            <a:ext cx="3889375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图片 5125" descr="d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225" y="2378075"/>
            <a:ext cx="529272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圆角矩形标注 5126"/>
          <p:cNvSpPr>
            <a:spLocks noChangeArrowheads="1"/>
          </p:cNvSpPr>
          <p:nvPr/>
        </p:nvSpPr>
        <p:spPr bwMode="auto">
          <a:xfrm>
            <a:off x="6378575" y="189230"/>
            <a:ext cx="5182235" cy="2188845"/>
          </a:xfrm>
          <a:prstGeom prst="wedgeRoundRectCallout">
            <a:avLst>
              <a:gd name="adj1" fmla="val -82671"/>
              <a:gd name="adj2" fmla="val 745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周边有槽，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能绕轴转动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的小轮叫做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滑轮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pic>
        <p:nvPicPr>
          <p:cNvPr id="6146" name="内容占位符 6145" descr="DSC02249"/>
          <p:cNvPicPr>
            <a:picLocks noGrp="1" noChangeAspect="1"/>
          </p:cNvPicPr>
          <p:nvPr/>
        </p:nvPicPr>
        <p:blipFill>
          <a:blip r:embed="rId3">
            <a:clrChange>
              <a:clrFrom>
                <a:srgbClr val="A2B0B0"/>
              </a:clrFrom>
              <a:clrTo>
                <a:srgbClr val="A2B0B0">
                  <a:alpha val="0"/>
                </a:srgbClr>
              </a:clrTo>
            </a:clrChange>
            <a:lum bright="22000" contrast="48000"/>
          </a:blip>
          <a:srcRect l="11116" r="15573" b="6720"/>
          <a:stretch>
            <a:fillRect/>
          </a:stretch>
        </p:blipFill>
        <p:spPr bwMode="auto">
          <a:xfrm>
            <a:off x="2286000" y="-130175"/>
            <a:ext cx="29146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98780" y="32194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一、认识滑轮 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8"/>
          <p:cNvSpPr txBox="1">
            <a:spLocks noChangeArrowheads="1"/>
          </p:cNvSpPr>
          <p:nvPr/>
        </p:nvSpPr>
        <p:spPr bwMode="auto">
          <a:xfrm>
            <a:off x="2063750" y="765175"/>
            <a:ext cx="8207375" cy="155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ea typeface="黑体" panose="02010609060101010101" pitchFamily="49" charset="-122"/>
              </a:rPr>
              <a:t>尝试采用绳，一个滑轮，铁架台将勾码提到高处，你有什么方法？</a:t>
            </a:r>
            <a:endParaRPr lang="zh-CN" altLang="en-US" sz="3200" b="1">
              <a:ea typeface="黑体" panose="02010609060101010101" pitchFamily="49" charset="-122"/>
            </a:endParaRPr>
          </a:p>
          <a:p>
            <a:endParaRPr lang="zh-CN" altLang="en-US" sz="3200" b="1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  <p:grpSp>
        <p:nvGrpSpPr>
          <p:cNvPr id="19458" name="组合 8194"/>
          <p:cNvGrpSpPr/>
          <p:nvPr/>
        </p:nvGrpSpPr>
        <p:grpSpPr bwMode="auto">
          <a:xfrm>
            <a:off x="9010015" y="2319655"/>
            <a:ext cx="1405255" cy="1692910"/>
            <a:chOff x="699" y="2119"/>
            <a:chExt cx="663" cy="1130"/>
          </a:xfrm>
        </p:grpSpPr>
        <p:sp>
          <p:nvSpPr>
            <p:cNvPr id="19484" name="平行四边形 8195"/>
            <p:cNvSpPr>
              <a:spLocks noChangeArrowheads="1"/>
            </p:cNvSpPr>
            <p:nvPr/>
          </p:nvSpPr>
          <p:spPr bwMode="auto">
            <a:xfrm>
              <a:off x="699" y="3214"/>
              <a:ext cx="270" cy="35"/>
            </a:xfrm>
            <a:prstGeom prst="parallelogram">
              <a:avLst>
                <a:gd name="adj" fmla="val 192857"/>
              </a:avLst>
            </a:pr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5" name="矩形 8196"/>
            <p:cNvSpPr>
              <a:spLocks noChangeArrowheads="1"/>
            </p:cNvSpPr>
            <p:nvPr/>
          </p:nvSpPr>
          <p:spPr bwMode="auto">
            <a:xfrm>
              <a:off x="766" y="3180"/>
              <a:ext cx="530" cy="3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平行四边形 8197"/>
            <p:cNvSpPr>
              <a:spLocks noChangeArrowheads="1"/>
            </p:cNvSpPr>
            <p:nvPr/>
          </p:nvSpPr>
          <p:spPr bwMode="auto">
            <a:xfrm flipH="1">
              <a:off x="1092" y="3214"/>
              <a:ext cx="270" cy="35"/>
            </a:xfrm>
            <a:prstGeom prst="parallelogram">
              <a:avLst>
                <a:gd name="adj" fmla="val 192857"/>
              </a:avLst>
            </a:pr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0" name="矩形 8198"/>
            <p:cNvSpPr/>
            <p:nvPr/>
          </p:nvSpPr>
          <p:spPr>
            <a:xfrm>
              <a:off x="1174" y="2119"/>
              <a:ext cx="27" cy="1060"/>
            </a:xfrm>
            <a:prstGeom prst="rect">
              <a:avLst/>
            </a:prstGeom>
            <a:gradFill rotWithShape="1">
              <a:gsLst>
                <a:gs pos="0">
                  <a:srgbClr val="3B3B3B"/>
                </a:gs>
                <a:gs pos="50000">
                  <a:schemeClr val="bg2"/>
                </a:gs>
                <a:gs pos="100000">
                  <a:srgbClr val="3B3B3B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1" name="矩形 8199"/>
            <p:cNvSpPr/>
            <p:nvPr/>
          </p:nvSpPr>
          <p:spPr>
            <a:xfrm>
              <a:off x="858" y="2300"/>
              <a:ext cx="444" cy="27"/>
            </a:xfrm>
            <a:prstGeom prst="rect">
              <a:avLst/>
            </a:prstGeom>
            <a:gradFill rotWithShape="1">
              <a:gsLst>
                <a:gs pos="0">
                  <a:srgbClr val="3B3B3B"/>
                </a:gs>
                <a:gs pos="50000">
                  <a:schemeClr val="bg2"/>
                </a:gs>
                <a:gs pos="100000">
                  <a:srgbClr val="3B3B3B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9" name="椭圆 8200"/>
            <p:cNvSpPr>
              <a:spLocks noChangeArrowheads="1"/>
            </p:cNvSpPr>
            <p:nvPr/>
          </p:nvSpPr>
          <p:spPr bwMode="auto">
            <a:xfrm>
              <a:off x="1176" y="2302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59" name="组合 8201"/>
          <p:cNvGrpSpPr/>
          <p:nvPr/>
        </p:nvGrpSpPr>
        <p:grpSpPr bwMode="auto">
          <a:xfrm rot="-2085373">
            <a:off x="2855913" y="4868863"/>
            <a:ext cx="2376487" cy="1727200"/>
            <a:chOff x="1800" y="2904"/>
            <a:chExt cx="431" cy="300"/>
          </a:xfrm>
        </p:grpSpPr>
        <p:grpSp>
          <p:nvGrpSpPr>
            <p:cNvPr id="19475" name="组合 8202"/>
            <p:cNvGrpSpPr/>
            <p:nvPr/>
          </p:nvGrpSpPr>
          <p:grpSpPr bwMode="auto">
            <a:xfrm>
              <a:off x="1800" y="3012"/>
              <a:ext cx="372" cy="192"/>
              <a:chOff x="1686" y="2982"/>
              <a:chExt cx="660" cy="324"/>
            </a:xfrm>
          </p:grpSpPr>
          <p:sp>
            <p:nvSpPr>
              <p:cNvPr id="19478" name="椭圆 8203"/>
              <p:cNvSpPr>
                <a:spLocks noChangeArrowheads="1"/>
              </p:cNvSpPr>
              <p:nvPr/>
            </p:nvSpPr>
            <p:spPr bwMode="auto">
              <a:xfrm>
                <a:off x="1686" y="2982"/>
                <a:ext cx="162" cy="1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9" name="矩形 8204"/>
              <p:cNvSpPr>
                <a:spLocks noChangeArrowheads="1"/>
              </p:cNvSpPr>
              <p:nvPr/>
            </p:nvSpPr>
            <p:spPr bwMode="auto">
              <a:xfrm>
                <a:off x="1752" y="3114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0" name="矩形 8205"/>
              <p:cNvSpPr>
                <a:spLocks noChangeArrowheads="1"/>
              </p:cNvSpPr>
              <p:nvPr/>
            </p:nvSpPr>
            <p:spPr bwMode="auto">
              <a:xfrm>
                <a:off x="1878" y="3204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1" name="直接连接符 8206"/>
              <p:cNvSpPr>
                <a:spLocks noChangeShapeType="1"/>
              </p:cNvSpPr>
              <p:nvPr/>
            </p:nvSpPr>
            <p:spPr bwMode="auto">
              <a:xfrm>
                <a:off x="1836" y="3054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2" name="矩形 8207"/>
              <p:cNvSpPr>
                <a:spLocks noChangeArrowheads="1"/>
              </p:cNvSpPr>
              <p:nvPr/>
            </p:nvSpPr>
            <p:spPr bwMode="auto">
              <a:xfrm>
                <a:off x="2124" y="3204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矩形 8208"/>
              <p:cNvSpPr>
                <a:spLocks noChangeArrowheads="1"/>
              </p:cNvSpPr>
              <p:nvPr/>
            </p:nvSpPr>
            <p:spPr bwMode="auto">
              <a:xfrm>
                <a:off x="1824" y="3066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9476" name="图片 8209" descr="图片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848" y="2904"/>
              <a:ext cx="38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2" name="矩形 8210"/>
            <p:cNvSpPr/>
            <p:nvPr/>
          </p:nvSpPr>
          <p:spPr>
            <a:xfrm rot="5400000">
              <a:off x="1884" y="2976"/>
              <a:ext cx="264" cy="13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767676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460" name="组合 8211"/>
          <p:cNvGrpSpPr/>
          <p:nvPr/>
        </p:nvGrpSpPr>
        <p:grpSpPr bwMode="auto">
          <a:xfrm rot="2569235" flipV="1">
            <a:off x="5480050" y="2095500"/>
            <a:ext cx="1728788" cy="2663825"/>
            <a:chOff x="2299" y="1071"/>
            <a:chExt cx="1111" cy="1824"/>
          </a:xfrm>
        </p:grpSpPr>
        <p:grpSp>
          <p:nvGrpSpPr>
            <p:cNvPr id="19466" name="Group 3"/>
            <p:cNvGrpSpPr/>
            <p:nvPr/>
          </p:nvGrpSpPr>
          <p:grpSpPr bwMode="auto">
            <a:xfrm>
              <a:off x="2299" y="1436"/>
              <a:ext cx="1111" cy="1111"/>
              <a:chOff x="1152" y="1517"/>
              <a:chExt cx="1111" cy="1111"/>
            </a:xfrm>
          </p:grpSpPr>
          <p:sp>
            <p:nvSpPr>
              <p:cNvPr id="19472" name="Oval 4"/>
              <p:cNvSpPr>
                <a:spLocks noChangeArrowheads="1"/>
              </p:cNvSpPr>
              <p:nvPr/>
            </p:nvSpPr>
            <p:spPr bwMode="auto">
              <a:xfrm>
                <a:off x="1152" y="1517"/>
                <a:ext cx="1111" cy="111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8F8F8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19473" name="Oval 5"/>
              <p:cNvSpPr>
                <a:spLocks noChangeArrowheads="1"/>
              </p:cNvSpPr>
              <p:nvPr/>
            </p:nvSpPr>
            <p:spPr bwMode="auto">
              <a:xfrm>
                <a:off x="1306" y="1671"/>
                <a:ext cx="803" cy="80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19474" name="Oval 6"/>
              <p:cNvSpPr>
                <a:spLocks noChangeArrowheads="1"/>
              </p:cNvSpPr>
              <p:nvPr/>
            </p:nvSpPr>
            <p:spPr bwMode="auto">
              <a:xfrm>
                <a:off x="1461" y="1826"/>
                <a:ext cx="493" cy="493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96969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</p:grpSp>
        <p:grpSp>
          <p:nvGrpSpPr>
            <p:cNvPr id="19467" name="Group 7"/>
            <p:cNvGrpSpPr/>
            <p:nvPr/>
          </p:nvGrpSpPr>
          <p:grpSpPr bwMode="auto">
            <a:xfrm>
              <a:off x="2699" y="1071"/>
              <a:ext cx="318" cy="1824"/>
              <a:chOff x="3370" y="1152"/>
              <a:chExt cx="318" cy="1824"/>
            </a:xfrm>
          </p:grpSpPr>
          <p:sp>
            <p:nvSpPr>
              <p:cNvPr id="19468" name="Rectangle 8"/>
              <p:cNvSpPr>
                <a:spLocks noChangeArrowheads="1"/>
              </p:cNvSpPr>
              <p:nvPr/>
            </p:nvSpPr>
            <p:spPr bwMode="auto">
              <a:xfrm>
                <a:off x="3408" y="1440"/>
                <a:ext cx="240" cy="124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9469" name="Oval 9"/>
              <p:cNvSpPr>
                <a:spLocks noChangeArrowheads="1"/>
              </p:cNvSpPr>
              <p:nvPr/>
            </p:nvSpPr>
            <p:spPr bwMode="auto">
              <a:xfrm>
                <a:off x="3432" y="1990"/>
                <a:ext cx="185" cy="185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19470" name="Freeform 10"/>
              <p:cNvSpPr/>
              <p:nvPr/>
            </p:nvSpPr>
            <p:spPr bwMode="auto">
              <a:xfrm rot="110439">
                <a:off x="3448" y="2688"/>
                <a:ext cx="240" cy="288"/>
              </a:xfrm>
              <a:custGeom>
                <a:avLst/>
                <a:gdLst>
                  <a:gd name="T0" fmla="*/ 7 w 2020"/>
                  <a:gd name="T1" fmla="*/ 0 h 2594"/>
                  <a:gd name="T2" fmla="*/ 7 w 2020"/>
                  <a:gd name="T3" fmla="*/ 7 h 2594"/>
                  <a:gd name="T4" fmla="*/ 6 w 2020"/>
                  <a:gd name="T5" fmla="*/ 12 h 2594"/>
                  <a:gd name="T6" fmla="*/ 3 w 2020"/>
                  <a:gd name="T7" fmla="*/ 16 h 2594"/>
                  <a:gd name="T8" fmla="*/ 2 w 2020"/>
                  <a:gd name="T9" fmla="*/ 18 h 2594"/>
                  <a:gd name="T10" fmla="*/ 0 w 2020"/>
                  <a:gd name="T11" fmla="*/ 22 h 2594"/>
                  <a:gd name="T12" fmla="*/ 1 w 2020"/>
                  <a:gd name="T13" fmla="*/ 25 h 2594"/>
                  <a:gd name="T14" fmla="*/ 4 w 2020"/>
                  <a:gd name="T15" fmla="*/ 29 h 2594"/>
                  <a:gd name="T16" fmla="*/ 9 w 2020"/>
                  <a:gd name="T17" fmla="*/ 31 h 2594"/>
                  <a:gd name="T18" fmla="*/ 15 w 2020"/>
                  <a:gd name="T19" fmla="*/ 31 h 2594"/>
                  <a:gd name="T20" fmla="*/ 22 w 2020"/>
                  <a:gd name="T21" fmla="*/ 28 h 2594"/>
                  <a:gd name="T22" fmla="*/ 25 w 2020"/>
                  <a:gd name="T23" fmla="*/ 24 h 2594"/>
                  <a:gd name="T24" fmla="*/ 27 w 2020"/>
                  <a:gd name="T25" fmla="*/ 20 h 2594"/>
                  <a:gd name="T26" fmla="*/ 28 w 2020"/>
                  <a:gd name="T27" fmla="*/ 16 h 2594"/>
                  <a:gd name="T28" fmla="*/ 26 w 2020"/>
                  <a:gd name="T29" fmla="*/ 18 h 2594"/>
                  <a:gd name="T30" fmla="*/ 23 w 2020"/>
                  <a:gd name="T31" fmla="*/ 22 h 2594"/>
                  <a:gd name="T32" fmla="*/ 19 w 2020"/>
                  <a:gd name="T33" fmla="*/ 25 h 2594"/>
                  <a:gd name="T34" fmla="*/ 17 w 2020"/>
                  <a:gd name="T35" fmla="*/ 26 h 2594"/>
                  <a:gd name="T36" fmla="*/ 13 w 2020"/>
                  <a:gd name="T37" fmla="*/ 26 h 2594"/>
                  <a:gd name="T38" fmla="*/ 9 w 2020"/>
                  <a:gd name="T39" fmla="*/ 24 h 2594"/>
                  <a:gd name="T40" fmla="*/ 9 w 2020"/>
                  <a:gd name="T41" fmla="*/ 20 h 2594"/>
                  <a:gd name="T42" fmla="*/ 12 w 2020"/>
                  <a:gd name="T43" fmla="*/ 16 h 2594"/>
                  <a:gd name="T44" fmla="*/ 14 w 2020"/>
                  <a:gd name="T45" fmla="*/ 13 h 2594"/>
                  <a:gd name="T46" fmla="*/ 14 w 2020"/>
                  <a:gd name="T47" fmla="*/ 9 h 2594"/>
                  <a:gd name="T48" fmla="*/ 14 w 2020"/>
                  <a:gd name="T49" fmla="*/ 7 h 2594"/>
                  <a:gd name="T50" fmla="*/ 14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1" name="Freeform 11"/>
              <p:cNvSpPr/>
              <p:nvPr/>
            </p:nvSpPr>
            <p:spPr bwMode="auto">
              <a:xfrm rot="110439" flipH="1" flipV="1">
                <a:off x="3370" y="1152"/>
                <a:ext cx="240" cy="288"/>
              </a:xfrm>
              <a:custGeom>
                <a:avLst/>
                <a:gdLst>
                  <a:gd name="T0" fmla="*/ 7 w 2020"/>
                  <a:gd name="T1" fmla="*/ 0 h 2594"/>
                  <a:gd name="T2" fmla="*/ 7 w 2020"/>
                  <a:gd name="T3" fmla="*/ 7 h 2594"/>
                  <a:gd name="T4" fmla="*/ 6 w 2020"/>
                  <a:gd name="T5" fmla="*/ 12 h 2594"/>
                  <a:gd name="T6" fmla="*/ 3 w 2020"/>
                  <a:gd name="T7" fmla="*/ 16 h 2594"/>
                  <a:gd name="T8" fmla="*/ 2 w 2020"/>
                  <a:gd name="T9" fmla="*/ 18 h 2594"/>
                  <a:gd name="T10" fmla="*/ 0 w 2020"/>
                  <a:gd name="T11" fmla="*/ 22 h 2594"/>
                  <a:gd name="T12" fmla="*/ 1 w 2020"/>
                  <a:gd name="T13" fmla="*/ 25 h 2594"/>
                  <a:gd name="T14" fmla="*/ 4 w 2020"/>
                  <a:gd name="T15" fmla="*/ 29 h 2594"/>
                  <a:gd name="T16" fmla="*/ 9 w 2020"/>
                  <a:gd name="T17" fmla="*/ 31 h 2594"/>
                  <a:gd name="T18" fmla="*/ 15 w 2020"/>
                  <a:gd name="T19" fmla="*/ 31 h 2594"/>
                  <a:gd name="T20" fmla="*/ 22 w 2020"/>
                  <a:gd name="T21" fmla="*/ 28 h 2594"/>
                  <a:gd name="T22" fmla="*/ 25 w 2020"/>
                  <a:gd name="T23" fmla="*/ 24 h 2594"/>
                  <a:gd name="T24" fmla="*/ 27 w 2020"/>
                  <a:gd name="T25" fmla="*/ 20 h 2594"/>
                  <a:gd name="T26" fmla="*/ 28 w 2020"/>
                  <a:gd name="T27" fmla="*/ 16 h 2594"/>
                  <a:gd name="T28" fmla="*/ 26 w 2020"/>
                  <a:gd name="T29" fmla="*/ 18 h 2594"/>
                  <a:gd name="T30" fmla="*/ 23 w 2020"/>
                  <a:gd name="T31" fmla="*/ 22 h 2594"/>
                  <a:gd name="T32" fmla="*/ 19 w 2020"/>
                  <a:gd name="T33" fmla="*/ 25 h 2594"/>
                  <a:gd name="T34" fmla="*/ 17 w 2020"/>
                  <a:gd name="T35" fmla="*/ 26 h 2594"/>
                  <a:gd name="T36" fmla="*/ 13 w 2020"/>
                  <a:gd name="T37" fmla="*/ 26 h 2594"/>
                  <a:gd name="T38" fmla="*/ 9 w 2020"/>
                  <a:gd name="T39" fmla="*/ 24 h 2594"/>
                  <a:gd name="T40" fmla="*/ 9 w 2020"/>
                  <a:gd name="T41" fmla="*/ 20 h 2594"/>
                  <a:gd name="T42" fmla="*/ 12 w 2020"/>
                  <a:gd name="T43" fmla="*/ 16 h 2594"/>
                  <a:gd name="T44" fmla="*/ 14 w 2020"/>
                  <a:gd name="T45" fmla="*/ 13 h 2594"/>
                  <a:gd name="T46" fmla="*/ 14 w 2020"/>
                  <a:gd name="T47" fmla="*/ 9 h 2594"/>
                  <a:gd name="T48" fmla="*/ 14 w 2020"/>
                  <a:gd name="T49" fmla="*/ 7 h 2594"/>
                  <a:gd name="T50" fmla="*/ 14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19461" name="Picture 10" descr="未标题-1 复制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13" y="2492375"/>
            <a:ext cx="2520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文本框 8222"/>
          <p:cNvSpPr txBox="1">
            <a:spLocks noChangeArrowheads="1"/>
          </p:cNvSpPr>
          <p:nvPr/>
        </p:nvSpPr>
        <p:spPr bwMode="auto">
          <a:xfrm>
            <a:off x="2566988" y="4149725"/>
            <a:ext cx="136842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ea typeface="黑体" panose="02010609060101010101" pitchFamily="49" charset="-122"/>
              </a:rPr>
              <a:t>细线</a:t>
            </a:r>
            <a:endParaRPr lang="zh-CN" altLang="en-US" sz="2800" b="1">
              <a:ea typeface="黑体" panose="02010609060101010101" pitchFamily="49" charset="-122"/>
            </a:endParaRPr>
          </a:p>
        </p:txBody>
      </p:sp>
      <p:sp>
        <p:nvSpPr>
          <p:cNvPr id="19463" name="文本框 8223"/>
          <p:cNvSpPr txBox="1">
            <a:spLocks noChangeArrowheads="1"/>
          </p:cNvSpPr>
          <p:nvPr/>
        </p:nvSpPr>
        <p:spPr bwMode="auto">
          <a:xfrm>
            <a:off x="5448300" y="4652963"/>
            <a:ext cx="1360488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ea typeface="黑体" panose="02010609060101010101" pitchFamily="49" charset="-122"/>
              </a:rPr>
              <a:t>滑轮</a:t>
            </a:r>
            <a:endParaRPr lang="zh-CN" altLang="en-US" sz="2800" b="1">
              <a:ea typeface="黑体" panose="02010609060101010101" pitchFamily="49" charset="-122"/>
            </a:endParaRPr>
          </a:p>
        </p:txBody>
      </p:sp>
      <p:sp>
        <p:nvSpPr>
          <p:cNvPr id="19464" name="文本框 8224"/>
          <p:cNvSpPr txBox="1">
            <a:spLocks noChangeArrowheads="1"/>
          </p:cNvSpPr>
          <p:nvPr/>
        </p:nvSpPr>
        <p:spPr bwMode="auto">
          <a:xfrm>
            <a:off x="4943475" y="5876925"/>
            <a:ext cx="1871663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ea typeface="黑体" panose="02010609060101010101" pitchFamily="49" charset="-122"/>
              </a:rPr>
              <a:t>钩码</a:t>
            </a:r>
            <a:endParaRPr lang="zh-CN" altLang="en-US" sz="2800" b="1">
              <a:ea typeface="黑体" panose="02010609060101010101" pitchFamily="49" charset="-122"/>
            </a:endParaRPr>
          </a:p>
        </p:txBody>
      </p:sp>
      <p:sp>
        <p:nvSpPr>
          <p:cNvPr id="19465" name="文本框 8225"/>
          <p:cNvSpPr txBox="1">
            <a:spLocks noChangeArrowheads="1"/>
          </p:cNvSpPr>
          <p:nvPr/>
        </p:nvSpPr>
        <p:spPr bwMode="auto">
          <a:xfrm>
            <a:off x="8040688" y="5084763"/>
            <a:ext cx="1785937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ea typeface="黑体" panose="02010609060101010101" pitchFamily="49" charset="-122"/>
              </a:rPr>
              <a:t>铁架台</a:t>
            </a:r>
            <a:endParaRPr lang="zh-CN" altLang="en-US" sz="2800" b="1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WordArt 3"/>
          <p:cNvSpPr>
            <a:spLocks noTextEdit="1"/>
          </p:cNvSpPr>
          <p:nvPr/>
        </p:nvSpPr>
        <p:spPr>
          <a:xfrm>
            <a:off x="2971800" y="0"/>
            <a:ext cx="3886200" cy="914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如何使用滑轮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5876" name="Picture 36" descr="定滑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0" y="3067050"/>
            <a:ext cx="1539875" cy="342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77" name="Picture 37" descr="动滑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0" y="2971800"/>
            <a:ext cx="16129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2362200" y="827723"/>
            <a:ext cx="7848600" cy="212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活动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组装滑轮，提升重物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把一个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滑轮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、一根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细线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、一个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钩码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、在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铁架台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上组装好，用该装置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将钩码提升一定的高度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请设计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两种不同的组装方法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，比较两种情况下在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提升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重物的过程中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滑轮的运动情况有什么不同？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WordArt 3"/>
          <p:cNvSpPr>
            <a:spLocks noTextEdit="1"/>
          </p:cNvSpPr>
          <p:nvPr/>
        </p:nvSpPr>
        <p:spPr>
          <a:xfrm>
            <a:off x="2971800" y="0"/>
            <a:ext cx="3886200" cy="914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如何使用滑轮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363" name="Picture 4" descr="定滑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0" y="3067050"/>
            <a:ext cx="1539875" cy="342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" descr="动滑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0" y="2971800"/>
            <a:ext cx="16129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0" name="Text Box 6"/>
          <p:cNvSpPr txBox="1"/>
          <p:nvPr/>
        </p:nvSpPr>
        <p:spPr>
          <a:xfrm>
            <a:off x="2743200" y="1066800"/>
            <a:ext cx="28194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使用时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，滑轮的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轴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固定不动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6871" name="Rectangle 7"/>
          <p:cNvSpPr/>
          <p:nvPr/>
        </p:nvSpPr>
        <p:spPr>
          <a:xfrm>
            <a:off x="3092450" y="2133600"/>
            <a:ext cx="224028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定滑轮</a:t>
            </a:r>
            <a:endParaRPr lang="zh-CN" altLang="en-US" sz="5400" b="1" dirty="0">
              <a:solidFill>
                <a:srgbClr val="0033CC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6872" name="Rectangle 8"/>
          <p:cNvSpPr/>
          <p:nvPr/>
        </p:nvSpPr>
        <p:spPr>
          <a:xfrm>
            <a:off x="7620000" y="2286000"/>
            <a:ext cx="224028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动滑轮</a:t>
            </a:r>
            <a:endParaRPr lang="zh-CN" altLang="en-US" sz="5400" b="1" dirty="0">
              <a:solidFill>
                <a:srgbClr val="0033CC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6873" name="Text Box 9"/>
          <p:cNvSpPr txBox="1"/>
          <p:nvPr/>
        </p:nvSpPr>
        <p:spPr>
          <a:xfrm>
            <a:off x="7162800" y="884238"/>
            <a:ext cx="28194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使用时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，滑轮的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轴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随物体一起运动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2" grpId="0"/>
      <p:bldP spid="368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定滑轮实验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1524000" y="0"/>
            <a:ext cx="4500563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动滑轮实验"/>
          <p:cNvPicPr>
            <a:picLocks noChangeAspect="1"/>
          </p:cNvPicPr>
          <p:nvPr/>
        </p:nvPicPr>
        <p:blipFill>
          <a:blip r:embed="rId2">
            <a:lum bright="70001" contrast="-70000"/>
          </a:blip>
          <a:stretch>
            <a:fillRect/>
          </a:stretch>
        </p:blipFill>
        <p:spPr>
          <a:xfrm>
            <a:off x="6240463" y="0"/>
            <a:ext cx="4427537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7824788" y="1628775"/>
            <a:ext cx="2447925" cy="4175125"/>
            <a:chOff x="0" y="0"/>
            <a:chExt cx="1542" cy="2222"/>
          </a:xfrm>
        </p:grpSpPr>
        <p:sp>
          <p:nvSpPr>
            <p:cNvPr id="17416" name="AutoShape 5"/>
            <p:cNvSpPr/>
            <p:nvPr/>
          </p:nvSpPr>
          <p:spPr>
            <a:xfrm>
              <a:off x="0" y="0"/>
              <a:ext cx="1361" cy="545"/>
            </a:xfrm>
            <a:prstGeom prst="cloudCallout">
              <a:avLst>
                <a:gd name="adj1" fmla="val -66093"/>
                <a:gd name="adj2" fmla="val 94222"/>
              </a:avLst>
            </a:prstGeom>
            <a:solidFill>
              <a:srgbClr val="66FF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90000" tIns="46800" rIns="90000" bIns="46800" anchor="b"/>
            <a:p>
              <a:pPr algn="ctr"/>
              <a:r>
                <a:rPr lang="zh-CN" altLang="en-US" sz="3600" dirty="0">
                  <a:latin typeface="Arial" panose="020B0604020202020204" pitchFamily="34" charset="0"/>
                  <a:ea typeface="华文行楷" panose="02010800040101010101" pitchFamily="2" charset="-122"/>
                </a:rPr>
                <a:t>思考</a:t>
              </a:r>
              <a:endParaRPr lang="zh-CN" altLang="en-US" sz="3600" dirty="0"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pic>
          <p:nvPicPr>
            <p:cNvPr id="17417" name="Picture 6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26"/>
              <a:ext cx="1542" cy="14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3" name="Text Box 7"/>
          <p:cNvSpPr txBox="1"/>
          <p:nvPr/>
        </p:nvSpPr>
        <p:spPr>
          <a:xfrm>
            <a:off x="1992313" y="765175"/>
            <a:ext cx="82073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49" charset="-122"/>
              </a:rPr>
              <a:t>这两种方案有什么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共同点</a:t>
            </a: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49" charset="-122"/>
              </a:rPr>
              <a:t>和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区别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414" name="AutoShape 8"/>
          <p:cNvSpPr/>
          <p:nvPr/>
        </p:nvSpPr>
        <p:spPr>
          <a:xfrm>
            <a:off x="3792538" y="3141663"/>
            <a:ext cx="4464050" cy="1368425"/>
          </a:xfrm>
          <a:prstGeom prst="leftRightArrow">
            <a:avLst>
              <a:gd name="adj1" fmla="val 50000"/>
              <a:gd name="adj2" fmla="val 65243"/>
            </a:avLst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共同点   </a:t>
            </a:r>
            <a:r>
              <a:rPr lang="zh-CN" altLang="en-US" dirty="0">
                <a:latin typeface="Arial" panose="020B0604020202020204" pitchFamily="34" charset="0"/>
              </a:rPr>
              <a:t>           	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区别</a:t>
            </a:r>
            <a:r>
              <a:rPr lang="zh-CN" altLang="en-US" dirty="0">
                <a:latin typeface="Arial" panose="020B0604020202020204" pitchFamily="34" charset="0"/>
              </a:rPr>
              <a:t>	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3" name="AutoShape 9"/>
          <p:cNvSpPr/>
          <p:nvPr/>
        </p:nvSpPr>
        <p:spPr>
          <a:xfrm>
            <a:off x="1524000" y="1628775"/>
            <a:ext cx="2987675" cy="4895850"/>
          </a:xfrm>
          <a:prstGeom prst="upArrow">
            <a:avLst>
              <a:gd name="adj1" fmla="val 50000"/>
              <a:gd name="adj2" fmla="val 40967"/>
            </a:avLst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pPr algn="ctr"/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49" charset="-122"/>
              </a:rPr>
              <a:t>都使物体向上运动</a:t>
            </a:r>
            <a:endParaRPr lang="zh-CN" altLang="en-US" sz="4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3"/>
          <p:cNvSpPr/>
          <p:nvPr/>
        </p:nvSpPr>
        <p:spPr>
          <a:xfrm>
            <a:off x="1992313" y="1118712"/>
            <a:ext cx="7775575" cy="1599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温州）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下列各图中利用了动滑轮的是（        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83" name="Rectangle 4"/>
          <p:cNvSpPr/>
          <p:nvPr/>
        </p:nvSpPr>
        <p:spPr>
          <a:xfrm>
            <a:off x="4123690" y="1846898"/>
            <a:ext cx="513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800" dirty="0">
                <a:latin typeface="Arial" panose="020B0604020202020204" pitchFamily="34" charset="0"/>
              </a:rPr>
              <a:t> 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20484" name="Picture 5"/>
          <p:cNvPicPr>
            <a:picLocks noChangeAspect="1"/>
          </p:cNvPicPr>
          <p:nvPr/>
        </p:nvPicPr>
        <p:blipFill>
          <a:blip r:embed="rId1">
            <a:lum bright="-38000" contrast="70000"/>
          </a:blip>
          <a:stretch>
            <a:fillRect/>
          </a:stretch>
        </p:blipFill>
        <p:spPr>
          <a:xfrm>
            <a:off x="1992630" y="2492375"/>
            <a:ext cx="8314690" cy="3204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6" descr="sp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638" y="0"/>
            <a:ext cx="360362" cy="360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d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2922588" y="0"/>
            <a:ext cx="7745412" cy="449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dd"/>
          <p:cNvPicPr>
            <a:picLocks noChangeAspect="1"/>
          </p:cNvPicPr>
          <p:nvPr/>
        </p:nvPicPr>
        <p:blipFill>
          <a:blip r:embed="rId2">
            <a:lum bright="70001" contrast="-70000"/>
          </a:blip>
          <a:stretch>
            <a:fillRect/>
          </a:stretch>
        </p:blipFill>
        <p:spPr>
          <a:xfrm>
            <a:off x="2782888" y="2673350"/>
            <a:ext cx="6907212" cy="367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4"/>
          <p:cNvSpPr txBox="1"/>
          <p:nvPr/>
        </p:nvSpPr>
        <p:spPr>
          <a:xfrm>
            <a:off x="3792538" y="404813"/>
            <a:ext cx="59055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通过实验科学探究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2533" name="Rectangle 5"/>
          <p:cNvSpPr/>
          <p:nvPr/>
        </p:nvSpPr>
        <p:spPr>
          <a:xfrm>
            <a:off x="1919288" y="1268413"/>
            <a:ext cx="8532812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66"/>
                </a:solidFill>
                <a:latin typeface="宋体" panose="02010600030101010101" pitchFamily="2" charset="-122"/>
              </a:rPr>
              <a:t>提出问题：</a:t>
            </a:r>
            <a:r>
              <a:rPr lang="zh-CN" altLang="en-US" sz="3200" b="1" dirty="0">
                <a:latin typeface="宋体" panose="02010600030101010101" pitchFamily="2" charset="-122"/>
                <a:ea typeface="黑体" panose="02010609060101010101" pitchFamily="49" charset="-122"/>
              </a:rPr>
              <a:t>研究使用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定，动滑轮</a:t>
            </a:r>
            <a:r>
              <a:rPr lang="zh-CN" altLang="en-US" sz="3200" b="1" dirty="0">
                <a:latin typeface="宋体" panose="02010600030101010101" pitchFamily="2" charset="-122"/>
                <a:ea typeface="黑体" panose="02010609060101010101" pitchFamily="49" charset="-122"/>
              </a:rPr>
              <a:t>将物体竖直向上提升过程中，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用力大小、方向</a:t>
            </a:r>
            <a:r>
              <a:rPr lang="zh-CN" altLang="en-US" sz="3200" b="1" dirty="0">
                <a:solidFill>
                  <a:srgbClr val="66FF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移动距离</a:t>
            </a:r>
            <a:r>
              <a:rPr lang="zh-CN" altLang="en-US" sz="3200" b="1" dirty="0">
                <a:latin typeface="宋体" panose="02010600030101010101" pitchFamily="2" charset="-122"/>
                <a:ea typeface="黑体" panose="02010609060101010101" pitchFamily="49" charset="-122"/>
              </a:rPr>
              <a:t>与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物重、物体上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升距离</a:t>
            </a:r>
            <a:r>
              <a:rPr lang="zh-CN" altLang="en-US" sz="3200" b="1" dirty="0">
                <a:latin typeface="宋体" panose="02010600030101010101" pitchFamily="2" charset="-122"/>
                <a:ea typeface="黑体" panose="02010609060101010101" pitchFamily="49" charset="-122"/>
              </a:rPr>
              <a:t>之间的关系。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2208213" y="3644900"/>
            <a:ext cx="7416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66"/>
                </a:solidFill>
                <a:latin typeface="宋体" panose="02010600030101010101" pitchFamily="2" charset="-122"/>
              </a:rPr>
              <a:t>猜想与假设</a:t>
            </a:r>
            <a:endParaRPr lang="zh-CN" altLang="en-US" sz="3600" b="1" dirty="0">
              <a:solidFill>
                <a:srgbClr val="000066"/>
              </a:solidFill>
              <a:latin typeface="宋体" panose="02010600030101010101" pitchFamily="2" charset="-122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2063750" y="4365625"/>
            <a:ext cx="50403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66"/>
                </a:solidFill>
                <a:latin typeface="宋体" panose="02010600030101010101" pitchFamily="2" charset="-122"/>
              </a:rPr>
              <a:t>制定计划设计实验</a:t>
            </a:r>
            <a:endParaRPr lang="zh-CN" altLang="en-US" sz="3600" b="1" dirty="0">
              <a:solidFill>
                <a:srgbClr val="000066"/>
              </a:solidFill>
              <a:latin typeface="宋体" panose="02010600030101010101" pitchFamily="2" charset="-122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2640013" y="5157788"/>
            <a:ext cx="8027987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弹簧测力计测量物重和力的大小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尺子测量力移动的距离和物体移动的距离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  <p:bldP spid="2253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2434</Words>
  <Application>WPS 演示</Application>
  <PresentationFormat>宽屏</PresentationFormat>
  <Paragraphs>445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54" baseType="lpstr">
      <vt:lpstr>Arial</vt:lpstr>
      <vt:lpstr>宋体</vt:lpstr>
      <vt:lpstr>Wingdings</vt:lpstr>
      <vt:lpstr>黑体</vt:lpstr>
      <vt:lpstr>华文楷体</vt:lpstr>
      <vt:lpstr>华文新魏</vt:lpstr>
      <vt:lpstr>Times New Roman</vt:lpstr>
      <vt:lpstr>楷体_GB2312</vt:lpstr>
      <vt:lpstr>新宋体</vt:lpstr>
      <vt:lpstr>隶书</vt:lpstr>
      <vt:lpstr>华文行楷</vt:lpstr>
      <vt:lpstr>微软雅黑</vt:lpstr>
      <vt:lpstr>Arial Unicode MS</vt:lpstr>
      <vt:lpstr>Calibri</vt:lpstr>
      <vt:lpstr>楷体_GB2312</vt:lpstr>
      <vt:lpstr>华文彩云</vt:lpstr>
      <vt:lpstr>Verdana</vt:lpstr>
      <vt:lpstr>方正舒体</vt:lpstr>
      <vt:lpstr>方正瘦金书_GBK</vt:lpstr>
      <vt:lpstr>Times New Roman Italic</vt:lpstr>
      <vt:lpstr>Comic Sans MS</vt:lpstr>
      <vt:lpstr>Office 主题</vt:lpstr>
      <vt:lpstr>PowerPoint.Slide.8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滑轮组的应用</vt:lpstr>
      <vt:lpstr>PowerPoint 演示文稿</vt:lpstr>
      <vt:lpstr>练习：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terms:created xsi:type="dcterms:W3CDTF">2019-12-16T12:22:00Z</dcterms:created>
  <dcterms:modified xsi:type="dcterms:W3CDTF">2019-12-18T06:29:37Z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