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7" r:id="rId2"/>
    <p:sldId id="323" r:id="rId3"/>
    <p:sldId id="259" r:id="rId4"/>
    <p:sldId id="282" r:id="rId5"/>
    <p:sldId id="283" r:id="rId6"/>
    <p:sldId id="260" r:id="rId7"/>
    <p:sldId id="284" r:id="rId8"/>
    <p:sldId id="286" r:id="rId9"/>
    <p:sldId id="288" r:id="rId10"/>
    <p:sldId id="289" r:id="rId11"/>
    <p:sldId id="307" r:id="rId12"/>
    <p:sldId id="308" r:id="rId13"/>
    <p:sldId id="321" r:id="rId14"/>
    <p:sldId id="322" r:id="rId15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tags" Target="tags/tag18.xml" /><Relationship Id="rId17" Type="http://schemas.openxmlformats.org/officeDocument/2006/relationships/presProps" Target="presProps.xml" /><Relationship Id="rId18" Type="http://schemas.openxmlformats.org/officeDocument/2006/relationships/viewProps" Target="viewProps.xml" /><Relationship Id="rId19" Type="http://schemas.openxmlformats.org/officeDocument/2006/relationships/theme" Target="theme/theme1.xml" /><Relationship Id="rId2" Type="http://schemas.openxmlformats.org/officeDocument/2006/relationships/slide" Target="slides/slide1.xml" /><Relationship Id="rId20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3.png" /><Relationship Id="rId2" Type="http://schemas.openxmlformats.org/officeDocument/2006/relationships/image" Target="../media/image35.png" /><Relationship Id="rId3" Type="http://schemas.openxmlformats.org/officeDocument/2006/relationships/image" Target="../media/image36.pn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Relationship Id="rId6" Type="http://schemas.openxmlformats.org/officeDocument/2006/relationships/image" Target="../media/image39.png" /><Relationship Id="rId7" Type="http://schemas.openxmlformats.org/officeDocument/2006/relationships/image" Target="../media/image40.png" /><Relationship Id="rId8" Type="http://schemas.openxmlformats.org/officeDocument/2006/relationships/image" Target="../media/image41.png" /><Relationship Id="rId9" Type="http://schemas.openxmlformats.org/officeDocument/2006/relationships/image" Target="../media/image4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.xml" /><Relationship Id="rId3" Type="http://schemas.openxmlformats.org/officeDocument/2006/relationships/tags" Target="../tags/tag5.xml" /><Relationship Id="rId4" Type="http://schemas.openxmlformats.org/officeDocument/2006/relationships/tags" Target="../tags/tag6.xml" /><Relationship Id="rId5" Type="http://schemas.openxmlformats.org/officeDocument/2006/relationships/tags" Target="../tags/tag7.xml" /><Relationship Id="rId6" Type="http://schemas.openxmlformats.org/officeDocument/2006/relationships/tags" Target="../tags/tag8.xml" /><Relationship Id="rId7" Type="http://schemas.openxmlformats.org/officeDocument/2006/relationships/image" Target="../media/image44.png" /><Relationship Id="rId8" Type="http://schemas.openxmlformats.org/officeDocument/2006/relationships/tags" Target="../tags/tag9.xml" /><Relationship Id="rId9" Type="http://schemas.openxmlformats.org/officeDocument/2006/relationships/tags" Target="../tags/tag1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5.jpeg" /><Relationship Id="rId3" Type="http://schemas.openxmlformats.org/officeDocument/2006/relationships/tags" Target="../tags/tag11.xml" /><Relationship Id="rId4" Type="http://schemas.openxmlformats.org/officeDocument/2006/relationships/image" Target="../media/image46.png" /><Relationship Id="rId5" Type="http://schemas.openxmlformats.org/officeDocument/2006/relationships/tags" Target="../tags/tag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7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3.xml" /><Relationship Id="rId3" Type="http://schemas.openxmlformats.org/officeDocument/2006/relationships/hyperlink" Target="&#20984;&#36879;&#38236;&#25104;&#20687;&#35268;&#24459;&#23454;&#39564;&#27987;&#32553;.mpg" TargetMode="External" /><Relationship Id="rId4" Type="http://schemas.openxmlformats.org/officeDocument/2006/relationships/tags" Target="../tags/tag14.xml" /><Relationship Id="rId5" Type="http://schemas.openxmlformats.org/officeDocument/2006/relationships/tags" Target="../tags/tag15.xml" /><Relationship Id="rId6" Type="http://schemas.openxmlformats.org/officeDocument/2006/relationships/tags" Target="../tags/tag16.xml" /><Relationship Id="rId7" Type="http://schemas.openxmlformats.org/officeDocument/2006/relationships/tags" Target="../tags/tag1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png" /><Relationship Id="rId6" Type="http://schemas.openxmlformats.org/officeDocument/2006/relationships/image" Target="../media/image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png" /><Relationship Id="rId3" Type="http://schemas.openxmlformats.org/officeDocument/2006/relationships/image" Target="../media/image8.png" /><Relationship Id="rId4" Type="http://schemas.openxmlformats.org/officeDocument/2006/relationships/image" Target="../media/image9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18.png" /><Relationship Id="rId2" Type="http://schemas.openxmlformats.org/officeDocument/2006/relationships/image" Target="../media/image10.png" /><Relationship Id="rId3" Type="http://schemas.openxmlformats.org/officeDocument/2006/relationships/image" Target="../media/image11.png" /><Relationship Id="rId4" Type="http://schemas.openxmlformats.org/officeDocument/2006/relationships/image" Target="../media/image12.png" /><Relationship Id="rId5" Type="http://schemas.openxmlformats.org/officeDocument/2006/relationships/image" Target="../media/image13.png" /><Relationship Id="rId6" Type="http://schemas.openxmlformats.org/officeDocument/2006/relationships/image" Target="../media/image14.png" /><Relationship Id="rId7" Type="http://schemas.openxmlformats.org/officeDocument/2006/relationships/image" Target="../media/image15.png" /><Relationship Id="rId8" Type="http://schemas.openxmlformats.org/officeDocument/2006/relationships/image" Target="../media/image16.png" /><Relationship Id="rId9" Type="http://schemas.openxmlformats.org/officeDocument/2006/relationships/image" Target="../media/image1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Relationship Id="rId6" Type="http://schemas.openxmlformats.org/officeDocument/2006/relationships/image" Target="../media/image23.png" /><Relationship Id="rId7" Type="http://schemas.openxmlformats.org/officeDocument/2006/relationships/image" Target="../media/image24.png" /><Relationship Id="rId8" Type="http://schemas.openxmlformats.org/officeDocument/2006/relationships/image" Target="../media/image25.png" /><Relationship Id="rId9" Type="http://schemas.openxmlformats.org/officeDocument/2006/relationships/image" Target="../media/image2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7.png" /><Relationship Id="rId3" Type="http://schemas.openxmlformats.org/officeDocument/2006/relationships/image" Target="../media/image28.png" /><Relationship Id="rId4" Type="http://schemas.openxmlformats.org/officeDocument/2006/relationships/image" Target="../media/image29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0.png" /><Relationship Id="rId3" Type="http://schemas.openxmlformats.org/officeDocument/2006/relationships/tags" Target="../tags/tag1.xml" /><Relationship Id="rId4" Type="http://schemas.openxmlformats.org/officeDocument/2006/relationships/tags" Target="../tags/tag2.xml" /><Relationship Id="rId5" Type="http://schemas.openxmlformats.org/officeDocument/2006/relationships/tags" Target="../tags/tag3.xml" /><Relationship Id="rId6" Type="http://schemas.openxmlformats.org/officeDocument/2006/relationships/image" Target="../media/image31.png" /><Relationship Id="rId7" Type="http://schemas.openxmlformats.org/officeDocument/2006/relationships/image" Target="../media/image3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3.png" /><Relationship Id="rId3" Type="http://schemas.openxmlformats.org/officeDocument/2006/relationships/image" Target="../media/image3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WordArt 4" title=""/>
          <p:cNvSpPr>
            <a:spLocks noTextEdit="1"/>
          </p:cNvSpPr>
          <p:nvPr/>
        </p:nvSpPr>
        <p:spPr>
          <a:xfrm>
            <a:off x="1733550" y="1828800"/>
            <a:ext cx="8774113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第三章</a:t>
            </a:r>
            <a:r>
              <a:rPr lang="en-US" alt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《光的折射</a:t>
            </a:r>
            <a:r>
              <a:rPr lang="en-US" alt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  </a:t>
            </a:r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透镜》复习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凸透镜成像规律</a:t>
            </a:r>
            <a:endParaRPr lang="zh-CN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2"/>
          <a:srcRect l="13612" t="21370" r="15773" b="24811"/>
          <a:stretch>
            <a:fillRect/>
          </a:stretch>
        </p:blipFill>
        <p:spPr>
          <a:xfrm>
            <a:off x="48895" y="913765"/>
            <a:ext cx="2314575" cy="132334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/>
        </p:nvPicPr>
        <p:blipFill>
          <a:blip r:embed="rId3"/>
          <a:srcRect l="28779" t="31444" r="23914" b="51869"/>
          <a:stretch>
            <a:fillRect/>
          </a:stretch>
        </p:blipFill>
        <p:spPr>
          <a:xfrm>
            <a:off x="6516370" y="913765"/>
            <a:ext cx="5001260" cy="132334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/>
        </p:nvPicPr>
        <p:blipFill>
          <a:blip r:embed="rId4"/>
          <a:srcRect l="54507" t="34379" r="27206" b="52585"/>
          <a:stretch>
            <a:fillRect/>
          </a:stretch>
        </p:blipFill>
        <p:spPr>
          <a:xfrm>
            <a:off x="9043670" y="2386330"/>
            <a:ext cx="2473960" cy="1322705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/>
        </p:nvPicPr>
        <p:blipFill>
          <a:blip r:embed="rId5"/>
          <a:srcRect l="19549" t="21674" r="14838" b="25157"/>
          <a:stretch>
            <a:fillRect/>
          </a:stretch>
        </p:blipFill>
        <p:spPr>
          <a:xfrm>
            <a:off x="4189095" y="913765"/>
            <a:ext cx="2177415" cy="132334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/>
        </p:nvPicPr>
        <p:blipFill>
          <a:blip r:embed="rId6"/>
          <a:srcRect b="-12627"/>
          <a:stretch>
            <a:fillRect/>
          </a:stretch>
        </p:blipFill>
        <p:spPr>
          <a:xfrm>
            <a:off x="2390140" y="913765"/>
            <a:ext cx="1743075" cy="147256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7575" y="4483735"/>
            <a:ext cx="1675130" cy="1614805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1495" y="4483735"/>
            <a:ext cx="2165985" cy="1623695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5300" y="4508500"/>
            <a:ext cx="2132330" cy="159893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2930" y="4508500"/>
            <a:ext cx="2140585" cy="1604645"/>
          </a:xfrm>
          <a:prstGeom prst="rect">
            <a:avLst/>
          </a:prstGeom>
        </p:spPr>
      </p:pic>
      <p:sp>
        <p:nvSpPr>
          <p:cNvPr id="4" name="Text Box 38" title=""/>
          <p:cNvSpPr txBox="1">
            <a:spLocks noChangeArrowheads="1"/>
          </p:cNvSpPr>
          <p:nvPr/>
        </p:nvSpPr>
        <p:spPr bwMode="auto">
          <a:xfrm>
            <a:off x="374015" y="2386330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物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" name="Text Box 38" title=""/>
          <p:cNvSpPr txBox="1">
            <a:spLocks noChangeArrowheads="1"/>
          </p:cNvSpPr>
          <p:nvPr/>
        </p:nvSpPr>
        <p:spPr bwMode="auto">
          <a:xfrm>
            <a:off x="2468880" y="2386330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A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3" name="Text Box 38" title=""/>
          <p:cNvSpPr txBox="1">
            <a:spLocks noChangeArrowheads="1"/>
          </p:cNvSpPr>
          <p:nvPr/>
        </p:nvSpPr>
        <p:spPr bwMode="auto">
          <a:xfrm>
            <a:off x="4411980" y="2386330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B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9" name="Text Box 38" title=""/>
          <p:cNvSpPr txBox="1">
            <a:spLocks noChangeArrowheads="1"/>
          </p:cNvSpPr>
          <p:nvPr/>
        </p:nvSpPr>
        <p:spPr bwMode="auto">
          <a:xfrm>
            <a:off x="6992620" y="2386330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C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7" name="Text Box 38" title=""/>
          <p:cNvSpPr txBox="1">
            <a:spLocks noChangeArrowheads="1"/>
          </p:cNvSpPr>
          <p:nvPr/>
        </p:nvSpPr>
        <p:spPr bwMode="auto">
          <a:xfrm>
            <a:off x="9563100" y="3709035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D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8" name="Text Box 38" title=""/>
          <p:cNvSpPr txBox="1">
            <a:spLocks noChangeArrowheads="1"/>
          </p:cNvSpPr>
          <p:nvPr/>
        </p:nvSpPr>
        <p:spPr bwMode="auto">
          <a:xfrm>
            <a:off x="2378710" y="6113145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9" name="Text Box 38" title=""/>
          <p:cNvSpPr txBox="1">
            <a:spLocks noChangeArrowheads="1"/>
          </p:cNvSpPr>
          <p:nvPr/>
        </p:nvSpPr>
        <p:spPr bwMode="auto">
          <a:xfrm>
            <a:off x="4707255" y="6113145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0" name="Text Box 38" title=""/>
          <p:cNvSpPr txBox="1">
            <a:spLocks noChangeArrowheads="1"/>
          </p:cNvSpPr>
          <p:nvPr/>
        </p:nvSpPr>
        <p:spPr bwMode="auto">
          <a:xfrm>
            <a:off x="7285990" y="6113145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3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1" name="Text Box 38" title=""/>
          <p:cNvSpPr txBox="1">
            <a:spLocks noChangeArrowheads="1"/>
          </p:cNvSpPr>
          <p:nvPr/>
        </p:nvSpPr>
        <p:spPr bwMode="auto">
          <a:xfrm>
            <a:off x="9733915" y="6113145"/>
            <a:ext cx="1434465" cy="460375"/>
          </a:xfrm>
          <a:prstGeom prst="rect">
            <a:avLst/>
          </a:prstGeom>
          <a:noFill/>
          <a:ln w="9525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4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161" name="Rectangle 89" title=""/>
          <p:cNvSpPr>
            <a:spLocks noChangeArrowheads="1"/>
          </p:cNvSpPr>
          <p:nvPr/>
        </p:nvSpPr>
        <p:spPr bwMode="auto">
          <a:xfrm>
            <a:off x="3159283" y="151424"/>
            <a:ext cx="4159814" cy="48958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物体在不同位置所成的像</a:t>
            </a:r>
            <a:endParaRPr kumimoji="0" lang="zh-CN" altLang="en-US" sz="259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charset="0"/>
              <a:ea typeface="黑体" panose="02010609060101010101" charset="-122"/>
              <a:cs typeface="+mn-cs"/>
            </a:endParaRPr>
          </a:p>
        </p:txBody>
      </p:sp>
      <p:graphicFrame>
        <p:nvGraphicFramePr>
          <p:cNvPr id="67" name="表格 66" title="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555" y="1303020"/>
          <a:ext cx="7686675" cy="5216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130"/>
                <a:gridCol w="969645"/>
                <a:gridCol w="904875"/>
                <a:gridCol w="1478280"/>
                <a:gridCol w="1095375"/>
                <a:gridCol w="953135"/>
                <a:gridCol w="1372235"/>
              </a:tblGrid>
              <a:tr h="570230"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序号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/cm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v</a:t>
                      </a:r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/cm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像高</a:t>
                      </a:r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/cm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像的性质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16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5.5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1.3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 vert="horz" wrap="square"/>
                    <a:lstStyle/>
                    <a:p>
                      <a:pPr algn="ctr" defTabSz="914400">
                        <a:tabLst>
                          <a:tab pos="89535"/>
                        </a:tabLst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12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6.5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2.1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10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7.5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2.7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4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7.5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11</a:t>
                      </a:r>
                      <a:endParaRPr lang="en-US" altLang="zh-CN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5.5</a:t>
                      </a:r>
                      <a:endParaRPr lang="en-US" altLang="zh-CN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en-US" altLang="zh-CN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7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12.5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7.5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en-US" altLang="zh-CN" sz="279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6</a:t>
                      </a:r>
                      <a:endParaRPr lang="en-US" altLang="zh-CN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6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18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12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 vert="horz" wrap="square"/>
                    <a:lstStyle/>
                    <a:p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/>
                </a:tc>
                <a:tc rowSpan="2" hMerge="1">
                  <a:txBody>
                    <a:bodyPr vert="horz" wrap="square"/>
                    <a:lstStyle/>
                    <a:p/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16255"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 vert="horz" wrap="square"/>
                    <a:lstStyle/>
                    <a:p/>
                  </a:txBody>
                  <a:tcPr/>
                </a:tc>
                <a:tc hMerge="1" vMerge="1">
                  <a:txBody>
                    <a:bodyPr vert="horz" wrap="square"/>
                    <a:lstStyle/>
                    <a:p/>
                  </a:txBody>
                  <a:tcPr/>
                </a:tc>
                <a:tc hMerge="1" vMerge="1">
                  <a:txBody>
                    <a:bodyPr vert="horz" wrap="square"/>
                    <a:lstStyle/>
                    <a:p/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 vert="horz" wrap="square"/>
                    <a:lstStyle/>
                    <a:p/>
                  </a:txBody>
                  <a:tcPr/>
                </a:tc>
                <a:tc hMerge="1" v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sp>
        <p:nvSpPr>
          <p:cNvPr id="68" name="矩形 67" title=""/>
          <p:cNvSpPr/>
          <p:nvPr/>
        </p:nvSpPr>
        <p:spPr>
          <a:xfrm>
            <a:off x="401211" y="777057"/>
            <a:ext cx="5521120" cy="5200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79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f</a:t>
            </a:r>
            <a:r>
              <a:rPr kumimoji="0" lang="en-US" altLang="zh-CN" sz="279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=4cm     </a:t>
            </a:r>
            <a:r>
              <a:rPr kumimoji="0" lang="zh-CN" altLang="en-US" sz="279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物高</a:t>
            </a:r>
            <a:r>
              <a:rPr kumimoji="0" lang="en-US" altLang="zh-CN" sz="279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H</a:t>
            </a:r>
            <a:r>
              <a:rPr kumimoji="0" lang="en-US" altLang="zh-CN" sz="279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=3.3cm</a:t>
            </a: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1" name="Text Box 2" title=""/>
          <p:cNvSpPr txBox="1"/>
          <p:nvPr/>
        </p:nvSpPr>
        <p:spPr>
          <a:xfrm>
            <a:off x="101189" y="89766"/>
            <a:ext cx="2975587" cy="55118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99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数据分析</a:t>
            </a:r>
            <a:endParaRPr lang="zh-CN" altLang="en-US" sz="299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555" y="3434715"/>
          <a:ext cx="6335395" cy="516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590"/>
                <a:gridCol w="981710"/>
                <a:gridCol w="883920"/>
                <a:gridCol w="1478915"/>
                <a:gridCol w="1124585"/>
                <a:gridCol w="955675"/>
              </a:tblGrid>
              <a:tr h="516255">
                <a:tc>
                  <a:txBody>
                    <a:bodyPr vert="horz" wrap="square"/>
                    <a:lstStyle/>
                    <a:p>
                      <a:endParaRPr lang="en-US" altLang="zh-CN" sz="2790" b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8</a:t>
                      </a:r>
                      <a:endParaRPr lang="en-US" altLang="zh-CN" sz="2790" b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8</a:t>
                      </a:r>
                      <a:endParaRPr lang="en-US" altLang="zh-CN" sz="2790" b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3.3</a:t>
                      </a:r>
                      <a:endParaRPr lang="en-US" altLang="zh-CN" sz="2790" b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16</a:t>
                      </a:r>
                      <a:endParaRPr lang="en-US" altLang="zh-CN" sz="2790" b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79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  <a:sym typeface="+mn-ea"/>
                        </a:rPr>
                        <a:t>等大</a:t>
                      </a:r>
                      <a:endParaRPr lang="zh-CN" altLang="en-US" sz="2790" b="1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483860" y="1866265"/>
          <a:ext cx="966470" cy="1558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470"/>
              </a:tblGrid>
              <a:tr h="519430"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缩小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19430"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缩小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19430"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缩小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555" y="5497195"/>
          <a:ext cx="768731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370"/>
                <a:gridCol w="966470"/>
                <a:gridCol w="5792470"/>
              </a:tblGrid>
              <a:tr h="563880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7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8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rowSpan="2"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光屏上得不到像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正立放大的虚像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563880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8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5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sp>
        <p:nvSpPr>
          <p:cNvPr id="7" name="文本框 6" title=""/>
          <p:cNvSpPr txBox="1"/>
          <p:nvPr/>
        </p:nvSpPr>
        <p:spPr>
          <a:xfrm>
            <a:off x="6450330" y="2485390"/>
            <a:ext cx="1358900" cy="949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79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倒立的</a:t>
            </a:r>
            <a:endParaRPr lang="zh-CN" altLang="en-US" sz="279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algn="ctr"/>
            <a:r>
              <a:rPr lang="zh-CN" altLang="en-US" sz="279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实像</a:t>
            </a:r>
            <a:endParaRPr lang="zh-CN" altLang="en-US" sz="279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aphicFrame>
        <p:nvGraphicFramePr>
          <p:cNvPr id="8" name="表格 7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483860" y="3943985"/>
          <a:ext cx="967105" cy="1564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105"/>
              </a:tblGrid>
              <a:tr h="521335"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放大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21335">
                <a:tc>
                  <a:txBody>
                    <a:bodyPr vert="horz" wrap="square"/>
                    <a:lstStyle/>
                    <a:p>
                      <a:r>
                        <a:rPr lang="zh-CN" altLang="en-US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放大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2133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r>
                        <a:rPr lang="zh-CN" altLang="en-US" sz="279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放大</a:t>
                      </a:r>
                      <a:endParaRPr lang="zh-CN" altLang="en-US" sz="279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5" name="图片 4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5120" y="139700"/>
            <a:ext cx="4148455" cy="1293495"/>
          </a:xfrm>
          <a:prstGeom prst="rect">
            <a:avLst/>
          </a:prstGeom>
        </p:spPr>
      </p:pic>
      <p:sp>
        <p:nvSpPr>
          <p:cNvPr id="6" name="矩形 5" title=""/>
          <p:cNvSpPr/>
          <p:nvPr/>
        </p:nvSpPr>
        <p:spPr>
          <a:xfrm>
            <a:off x="4415155" y="1306195"/>
            <a:ext cx="1069340" cy="582295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79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v+u</a:t>
            </a:r>
            <a:endParaRPr kumimoji="0" lang="en-US" sz="279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graphicFrame>
        <p:nvGraphicFramePr>
          <p:cNvPr id="9" name="表格 8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384675" y="1866265"/>
          <a:ext cx="1099820" cy="1558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820"/>
              </a:tblGrid>
              <a:tr h="519430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21.5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9430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18.5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9430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17.5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表格 9" title="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4384675" y="3948430"/>
          <a:ext cx="1099820" cy="1548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820"/>
              </a:tblGrid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18.5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19.5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6255">
                <a:tc>
                  <a:txBody>
                    <a:bodyPr vert="horz" wrap="square"/>
                    <a:lstStyle/>
                    <a:p>
                      <a:r>
                        <a:rPr lang="en-US" altLang="zh-CN" sz="2790" b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24</a:t>
                      </a:r>
                      <a:endParaRPr lang="en-US" altLang="zh-CN" sz="2790" b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070" marR="91070" marT="45535" marB="45535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410" name="Text Box 2" title=""/>
          <p:cNvSpPr txBox="1"/>
          <p:nvPr/>
        </p:nvSpPr>
        <p:spPr>
          <a:xfrm>
            <a:off x="8484235" y="1433195"/>
            <a:ext cx="3063240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一倍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焦距分虚实，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二倍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焦距定大小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;</a:t>
            </a:r>
            <a:endParaRPr lang="en-US" altLang="zh-CN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像随物体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同向移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，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像与像距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  <a:sym typeface="+mn-ea"/>
              </a:rPr>
              <a:t>同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黑体" panose="02010609060101010101" charset="-122"/>
                <a:ea typeface="黑体" panose="02010609060101010101" charset="-122"/>
              </a:rPr>
              <a:t>变化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Rectangle 89" title=""/>
          <p:cNvSpPr>
            <a:spLocks noChangeArrowheads="1"/>
          </p:cNvSpPr>
          <p:nvPr/>
        </p:nvSpPr>
        <p:spPr bwMode="auto">
          <a:xfrm>
            <a:off x="8032115" y="4028440"/>
            <a:ext cx="3618230" cy="6915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成实像时：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  </a:t>
            </a:r>
            <a:r>
              <a:rPr kumimoji="0" lang="en-US" altLang="zh-CN" sz="26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u</a:t>
            </a: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+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v 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≥</a:t>
            </a:r>
            <a:r>
              <a:rPr lang="en-US" altLang="zh-CN" sz="260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  4</a:t>
            </a:r>
            <a:r>
              <a:rPr lang="en-US" altLang="zh-CN" sz="2600" b="1" i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f</a:t>
            </a:r>
            <a:endParaRPr kumimoji="0" lang="en-US" altLang="zh-CN" sz="260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charset="0"/>
              <a:ea typeface="黑体" panose="02010609060101010101" charset="-122"/>
              <a:cs typeface="+mn-cs"/>
              <a:sym typeface="+mn-ea"/>
            </a:endParaRPr>
          </a:p>
        </p:txBody>
      </p:sp>
      <p:sp>
        <p:nvSpPr>
          <p:cNvPr id="12" name="Rectangle 89" title=""/>
          <p:cNvSpPr>
            <a:spLocks noChangeArrowheads="1"/>
          </p:cNvSpPr>
          <p:nvPr/>
        </p:nvSpPr>
        <p:spPr bwMode="auto">
          <a:xfrm>
            <a:off x="8032115" y="4671695"/>
            <a:ext cx="3618230" cy="12865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5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 </a:t>
            </a:r>
            <a:r>
              <a:rPr kumimoji="0" lang="en-US" altLang="zh-CN" sz="25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     </a:t>
            </a:r>
            <a:r>
              <a:rPr kumimoji="0" lang="en-US" altLang="zh-CN" sz="259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u</a:t>
            </a:r>
            <a:r>
              <a:rPr kumimoji="0" lang="en-US" altLang="zh-CN" sz="25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＞2</a:t>
            </a:r>
            <a:r>
              <a:rPr kumimoji="0" lang="en-US" altLang="zh-CN" sz="259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f</a:t>
            </a:r>
            <a:r>
              <a:rPr kumimoji="0" lang="zh-CN" altLang="en-US" sz="259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，则</a:t>
            </a:r>
            <a:r>
              <a:rPr kumimoji="0" lang="zh-CN" altLang="en-US" sz="25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cs typeface="+mn-cs"/>
              </a:rPr>
              <a:t>Δ</a:t>
            </a:r>
            <a:r>
              <a:rPr lang="en-US" altLang="zh-CN" sz="259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u</a:t>
            </a:r>
            <a:r>
              <a:rPr lang="en-US" altLang="zh-CN" sz="259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＞</a:t>
            </a:r>
            <a:r>
              <a:rPr lang="zh-CN" altLang="en-US" sz="259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Δ</a:t>
            </a:r>
            <a:r>
              <a:rPr lang="en-US" altLang="zh-CN" sz="259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v</a:t>
            </a:r>
            <a:endParaRPr lang="en-US" altLang="zh-CN" sz="2590" b="1" i="1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charset="0"/>
              <a:ea typeface="黑体" panose="02010609060101010101" charset="-122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590" b="1" i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      v</a:t>
            </a:r>
            <a:r>
              <a:rPr lang="en-US" altLang="zh-CN" sz="259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＞2</a:t>
            </a:r>
            <a:r>
              <a:rPr lang="en-US" altLang="zh-CN" sz="2590" b="1" i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f</a:t>
            </a:r>
            <a:r>
              <a:rPr lang="zh-CN" altLang="en-US" sz="2590" b="1" noProof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，则</a:t>
            </a:r>
            <a:r>
              <a:rPr lang="zh-CN" altLang="en-US" sz="259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Δ</a:t>
            </a:r>
            <a:r>
              <a:rPr lang="en-US" altLang="zh-CN" sz="259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v</a:t>
            </a:r>
            <a:r>
              <a:rPr lang="en-US" altLang="zh-CN" sz="259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＞</a:t>
            </a:r>
            <a:r>
              <a:rPr lang="zh-CN" altLang="en-US" sz="259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Δ</a:t>
            </a:r>
            <a:r>
              <a:rPr lang="en-US" altLang="zh-CN" sz="259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黑体" panose="02010609060101010101" charset="-122"/>
                <a:sym typeface="+mn-ea"/>
              </a:rPr>
              <a:t>u</a:t>
            </a:r>
            <a:endParaRPr kumimoji="0" lang="en-US" altLang="zh-CN" sz="2590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charset="0"/>
              <a:ea typeface="黑体" panose="02010609060101010101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91" name="组合 90" title=""/>
          <p:cNvGrpSpPr/>
          <p:nvPr/>
        </p:nvGrpSpPr>
        <p:grpSpPr>
          <a:xfrm>
            <a:off x="582930" y="3680460"/>
            <a:ext cx="3130550" cy="2781300"/>
            <a:chOff x="918" y="5796"/>
            <a:chExt cx="4930" cy="4380"/>
          </a:xfrm>
        </p:grpSpPr>
        <p:grpSp>
          <p:nvGrpSpPr>
            <p:cNvPr id="90" name="组合 89"/>
            <p:cNvGrpSpPr/>
            <p:nvPr/>
          </p:nvGrpSpPr>
          <p:grpSpPr>
            <a:xfrm>
              <a:off x="918" y="7398"/>
              <a:ext cx="2806" cy="2778"/>
              <a:chOff x="918" y="7398"/>
              <a:chExt cx="2806" cy="2778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918" y="7398"/>
                <a:ext cx="2806" cy="2778"/>
              </a:xfrm>
              <a:prstGeom prst="rect">
                <a:avLst/>
              </a:prstGeom>
              <a:solidFill>
                <a:schemeClr val="accent1"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椭圆 19"/>
              <p:cNvSpPr/>
              <p:nvPr/>
            </p:nvSpPr>
            <p:spPr>
              <a:xfrm>
                <a:off x="2485" y="9328"/>
                <a:ext cx="151" cy="151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8" name="图片 17"/>
            <p:cNvPicPr/>
            <p:nvPr>
              <p:custDataLst>
                <p:tags r:id="rId3"/>
              </p:custDataLst>
            </p:nvPr>
          </p:nvPicPr>
          <p:blipFill>
            <a:blip r:embed="rId2"/>
            <a:srcRect l="6069" t="26528" b="27269"/>
            <a:stretch>
              <a:fillRect/>
            </a:stretch>
          </p:blipFill>
          <p:spPr>
            <a:xfrm rot="19680000">
              <a:off x="4336" y="5796"/>
              <a:ext cx="1513" cy="1083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rcRect l="14472" r="19774"/>
          <a:stretch>
            <a:fillRect/>
          </a:stretch>
        </p:blipFill>
        <p:spPr>
          <a:xfrm>
            <a:off x="447040" y="822960"/>
            <a:ext cx="2283460" cy="2605405"/>
          </a:xfrm>
          <a:prstGeom prst="rect">
            <a:avLst/>
          </a:prstGeom>
        </p:spPr>
      </p:pic>
      <p:pic>
        <p:nvPicPr>
          <p:cNvPr id="102" name="图片 101" title=""/>
          <p:cNvPicPr/>
          <p:nvPr>
            <p:custDataLst>
              <p:tags r:id="rId5"/>
            </p:custDataLst>
          </p:nvPr>
        </p:nvPicPr>
        <p:blipFill>
          <a:blip r:embed="rId2"/>
          <a:srcRect l="6069" t="26528" b="27269"/>
          <a:stretch>
            <a:fillRect/>
          </a:stretch>
        </p:blipFill>
        <p:spPr>
          <a:xfrm rot="20700000">
            <a:off x="2961005" y="1328420"/>
            <a:ext cx="960755" cy="68770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组合 9" title=""/>
          <p:cNvGrpSpPr/>
          <p:nvPr/>
        </p:nvGrpSpPr>
        <p:grpSpPr>
          <a:xfrm rot="21300000">
            <a:off x="1673225" y="1755775"/>
            <a:ext cx="1477645" cy="250190"/>
            <a:chOff x="1908" y="7096"/>
            <a:chExt cx="5360" cy="240"/>
          </a:xfrm>
        </p:grpSpPr>
        <p:sp>
          <p:nvSpPr>
            <p:cNvPr id="11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3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5" name="组合 4" title=""/>
          <p:cNvGrpSpPr/>
          <p:nvPr/>
        </p:nvGrpSpPr>
        <p:grpSpPr>
          <a:xfrm rot="780000">
            <a:off x="1582420" y="1435100"/>
            <a:ext cx="1567815" cy="231775"/>
            <a:chOff x="1908" y="7096"/>
            <a:chExt cx="5360" cy="240"/>
          </a:xfrm>
        </p:grpSpPr>
        <p:sp>
          <p:nvSpPr>
            <p:cNvPr id="6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1F2DA8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1F2DA8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8" name="组合 7" title=""/>
          <p:cNvGrpSpPr/>
          <p:nvPr/>
        </p:nvGrpSpPr>
        <p:grpSpPr>
          <a:xfrm rot="20280000">
            <a:off x="1739265" y="2070735"/>
            <a:ext cx="1505585" cy="250825"/>
            <a:chOff x="1908" y="7096"/>
            <a:chExt cx="5360" cy="240"/>
          </a:xfrm>
        </p:grpSpPr>
        <p:sp>
          <p:nvSpPr>
            <p:cNvPr id="9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2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14" name="组合 13" title=""/>
          <p:cNvGrpSpPr/>
          <p:nvPr/>
        </p:nvGrpSpPr>
        <p:grpSpPr>
          <a:xfrm rot="19620000">
            <a:off x="1555750" y="2381250"/>
            <a:ext cx="1880235" cy="189865"/>
            <a:chOff x="1908" y="7096"/>
            <a:chExt cx="5360" cy="240"/>
          </a:xfrm>
        </p:grpSpPr>
        <p:sp>
          <p:nvSpPr>
            <p:cNvPr id="15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chemeClr val="accent5">
                  <a:lumMod val="75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6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chemeClr val="accent5">
                  <a:lumMod val="75000"/>
                </a:schemeClr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sp>
        <p:nvSpPr>
          <p:cNvPr id="19" name="文本框 18" title=""/>
          <p:cNvSpPr txBox="1"/>
          <p:nvPr/>
        </p:nvSpPr>
        <p:spPr>
          <a:xfrm>
            <a:off x="796925" y="2296160"/>
            <a:ext cx="382905" cy="491490"/>
          </a:xfrm>
          <a:prstGeom prst="rect">
            <a:avLst/>
          </a:prstGeom>
          <a:solidFill>
            <a:schemeClr val="accent5">
              <a:lumMod val="20000"/>
              <a:lumOff val="80000"/>
              <a:alpha val="52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②</a:t>
            </a:r>
            <a:endParaRPr lang="zh-CN" altLang="en-US" sz="26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760095" y="1774825"/>
            <a:ext cx="382905" cy="491490"/>
          </a:xfrm>
          <a:prstGeom prst="rect">
            <a:avLst/>
          </a:prstGeom>
          <a:solidFill>
            <a:schemeClr val="accent5">
              <a:lumMod val="20000"/>
              <a:lumOff val="80000"/>
              <a:alpha val="52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①</a:t>
            </a:r>
            <a:endParaRPr lang="zh-CN" altLang="en-US" sz="26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/>
        </p:nvSpPr>
        <p:spPr>
          <a:xfrm>
            <a:off x="730885" y="1285240"/>
            <a:ext cx="382905" cy="491490"/>
          </a:xfrm>
          <a:prstGeom prst="rect">
            <a:avLst/>
          </a:prstGeom>
          <a:solidFill>
            <a:schemeClr val="accent5">
              <a:lumMod val="20000"/>
              <a:lumOff val="80000"/>
              <a:alpha val="52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④</a:t>
            </a:r>
            <a:endParaRPr lang="zh-CN" altLang="en-US" sz="26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/>
          <p:nvPr/>
        </p:nvSpPr>
        <p:spPr>
          <a:xfrm>
            <a:off x="796925" y="2787650"/>
            <a:ext cx="382905" cy="491490"/>
          </a:xfrm>
          <a:prstGeom prst="rect">
            <a:avLst/>
          </a:prstGeom>
          <a:solidFill>
            <a:schemeClr val="accent5">
              <a:lumMod val="20000"/>
              <a:lumOff val="80000"/>
              <a:alpha val="52000"/>
            </a:schemeClr>
          </a:solidFill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>
                <a:latin typeface="Arial" panose="020b0604020202020204" pitchFamily="34" charset="0"/>
                <a:ea typeface="微软雅黑" panose="020b0503020204020204" charset="-122"/>
              </a:rPr>
              <a:t>③</a:t>
            </a:r>
            <a:endParaRPr lang="zh-CN" altLang="en-US" sz="26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4745355" y="441960"/>
            <a:ext cx="706056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观察图中不同的鱼，分析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“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鱼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形成原因：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4877435" y="1109980"/>
            <a:ext cx="60833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①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4914265" y="2630170"/>
            <a:ext cx="57150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②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4909820" y="4008120"/>
            <a:ext cx="81280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③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8" name="文本框 27" title=""/>
          <p:cNvSpPr txBox="1"/>
          <p:nvPr/>
        </p:nvSpPr>
        <p:spPr>
          <a:xfrm flipH="1">
            <a:off x="4937760" y="5429885"/>
            <a:ext cx="60452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④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9" name="文本框 28" title=""/>
          <p:cNvSpPr txBox="1"/>
          <p:nvPr/>
        </p:nvSpPr>
        <p:spPr>
          <a:xfrm>
            <a:off x="5560060" y="1109980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光路：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0" name="文本框 29" title=""/>
          <p:cNvSpPr txBox="1"/>
          <p:nvPr/>
        </p:nvSpPr>
        <p:spPr>
          <a:xfrm>
            <a:off x="6640830" y="1109980"/>
            <a:ext cx="424116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鱼→水面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→空气→人眼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1" name="文本框 30" title=""/>
          <p:cNvSpPr txBox="1"/>
          <p:nvPr/>
        </p:nvSpPr>
        <p:spPr>
          <a:xfrm>
            <a:off x="5560060" y="1583055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实质：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2" name="文本框 31" title=""/>
          <p:cNvSpPr txBox="1"/>
          <p:nvPr/>
        </p:nvSpPr>
        <p:spPr>
          <a:xfrm>
            <a:off x="6640830" y="1583055"/>
            <a:ext cx="482600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光从水中斜射入空气形成的虚像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3" name="文本框 32" title=""/>
          <p:cNvSpPr txBox="1"/>
          <p:nvPr/>
        </p:nvSpPr>
        <p:spPr>
          <a:xfrm>
            <a:off x="5570220" y="2630170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光路：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4" name="文本框 33" title=""/>
          <p:cNvSpPr txBox="1"/>
          <p:nvPr/>
        </p:nvSpPr>
        <p:spPr>
          <a:xfrm>
            <a:off x="6612890" y="2603500"/>
            <a:ext cx="365569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鱼→杯壁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→空气→人眼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5" name="文本框 34" title=""/>
          <p:cNvSpPr txBox="1"/>
          <p:nvPr/>
        </p:nvSpPr>
        <p:spPr>
          <a:xfrm>
            <a:off x="5570220" y="3103245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实质：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" name="文本框 35" title=""/>
          <p:cNvSpPr txBox="1"/>
          <p:nvPr/>
        </p:nvSpPr>
        <p:spPr>
          <a:xfrm>
            <a:off x="6612890" y="3076575"/>
            <a:ext cx="318897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凸透镜形成的虚像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7" name="文本框 36" title=""/>
          <p:cNvSpPr txBox="1"/>
          <p:nvPr/>
        </p:nvSpPr>
        <p:spPr>
          <a:xfrm>
            <a:off x="6965315" y="2225675"/>
            <a:ext cx="147510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(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凸透镜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)</a:t>
            </a:r>
            <a:endParaRPr lang="en-US" altLang="zh-CN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8" name="文本框 37" title=""/>
          <p:cNvSpPr txBox="1"/>
          <p:nvPr/>
        </p:nvSpPr>
        <p:spPr>
          <a:xfrm>
            <a:off x="5549900" y="3982085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光路：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9" name="文本框 38" title=""/>
          <p:cNvSpPr txBox="1"/>
          <p:nvPr/>
        </p:nvSpPr>
        <p:spPr>
          <a:xfrm>
            <a:off x="6592570" y="3955415"/>
            <a:ext cx="496887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鱼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→杯底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→杯壁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→空气→人眼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0" name="文本框 39" title=""/>
          <p:cNvSpPr txBox="1"/>
          <p:nvPr/>
        </p:nvSpPr>
        <p:spPr>
          <a:xfrm>
            <a:off x="5549900" y="4455160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实质：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1" name="文本框 40" title=""/>
          <p:cNvSpPr txBox="1"/>
          <p:nvPr/>
        </p:nvSpPr>
        <p:spPr>
          <a:xfrm>
            <a:off x="6592570" y="4428490"/>
            <a:ext cx="486346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平面镜与凸透镜形成的虚像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2" name="文本框 41" title=""/>
          <p:cNvSpPr txBox="1"/>
          <p:nvPr/>
        </p:nvSpPr>
        <p:spPr>
          <a:xfrm>
            <a:off x="5593715" y="5431790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光路：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3" name="文本框 42" title=""/>
          <p:cNvSpPr txBox="1"/>
          <p:nvPr/>
        </p:nvSpPr>
        <p:spPr>
          <a:xfrm>
            <a:off x="6612890" y="5405120"/>
            <a:ext cx="496887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鱼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→杯壁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→水面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→空气→人眼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4" name="文本框 43" title=""/>
          <p:cNvSpPr txBox="1"/>
          <p:nvPr/>
        </p:nvSpPr>
        <p:spPr>
          <a:xfrm>
            <a:off x="5593715" y="5904865"/>
            <a:ext cx="122555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实质：</a:t>
            </a:r>
            <a:endParaRPr lang="zh-CN" altLang="en-US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5" name="文本框 44" title=""/>
          <p:cNvSpPr txBox="1"/>
          <p:nvPr/>
        </p:nvSpPr>
        <p:spPr>
          <a:xfrm>
            <a:off x="6612890" y="5878195"/>
            <a:ext cx="486346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凹面镜与光的折射形成的虚像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6" name="文本框 45" title=""/>
          <p:cNvSpPr txBox="1"/>
          <p:nvPr/>
        </p:nvSpPr>
        <p:spPr>
          <a:xfrm>
            <a:off x="6965315" y="5031105"/>
            <a:ext cx="147510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(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凹面镜</a:t>
            </a: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)</a:t>
            </a:r>
            <a:endParaRPr lang="en-US" altLang="zh-CN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47" name="组合 46" title=""/>
          <p:cNvGrpSpPr/>
          <p:nvPr/>
        </p:nvGrpSpPr>
        <p:grpSpPr>
          <a:xfrm rot="21300000">
            <a:off x="1630045" y="5465445"/>
            <a:ext cx="759460" cy="462915"/>
            <a:chOff x="1908" y="7096"/>
            <a:chExt cx="5360" cy="240"/>
          </a:xfrm>
        </p:grpSpPr>
        <p:sp>
          <p:nvSpPr>
            <p:cNvPr id="48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9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50" name="直接连接符 49" title=""/>
          <p:cNvCxnSpPr/>
          <p:nvPr/>
        </p:nvCxnSpPr>
        <p:spPr>
          <a:xfrm flipH="1">
            <a:off x="1836420" y="5431790"/>
            <a:ext cx="1094105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51" name="组合 50" title=""/>
          <p:cNvGrpSpPr/>
          <p:nvPr/>
        </p:nvGrpSpPr>
        <p:grpSpPr>
          <a:xfrm rot="21300000">
            <a:off x="2293620" y="4404360"/>
            <a:ext cx="659765" cy="1021715"/>
            <a:chOff x="1908" y="7096"/>
            <a:chExt cx="5360" cy="240"/>
          </a:xfrm>
        </p:grpSpPr>
        <p:sp>
          <p:nvSpPr>
            <p:cNvPr id="5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54" name="组合 53" title=""/>
          <p:cNvGrpSpPr/>
          <p:nvPr/>
        </p:nvGrpSpPr>
        <p:grpSpPr>
          <a:xfrm rot="21300000" flipV="1">
            <a:off x="1666875" y="5972175"/>
            <a:ext cx="263525" cy="480695"/>
            <a:chOff x="1908" y="7096"/>
            <a:chExt cx="5360" cy="240"/>
          </a:xfrm>
        </p:grpSpPr>
        <p:sp>
          <p:nvSpPr>
            <p:cNvPr id="55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57" name="直接连接符 56" title=""/>
          <p:cNvCxnSpPr/>
          <p:nvPr/>
        </p:nvCxnSpPr>
        <p:spPr>
          <a:xfrm flipH="1" flipV="1">
            <a:off x="1951355" y="5928995"/>
            <a:ext cx="9525" cy="83375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58" name="组合 57" title=""/>
          <p:cNvGrpSpPr/>
          <p:nvPr/>
        </p:nvGrpSpPr>
        <p:grpSpPr>
          <a:xfrm rot="300000">
            <a:off x="1992630" y="5970905"/>
            <a:ext cx="351155" cy="490220"/>
            <a:chOff x="1908" y="7096"/>
            <a:chExt cx="5360" cy="240"/>
          </a:xfrm>
        </p:grpSpPr>
        <p:sp>
          <p:nvSpPr>
            <p:cNvPr id="59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0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61" name="直接连接符 60" title=""/>
          <p:cNvCxnSpPr/>
          <p:nvPr/>
        </p:nvCxnSpPr>
        <p:spPr>
          <a:xfrm flipH="1">
            <a:off x="2054225" y="5978525"/>
            <a:ext cx="685165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62" name="组合 61" title=""/>
          <p:cNvGrpSpPr/>
          <p:nvPr/>
        </p:nvGrpSpPr>
        <p:grpSpPr>
          <a:xfrm rot="300000">
            <a:off x="2435225" y="4461510"/>
            <a:ext cx="428625" cy="1543050"/>
            <a:chOff x="1908" y="7096"/>
            <a:chExt cx="5360" cy="240"/>
          </a:xfrm>
        </p:grpSpPr>
        <p:sp>
          <p:nvSpPr>
            <p:cNvPr id="63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4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00B05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65" name="组合 64" title=""/>
          <p:cNvGrpSpPr/>
          <p:nvPr/>
        </p:nvGrpSpPr>
        <p:grpSpPr>
          <a:xfrm rot="21300000">
            <a:off x="1562735" y="4724400"/>
            <a:ext cx="675005" cy="1177290"/>
            <a:chOff x="1908" y="7096"/>
            <a:chExt cx="5360" cy="240"/>
          </a:xfrm>
        </p:grpSpPr>
        <p:sp>
          <p:nvSpPr>
            <p:cNvPr id="66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chemeClr val="accent3">
                  <a:lumMod val="60000"/>
                  <a:lumOff val="4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67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chemeClr val="accent3">
                  <a:lumMod val="60000"/>
                  <a:lumOff val="40000"/>
                </a:schemeClr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68" name="直接连接符 67" title=""/>
          <p:cNvCxnSpPr/>
          <p:nvPr/>
        </p:nvCxnSpPr>
        <p:spPr>
          <a:xfrm flipH="1" flipV="1">
            <a:off x="2179955" y="4411980"/>
            <a:ext cx="9525" cy="83375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70" name="组合 69" title=""/>
          <p:cNvGrpSpPr/>
          <p:nvPr/>
        </p:nvGrpSpPr>
        <p:grpSpPr>
          <a:xfrm rot="21300000">
            <a:off x="2171065" y="4215130"/>
            <a:ext cx="641350" cy="487680"/>
            <a:chOff x="1908" y="7096"/>
            <a:chExt cx="5360" cy="240"/>
          </a:xfrm>
        </p:grpSpPr>
        <p:sp>
          <p:nvSpPr>
            <p:cNvPr id="71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chemeClr val="accent3">
                  <a:lumMod val="60000"/>
                  <a:lumOff val="40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2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chemeClr val="accent3">
                  <a:lumMod val="60000"/>
                  <a:lumOff val="40000"/>
                </a:schemeClr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74" name="组合 73" title=""/>
          <p:cNvGrpSpPr/>
          <p:nvPr/>
        </p:nvGrpSpPr>
        <p:grpSpPr>
          <a:xfrm rot="21300000" flipH="1">
            <a:off x="621030" y="5189855"/>
            <a:ext cx="940435" cy="808355"/>
            <a:chOff x="1908" y="7096"/>
            <a:chExt cx="5360" cy="240"/>
          </a:xfrm>
        </p:grpSpPr>
        <p:sp>
          <p:nvSpPr>
            <p:cNvPr id="75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76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77" name="直接连接符 76" title=""/>
          <p:cNvCxnSpPr/>
          <p:nvPr/>
        </p:nvCxnSpPr>
        <p:spPr>
          <a:xfrm flipH="1">
            <a:off x="199390" y="5215255"/>
            <a:ext cx="892175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78" name="组合 77" title=""/>
          <p:cNvGrpSpPr/>
          <p:nvPr/>
        </p:nvGrpSpPr>
        <p:grpSpPr>
          <a:xfrm rot="21300000">
            <a:off x="549910" y="4758055"/>
            <a:ext cx="697865" cy="435610"/>
            <a:chOff x="1908" y="7096"/>
            <a:chExt cx="5360" cy="240"/>
          </a:xfrm>
        </p:grpSpPr>
        <p:sp>
          <p:nvSpPr>
            <p:cNvPr id="79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80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81" name="直接连接符 80" title=""/>
          <p:cNvCxnSpPr/>
          <p:nvPr/>
        </p:nvCxnSpPr>
        <p:spPr>
          <a:xfrm flipV="1">
            <a:off x="1232535" y="4357370"/>
            <a:ext cx="8255" cy="70104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82" name="组合 81" title=""/>
          <p:cNvGrpSpPr/>
          <p:nvPr/>
        </p:nvGrpSpPr>
        <p:grpSpPr>
          <a:xfrm rot="21300000">
            <a:off x="1174750" y="4212590"/>
            <a:ext cx="1588770" cy="456565"/>
            <a:chOff x="1908" y="7096"/>
            <a:chExt cx="5360" cy="240"/>
          </a:xfrm>
        </p:grpSpPr>
        <p:sp>
          <p:nvSpPr>
            <p:cNvPr id="83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84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sp>
        <p:nvSpPr>
          <p:cNvPr id="85" name="文本框 84" title=""/>
          <p:cNvSpPr txBox="1"/>
          <p:nvPr/>
        </p:nvSpPr>
        <p:spPr>
          <a:xfrm>
            <a:off x="1577975" y="4709160"/>
            <a:ext cx="60833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①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6" name="文本框 85" title=""/>
          <p:cNvSpPr txBox="1"/>
          <p:nvPr/>
        </p:nvSpPr>
        <p:spPr>
          <a:xfrm>
            <a:off x="1981200" y="5470525"/>
            <a:ext cx="57150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②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7" name="文本框 86" title=""/>
          <p:cNvSpPr txBox="1"/>
          <p:nvPr/>
        </p:nvSpPr>
        <p:spPr>
          <a:xfrm>
            <a:off x="1348105" y="6059805"/>
            <a:ext cx="592455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③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8" name="文本框 87" title=""/>
          <p:cNvSpPr txBox="1"/>
          <p:nvPr/>
        </p:nvSpPr>
        <p:spPr>
          <a:xfrm flipH="1">
            <a:off x="486410" y="5315585"/>
            <a:ext cx="604520" cy="49149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</a:rPr>
              <a:t>④</a:t>
            </a:r>
            <a:endParaRPr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杯中鱼的像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 nodeType="clickPar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 nodeType="clickPar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 nodeType="clickPar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 nodeType="clickPar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 nodeType="clickPar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 nodeType="clickPar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 nodeType="clickPar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 nodeType="clickPar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2" grpId="0" animBg="1"/>
      <p:bldP spid="25" grpId="0"/>
      <p:bldP spid="26" grpId="0"/>
      <p:bldP spid="27" grpId="0"/>
      <p:bldP spid="28" grpId="0"/>
      <p:bldP spid="29" grpId="0"/>
      <p:bldP spid="31" grpId="0"/>
      <p:bldP spid="33" grpId="0"/>
      <p:bldP spid="35" grpId="0"/>
      <p:bldP spid="38" grpId="0"/>
      <p:bldP spid="40" grpId="0"/>
      <p:bldP spid="42" grpId="0"/>
      <p:bldP spid="44" grpId="0"/>
      <p:bldP spid="85" grpId="0"/>
      <p:bldP spid="86" grpId="0"/>
      <p:bldP spid="87" grpId="0"/>
      <p:bldP spid="88" grpId="0"/>
      <p:bldP spid="30" grpId="0"/>
      <p:bldP spid="32" grpId="0"/>
      <p:bldP spid="34" grpId="0"/>
      <p:bldP spid="36" grpId="0"/>
      <p:bldP spid="37" grpId="0"/>
      <p:bldP spid="39" grpId="0"/>
      <p:bldP spid="41" grpId="0"/>
      <p:bldP spid="43" grpId="0"/>
      <p:bldP spid="45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内容梳理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" y="735965"/>
            <a:ext cx="11904345" cy="582168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7" name="Text Box 4" title=""/>
          <p:cNvSpPr txBox="1"/>
          <p:nvPr/>
        </p:nvSpPr>
        <p:spPr>
          <a:xfrm>
            <a:off x="132810" y="103996"/>
            <a:ext cx="2368453" cy="5200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79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知识梳理</a:t>
            </a:r>
            <a:endParaRPr lang="zh-CN" altLang="en-US" sz="279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5125" name="Text Box 5" title=""/>
          <p:cNvSpPr txBox="1">
            <a:spLocks noChangeArrowheads="1"/>
          </p:cNvSpPr>
          <p:nvPr/>
        </p:nvSpPr>
        <p:spPr bwMode="auto">
          <a:xfrm>
            <a:off x="251392" y="807575"/>
            <a:ext cx="113837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 源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50" name="Text Box 30" title=""/>
          <p:cNvSpPr txBox="1">
            <a:spLocks noChangeArrowheads="1"/>
          </p:cNvSpPr>
          <p:nvPr/>
        </p:nvSpPr>
        <p:spPr bwMode="auto">
          <a:xfrm>
            <a:off x="1846698" y="997936"/>
            <a:ext cx="105615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规律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158" name="Text Box 38" title=""/>
          <p:cNvSpPr txBox="1">
            <a:spLocks noChangeArrowheads="1"/>
          </p:cNvSpPr>
          <p:nvPr/>
        </p:nvSpPr>
        <p:spPr bwMode="auto">
          <a:xfrm>
            <a:off x="2907601" y="600071"/>
            <a:ext cx="15937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三线两角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5165" name="Line 45" title=""/>
          <p:cNvSpPr/>
          <p:nvPr/>
        </p:nvSpPr>
        <p:spPr>
          <a:xfrm flipH="1">
            <a:off x="858525" y="1338816"/>
            <a:ext cx="0" cy="758917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5167" name="Text Box 47" title=""/>
          <p:cNvSpPr txBox="1">
            <a:spLocks noChangeArrowheads="1"/>
          </p:cNvSpPr>
          <p:nvPr/>
        </p:nvSpPr>
        <p:spPr bwMode="auto">
          <a:xfrm>
            <a:off x="64825" y="1440005"/>
            <a:ext cx="182772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+mn-cs"/>
              </a:rPr>
              <a:t>两种 介质</a:t>
            </a:r>
            <a:endParaRPr kumimoji="0" lang="zh-CN" altLang="en-US" sz="2400" b="1" kern="1200" cap="none" spc="0" normalizeH="0" baseline="0" noProof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8" name="Text Box 48" title=""/>
          <p:cNvSpPr txBox="1">
            <a:spLocks noChangeArrowheads="1"/>
          </p:cNvSpPr>
          <p:nvPr/>
        </p:nvSpPr>
        <p:spPr bwMode="auto">
          <a:xfrm>
            <a:off x="66405" y="2145166"/>
            <a:ext cx="1639577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光的折射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49" name="AutoShape 28" title=""/>
          <p:cNvSpPr/>
          <p:nvPr/>
        </p:nvSpPr>
        <p:spPr>
          <a:xfrm>
            <a:off x="1729105" y="1241425"/>
            <a:ext cx="241300" cy="1861185"/>
          </a:xfrm>
          <a:prstGeom prst="leftBrace">
            <a:avLst>
              <a:gd name="adj1" fmla="val 62549"/>
              <a:gd name="adj2" fmla="val 60286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0" name="Text Box 38" title=""/>
          <p:cNvSpPr txBox="1">
            <a:spLocks noChangeArrowheads="1"/>
          </p:cNvSpPr>
          <p:nvPr/>
        </p:nvSpPr>
        <p:spPr bwMode="auto">
          <a:xfrm>
            <a:off x="2683088" y="1204314"/>
            <a:ext cx="222773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“空中角大”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51" name="Text Box 30" title=""/>
          <p:cNvSpPr txBox="1">
            <a:spLocks noChangeArrowheads="1"/>
          </p:cNvSpPr>
          <p:nvPr/>
        </p:nvSpPr>
        <p:spPr bwMode="auto">
          <a:xfrm>
            <a:off x="1846698" y="2832960"/>
            <a:ext cx="105615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应用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9" name="AutoShape 28" title=""/>
          <p:cNvSpPr/>
          <p:nvPr/>
        </p:nvSpPr>
        <p:spPr>
          <a:xfrm>
            <a:off x="2776220" y="2155190"/>
            <a:ext cx="240030" cy="1407160"/>
          </a:xfrm>
          <a:prstGeom prst="leftBrace">
            <a:avLst>
              <a:gd name="adj1" fmla="val 62659"/>
              <a:gd name="adj2" fmla="val 63996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" name="Text Box 29" title=""/>
          <p:cNvSpPr txBox="1">
            <a:spLocks noChangeArrowheads="1"/>
          </p:cNvSpPr>
          <p:nvPr/>
        </p:nvSpPr>
        <p:spPr bwMode="auto">
          <a:xfrm>
            <a:off x="2778585" y="1993734"/>
            <a:ext cx="135024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现   象</a:t>
            </a:r>
            <a:endParaRPr kumimoji="0" lang="zh-CN" altLang="en-US" sz="2400" b="1" kern="1200" cap="none" spc="0" normalizeH="0" baseline="0" noProof="0" smtClean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61" name="Text Box 29" title=""/>
          <p:cNvSpPr txBox="1">
            <a:spLocks noChangeArrowheads="1"/>
          </p:cNvSpPr>
          <p:nvPr/>
        </p:nvSpPr>
        <p:spPr bwMode="auto">
          <a:xfrm>
            <a:off x="3004046" y="3274687"/>
            <a:ext cx="112098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透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  </a:t>
            </a: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63" name="AutoShape 28" title=""/>
          <p:cNvSpPr/>
          <p:nvPr/>
        </p:nvSpPr>
        <p:spPr>
          <a:xfrm>
            <a:off x="4132935" y="1839702"/>
            <a:ext cx="170124" cy="3552996"/>
          </a:xfrm>
          <a:prstGeom prst="leftBrace">
            <a:avLst>
              <a:gd name="adj1" fmla="val 62722"/>
              <a:gd name="adj2" fmla="val 54158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4" name="Text Box 29" title=""/>
          <p:cNvSpPr txBox="1">
            <a:spLocks noChangeArrowheads="1"/>
          </p:cNvSpPr>
          <p:nvPr/>
        </p:nvSpPr>
        <p:spPr bwMode="auto">
          <a:xfrm>
            <a:off x="4199160" y="1623727"/>
            <a:ext cx="151783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相关名词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65" name="Text Box 29" title=""/>
          <p:cNvSpPr txBox="1">
            <a:spLocks noChangeArrowheads="1"/>
          </p:cNvSpPr>
          <p:nvPr/>
        </p:nvSpPr>
        <p:spPr bwMode="auto">
          <a:xfrm>
            <a:off x="8210533" y="2083118"/>
            <a:ext cx="112098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奥秘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4113" name="Rectangle 78" title=""/>
          <p:cNvSpPr/>
          <p:nvPr/>
        </p:nvSpPr>
        <p:spPr>
          <a:xfrm>
            <a:off x="0" y="-170276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zh-CN" altLang="en-US" sz="1795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114" name="Rectangle 96" title=""/>
          <p:cNvSpPr/>
          <p:nvPr/>
        </p:nvSpPr>
        <p:spPr>
          <a:xfrm>
            <a:off x="0" y="-170276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zh-CN" altLang="en-US" sz="1795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" name="组合 124" title=""/>
          <p:cNvGrpSpPr/>
          <p:nvPr/>
        </p:nvGrpSpPr>
        <p:grpSpPr>
          <a:xfrm>
            <a:off x="5768401" y="358761"/>
            <a:ext cx="2085441" cy="1222173"/>
            <a:chOff x="6425405" y="2904949"/>
            <a:chExt cx="1828801" cy="1227289"/>
          </a:xfrm>
        </p:grpSpPr>
        <p:grpSp>
          <p:nvGrpSpPr>
            <p:cNvPr id="4116" name="组合 412"/>
            <p:cNvGrpSpPr/>
            <p:nvPr/>
          </p:nvGrpSpPr>
          <p:grpSpPr>
            <a:xfrm>
              <a:off x="6425406" y="2971800"/>
              <a:ext cx="1828800" cy="1044575"/>
              <a:chExt cx="18288" cy="10458"/>
            </a:xfrm>
          </p:grpSpPr>
          <p:sp>
            <p:nvSpPr>
              <p:cNvPr id="4117" name="lxqgb12"/>
              <p:cNvSpPr/>
              <p:nvPr/>
            </p:nvSpPr>
            <p:spPr>
              <a:xfrm>
                <a:off x="8143" y="0"/>
                <a:ext cx="1582" cy="10458"/>
              </a:xfrm>
              <a:custGeom>
                <a:cxnLst>
                  <a:cxn ang="0">
                    <a:pos x="514724" y="0"/>
                  </a:cxn>
                  <a:cxn ang="0">
                    <a:pos x="393515" y="360580"/>
                  </a:cxn>
                  <a:cxn ang="0">
                    <a:pos x="290567" y="723832"/>
                  </a:cxn>
                  <a:cxn ang="0">
                    <a:pos x="200909" y="1089760"/>
                  </a:cxn>
                  <a:cxn ang="0">
                    <a:pos x="129512" y="1457014"/>
                  </a:cxn>
                  <a:cxn ang="0">
                    <a:pos x="73058" y="1826949"/>
                  </a:cxn>
                  <a:cxn ang="0">
                    <a:pos x="31546" y="2198210"/>
                  </a:cxn>
                  <a:cxn ang="0">
                    <a:pos x="8300" y="2570815"/>
                  </a:cxn>
                  <a:cxn ang="0">
                    <a:pos x="0" y="2943412"/>
                  </a:cxn>
                  <a:cxn ang="0">
                    <a:pos x="8300" y="3316014"/>
                  </a:cxn>
                  <a:cxn ang="0">
                    <a:pos x="31546" y="3688615"/>
                  </a:cxn>
                  <a:cxn ang="0">
                    <a:pos x="73058" y="4059879"/>
                  </a:cxn>
                  <a:cxn ang="0">
                    <a:pos x="129512" y="4429814"/>
                  </a:cxn>
                  <a:cxn ang="0">
                    <a:pos x="200909" y="4797068"/>
                  </a:cxn>
                  <a:cxn ang="0">
                    <a:pos x="290567" y="5162992"/>
                  </a:cxn>
                  <a:cxn ang="0">
                    <a:pos x="393515" y="5526246"/>
                  </a:cxn>
                  <a:cxn ang="0">
                    <a:pos x="514724" y="5886829"/>
                  </a:cxn>
                  <a:cxn ang="0">
                    <a:pos x="514724" y="5886829"/>
                  </a:cxn>
                  <a:cxn ang="0">
                    <a:pos x="635928" y="5526246"/>
                  </a:cxn>
                  <a:cxn ang="0">
                    <a:pos x="738876" y="5162992"/>
                  </a:cxn>
                  <a:cxn ang="0">
                    <a:pos x="828537" y="4797068"/>
                  </a:cxn>
                  <a:cxn ang="0">
                    <a:pos x="899933" y="4429814"/>
                  </a:cxn>
                  <a:cxn ang="0">
                    <a:pos x="956388" y="4059879"/>
                  </a:cxn>
                  <a:cxn ang="0">
                    <a:pos x="997900" y="3688615"/>
                  </a:cxn>
                  <a:cxn ang="0">
                    <a:pos x="1021143" y="3316014"/>
                  </a:cxn>
                  <a:cxn ang="0">
                    <a:pos x="1029443" y="2943412"/>
                  </a:cxn>
                  <a:cxn ang="0">
                    <a:pos x="1021143" y="2570815"/>
                  </a:cxn>
                  <a:cxn ang="0">
                    <a:pos x="997900" y="2198210"/>
                  </a:cxn>
                  <a:cxn ang="0">
                    <a:pos x="956388" y="1826949"/>
                  </a:cxn>
                  <a:cxn ang="0">
                    <a:pos x="899933" y="1457014"/>
                  </a:cxn>
                  <a:cxn ang="0">
                    <a:pos x="828537" y="1089760"/>
                  </a:cxn>
                  <a:cxn ang="0">
                    <a:pos x="738876" y="723832"/>
                  </a:cxn>
                  <a:cxn ang="0">
                    <a:pos x="635928" y="360580"/>
                  </a:cxn>
                  <a:cxn ang="0">
                    <a:pos x="514724" y="0"/>
                  </a:cxn>
                </a:cxnLst>
                <a:rect l="l" t="t" r="r" b="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3" name="Line 11"/>
              <p:cNvSpPr>
                <a:spLocks noChangeShapeType="1"/>
              </p:cNvSpPr>
              <p:nvPr/>
            </p:nvSpPr>
            <p:spPr bwMode="auto">
              <a:xfrm>
                <a:off x="0" y="5148"/>
                <a:ext cx="18288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prstDash val="dashDot"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990" b="0" i="0" u="none" strike="noStrike" kern="1200" cap="none" spc="0" normalizeH="0" baseline="0" noProof="0">
                  <a:ln w="19050">
                    <a:solidFill>
                      <a:srgbClr val="FF0000"/>
                    </a:solidFill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119" name="Oval 16"/>
              <p:cNvSpPr>
                <a:spLocks noChangeAspect="1"/>
              </p:cNvSpPr>
              <p:nvPr/>
            </p:nvSpPr>
            <p:spPr>
              <a:xfrm>
                <a:off x="4000" y="5000"/>
                <a:ext cx="362" cy="362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20" name="Oval 18"/>
              <p:cNvSpPr>
                <a:spLocks noChangeAspect="1"/>
              </p:cNvSpPr>
              <p:nvPr/>
            </p:nvSpPr>
            <p:spPr>
              <a:xfrm>
                <a:off x="13716" y="4953"/>
                <a:ext cx="361" cy="361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21" name="Text Box 21"/>
              <p:cNvSpPr txBox="1"/>
              <p:nvPr/>
            </p:nvSpPr>
            <p:spPr>
              <a:xfrm>
                <a:off x="8865" y="4657"/>
                <a:ext cx="2565" cy="29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charset="0"/>
                    <a:ea typeface="宋体" panose="02010600030101010101" pitchFamily="2" charset="-122"/>
                  </a:rPr>
                  <a:t>O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122" name="组合 411"/>
            <p:cNvGrpSpPr/>
            <p:nvPr/>
          </p:nvGrpSpPr>
          <p:grpSpPr>
            <a:xfrm>
              <a:off x="6577806" y="3390409"/>
              <a:ext cx="740400" cy="349390"/>
              <a:chOff x="95" y="0"/>
              <a:chExt cx="7404" cy="3498"/>
            </a:xfrm>
          </p:grpSpPr>
          <p:cxnSp>
            <p:nvCxnSpPr>
              <p:cNvPr id="4123" name="AutoShape 13"/>
              <p:cNvCxnSpPr/>
              <p:nvPr/>
            </p:nvCxnSpPr>
            <p:spPr>
              <a:xfrm rot="830984">
                <a:off x="95" y="0"/>
                <a:ext cx="7404" cy="3498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24" name="AutoShape 15"/>
              <p:cNvCxnSpPr/>
              <p:nvPr/>
            </p:nvCxnSpPr>
            <p:spPr>
              <a:xfrm rot="830984">
                <a:off x="3238" y="1524"/>
                <a:ext cx="1143" cy="539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</p:grpSp>
        <p:grpSp>
          <p:nvGrpSpPr>
            <p:cNvPr id="4125" name="组合 413"/>
            <p:cNvGrpSpPr/>
            <p:nvPr/>
          </p:nvGrpSpPr>
          <p:grpSpPr>
            <a:xfrm>
              <a:off x="6577797" y="3442648"/>
              <a:ext cx="1290203" cy="296852"/>
              <a:chOff x="-1190" y="0"/>
              <a:chExt cx="12901" cy="2971"/>
            </a:xfrm>
          </p:grpSpPr>
          <p:sp>
            <p:nvSpPr>
              <p:cNvPr id="4126" name="Text Box 19"/>
              <p:cNvSpPr txBox="1"/>
              <p:nvPr/>
            </p:nvSpPr>
            <p:spPr>
              <a:xfrm>
                <a:off x="-1190" y="0"/>
                <a:ext cx="2565" cy="297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27" name="Text Box 20"/>
              <p:cNvSpPr txBox="1"/>
              <p:nvPr/>
            </p:nvSpPr>
            <p:spPr>
              <a:xfrm>
                <a:off x="9146" y="0"/>
                <a:ext cx="2565" cy="297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28" name="Oval 17"/>
              <p:cNvSpPr>
                <a:spLocks noChangeAspect="1"/>
              </p:cNvSpPr>
              <p:nvPr/>
            </p:nvSpPr>
            <p:spPr>
              <a:xfrm>
                <a:off x="6143" y="238"/>
                <a:ext cx="362" cy="362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129" name="组合 111"/>
            <p:cNvGrpSpPr/>
            <p:nvPr/>
          </p:nvGrpSpPr>
          <p:grpSpPr>
            <a:xfrm>
              <a:off x="6425405" y="3158835"/>
              <a:ext cx="848549" cy="0"/>
              <a:chOff x="7873206" y="4419600"/>
              <a:chExt cx="1043368" cy="0"/>
            </a:xfrm>
          </p:grpSpPr>
          <p:sp>
            <p:nvSpPr>
              <p:cNvPr id="4130" name="Line 26"/>
              <p:cNvSpPr/>
              <p:nvPr/>
            </p:nvSpPr>
            <p:spPr>
              <a:xfrm>
                <a:off x="8330406" y="4419600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31" name="Line 26"/>
              <p:cNvSpPr/>
              <p:nvPr/>
            </p:nvSpPr>
            <p:spPr>
              <a:xfrm>
                <a:off x="7873206" y="4419600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4132" name="组合 411"/>
            <p:cNvGrpSpPr/>
            <p:nvPr/>
          </p:nvGrpSpPr>
          <p:grpSpPr>
            <a:xfrm>
              <a:off x="7321137" y="3271655"/>
              <a:ext cx="921193" cy="397820"/>
              <a:chOff x="95" y="0"/>
              <a:chExt cx="7404" cy="3498"/>
            </a:xfrm>
          </p:grpSpPr>
          <p:cxnSp>
            <p:nvCxnSpPr>
              <p:cNvPr id="4133" name="AutoShape 13"/>
              <p:cNvCxnSpPr/>
              <p:nvPr/>
            </p:nvCxnSpPr>
            <p:spPr>
              <a:xfrm rot="830984">
                <a:off x="95" y="0"/>
                <a:ext cx="7404" cy="3498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4" name="AutoShape 15"/>
              <p:cNvCxnSpPr/>
              <p:nvPr/>
            </p:nvCxnSpPr>
            <p:spPr>
              <a:xfrm rot="830984">
                <a:off x="3238" y="1524"/>
                <a:ext cx="1143" cy="539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</p:grpSp>
        <p:grpSp>
          <p:nvGrpSpPr>
            <p:cNvPr id="4135" name="组合 115"/>
            <p:cNvGrpSpPr/>
            <p:nvPr/>
          </p:nvGrpSpPr>
          <p:grpSpPr>
            <a:xfrm>
              <a:off x="7363690" y="3841666"/>
              <a:ext cx="848549" cy="45719"/>
              <a:chOff x="7873206" y="4419600"/>
              <a:chExt cx="1043368" cy="0"/>
            </a:xfrm>
          </p:grpSpPr>
          <p:sp>
            <p:nvSpPr>
              <p:cNvPr id="4136" name="Line 26"/>
              <p:cNvSpPr/>
              <p:nvPr/>
            </p:nvSpPr>
            <p:spPr>
              <a:xfrm>
                <a:off x="8330406" y="4419600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37" name="Line 26"/>
              <p:cNvSpPr/>
              <p:nvPr/>
            </p:nvSpPr>
            <p:spPr>
              <a:xfrm>
                <a:off x="7873206" y="4419600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4138" name="组合 411"/>
            <p:cNvGrpSpPr/>
            <p:nvPr/>
          </p:nvGrpSpPr>
          <p:grpSpPr>
            <a:xfrm rot="-4624089">
              <a:off x="6633627" y="3587343"/>
              <a:ext cx="740400" cy="349390"/>
              <a:chOff x="95" y="0"/>
              <a:chExt cx="7404" cy="3498"/>
            </a:xfrm>
          </p:grpSpPr>
          <p:cxnSp>
            <p:nvCxnSpPr>
              <p:cNvPr id="4139" name="AutoShape 13"/>
              <p:cNvCxnSpPr/>
              <p:nvPr/>
            </p:nvCxnSpPr>
            <p:spPr>
              <a:xfrm rot="830984">
                <a:off x="95" y="0"/>
                <a:ext cx="7404" cy="3498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0" name="AutoShape 15"/>
              <p:cNvCxnSpPr/>
              <p:nvPr/>
            </p:nvCxnSpPr>
            <p:spPr>
              <a:xfrm rot="830984">
                <a:off x="3238" y="1524"/>
                <a:ext cx="1143" cy="539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</p:grpSp>
        <p:grpSp>
          <p:nvGrpSpPr>
            <p:cNvPr id="4141" name="组合 411"/>
            <p:cNvGrpSpPr/>
            <p:nvPr/>
          </p:nvGrpSpPr>
          <p:grpSpPr>
            <a:xfrm rot="-4624089">
              <a:off x="7263020" y="3100454"/>
              <a:ext cx="740400" cy="349390"/>
              <a:chOff x="95" y="0"/>
              <a:chExt cx="7404" cy="3498"/>
            </a:xfrm>
          </p:grpSpPr>
          <p:cxnSp>
            <p:nvCxnSpPr>
              <p:cNvPr id="4142" name="AutoShape 13"/>
              <p:cNvCxnSpPr/>
              <p:nvPr/>
            </p:nvCxnSpPr>
            <p:spPr>
              <a:xfrm rot="830984">
                <a:off x="95" y="0"/>
                <a:ext cx="7404" cy="3498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43" name="AutoShape 15"/>
              <p:cNvCxnSpPr/>
              <p:nvPr/>
            </p:nvCxnSpPr>
            <p:spPr>
              <a:xfrm rot="830984">
                <a:off x="3238" y="1524"/>
                <a:ext cx="1143" cy="539"/>
              </a:xfrm>
              <a:prstGeom prst="straightConnector1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med"/>
              </a:ln>
            </p:spPr>
          </p:cxnSp>
        </p:grpSp>
      </p:grpSp>
      <p:grpSp>
        <p:nvGrpSpPr>
          <p:cNvPr id="12" name="组合 154" title=""/>
          <p:cNvGrpSpPr/>
          <p:nvPr/>
        </p:nvGrpSpPr>
        <p:grpSpPr>
          <a:xfrm>
            <a:off x="8295911" y="372112"/>
            <a:ext cx="2247690" cy="1005565"/>
            <a:chOff x="8559006" y="2951923"/>
            <a:chExt cx="1467080" cy="1010477"/>
          </a:xfrm>
        </p:grpSpPr>
        <p:grpSp>
          <p:nvGrpSpPr>
            <p:cNvPr id="4145" name="组合 1120"/>
            <p:cNvGrpSpPr/>
            <p:nvPr/>
          </p:nvGrpSpPr>
          <p:grpSpPr>
            <a:xfrm>
              <a:off x="8559006" y="3048000"/>
              <a:ext cx="1467080" cy="914400"/>
              <a:chOff x="2700" y="9375"/>
              <a:chExt cx="1767" cy="972"/>
            </a:xfrm>
          </p:grpSpPr>
          <p:sp>
            <p:nvSpPr>
              <p:cNvPr id="4146" name="Text Box 21"/>
              <p:cNvSpPr txBox="1"/>
              <p:nvPr/>
            </p:nvSpPr>
            <p:spPr>
              <a:xfrm>
                <a:off x="4067" y="9730"/>
                <a:ext cx="400" cy="44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47" name="Oval 22"/>
              <p:cNvSpPr/>
              <p:nvPr/>
            </p:nvSpPr>
            <p:spPr>
              <a:xfrm>
                <a:off x="4096" y="9824"/>
                <a:ext cx="61" cy="68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48" name="Freeform 23"/>
              <p:cNvSpPr>
                <a:spLocks noChangeAspect="1"/>
              </p:cNvSpPr>
              <p:nvPr/>
            </p:nvSpPr>
            <p:spPr>
              <a:xfrm>
                <a:off x="3551" y="9375"/>
                <a:ext cx="181" cy="972"/>
              </a:xfrm>
              <a:custGeom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1" y="6"/>
                  </a:cxn>
                  <a:cxn ang="0">
                    <a:pos x="1" y="7"/>
                  </a:cxn>
                  <a:cxn ang="0">
                    <a:pos x="1" y="8"/>
                  </a:cxn>
                  <a:cxn ang="0">
                    <a:pos x="1" y="8"/>
                  </a:cxn>
                  <a:cxn ang="0">
                    <a:pos x="1" y="9"/>
                  </a:cxn>
                  <a:cxn ang="0">
                    <a:pos x="1" y="9"/>
                  </a:cxn>
                  <a:cxn ang="0">
                    <a:pos x="1" y="10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l" t="t" r="r" b="b"/>
                <a:pathLst>
                  <a:path w="980" h="4408">
                    <a:moveTo>
                      <a:pt x="980" y="0"/>
                    </a:moveTo>
                    <a:lnTo>
                      <a:pt x="907" y="270"/>
                    </a:lnTo>
                    <a:lnTo>
                      <a:pt x="845" y="542"/>
                    </a:lnTo>
                    <a:lnTo>
                      <a:pt x="791" y="816"/>
                    </a:lnTo>
                    <a:lnTo>
                      <a:pt x="748" y="1091"/>
                    </a:lnTo>
                    <a:lnTo>
                      <a:pt x="714" y="1368"/>
                    </a:lnTo>
                    <a:lnTo>
                      <a:pt x="689" y="1646"/>
                    </a:lnTo>
                    <a:lnTo>
                      <a:pt x="675" y="1925"/>
                    </a:lnTo>
                    <a:lnTo>
                      <a:pt x="670" y="2204"/>
                    </a:lnTo>
                    <a:lnTo>
                      <a:pt x="675" y="2483"/>
                    </a:lnTo>
                    <a:lnTo>
                      <a:pt x="689" y="2762"/>
                    </a:lnTo>
                    <a:lnTo>
                      <a:pt x="714" y="3040"/>
                    </a:lnTo>
                    <a:lnTo>
                      <a:pt x="748" y="3317"/>
                    </a:lnTo>
                    <a:lnTo>
                      <a:pt x="791" y="3592"/>
                    </a:lnTo>
                    <a:lnTo>
                      <a:pt x="845" y="3866"/>
                    </a:lnTo>
                    <a:lnTo>
                      <a:pt x="907" y="4138"/>
                    </a:lnTo>
                    <a:lnTo>
                      <a:pt x="980" y="4408"/>
                    </a:lnTo>
                    <a:lnTo>
                      <a:pt x="0" y="4408"/>
                    </a:lnTo>
                    <a:lnTo>
                      <a:pt x="73" y="4138"/>
                    </a:lnTo>
                    <a:lnTo>
                      <a:pt x="135" y="3866"/>
                    </a:lnTo>
                    <a:lnTo>
                      <a:pt x="189" y="3592"/>
                    </a:lnTo>
                    <a:lnTo>
                      <a:pt x="232" y="3317"/>
                    </a:lnTo>
                    <a:lnTo>
                      <a:pt x="266" y="3040"/>
                    </a:lnTo>
                    <a:lnTo>
                      <a:pt x="291" y="2762"/>
                    </a:lnTo>
                    <a:lnTo>
                      <a:pt x="305" y="2483"/>
                    </a:lnTo>
                    <a:lnTo>
                      <a:pt x="310" y="2204"/>
                    </a:lnTo>
                    <a:lnTo>
                      <a:pt x="305" y="1925"/>
                    </a:lnTo>
                    <a:lnTo>
                      <a:pt x="291" y="1646"/>
                    </a:lnTo>
                    <a:lnTo>
                      <a:pt x="266" y="1368"/>
                    </a:lnTo>
                    <a:lnTo>
                      <a:pt x="232" y="1091"/>
                    </a:lnTo>
                    <a:lnTo>
                      <a:pt x="189" y="816"/>
                    </a:lnTo>
                    <a:lnTo>
                      <a:pt x="135" y="542"/>
                    </a:lnTo>
                    <a:lnTo>
                      <a:pt x="73" y="270"/>
                    </a:lnTo>
                    <a:lnTo>
                      <a:pt x="0" y="0"/>
                    </a:ln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49" name="Line 25"/>
              <p:cNvSpPr/>
              <p:nvPr/>
            </p:nvSpPr>
            <p:spPr>
              <a:xfrm>
                <a:off x="3282" y="9519"/>
                <a:ext cx="57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  <p:sp>
            <p:nvSpPr>
              <p:cNvPr id="4150" name="Line 26"/>
              <p:cNvSpPr/>
              <p:nvPr/>
            </p:nvSpPr>
            <p:spPr>
              <a:xfrm>
                <a:off x="2880" y="9519"/>
                <a:ext cx="706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51" name="Line 27"/>
              <p:cNvSpPr/>
              <p:nvPr/>
            </p:nvSpPr>
            <p:spPr>
              <a:xfrm flipV="1">
                <a:off x="2700" y="9847"/>
                <a:ext cx="1652" cy="24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lgDash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52" name="Text Box 29"/>
              <p:cNvSpPr txBox="1"/>
              <p:nvPr/>
            </p:nvSpPr>
            <p:spPr>
              <a:xfrm>
                <a:off x="2977" y="9831"/>
                <a:ext cx="351" cy="48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charset="0"/>
                    <a:ea typeface="宋体" panose="02010600030101010101" pitchFamily="2" charset="-122"/>
                  </a:rPr>
                  <a:t>F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53" name="Oval 30"/>
              <p:cNvSpPr/>
              <p:nvPr/>
            </p:nvSpPr>
            <p:spPr>
              <a:xfrm>
                <a:off x="3085" y="9827"/>
                <a:ext cx="69" cy="7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</a:ln>
            </p:spPr>
            <p:txBody>
              <a:bodyPr anchor="t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54" name="椭圆 29"/>
              <p:cNvSpPr>
                <a:spLocks noChangeAspect="1"/>
              </p:cNvSpPr>
              <p:nvPr/>
            </p:nvSpPr>
            <p:spPr>
              <a:xfrm>
                <a:off x="3627" y="9839"/>
                <a:ext cx="39" cy="36"/>
              </a:xfrm>
              <a:prstGeom prst="ellipse">
                <a:avLst/>
              </a:prstGeom>
              <a:solidFill>
                <a:srgbClr val="000000"/>
              </a:solidFill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 anchorCtr="0"/>
              <a:lstStyle/>
              <a:p>
                <a:endParaRPr lang="zh-C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155" name="Text Box 1132"/>
              <p:cNvSpPr txBox="1"/>
              <p:nvPr/>
            </p:nvSpPr>
            <p:spPr>
              <a:xfrm>
                <a:off x="3613" y="9699"/>
                <a:ext cx="383" cy="4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/>
              <a:lstStyle/>
              <a:p>
                <a:pPr eaLnBrk="0" hangingPunct="0"/>
                <a:r>
                  <a:rPr lang="en-US" altLang="zh-CN" sz="2400" b="1" i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charset="0"/>
                    <a:ea typeface="宋体" panose="02010600030101010101" pitchFamily="2" charset="-122"/>
                  </a:rPr>
                  <a:t>O</a:t>
                </a:r>
                <a:endParaRPr lang="en-US" altLang="zh-CN" sz="24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4156" name="组合 137"/>
            <p:cNvGrpSpPr/>
            <p:nvPr/>
          </p:nvGrpSpPr>
          <p:grpSpPr>
            <a:xfrm>
              <a:off x="9385616" y="3745567"/>
              <a:ext cx="586168" cy="0"/>
              <a:chOff x="10120762" y="4448189"/>
              <a:chExt cx="586168" cy="0"/>
            </a:xfrm>
          </p:grpSpPr>
          <p:sp>
            <p:nvSpPr>
              <p:cNvPr id="4157" name="Line 25"/>
              <p:cNvSpPr/>
              <p:nvPr/>
            </p:nvSpPr>
            <p:spPr>
              <a:xfrm>
                <a:off x="10454529" y="4448189"/>
                <a:ext cx="47325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  <p:sp>
            <p:nvSpPr>
              <p:cNvPr id="4158" name="Line 26"/>
              <p:cNvSpPr/>
              <p:nvPr/>
            </p:nvSpPr>
            <p:spPr>
              <a:xfrm>
                <a:off x="10120762" y="4448189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4159" name="组合 138"/>
            <p:cNvGrpSpPr/>
            <p:nvPr/>
          </p:nvGrpSpPr>
          <p:grpSpPr>
            <a:xfrm rot="-1808221">
              <a:off x="8805928" y="3884041"/>
              <a:ext cx="554248" cy="73965"/>
              <a:chOff x="10120763" y="4448189"/>
              <a:chExt cx="554248" cy="73965"/>
            </a:xfrm>
          </p:grpSpPr>
          <p:sp>
            <p:nvSpPr>
              <p:cNvPr id="4160" name="Line 25"/>
              <p:cNvSpPr/>
              <p:nvPr/>
            </p:nvSpPr>
            <p:spPr>
              <a:xfrm>
                <a:off x="10432001" y="4487976"/>
                <a:ext cx="47325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  <p:sp>
            <p:nvSpPr>
              <p:cNvPr id="4161" name="Line 26"/>
              <p:cNvSpPr/>
              <p:nvPr/>
            </p:nvSpPr>
            <p:spPr>
              <a:xfrm>
                <a:off x="10120763" y="4448189"/>
                <a:ext cx="554248" cy="73965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4162" name="Line 26"/>
            <p:cNvSpPr/>
            <p:nvPr/>
          </p:nvSpPr>
          <p:spPr>
            <a:xfrm rot="-2262731">
              <a:off x="9358949" y="3446991"/>
              <a:ext cx="582156" cy="211317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163" name="Line 26"/>
            <p:cNvSpPr/>
            <p:nvPr/>
          </p:nvSpPr>
          <p:spPr>
            <a:xfrm rot="-2262731">
              <a:off x="8782070" y="3259665"/>
              <a:ext cx="642566" cy="254450"/>
            </a:xfrm>
            <a:prstGeom prst="line">
              <a:avLst/>
            </a:prstGeom>
            <a:ln w="12700" cap="flat" cmpd="sng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4164" name="组合 145"/>
            <p:cNvGrpSpPr/>
            <p:nvPr/>
          </p:nvGrpSpPr>
          <p:grpSpPr>
            <a:xfrm rot="-1808221">
              <a:off x="9357483" y="2951923"/>
              <a:ext cx="611997" cy="79797"/>
              <a:chOff x="10178381" y="4336475"/>
              <a:chExt cx="611997" cy="79797"/>
            </a:xfrm>
          </p:grpSpPr>
          <p:sp>
            <p:nvSpPr>
              <p:cNvPr id="4165" name="Line 25"/>
              <p:cNvSpPr/>
              <p:nvPr/>
            </p:nvSpPr>
            <p:spPr>
              <a:xfrm>
                <a:off x="10491052" y="4390084"/>
                <a:ext cx="47325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  <p:sp>
            <p:nvSpPr>
              <p:cNvPr id="4166" name="Line 26"/>
              <p:cNvSpPr/>
              <p:nvPr/>
            </p:nvSpPr>
            <p:spPr>
              <a:xfrm>
                <a:off x="10178381" y="4336475"/>
                <a:ext cx="611997" cy="79797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4167" name="组合 148"/>
            <p:cNvGrpSpPr/>
            <p:nvPr/>
          </p:nvGrpSpPr>
          <p:grpSpPr>
            <a:xfrm rot="-1808221">
              <a:off x="8816488" y="3707923"/>
              <a:ext cx="586168" cy="5036"/>
              <a:chOff x="10083408" y="4501368"/>
              <a:chExt cx="586168" cy="5036"/>
            </a:xfrm>
          </p:grpSpPr>
          <p:sp>
            <p:nvSpPr>
              <p:cNvPr id="4168" name="Line 25"/>
              <p:cNvSpPr/>
              <p:nvPr/>
            </p:nvSpPr>
            <p:spPr>
              <a:xfrm>
                <a:off x="10424122" y="4501368"/>
                <a:ext cx="47325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  <p:sp>
            <p:nvSpPr>
              <p:cNvPr id="4169" name="Line 26"/>
              <p:cNvSpPr/>
              <p:nvPr/>
            </p:nvSpPr>
            <p:spPr>
              <a:xfrm>
                <a:off x="10083408" y="4506404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4170" name="组合 151"/>
            <p:cNvGrpSpPr/>
            <p:nvPr/>
          </p:nvGrpSpPr>
          <p:grpSpPr>
            <a:xfrm rot="-1808221">
              <a:off x="9305109" y="3299724"/>
              <a:ext cx="586168" cy="11930"/>
              <a:chOff x="10145028" y="4395231"/>
              <a:chExt cx="586168" cy="11930"/>
            </a:xfrm>
          </p:grpSpPr>
          <p:sp>
            <p:nvSpPr>
              <p:cNvPr id="4171" name="Line 25"/>
              <p:cNvSpPr/>
              <p:nvPr/>
            </p:nvSpPr>
            <p:spPr>
              <a:xfrm>
                <a:off x="10478583" y="4407161"/>
                <a:ext cx="47325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  <p:sp>
            <p:nvSpPr>
              <p:cNvPr id="4172" name="Line 26"/>
              <p:cNvSpPr/>
              <p:nvPr/>
            </p:nvSpPr>
            <p:spPr>
              <a:xfrm>
                <a:off x="10145028" y="4395231"/>
                <a:ext cx="58616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4173" name="组合 29" title=""/>
          <p:cNvGrpSpPr/>
          <p:nvPr/>
        </p:nvGrpSpPr>
        <p:grpSpPr>
          <a:xfrm>
            <a:off x="9359975" y="2080658"/>
            <a:ext cx="1122565" cy="659310"/>
            <a:chOff x="14801" y="6720"/>
            <a:chExt cx="1775" cy="1042"/>
          </a:xfrm>
        </p:grpSpPr>
        <p:grpSp>
          <p:nvGrpSpPr>
            <p:cNvPr id="4174" name="组合 175"/>
            <p:cNvGrpSpPr/>
            <p:nvPr/>
          </p:nvGrpSpPr>
          <p:grpSpPr>
            <a:xfrm rot="-932912">
              <a:off x="14801" y="7358"/>
              <a:ext cx="703" cy="0"/>
              <a:chOff x="6205975" y="6096000"/>
              <a:chExt cx="848549" cy="0"/>
            </a:xfrm>
          </p:grpSpPr>
          <p:sp>
            <p:nvSpPr>
              <p:cNvPr id="4175" name="Line 26"/>
              <p:cNvSpPr/>
              <p:nvPr/>
            </p:nvSpPr>
            <p:spPr>
              <a:xfrm>
                <a:off x="6577806" y="6096000"/>
                <a:ext cx="47671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76" name="Line 26"/>
              <p:cNvSpPr/>
              <p:nvPr/>
            </p:nvSpPr>
            <p:spPr>
              <a:xfrm>
                <a:off x="6205975" y="6096000"/>
                <a:ext cx="47671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</p:grpSp>
        <p:sp>
          <p:nvSpPr>
            <p:cNvPr id="175" name="等腰三角形 174"/>
            <p:cNvSpPr/>
            <p:nvPr/>
          </p:nvSpPr>
          <p:spPr>
            <a:xfrm>
              <a:off x="15305" y="6720"/>
              <a:ext cx="758" cy="104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4178" name="组合 176"/>
            <p:cNvGrpSpPr/>
            <p:nvPr/>
          </p:nvGrpSpPr>
          <p:grpSpPr>
            <a:xfrm rot="781175">
              <a:off x="15874" y="7343"/>
              <a:ext cx="703" cy="0"/>
              <a:chOff x="6205975" y="6096000"/>
              <a:chExt cx="848549" cy="0"/>
            </a:xfrm>
          </p:grpSpPr>
          <p:sp>
            <p:nvSpPr>
              <p:cNvPr id="4179" name="Line 26"/>
              <p:cNvSpPr/>
              <p:nvPr/>
            </p:nvSpPr>
            <p:spPr>
              <a:xfrm>
                <a:off x="6577806" y="6096000"/>
                <a:ext cx="47671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80" name="Line 26"/>
              <p:cNvSpPr/>
              <p:nvPr/>
            </p:nvSpPr>
            <p:spPr>
              <a:xfrm>
                <a:off x="6205975" y="6096000"/>
                <a:ext cx="47671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4181" name="组合 179"/>
            <p:cNvGrpSpPr/>
            <p:nvPr/>
          </p:nvGrpSpPr>
          <p:grpSpPr>
            <a:xfrm rot="160383">
              <a:off x="15485" y="7247"/>
              <a:ext cx="395" cy="397"/>
              <a:chOff x="6205975" y="6096000"/>
              <a:chExt cx="848549" cy="0"/>
            </a:xfrm>
          </p:grpSpPr>
          <p:sp>
            <p:nvSpPr>
              <p:cNvPr id="4182" name="Line 26"/>
              <p:cNvSpPr/>
              <p:nvPr/>
            </p:nvSpPr>
            <p:spPr>
              <a:xfrm>
                <a:off x="6577806" y="6096000"/>
                <a:ext cx="47671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183" name="Line 26"/>
              <p:cNvSpPr/>
              <p:nvPr/>
            </p:nvSpPr>
            <p:spPr>
              <a:xfrm>
                <a:off x="6205975" y="6096000"/>
                <a:ext cx="476718" cy="0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stealth" w="med" len="lg"/>
              </a:ln>
            </p:spPr>
            <p:txBody>
              <a:bodyPr/>
              <a:lstStyle/>
              <a:p/>
            </p:txBody>
          </p:sp>
        </p:grpSp>
      </p:grpSp>
      <p:sp>
        <p:nvSpPr>
          <p:cNvPr id="4" name="AutoShape 28" title=""/>
          <p:cNvSpPr/>
          <p:nvPr/>
        </p:nvSpPr>
        <p:spPr>
          <a:xfrm>
            <a:off x="2757170" y="816610"/>
            <a:ext cx="146050" cy="733425"/>
          </a:xfrm>
          <a:prstGeom prst="leftBrace">
            <a:avLst>
              <a:gd name="adj1" fmla="val 6183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Text Box 29" title=""/>
          <p:cNvSpPr txBox="1">
            <a:spLocks noChangeArrowheads="1"/>
          </p:cNvSpPr>
          <p:nvPr/>
        </p:nvSpPr>
        <p:spPr bwMode="auto">
          <a:xfrm>
            <a:off x="4122500" y="2509073"/>
            <a:ext cx="1122565" cy="460375"/>
          </a:xfrm>
          <a:prstGeom prst="rect">
            <a:avLst/>
          </a:prstGeom>
          <a:noFill/>
          <a:ln w="9525">
            <a:solidFill>
              <a:srgbClr val="000000">
                <a:alpha val="0"/>
              </a:srgbClr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分类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10" name="AutoShape 28" title=""/>
          <p:cNvSpPr/>
          <p:nvPr/>
        </p:nvSpPr>
        <p:spPr>
          <a:xfrm>
            <a:off x="5153025" y="2331085"/>
            <a:ext cx="108585" cy="821690"/>
          </a:xfrm>
          <a:prstGeom prst="leftBrace">
            <a:avLst>
              <a:gd name="adj1" fmla="val 62096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Text Box 29" title=""/>
          <p:cNvSpPr txBox="1">
            <a:spLocks noChangeArrowheads="1"/>
          </p:cNvSpPr>
          <p:nvPr/>
        </p:nvSpPr>
        <p:spPr bwMode="auto">
          <a:xfrm>
            <a:off x="5171703" y="2154225"/>
            <a:ext cx="1286997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凹透镜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3" name="Text Box 29" title=""/>
          <p:cNvSpPr txBox="1">
            <a:spLocks noChangeArrowheads="1"/>
          </p:cNvSpPr>
          <p:nvPr/>
        </p:nvSpPr>
        <p:spPr bwMode="auto">
          <a:xfrm>
            <a:off x="5171703" y="2837248"/>
            <a:ext cx="1286997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凸透镜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14" name="Text Box 38" title="">
            <a:hlinkClick r:id="rId3" action="ppaction://hlinkfile"/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61191" y="3898264"/>
            <a:ext cx="180116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凸透镜成像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7" name="AutoShape 28" title=""/>
          <p:cNvSpPr/>
          <p:nvPr>
            <p:custDataLst>
              <p:tags r:id="rId4"/>
            </p:custDataLst>
          </p:nvPr>
        </p:nvSpPr>
        <p:spPr>
          <a:xfrm>
            <a:off x="5110040" y="4196138"/>
            <a:ext cx="142297" cy="2023146"/>
          </a:xfrm>
          <a:prstGeom prst="leftBrace">
            <a:avLst>
              <a:gd name="adj1" fmla="val 62538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右箭头 20" title=""/>
          <p:cNvSpPr/>
          <p:nvPr/>
        </p:nvSpPr>
        <p:spPr>
          <a:xfrm>
            <a:off x="6299010" y="2280711"/>
            <a:ext cx="485391" cy="208702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/>
          </a:p>
        </p:txBody>
      </p:sp>
      <p:sp>
        <p:nvSpPr>
          <p:cNvPr id="24" name="右箭头 23" title=""/>
          <p:cNvSpPr/>
          <p:nvPr/>
        </p:nvSpPr>
        <p:spPr>
          <a:xfrm>
            <a:off x="6324308" y="3025601"/>
            <a:ext cx="483810" cy="208702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/>
          </a:p>
        </p:txBody>
      </p:sp>
      <p:sp>
        <p:nvSpPr>
          <p:cNvPr id="25" name="Text Box 29" title=""/>
          <p:cNvSpPr txBox="1">
            <a:spLocks noChangeArrowheads="1"/>
          </p:cNvSpPr>
          <p:nvPr/>
        </p:nvSpPr>
        <p:spPr bwMode="auto">
          <a:xfrm>
            <a:off x="6703766" y="2128928"/>
            <a:ext cx="1513091" cy="4221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no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发散作用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6" name="Text Box 29" title=""/>
          <p:cNvSpPr txBox="1">
            <a:spLocks noChangeArrowheads="1"/>
          </p:cNvSpPr>
          <p:nvPr/>
        </p:nvSpPr>
        <p:spPr bwMode="auto">
          <a:xfrm>
            <a:off x="6702185" y="2873818"/>
            <a:ext cx="1535226" cy="4253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no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会聚作用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8" name="AutoShape 28" title=""/>
          <p:cNvSpPr/>
          <p:nvPr/>
        </p:nvSpPr>
        <p:spPr>
          <a:xfrm flipH="1">
            <a:off x="8114087" y="2206084"/>
            <a:ext cx="158740" cy="631166"/>
          </a:xfrm>
          <a:prstGeom prst="leftBrace">
            <a:avLst>
              <a:gd name="adj1" fmla="val 62012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" name="右箭头 28" title=""/>
          <p:cNvSpPr/>
          <p:nvPr/>
        </p:nvSpPr>
        <p:spPr>
          <a:xfrm>
            <a:off x="8436626" y="2435698"/>
            <a:ext cx="839552" cy="229257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/>
          </a:p>
        </p:txBody>
      </p:sp>
      <p:grpSp>
        <p:nvGrpSpPr>
          <p:cNvPr id="4202" name="组合 57" title=""/>
          <p:cNvGrpSpPr/>
          <p:nvPr/>
        </p:nvGrpSpPr>
        <p:grpSpPr>
          <a:xfrm>
            <a:off x="10806661" y="1405538"/>
            <a:ext cx="769984" cy="893308"/>
            <a:chOff x="16815" y="5040"/>
            <a:chExt cx="1217" cy="1414"/>
          </a:xfrm>
        </p:grpSpPr>
        <p:grpSp>
          <p:nvGrpSpPr>
            <p:cNvPr id="4203" name="组合 30"/>
            <p:cNvGrpSpPr/>
            <p:nvPr/>
          </p:nvGrpSpPr>
          <p:grpSpPr>
            <a:xfrm>
              <a:off x="16815" y="5040"/>
              <a:ext cx="1207" cy="709"/>
              <a:chOff x="14801" y="6720"/>
              <a:chExt cx="1775" cy="1042"/>
            </a:xfrm>
          </p:grpSpPr>
          <p:grpSp>
            <p:nvGrpSpPr>
              <p:cNvPr id="4204" name="组合 175"/>
              <p:cNvGrpSpPr/>
              <p:nvPr/>
            </p:nvGrpSpPr>
            <p:grpSpPr>
              <a:xfrm rot="-932912">
                <a:off x="14801" y="7358"/>
                <a:ext cx="703" cy="0"/>
                <a:chOff x="6205975" y="6096000"/>
                <a:chExt cx="848549" cy="0"/>
              </a:xfrm>
            </p:grpSpPr>
            <p:sp>
              <p:nvSpPr>
                <p:cNvPr id="4205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06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35" name="等腰三角形 34"/>
              <p:cNvSpPr/>
              <p:nvPr/>
            </p:nvSpPr>
            <p:spPr>
              <a:xfrm>
                <a:off x="15305" y="6720"/>
                <a:ext cx="758" cy="1043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4208" name="组合 176"/>
              <p:cNvGrpSpPr/>
              <p:nvPr/>
            </p:nvGrpSpPr>
            <p:grpSpPr>
              <a:xfrm rot="781175">
                <a:off x="15874" y="7343"/>
                <a:ext cx="703" cy="0"/>
                <a:chOff x="6205975" y="6096000"/>
                <a:chExt cx="848549" cy="0"/>
              </a:xfrm>
            </p:grpSpPr>
            <p:sp>
              <p:nvSpPr>
                <p:cNvPr id="4209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10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4211" name="组合 179"/>
              <p:cNvGrpSpPr/>
              <p:nvPr/>
            </p:nvGrpSpPr>
            <p:grpSpPr>
              <a:xfrm rot="160383">
                <a:off x="15485" y="7247"/>
                <a:ext cx="395" cy="397"/>
                <a:chOff x="6205975" y="6096000"/>
                <a:chExt cx="848549" cy="0"/>
              </a:xfrm>
            </p:grpSpPr>
            <p:sp>
              <p:nvSpPr>
                <p:cNvPr id="4212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13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</p:grpSp>
        <p:grpSp>
          <p:nvGrpSpPr>
            <p:cNvPr id="4214" name="组合 56"/>
            <p:cNvGrpSpPr/>
            <p:nvPr/>
          </p:nvGrpSpPr>
          <p:grpSpPr>
            <a:xfrm rot="-10800000" flipH="1">
              <a:off x="16824" y="5744"/>
              <a:ext cx="1208" cy="710"/>
              <a:chOff x="16839" y="6360"/>
              <a:chExt cx="1208" cy="710"/>
            </a:xfrm>
          </p:grpSpPr>
          <p:grpSp>
            <p:nvGrpSpPr>
              <p:cNvPr id="4215" name="组合 175"/>
              <p:cNvGrpSpPr/>
              <p:nvPr/>
            </p:nvGrpSpPr>
            <p:grpSpPr>
              <a:xfrm rot="-932912">
                <a:off x="16839" y="6794"/>
                <a:ext cx="478" cy="0"/>
                <a:chOff x="6205975" y="6096000"/>
                <a:chExt cx="848549" cy="0"/>
              </a:xfrm>
            </p:grpSpPr>
            <p:sp>
              <p:nvSpPr>
                <p:cNvPr id="4216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17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46" name="等腰三角形 45"/>
              <p:cNvSpPr/>
              <p:nvPr/>
            </p:nvSpPr>
            <p:spPr>
              <a:xfrm>
                <a:off x="17182" y="6360"/>
                <a:ext cx="515" cy="71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4219" name="组合 176"/>
              <p:cNvGrpSpPr/>
              <p:nvPr/>
            </p:nvGrpSpPr>
            <p:grpSpPr>
              <a:xfrm rot="781175">
                <a:off x="17569" y="6784"/>
                <a:ext cx="478" cy="0"/>
                <a:chOff x="6205975" y="6096000"/>
                <a:chExt cx="848549" cy="0"/>
              </a:xfrm>
            </p:grpSpPr>
            <p:sp>
              <p:nvSpPr>
                <p:cNvPr id="4220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21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4222" name="组合 179"/>
              <p:cNvGrpSpPr/>
              <p:nvPr/>
            </p:nvGrpSpPr>
            <p:grpSpPr>
              <a:xfrm rot="160383">
                <a:off x="17304" y="6719"/>
                <a:ext cx="269" cy="270"/>
                <a:chOff x="6205975" y="6096000"/>
                <a:chExt cx="848549" cy="0"/>
              </a:xfrm>
            </p:grpSpPr>
            <p:sp>
              <p:nvSpPr>
                <p:cNvPr id="4223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24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</p:grpSp>
      </p:grpSp>
      <p:grpSp>
        <p:nvGrpSpPr>
          <p:cNvPr id="4225" name="组合 88" title=""/>
          <p:cNvGrpSpPr/>
          <p:nvPr/>
        </p:nvGrpSpPr>
        <p:grpSpPr>
          <a:xfrm>
            <a:off x="10811404" y="2463278"/>
            <a:ext cx="768403" cy="864850"/>
            <a:chOff x="17096" y="6728"/>
            <a:chExt cx="1213" cy="1368"/>
          </a:xfrm>
        </p:grpSpPr>
        <p:grpSp>
          <p:nvGrpSpPr>
            <p:cNvPr id="4226" name="组合 66"/>
            <p:cNvGrpSpPr/>
            <p:nvPr/>
          </p:nvGrpSpPr>
          <p:grpSpPr>
            <a:xfrm>
              <a:off x="17103" y="7388"/>
              <a:ext cx="1207" cy="709"/>
              <a:chOff x="14801" y="6720"/>
              <a:chExt cx="1775" cy="1042"/>
            </a:xfrm>
          </p:grpSpPr>
          <p:grpSp>
            <p:nvGrpSpPr>
              <p:cNvPr id="4227" name="组合 175"/>
              <p:cNvGrpSpPr/>
              <p:nvPr/>
            </p:nvGrpSpPr>
            <p:grpSpPr>
              <a:xfrm rot="-932912">
                <a:off x="14801" y="7358"/>
                <a:ext cx="703" cy="0"/>
                <a:chOff x="6205975" y="6096000"/>
                <a:chExt cx="848549" cy="0"/>
              </a:xfrm>
            </p:grpSpPr>
            <p:sp>
              <p:nvSpPr>
                <p:cNvPr id="4228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29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71" name="等腰三角形 70"/>
              <p:cNvSpPr/>
              <p:nvPr/>
            </p:nvSpPr>
            <p:spPr>
              <a:xfrm>
                <a:off x="15305" y="6720"/>
                <a:ext cx="758" cy="1043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4231" name="组合 176"/>
              <p:cNvGrpSpPr/>
              <p:nvPr/>
            </p:nvGrpSpPr>
            <p:grpSpPr>
              <a:xfrm rot="781175">
                <a:off x="15874" y="7343"/>
                <a:ext cx="703" cy="0"/>
                <a:chOff x="6205975" y="6096000"/>
                <a:chExt cx="848549" cy="0"/>
              </a:xfrm>
            </p:grpSpPr>
            <p:sp>
              <p:nvSpPr>
                <p:cNvPr id="4232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33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4234" name="组合 179"/>
              <p:cNvGrpSpPr/>
              <p:nvPr/>
            </p:nvGrpSpPr>
            <p:grpSpPr>
              <a:xfrm rot="160383">
                <a:off x="15485" y="7247"/>
                <a:ext cx="395" cy="397"/>
                <a:chOff x="6205975" y="6096000"/>
                <a:chExt cx="848549" cy="0"/>
              </a:xfrm>
            </p:grpSpPr>
            <p:sp>
              <p:nvSpPr>
                <p:cNvPr id="4235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36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</p:grpSp>
        <p:grpSp>
          <p:nvGrpSpPr>
            <p:cNvPr id="4237" name="组合 77"/>
            <p:cNvGrpSpPr/>
            <p:nvPr/>
          </p:nvGrpSpPr>
          <p:grpSpPr>
            <a:xfrm rot="-10800000" flipH="1">
              <a:off x="17096" y="6728"/>
              <a:ext cx="1208" cy="710"/>
              <a:chOff x="16839" y="6360"/>
              <a:chExt cx="1208" cy="710"/>
            </a:xfrm>
          </p:grpSpPr>
          <p:grpSp>
            <p:nvGrpSpPr>
              <p:cNvPr id="4238" name="组合 175"/>
              <p:cNvGrpSpPr/>
              <p:nvPr/>
            </p:nvGrpSpPr>
            <p:grpSpPr>
              <a:xfrm rot="-932912">
                <a:off x="16839" y="6794"/>
                <a:ext cx="478" cy="0"/>
                <a:chOff x="6205975" y="6096000"/>
                <a:chExt cx="848549" cy="0"/>
              </a:xfrm>
            </p:grpSpPr>
            <p:sp>
              <p:nvSpPr>
                <p:cNvPr id="4239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40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82" name="等腰三角形 81"/>
              <p:cNvSpPr/>
              <p:nvPr/>
            </p:nvSpPr>
            <p:spPr>
              <a:xfrm>
                <a:off x="17182" y="6360"/>
                <a:ext cx="515" cy="71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4242" name="组合 176"/>
              <p:cNvGrpSpPr/>
              <p:nvPr/>
            </p:nvGrpSpPr>
            <p:grpSpPr>
              <a:xfrm rot="781175">
                <a:off x="17569" y="6784"/>
                <a:ext cx="478" cy="0"/>
                <a:chOff x="6205975" y="6096000"/>
                <a:chExt cx="848549" cy="0"/>
              </a:xfrm>
            </p:grpSpPr>
            <p:sp>
              <p:nvSpPr>
                <p:cNvPr id="4243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44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4245" name="组合 179"/>
              <p:cNvGrpSpPr/>
              <p:nvPr/>
            </p:nvGrpSpPr>
            <p:grpSpPr>
              <a:xfrm rot="160383">
                <a:off x="17304" y="6719"/>
                <a:ext cx="269" cy="270"/>
                <a:chOff x="6205975" y="6096000"/>
                <a:chExt cx="848549" cy="0"/>
              </a:xfrm>
            </p:grpSpPr>
            <p:sp>
              <p:nvSpPr>
                <p:cNvPr id="4246" name="Line 26"/>
                <p:cNvSpPr/>
                <p:nvPr/>
              </p:nvSpPr>
              <p:spPr>
                <a:xfrm>
                  <a:off x="6577806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47" name="Line 26"/>
                <p:cNvSpPr/>
                <p:nvPr/>
              </p:nvSpPr>
              <p:spPr>
                <a:xfrm>
                  <a:off x="6205975" y="6096000"/>
                  <a:ext cx="476718" cy="0"/>
                </a:xfrm>
                <a:prstGeom prst="line">
                  <a:avLst/>
                </a:prstGeom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stealth" w="med" len="lg"/>
                </a:ln>
              </p:spPr>
              <p:txBody>
                <a:bodyPr/>
                <a:lstStyle/>
                <a:p/>
              </p:txBody>
            </p:sp>
          </p:grpSp>
        </p:grpSp>
      </p:grpSp>
      <p:sp>
        <p:nvSpPr>
          <p:cNvPr id="90" name="Text Box 29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21868" y="5124547"/>
            <a:ext cx="1122565" cy="460375"/>
          </a:xfrm>
          <a:prstGeom prst="rect">
            <a:avLst/>
          </a:prstGeom>
          <a:noFill/>
          <a:ln w="9525">
            <a:solidFill>
              <a:srgbClr val="000000">
                <a:alpha val="0"/>
              </a:srgbClr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应用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92" name="Line 45" title=""/>
          <p:cNvSpPr/>
          <p:nvPr/>
        </p:nvSpPr>
        <p:spPr>
          <a:xfrm rot="-7920000" flipH="1">
            <a:off x="10348149" y="1637956"/>
            <a:ext cx="246648" cy="69725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93" name="Line 45" title=""/>
          <p:cNvSpPr/>
          <p:nvPr/>
        </p:nvSpPr>
        <p:spPr>
          <a:xfrm rot="-5400000" flipH="1">
            <a:off x="10512581" y="2442725"/>
            <a:ext cx="183405" cy="66879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94" name="AutoShape 28" title=""/>
          <p:cNvSpPr/>
          <p:nvPr/>
        </p:nvSpPr>
        <p:spPr>
          <a:xfrm>
            <a:off x="7006700" y="3656675"/>
            <a:ext cx="110043" cy="992916"/>
          </a:xfrm>
          <a:prstGeom prst="leftBrace">
            <a:avLst>
              <a:gd name="adj1" fmla="val 61778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5" name="Text Box 29" title=""/>
          <p:cNvSpPr txBox="1">
            <a:spLocks noChangeArrowheads="1"/>
          </p:cNvSpPr>
          <p:nvPr/>
        </p:nvSpPr>
        <p:spPr bwMode="auto">
          <a:xfrm>
            <a:off x="10753220" y="3752489"/>
            <a:ext cx="112098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放大镜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96" name="Text Box 29" title=""/>
          <p:cNvSpPr txBox="1">
            <a:spLocks noChangeArrowheads="1"/>
          </p:cNvSpPr>
          <p:nvPr/>
        </p:nvSpPr>
        <p:spPr bwMode="auto">
          <a:xfrm>
            <a:off x="10773458" y="4329266"/>
            <a:ext cx="112098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幻灯机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97" name="Text Box 29" title=""/>
          <p:cNvSpPr txBox="1">
            <a:spLocks noChangeArrowheads="1"/>
          </p:cNvSpPr>
          <p:nvPr/>
        </p:nvSpPr>
        <p:spPr bwMode="auto">
          <a:xfrm>
            <a:off x="10798755" y="4794735"/>
            <a:ext cx="112098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照相机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5" name="Text Box 38" title="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7129392" y="3487816"/>
            <a:ext cx="151530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探究实验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7" name="Text Box 38" title="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7158484" y="4340333"/>
            <a:ext cx="15026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成像规律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8" name="AutoShape 28" title=""/>
          <p:cNvSpPr/>
          <p:nvPr/>
        </p:nvSpPr>
        <p:spPr>
          <a:xfrm>
            <a:off x="8600426" y="4112025"/>
            <a:ext cx="100556" cy="907538"/>
          </a:xfrm>
          <a:prstGeom prst="leftBrace">
            <a:avLst>
              <a:gd name="adj1" fmla="val 61778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Text Box 38" title="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8676950" y="3808458"/>
            <a:ext cx="98343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虚像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0" name="Text Box 38" title="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8676950" y="4719159"/>
            <a:ext cx="89741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实像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2" name="Text Box 38" title="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9492786" y="5175141"/>
            <a:ext cx="89741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缩小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3" name="AutoShape 28" title=""/>
          <p:cNvSpPr/>
          <p:nvPr/>
        </p:nvSpPr>
        <p:spPr>
          <a:xfrm>
            <a:off x="9455472" y="4471246"/>
            <a:ext cx="100556" cy="907538"/>
          </a:xfrm>
          <a:prstGeom prst="leftBrace">
            <a:avLst>
              <a:gd name="adj1" fmla="val 61778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" name="Text Box 38" title="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9491521" y="4263809"/>
            <a:ext cx="897419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放大</a:t>
            </a:r>
            <a:endParaRPr kumimoji="0" lang="zh-CN" altLang="en-US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31" name="右箭头 30" title=""/>
          <p:cNvSpPr/>
          <p:nvPr/>
        </p:nvSpPr>
        <p:spPr>
          <a:xfrm>
            <a:off x="9435234" y="3884983"/>
            <a:ext cx="1247153" cy="246648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/>
          </a:p>
        </p:txBody>
      </p:sp>
      <p:sp>
        <p:nvSpPr>
          <p:cNvPr id="32" name="Text Box 29" title=""/>
          <p:cNvSpPr txBox="1">
            <a:spLocks noChangeArrowheads="1"/>
          </p:cNvSpPr>
          <p:nvPr/>
        </p:nvSpPr>
        <p:spPr bwMode="auto">
          <a:xfrm>
            <a:off x="10800020" y="5523295"/>
            <a:ext cx="1120984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眼</a:t>
            </a:r>
            <a:r>
              <a:rPr kumimoji="0" lang="en-US" alt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  </a:t>
            </a:r>
            <a:r>
              <a:rPr kumimoji="0" lang="zh-CN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睛</a:t>
            </a:r>
            <a:endParaRPr kumimoji="0" lang="zh-CN" sz="24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33" name="右箭头 32" title=""/>
          <p:cNvSpPr/>
          <p:nvPr/>
        </p:nvSpPr>
        <p:spPr>
          <a:xfrm>
            <a:off x="10282692" y="4415592"/>
            <a:ext cx="472426" cy="234632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/>
          </a:p>
        </p:txBody>
      </p:sp>
      <p:sp>
        <p:nvSpPr>
          <p:cNvPr id="36" name="Line 45" title=""/>
          <p:cNvSpPr/>
          <p:nvPr/>
        </p:nvSpPr>
        <p:spPr>
          <a:xfrm rot="-7920000" flipH="1">
            <a:off x="10413289" y="4848175"/>
            <a:ext cx="246648" cy="69725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/>
        </p:txBody>
      </p:sp>
      <p:sp>
        <p:nvSpPr>
          <p:cNvPr id="37" name="Line 45" title=""/>
          <p:cNvSpPr/>
          <p:nvPr/>
        </p:nvSpPr>
        <p:spPr>
          <a:xfrm rot="-5400000" flipH="1">
            <a:off x="10425621" y="5245974"/>
            <a:ext cx="258032" cy="721603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stealth" w="med" len="med"/>
          </a:ln>
        </p:spPr>
        <p:txBody>
          <a:bodyPr/>
          <a:lstStyle/>
          <a:p/>
        </p:txBody>
      </p:sp>
      <p:grpSp>
        <p:nvGrpSpPr>
          <p:cNvPr id="2" name="组合 1" title=""/>
          <p:cNvGrpSpPr/>
          <p:nvPr/>
        </p:nvGrpSpPr>
        <p:grpSpPr>
          <a:xfrm>
            <a:off x="5186045" y="5106035"/>
            <a:ext cx="3411855" cy="1647825"/>
            <a:chOff x="8167" y="8041"/>
            <a:chExt cx="5373" cy="259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5" name="Text Box 3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167" y="8041"/>
              <a:ext cx="4153" cy="725"/>
            </a:xfrm>
            <a:prstGeom prst="rect">
              <a:avLst/>
            </a:prstGeom>
            <a:grp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+mn-cs"/>
                </a:rPr>
                <a:t>望远镜与显微镜</a:t>
              </a:r>
              <a:endPara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  <p:sp>
          <p:nvSpPr>
            <p:cNvPr id="16" name="Text Box 38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168" y="9351"/>
              <a:ext cx="2980" cy="725"/>
            </a:xfrm>
            <a:prstGeom prst="rect">
              <a:avLst/>
            </a:prstGeom>
            <a:grp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+mn-cs"/>
                </a:rPr>
                <a:t>视力的矫正</a:t>
              </a:r>
              <a:endPara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  <p:sp>
          <p:nvSpPr>
            <p:cNvPr id="38" name="Text Box 38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972" y="9912"/>
              <a:ext cx="2309" cy="725"/>
            </a:xfrm>
            <a:prstGeom prst="rect">
              <a:avLst/>
            </a:prstGeom>
            <a:grp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+mn-cs"/>
                </a:rPr>
                <a:t>矫正方法</a:t>
              </a:r>
              <a:endPara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  <p:sp>
          <p:nvSpPr>
            <p:cNvPr id="39" name="AutoShape 28"/>
            <p:cNvSpPr/>
            <p:nvPr/>
          </p:nvSpPr>
          <p:spPr>
            <a:xfrm>
              <a:off x="10795" y="9110"/>
              <a:ext cx="203" cy="1116"/>
            </a:xfrm>
            <a:prstGeom prst="leftBrace">
              <a:avLst>
                <a:gd name="adj1" fmla="val 61778"/>
                <a:gd name="adj2" fmla="val 50000"/>
              </a:avLst>
            </a:prstGeom>
            <a:grp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0" name="Text Box 38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10970" y="8832"/>
              <a:ext cx="2571" cy="725"/>
            </a:xfrm>
            <a:prstGeom prst="rect">
              <a:avLst/>
            </a:prstGeom>
            <a:grp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effectLst>
                    <a:outerShdw blurRad="38100" dist="38100" dir="2700000" algn="tl">
                      <a:srgbClr val="C0C0C0"/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+mn-cs"/>
                </a:rPr>
                <a:t>视力缺陷</a:t>
              </a:r>
              <a:endParaRPr kumimoji="0" lang="zh-CN" altLang="en-US" sz="24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 nodeType="clickPar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90" grpId="0" animBg="1"/>
      <p:bldP spid="94" grpId="0" animBg="1"/>
      <p:bldP spid="5" grpId="0" animBg="1"/>
      <p:bldP spid="7" grpId="0" animBg="1"/>
      <p:bldP spid="8" grpId="0" animBg="1"/>
      <p:bldP spid="19" grpId="0" animBg="1"/>
      <p:bldP spid="20" grpId="0" animBg="1"/>
      <p:bldP spid="31" grpId="0" animBg="1"/>
      <p:bldP spid="95" grpId="0" animBg="1"/>
      <p:bldP spid="23" grpId="0" animBg="1"/>
      <p:bldP spid="27" grpId="0" animBg="1"/>
      <p:bldP spid="22" grpId="0" animBg="1"/>
      <p:bldP spid="33" grpId="0" animBg="1"/>
      <p:bldP spid="96" grpId="0" animBg="1"/>
      <p:bldP spid="97" grpId="0" animBg="1"/>
      <p:bldP spid="32" grpId="0" animBg="1"/>
      <p:bldP spid="5150" grpId="0" animBg="1"/>
      <p:bldP spid="5158" grpId="0" animBg="1"/>
      <p:bldP spid="49" grpId="0" animBg="1"/>
      <p:bldP spid="50" grpId="0" animBg="1"/>
      <p:bldP spid="51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4" grpId="0" animBg="1"/>
      <p:bldP spid="9" grpId="0" animBg="1"/>
      <p:bldP spid="10" grpId="0" animBg="1"/>
      <p:bldP spid="11" grpId="0" animBg="1"/>
      <p:bldP spid="13" grpId="0" animBg="1"/>
      <p:bldP spid="21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5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212090" y="803275"/>
            <a:ext cx="11647170" cy="309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465" indent="-291465">
              <a:lnSpc>
                <a:spcPct val="150000"/>
              </a:lnSpc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通过辨析《光的折射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透镜》部分课本中插图所包含的信息，</a:t>
            </a:r>
            <a:r>
              <a:rPr 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回顾图片中的知识点。</a:t>
            </a:r>
            <a:endParaRPr lang="zh-CN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291465" indent="-291465">
              <a:lnSpc>
                <a:spcPct val="150000"/>
              </a:lnSpc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通过不同条件下的情形再现，弄清水杯有关的光的折射现象和水杯成像问题。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291465" indent="-291465">
              <a:lnSpc>
                <a:spcPct val="150000"/>
              </a:lnSpc>
            </a:pP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3.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通过讨论列出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《光的折射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透镜》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中的主干知识，梳理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《光的折射</a:t>
            </a:r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透镜》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中各知识点之间的关系，并理清声现象部分知识网络。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光的折射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" y="952500"/>
            <a:ext cx="2468880" cy="2476500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10" y="3834130"/>
            <a:ext cx="3055620" cy="247650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5315" y="3915410"/>
            <a:ext cx="2257425" cy="2477135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810" y="947420"/>
            <a:ext cx="8144510" cy="2485390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9445" y="3915410"/>
            <a:ext cx="3044190" cy="2181225"/>
          </a:xfrm>
          <a:prstGeom prst="rect">
            <a:avLst/>
          </a:prstGeom>
        </p:spPr>
      </p:pic>
      <p:grpSp>
        <p:nvGrpSpPr>
          <p:cNvPr id="51" name="组合 50" title=""/>
          <p:cNvGrpSpPr/>
          <p:nvPr/>
        </p:nvGrpSpPr>
        <p:grpSpPr>
          <a:xfrm rot="5400000">
            <a:off x="6900545" y="4925695"/>
            <a:ext cx="861695" cy="1329055"/>
            <a:chOff x="1908" y="7096"/>
            <a:chExt cx="5360" cy="240"/>
          </a:xfrm>
        </p:grpSpPr>
        <p:sp>
          <p:nvSpPr>
            <p:cNvPr id="52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grpSp>
        <p:nvGrpSpPr>
          <p:cNvPr id="3" name="组合 2" title=""/>
          <p:cNvGrpSpPr/>
          <p:nvPr/>
        </p:nvGrpSpPr>
        <p:grpSpPr>
          <a:xfrm rot="4800000">
            <a:off x="5828665" y="4456430"/>
            <a:ext cx="574675" cy="1015365"/>
            <a:chOff x="1908" y="7096"/>
            <a:chExt cx="5360" cy="240"/>
          </a:xfrm>
        </p:grpSpPr>
        <p:sp>
          <p:nvSpPr>
            <p:cNvPr id="4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7" name="直接连接符 6" title=""/>
          <p:cNvCxnSpPr/>
          <p:nvPr/>
        </p:nvCxnSpPr>
        <p:spPr>
          <a:xfrm>
            <a:off x="4681220" y="4775835"/>
            <a:ext cx="1791970" cy="0"/>
          </a:xfrm>
          <a:prstGeom prst="line">
            <a:avLst/>
          </a:prstGeom>
          <a:ln w="19050">
            <a:solidFill>
              <a:srgbClr val="1A2AF8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 title=""/>
          <p:cNvCxnSpPr/>
          <p:nvPr/>
        </p:nvCxnSpPr>
        <p:spPr>
          <a:xfrm>
            <a:off x="5786120" y="5154295"/>
            <a:ext cx="1791970" cy="0"/>
          </a:xfrm>
          <a:prstGeom prst="line">
            <a:avLst/>
          </a:prstGeom>
          <a:ln w="19050">
            <a:solidFill>
              <a:srgbClr val="1A2AF8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9" name="组合 8" title=""/>
          <p:cNvGrpSpPr/>
          <p:nvPr/>
        </p:nvGrpSpPr>
        <p:grpSpPr>
          <a:xfrm rot="6780000">
            <a:off x="1799590" y="4886325"/>
            <a:ext cx="748665" cy="1134745"/>
            <a:chOff x="1908" y="7096"/>
            <a:chExt cx="5360" cy="240"/>
          </a:xfrm>
        </p:grpSpPr>
        <p:sp>
          <p:nvSpPr>
            <p:cNvPr id="10" name="Line 24"/>
            <p:cNvSpPr/>
            <p:nvPr/>
          </p:nvSpPr>
          <p:spPr>
            <a:xfrm flipV="1">
              <a:off x="4456" y="7096"/>
              <a:ext cx="2812" cy="12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1" name="Line 24"/>
            <p:cNvSpPr/>
            <p:nvPr/>
          </p:nvSpPr>
          <p:spPr>
            <a:xfrm flipV="1">
              <a:off x="1908" y="7192"/>
              <a:ext cx="3108" cy="144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</p:grpSp>
      <p:cxnSp>
        <p:nvCxnSpPr>
          <p:cNvPr id="12" name="直接连接符 11" title=""/>
          <p:cNvCxnSpPr/>
          <p:nvPr/>
        </p:nvCxnSpPr>
        <p:spPr>
          <a:xfrm rot="16200000">
            <a:off x="911225" y="4897120"/>
            <a:ext cx="1791970" cy="0"/>
          </a:xfrm>
          <a:prstGeom prst="line">
            <a:avLst/>
          </a:prstGeom>
          <a:ln w="19050">
            <a:solidFill>
              <a:srgbClr val="1A2AF8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158" name="Text Box 38" title=""/>
          <p:cNvSpPr txBox="1">
            <a:spLocks noChangeArrowheads="1"/>
          </p:cNvSpPr>
          <p:nvPr/>
        </p:nvSpPr>
        <p:spPr bwMode="auto">
          <a:xfrm>
            <a:off x="3668395" y="6217920"/>
            <a:ext cx="189801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“</a:t>
            </a: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空中角大</a:t>
            </a: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”</a:t>
            </a:r>
            <a:endParaRPr kumimoji="0" lang="en-US" alt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光的折射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" y="1136650"/>
            <a:ext cx="2763520" cy="2590165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945" y="1136650"/>
            <a:ext cx="2687320" cy="2590165"/>
          </a:xfrm>
          <a:prstGeom prst="rect">
            <a:avLst/>
          </a:prstGeom>
        </p:spPr>
      </p:pic>
      <p:pic>
        <p:nvPicPr>
          <p:cNvPr id="18" name="图片 17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230" y="1136650"/>
            <a:ext cx="4308475" cy="259016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光的折射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" y="869315"/>
            <a:ext cx="2835275" cy="2724785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0" y="4256405"/>
            <a:ext cx="2828925" cy="215646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610" y="869315"/>
            <a:ext cx="2040890" cy="272415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6920" y="868680"/>
            <a:ext cx="2042160" cy="272478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7610" y="3789680"/>
            <a:ext cx="2057400" cy="274574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/>
        </p:nvPicPr>
        <p:blipFill>
          <a:blip r:embed="rId7"/>
          <a:srcRect l="6370" r="16365"/>
          <a:stretch>
            <a:fillRect/>
          </a:stretch>
        </p:blipFill>
        <p:spPr>
          <a:xfrm rot="16200000">
            <a:off x="6189345" y="909955"/>
            <a:ext cx="2726690" cy="2646045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6920" y="3772535"/>
            <a:ext cx="2063115" cy="275272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3990" y="3792220"/>
            <a:ext cx="2058035" cy="2745740"/>
          </a:xfrm>
          <a:prstGeom prst="rect">
            <a:avLst/>
          </a:prstGeom>
        </p:spPr>
      </p:pic>
      <p:sp>
        <p:nvSpPr>
          <p:cNvPr id="5158" name="Text Box 38" title=""/>
          <p:cNvSpPr txBox="1">
            <a:spLocks noChangeArrowheads="1"/>
          </p:cNvSpPr>
          <p:nvPr/>
        </p:nvSpPr>
        <p:spPr bwMode="auto">
          <a:xfrm>
            <a:off x="748030" y="3695065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像变高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12128500" y="10972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透</a:t>
            </a:r>
            <a:r>
              <a:rPr lang="en-US" altLang="zh-CN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   </a:t>
            </a:r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镜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35" y="3844290"/>
            <a:ext cx="2428875" cy="181737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1109345"/>
            <a:ext cx="1783080" cy="192024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015" y="1109345"/>
            <a:ext cx="2049780" cy="1981200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5900" y="1058545"/>
            <a:ext cx="3944620" cy="203200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5465" y="3907790"/>
            <a:ext cx="2961005" cy="181483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2700" y="3898265"/>
            <a:ext cx="3122295" cy="1849755"/>
          </a:xfrm>
          <a:prstGeom prst="rect">
            <a:avLst/>
          </a:prstGeom>
        </p:spPr>
      </p:pic>
      <p:sp>
        <p:nvSpPr>
          <p:cNvPr id="5158" name="Text Box 38" title=""/>
          <p:cNvSpPr txBox="1">
            <a:spLocks noChangeArrowheads="1"/>
          </p:cNvSpPr>
          <p:nvPr/>
        </p:nvSpPr>
        <p:spPr bwMode="auto">
          <a:xfrm>
            <a:off x="1424940" y="3090545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摸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" name="Text Box 38" title=""/>
          <p:cNvSpPr txBox="1">
            <a:spLocks noChangeArrowheads="1"/>
          </p:cNvSpPr>
          <p:nvPr/>
        </p:nvSpPr>
        <p:spPr bwMode="auto">
          <a:xfrm>
            <a:off x="1689100" y="5758180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看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3" name="Text Box 38" title=""/>
          <p:cNvSpPr txBox="1">
            <a:spLocks noChangeArrowheads="1"/>
          </p:cNvSpPr>
          <p:nvPr/>
        </p:nvSpPr>
        <p:spPr bwMode="auto">
          <a:xfrm>
            <a:off x="8902700" y="3029585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照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4" name="Text Box 38" title=""/>
          <p:cNvSpPr txBox="1">
            <a:spLocks noChangeArrowheads="1"/>
          </p:cNvSpPr>
          <p:nvPr/>
        </p:nvSpPr>
        <p:spPr bwMode="auto">
          <a:xfrm>
            <a:off x="1689100" y="6315075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望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pic>
        <p:nvPicPr>
          <p:cNvPr id="5" name="图片 4" title="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4935" y="1109345"/>
            <a:ext cx="2141855" cy="2020570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0355" y="3923030"/>
            <a:ext cx="2216785" cy="17386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8" grpId="0" animBg="1"/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透</a:t>
            </a:r>
            <a:r>
              <a:rPr lang="en-US" altLang="zh-CN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   </a:t>
            </a:r>
            <a:r>
              <a:rPr lang="zh-CN" altLang="en-US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镜</a:t>
            </a:r>
            <a:endParaRPr lang="zh-CN" altLang="en-US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05" y="914400"/>
            <a:ext cx="11326495" cy="3122295"/>
          </a:xfrm>
          <a:prstGeom prst="rect">
            <a:avLst/>
          </a:prstGeom>
        </p:spPr>
      </p:pic>
      <p:sp>
        <p:nvSpPr>
          <p:cNvPr id="4" name="Text Box 38" title=""/>
          <p:cNvSpPr txBox="1">
            <a:spLocks noChangeArrowheads="1"/>
          </p:cNvSpPr>
          <p:nvPr/>
        </p:nvSpPr>
        <p:spPr bwMode="auto">
          <a:xfrm>
            <a:off x="763270" y="3958590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光心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2" name="Text Box 38" title=""/>
          <p:cNvSpPr txBox="1">
            <a:spLocks noChangeArrowheads="1"/>
          </p:cNvSpPr>
          <p:nvPr/>
        </p:nvSpPr>
        <p:spPr bwMode="auto">
          <a:xfrm>
            <a:off x="763270" y="4635500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主光轴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3" name="Text Box 38" title=""/>
          <p:cNvSpPr txBox="1">
            <a:spLocks noChangeArrowheads="1"/>
          </p:cNvSpPr>
          <p:nvPr/>
        </p:nvSpPr>
        <p:spPr bwMode="auto">
          <a:xfrm>
            <a:off x="763270" y="5312410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焦点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5" name="Text Box 38" title=""/>
          <p:cNvSpPr txBox="1">
            <a:spLocks noChangeArrowheads="1"/>
          </p:cNvSpPr>
          <p:nvPr/>
        </p:nvSpPr>
        <p:spPr bwMode="auto">
          <a:xfrm>
            <a:off x="763270" y="5979160"/>
            <a:ext cx="166433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焦距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pic>
        <p:nvPicPr>
          <p:cNvPr id="6" name="图片 5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360" y="4339590"/>
            <a:ext cx="2346325" cy="209994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/>
        </p:nvPicPr>
        <p:blipFill>
          <a:blip r:embed="rId4"/>
          <a:srcRect l="2424" r="19821"/>
          <a:stretch>
            <a:fillRect/>
          </a:stretch>
        </p:blipFill>
        <p:spPr>
          <a:xfrm>
            <a:off x="9409430" y="4366260"/>
            <a:ext cx="2147570" cy="2073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凸透镜成像规律</a:t>
            </a:r>
            <a:endParaRPr lang="zh-CN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" y="3286760"/>
            <a:ext cx="5332095" cy="3131185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3"/>
            </p:custDataLst>
          </p:nvPr>
        </p:nvSpPr>
        <p:spPr>
          <a:xfrm>
            <a:off x="5822315" y="961390"/>
            <a:ext cx="652399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观察图中器材，你有什么发现：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5803265" y="1628140"/>
            <a:ext cx="620585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045" indent="-233045"/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焦距相同情况下，找出不同物距下像的性质。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5803265" y="3314065"/>
            <a:ext cx="620585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045" indent="-233045"/>
            <a:r>
              <a:rPr lang="en-US" altLang="zh-CN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2.</a:t>
            </a:r>
            <a:r>
              <a:rPr lang="zh-CN" altLang="en-US" sz="2600" b="1">
                <a:solidFill>
                  <a:srgbClr val="231F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改用不同焦距的凸透镜，多次找出不同物距下像的性质。</a:t>
            </a:r>
            <a:endParaRPr lang="zh-CN" altLang="en-US" sz="2600" b="1">
              <a:solidFill>
                <a:srgbClr val="231F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6022340" y="2522220"/>
            <a:ext cx="620585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045" indent="-23304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寻找普遍规律，避免实验的偶然性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6022340" y="4173855"/>
            <a:ext cx="620585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495" indent="696595"/>
            <a:r>
              <a:rPr 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比较相同物距下，不同焦距凸透镜所成像的性质</a:t>
            </a:r>
            <a:endParaRPr lang="zh-CN" sz="2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10" y="1083310"/>
            <a:ext cx="2823210" cy="165862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4850" y="1219835"/>
            <a:ext cx="2119630" cy="16414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9" name="Text Box 2" title=""/>
          <p:cNvSpPr txBox="1"/>
          <p:nvPr/>
        </p:nvSpPr>
        <p:spPr>
          <a:xfrm>
            <a:off x="101600" y="76200"/>
            <a:ext cx="2987675" cy="55308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sz="30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凸透镜成像规律</a:t>
            </a:r>
            <a:endParaRPr lang="zh-CN" sz="3000" b="1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35" y="833120"/>
            <a:ext cx="6600190" cy="293243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85" y="3839845"/>
            <a:ext cx="7406640" cy="2186940"/>
          </a:xfrm>
          <a:prstGeom prst="rect">
            <a:avLst/>
          </a:prstGeom>
        </p:spPr>
      </p:pic>
      <p:sp>
        <p:nvSpPr>
          <p:cNvPr id="4" name="Text Box 38" title=""/>
          <p:cNvSpPr txBox="1">
            <a:spLocks noChangeArrowheads="1"/>
          </p:cNvSpPr>
          <p:nvPr/>
        </p:nvSpPr>
        <p:spPr bwMode="auto">
          <a:xfrm>
            <a:off x="8888095" y="4567555"/>
            <a:ext cx="296989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先虚实，后大小</a:t>
            </a:r>
            <a:endParaRPr kumimoji="0" lang="zh-CN" sz="24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10.xml><?xml version="1.0" encoding="utf-8"?>
<p:tagLst xmlns:p="http://schemas.openxmlformats.org/presentationml/2006/main">
  <p:tag name="TABLE_ENDDRAG_ORIGIN_RECT" val="86*120"/>
  <p:tag name="TABLE_ENDDRAG_RECT" val="345*311*86*121"/>
</p:tagLst>
</file>

<file path=ppt/tags/tag11.xml><?xml version="1.0" encoding="utf-8"?>
<p:tagLst xmlns:p="http://schemas.openxmlformats.org/presentationml/2006/main">
  <p:tag name="KSO_WM_DIAGRAM_VIRTUALLY_FRAME" val="{&quot;height&quot;:267.3,&quot;left&quot;:2.45,&quot;top&quot;:101.55,&quot;width&quot;:957.6096338622623}"/>
</p:tagLst>
</file>

<file path=ppt/tags/tag12.xml><?xml version="1.0" encoding="utf-8"?>
<p:tagLst xmlns:p="http://schemas.openxmlformats.org/presentationml/2006/main">
  <p:tag name="KSO_WM_DIAGRAM_VIRTUALLY_FRAME" val="{&quot;height&quot;:267.3,&quot;left&quot;:2.45,&quot;top&quot;:101.55,&quot;width&quot;:957.6096338622623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ags/tag2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3.xml><?xml version="1.0" encoding="utf-8"?>
<p:tagLst xmlns:p="http://schemas.openxmlformats.org/presentationml/2006/main">
  <p:tag name="KSO_WM_DIAGRAM_VIRTUALLY_FRAME" val="{&quot;height&quot;:258.8,&quot;left&quot;:443.35,&quot;top&quot;:75.7,&quot;width&quot;:528.8}"/>
</p:tagLst>
</file>

<file path=ppt/tags/tag4.xml><?xml version="1.0" encoding="utf-8"?>
<p:tagLst xmlns:p="http://schemas.openxmlformats.org/presentationml/2006/main">
  <p:tag name="KSO_WM_UNIT_TABLE_BEAUTIFY" val="smartTable{2395919a-8bf8-4e10-bc7e-550b02247692}"/>
  <p:tag name="TABLE_ENDDRAG_ORIGIN_RECT" val="734*405"/>
  <p:tag name="TABLE_ENDDRAG_RECT" val="22*124*734*405"/>
</p:tagLst>
</file>

<file path=ppt/tags/tag5.xml><?xml version="1.0" encoding="utf-8"?>
<p:tagLst xmlns:p="http://schemas.openxmlformats.org/presentationml/2006/main">
  <p:tag name="TABLE_ENDDRAG_ORIGIN_RECT" val="590*40"/>
  <p:tag name="TABLE_ENDDRAG_RECT" val="58*292*590*40"/>
</p:tagLst>
</file>

<file path=ppt/tags/tag6.xml><?xml version="1.0" encoding="utf-8"?>
<p:tagLst xmlns:p="http://schemas.openxmlformats.org/presentationml/2006/main">
  <p:tag name="TABLE_ENDDRAG_ORIGIN_RECT" val="76*122"/>
  <p:tag name="TABLE_ENDDRAG_RECT" val="431*146*76*122"/>
</p:tagLst>
</file>

<file path=ppt/tags/tag7.xml><?xml version="1.0" encoding="utf-8"?>
<p:tagLst xmlns:p="http://schemas.openxmlformats.org/presentationml/2006/main">
  <p:tag name="KSO_WM_UNIT_TABLE_BEAUTIFY" val="smartTable{e81f59f3-408e-4343-ba89-2f7a29fb83b5}"/>
  <p:tag name="TABLE_ENDDRAG_ORIGIN_RECT" val="605*88"/>
  <p:tag name="TABLE_ENDDRAG_RECT" val="9*432*605*88"/>
</p:tagLst>
</file>

<file path=ppt/tags/tag8.xml><?xml version="1.0" encoding="utf-8"?>
<p:tagLst xmlns:p="http://schemas.openxmlformats.org/presentationml/2006/main">
  <p:tag name="TABLE_ENDDRAG_ORIGIN_RECT" val="76*123"/>
  <p:tag name="TABLE_ENDDRAG_RECT" val="431*310*76*123"/>
</p:tagLst>
</file>

<file path=ppt/tags/tag9.xml><?xml version="1.0" encoding="utf-8"?>
<p:tagLst xmlns:p="http://schemas.openxmlformats.org/presentationml/2006/main">
  <p:tag name="TABLE_ENDDRAG_ORIGIN_RECT" val="86*122"/>
  <p:tag name="TABLE_ENDDRAG_RECT" val="345*146*86*122"/>
</p:tagLst>
</file>

<file path=ppt/theme/theme1.xml><?xml version="1.0" encoding="utf-8"?>
<a:theme xmlns:r="http://schemas.openxmlformats.org/officeDocument/2006/relationships"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微软雅黑" panose="020b0503020204020204" charset="-122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 panose="020b0503020204020204" charset="-122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微软雅黑</vt:lpstr>
      <vt:lpstr>黑体</vt:lpstr>
      <vt:lpstr>Times New Roman</vt:lpstr>
      <vt:lpstr>宋体</vt:lpstr>
      <vt:lpstr>楷体</vt:lpstr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2024-10-29T10:08:54Z</cp:lastPrinted>
  <dcterms:created xsi:type="dcterms:W3CDTF">2024-10-29T10:08:54Z</dcterms:created>
  <dcterms:modified xsi:type="dcterms:W3CDTF">2024-10-29T02:08:54Z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