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07" r:id="rId3"/>
    <p:sldId id="440" r:id="rId4"/>
    <p:sldId id="44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49" r:id="rId13"/>
    <p:sldId id="451" r:id="rId14"/>
    <p:sldId id="450" r:id="rId15"/>
    <p:sldId id="452" r:id="rId16"/>
  </p:sldIdLst>
  <p:sldSz cx="9144000" cy="5145088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716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050"/>
        <p:guide pos="219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916018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</a:lstStyle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036434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</a:lstStyle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2AD9C00E-26A7-4D7A-81B8-A354F8B88B00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>
            <a:defPPr/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>
            <a:defPPr/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defPPr/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defPPr/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 advTm="5000"/>
  <p:txStyles>
    <p:titleStyle>
      <a:defPPr/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defPPr/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4190028" y="1109690"/>
            <a:ext cx="386842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第一章  声现象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4679219" y="2051174"/>
            <a:ext cx="269817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28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二、乐音的特性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4344035" y="1963420"/>
            <a:ext cx="3733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5" name="矩形 4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1.5</a:t>
            </a:r>
          </a:p>
        </p:txBody>
      </p:sp>
      <p:sp>
        <p:nvSpPr>
          <p:cNvPr id="19463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辨别由不同物体发出的声音</a:t>
            </a:r>
          </a:p>
        </p:txBody>
      </p:sp>
      <p:sp>
        <p:nvSpPr>
          <p:cNvPr id="6146" name="文本框 6145"/>
          <p:cNvSpPr txBox="1"/>
          <p:nvPr/>
        </p:nvSpPr>
        <p:spPr>
          <a:xfrm>
            <a:off x="1857375" y="1592263"/>
            <a:ext cx="7086600" cy="118491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>
            <a:defPPr/>
          </a:lstStyle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分别用几种不同的乐器演奏同一首乐曲，它们发出的声音有什么不同？</a:t>
            </a:r>
          </a:p>
        </p:txBody>
      </p:sp>
      <p:sp>
        <p:nvSpPr>
          <p:cNvPr id="6169" name="文本框 6168"/>
          <p:cNvSpPr txBox="1"/>
          <p:nvPr/>
        </p:nvSpPr>
        <p:spPr>
          <a:xfrm>
            <a:off x="355600" y="1792288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听一听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57375" y="2958783"/>
            <a:ext cx="7086600" cy="226187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>
            <a:defPPr/>
          </a:lstStyle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使几种不同的乐器（如笛子、口琴、小提琴、胡琴等）先后发出音调相同的声音，如</a:t>
            </a:r>
            <a:r>
              <a:rPr lang="en-US" altLang="zh-CN" sz="2800" b="1">
                <a:latin typeface="Arial" panose="020B0604020202020204" pitchFamily="34" charset="0"/>
                <a:ea typeface="楷体_GB2312" panose="02010609030101010101" pitchFamily="49" charset="-122"/>
              </a:rPr>
              <a:t>C</a:t>
            </a: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调中的</a:t>
            </a:r>
            <a:r>
              <a:rPr lang="en-US" altLang="zh-CN" sz="2800" b="1">
                <a:latin typeface="Arial" panose="020B0604020202020204" pitchFamily="34" charset="0"/>
                <a:ea typeface="楷体_GB2312" panose="02010609030101010101" pitchFamily="49" charset="-122"/>
              </a:rPr>
              <a:t>“1</a:t>
            </a: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（</a:t>
            </a:r>
            <a:r>
              <a:rPr lang="en-US" altLang="zh-CN" sz="2800" b="1">
                <a:latin typeface="Arial" panose="020B0604020202020204" pitchFamily="34" charset="0"/>
                <a:ea typeface="楷体_GB2312" panose="02010609030101010101" pitchFamily="49" charset="-122"/>
              </a:rPr>
              <a:t>do</a:t>
            </a: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）</a:t>
            </a:r>
            <a:r>
              <a:rPr lang="en-US" altLang="zh-CN" sz="2800" b="1">
                <a:latin typeface="Arial" panose="020B0604020202020204" pitchFamily="34" charset="0"/>
                <a:ea typeface="楷体_GB2312" panose="02010609030101010101" pitchFamily="49" charset="-122"/>
              </a:rPr>
              <a:t>”</a:t>
            </a: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，仅凭听觉能否分辨出某种声音是哪种乐器发出的？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5600" y="3078163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辨一辨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241109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699000" y="76835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音色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69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pic>
        <p:nvPicPr>
          <p:cNvPr id="21512" name="Picture 9" descr="d14e9def951ac60dfdfa3cc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595" y="1503045"/>
            <a:ext cx="2582545" cy="1785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10" descr="7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5085" y="1207770"/>
            <a:ext cx="2107565" cy="2049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1" descr="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3000" y="1283970"/>
            <a:ext cx="2024380" cy="2266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Text Box 8"/>
          <p:cNvSpPr txBox="1"/>
          <p:nvPr/>
        </p:nvSpPr>
        <p:spPr>
          <a:xfrm>
            <a:off x="819150" y="3857625"/>
            <a:ext cx="7590790" cy="10452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不同发声体的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材料</a:t>
            </a:r>
            <a:r>
              <a:rPr lang="zh-CN" altLang="en-US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zh-CN" altLang="en-US" sz="3200" b="1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结构</a:t>
            </a:r>
            <a:r>
              <a:rPr lang="zh-CN" altLang="en-US" sz="3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不同，发出声音的音色就不同。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15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22531" name="Text Box 4"/>
          <p:cNvSpPr txBox="1"/>
          <p:nvPr/>
        </p:nvSpPr>
        <p:spPr>
          <a:xfrm>
            <a:off x="827088" y="1195388"/>
            <a:ext cx="7129462" cy="37766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4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不同物体振动发声时，所发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4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的声音一般不同，这是声音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4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的另一个特征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</a:pPr>
            <a:endParaRPr lang="zh-CN" altLang="en-US" sz="4400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532" name="Text Box 5"/>
          <p:cNvSpPr txBox="1"/>
          <p:nvPr/>
        </p:nvSpPr>
        <p:spPr>
          <a:xfrm>
            <a:off x="4643438" y="3068638"/>
            <a:ext cx="338455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66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音色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720725" y="51435"/>
            <a:ext cx="586867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探究新知</a:t>
            </a:r>
          </a:p>
        </p:txBody>
      </p:sp>
      <p:sp>
        <p:nvSpPr>
          <p:cNvPr id="22531" name="Text Box 4"/>
          <p:cNvSpPr txBox="1"/>
          <p:nvPr/>
        </p:nvSpPr>
        <p:spPr>
          <a:xfrm>
            <a:off x="814705" y="1005205"/>
            <a:ext cx="733171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4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乐音</a:t>
            </a:r>
            <a:r>
              <a:rPr lang="zh-CN" altLang="en-US" sz="44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是声源做规则振动产生的，可以用响度、音调和音色来描述它的特性，人们常将</a:t>
            </a:r>
            <a:r>
              <a:rPr lang="zh-CN" altLang="en-US" sz="4400" b="1">
                <a:solidFill>
                  <a:schemeClr val="accent4"/>
                </a:solidFill>
                <a:latin typeface="黑体" panose="02010609060101010101" charset="-122"/>
                <a:ea typeface="黑体" panose="02010609060101010101" charset="-122"/>
              </a:rPr>
              <a:t>响度、音调和音乐</a:t>
            </a:r>
            <a:r>
              <a:rPr lang="zh-CN" altLang="en-US" sz="44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称为乐音的三要素。</a:t>
            </a:r>
            <a:endParaRPr lang="zh-CN" altLang="en-US" sz="4400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graphicFrame>
        <p:nvGraphicFramePr>
          <p:cNvPr id="24579" name="表格 2457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81000" y="647700"/>
          <a:ext cx="8394700" cy="4473702"/>
        </p:xfrm>
        <a:graphic>
          <a:graphicData uri="http://schemas.openxmlformats.org/drawingml/2006/table">
            <a:tbl>
              <a:tblPr/>
              <a:tblGrid>
                <a:gridCol w="941070"/>
                <a:gridCol w="1297305"/>
                <a:gridCol w="1551940"/>
                <a:gridCol w="2098040"/>
                <a:gridCol w="2506345"/>
              </a:tblGrid>
              <a:tr h="459740"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</a:rPr>
                        <a:t>特性</a:t>
                      </a:r>
                      <a:endParaRPr lang="zh-CN" altLang="en-US" sz="2400" b="1">
                        <a:latin typeface="Times New Roman"/>
                      </a:endParaRPr>
                    </a:p>
                  </a:txBody>
                  <a:tcPr marL="72000" marR="90000" marT="46800" marB="4680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楷体_GB2312" panose="02010609030101010101" pitchFamily="49" charset="-122"/>
                        </a:rPr>
                        <a:t>含义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楷体_GB2312" panose="02010609030101010101" pitchFamily="49" charset="-122"/>
                        </a:rPr>
                        <a:t>决定因素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楷体_GB2312" panose="02010609030101010101" pitchFamily="49" charset="-122"/>
                        </a:rPr>
                        <a:t>听感表现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latin typeface="Times New Roman" panose="02020603050405020304" charset="0"/>
                          <a:ea typeface="楷体_GB2312" panose="02010609030101010101" pitchFamily="49" charset="-122"/>
                        </a:rPr>
                        <a:t>相关问题</a:t>
                      </a:r>
                      <a:endParaRPr lang="zh-CN" altLang="en-US" sz="2400" b="1">
                        <a:latin typeface="Times New Roman"/>
                        <a:ea typeface="楷体_GB2312" pitchFamily="49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656080"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400" b="1">
                        <a:solidFill>
                          <a:srgbClr val="CC0099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solidFill>
                            <a:srgbClr val="CC0099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音调</a:t>
                      </a:r>
                    </a:p>
                    <a:p>
                      <a:pPr marL="0" lvl="0" indent="0">
                        <a:buNone/>
                      </a:pPr>
                      <a:endParaRPr lang="zh-CN" altLang="en-US" sz="2400" b="1">
                        <a:solidFill>
                          <a:srgbClr val="CC0099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声音的高低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1800" b="1">
                        <a:latin typeface="Times New Roman" panose="02020603050405020304" charset="0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发声体振动的</a:t>
                      </a: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频率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音调高：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清脆、尖细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音调低：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粗犷、低沉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频率：</a:t>
                      </a:r>
                      <a:r>
                        <a:rPr lang="zh-CN" altLang="en-US" sz="16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物体每秒内振动的次数。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单位：</a:t>
                      </a:r>
                      <a:r>
                        <a:rPr lang="zh-CN" altLang="en-US" sz="16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赫兹（</a:t>
                      </a:r>
                      <a:r>
                        <a:rPr lang="en-US" altLang="zh-CN" sz="16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Hz</a:t>
                      </a:r>
                      <a:r>
                        <a:rPr lang="zh-CN" altLang="en-US" sz="16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）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人听觉频率：</a:t>
                      </a:r>
                      <a:endParaRPr lang="zh-CN" altLang="en-US" sz="1600" b="1">
                        <a:solidFill>
                          <a:srgbClr val="FF3300"/>
                        </a:solidFill>
                        <a:latin typeface="Times New Roman"/>
                        <a:ea typeface="华文中宋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en-US" altLang="zh-CN" sz="16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20 Hz~20000 Hz</a:t>
                      </a:r>
                      <a:endParaRPr lang="en-US" altLang="zh-CN" sz="1600" b="1">
                        <a:latin typeface="Times New Roman"/>
                        <a:ea typeface="华文中宋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超声波与次声波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363980"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>
                        <a:solidFill>
                          <a:srgbClr val="CC0099"/>
                        </a:solidFill>
                        <a:latin typeface="Times New Roman" panose="02020603050405020304" charset="0"/>
                        <a:ea typeface="黑体" panose="0201060906010101010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CC0099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响度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声音的强弱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（大小）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发声体振动的</a:t>
                      </a: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幅度</a:t>
                      </a:r>
                    </a:p>
                    <a:p>
                      <a:pPr marL="0" lvl="0" indent="0" algn="ctr">
                        <a:buNone/>
                      </a:pPr>
                      <a:endParaRPr lang="zh-CN" altLang="en-US" sz="1800" b="1">
                        <a:solidFill>
                          <a:srgbClr val="FF3300"/>
                        </a:solidFill>
                        <a:latin typeface="Times New Roman" panose="02020603050405020304" charset="0"/>
                        <a:ea typeface="华文中宋" panose="02010600040101010101" pitchFamily="2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l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响度大：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震耳欲聋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响度小：</a:t>
                      </a:r>
                    </a:p>
                    <a:p>
                      <a:pPr marL="0" lvl="0" indent="0" algn="l">
                        <a:buNone/>
                      </a:pP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轻声耳语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振幅：</a:t>
                      </a:r>
                      <a:r>
                        <a:rPr lang="zh-CN" altLang="en-US" sz="16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物体振动的幅度。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响度跟发声体的振幅有关，还与距离的远近</a:t>
                      </a:r>
                    </a:p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有关。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991870"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400" b="1">
                        <a:solidFill>
                          <a:srgbClr val="CC0099"/>
                        </a:solidFill>
                        <a:latin typeface="Times New Roman"/>
                        <a:ea typeface="黑体" panose="02010609060101010101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400" b="1">
                          <a:solidFill>
                            <a:srgbClr val="CC0099"/>
                          </a:solidFill>
                          <a:latin typeface="Times New Roman" panose="02020603050405020304" charset="0"/>
                          <a:ea typeface="黑体" panose="02010609060101010101" charset="-122"/>
                        </a:rPr>
                        <a:t>音色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声音的特色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发声体本身的</a:t>
                      </a:r>
                      <a:r>
                        <a:rPr lang="zh-CN" altLang="en-US" sz="1800" b="1">
                          <a:solidFill>
                            <a:srgbClr val="FF33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材料、结构</a:t>
                      </a:r>
                      <a:endParaRPr lang="zh-CN" altLang="en-US" sz="1800" b="1">
                        <a:solidFill>
                          <a:srgbClr val="FF3300"/>
                        </a:solidFill>
                        <a:latin typeface="Times New Roman"/>
                        <a:ea typeface="华文中宋" pitchFamily="2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分辨不同发声体发出的声音的重要特征</a:t>
                      </a:r>
                      <a:endParaRPr lang="zh-CN" altLang="en-US" sz="1800" b="1">
                        <a:latin typeface="Times New Roman"/>
                        <a:ea typeface="华文中宋" pitchFamily="2" charset="-122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zh-CN" altLang="en-US" sz="1800" b="1">
                          <a:solidFill>
                            <a:srgbClr val="FF0000"/>
                          </a:solidFill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“闻其声而知其人”</a:t>
                      </a:r>
                      <a:endParaRPr lang="zh-CN" altLang="en-US" sz="1800" b="1">
                        <a:solidFill>
                          <a:srgbClr val="FF0000"/>
                        </a:solidFill>
                        <a:latin typeface="Times New Roman"/>
                        <a:ea typeface="华文中宋" pitchFamily="2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/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600" b="1">
                          <a:latin typeface="Times New Roman" panose="02020603050405020304" charset="0"/>
                          <a:ea typeface="华文中宋" panose="02010600040101010101" pitchFamily="2" charset="-122"/>
                        </a:rPr>
                        <a:t>音色是辨别不同发声体的依据。</a:t>
                      </a:r>
                      <a:endParaRPr lang="zh-CN" altLang="en-US" sz="1600" b="1">
                        <a:latin typeface="Times New Roman"/>
                        <a:ea typeface="华文中宋" pitchFamily="2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299700" y="12458700"/>
            <a:ext cx="304800" cy="3810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新课引入</a:t>
            </a:r>
          </a:p>
        </p:txBody>
      </p:sp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197" name="Text Box 5"/>
          <p:cNvSpPr txBox="1"/>
          <p:nvPr/>
        </p:nvSpPr>
        <p:spPr>
          <a:xfrm>
            <a:off x="1325245" y="3846830"/>
            <a:ext cx="21437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小鸟清脆叫声特别动听</a:t>
            </a:r>
            <a:endParaRPr lang="en-US" altLang="zh-CN" sz="2400"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7171" name="Picture 4" descr="cfc0241fdd5811ab18d68237f8014082"/>
          <p:cNvPicPr>
            <a:picLocks noChangeAspect="1"/>
          </p:cNvPicPr>
          <p:nvPr/>
        </p:nvPicPr>
        <p:blipFill>
          <a:blip r:embed="rId2"/>
          <a:srcRect l="7820" t="11046" r="8125" b="13811"/>
          <a:stretch>
            <a:fillRect/>
          </a:stretch>
        </p:blipFill>
        <p:spPr>
          <a:xfrm>
            <a:off x="320040" y="1345565"/>
            <a:ext cx="4154170" cy="22453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6" descr="253bb9a9dfe9ca8ad7cb688d3cd6df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290" y="1345565"/>
            <a:ext cx="3815080" cy="2247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5"/>
          <p:cNvSpPr txBox="1"/>
          <p:nvPr/>
        </p:nvSpPr>
        <p:spPr>
          <a:xfrm>
            <a:off x="5840095" y="3846830"/>
            <a:ext cx="214376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ctr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泉水叮咚声非常悦耳</a:t>
            </a:r>
          </a:p>
        </p:txBody>
      </p:sp>
    </p:spTree>
  </p:cSld>
  <p:clrMapOvr>
    <a:masterClrMapping/>
  </p:clrMapOvr>
  <p:transition spd="med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新课引入</a:t>
            </a:r>
          </a:p>
        </p:txBody>
      </p:sp>
      <p:sp>
        <p:nvSpPr>
          <p:cNvPr id="8214" name="Text Box 33"/>
          <p:cNvSpPr txBox="1"/>
          <p:nvPr/>
        </p:nvSpPr>
        <p:spPr>
          <a:xfrm>
            <a:off x="593725" y="1995805"/>
            <a:ext cx="8116570" cy="14763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乐音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通常是指那些动听的、悦耳的、令人愉快的声音，乐音的波形是有规律的。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74370" y="991235"/>
            <a:ext cx="18986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zh-CN" altLang="en-US" sz="3200">
                <a:latin typeface="黑体" panose="02010609060101010101" charset="-122"/>
                <a:ea typeface="黑体" panose="02010609060101010101" charset="-122"/>
              </a:rPr>
              <a:t>探究归纳</a:t>
            </a:r>
          </a:p>
        </p:txBody>
      </p:sp>
    </p:spTree>
  </p:cSld>
  <p:clrMapOvr>
    <a:masterClrMapping/>
  </p:clrMapOvr>
  <p:transition spd="med" advTm="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5" name="矩形 4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1.3</a:t>
            </a:r>
            <a:endParaRPr lang="en-US" altLang="zh-CN" sz="2800">
              <a:solidFill>
                <a:schemeClr val="accent2">
                  <a:lumMod val="75000"/>
                </a:schemeClr>
              </a:solidFill>
              <a:latin typeface="幼圆" charset="0"/>
              <a:ea typeface="幼圆"/>
            </a:endParaRPr>
          </a:p>
        </p:txBody>
      </p:sp>
      <p:sp>
        <p:nvSpPr>
          <p:cNvPr id="19463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探究影响声音强弱的因素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146" name="文本框 6145"/>
          <p:cNvSpPr txBox="1"/>
          <p:nvPr/>
        </p:nvSpPr>
        <p:spPr>
          <a:xfrm>
            <a:off x="1857375" y="1668463"/>
            <a:ext cx="7086600" cy="64643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>
            <a:defPPr/>
          </a:lstStyle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要使鼓声更响些,你会怎么做？</a:t>
            </a:r>
          </a:p>
        </p:txBody>
      </p:sp>
      <p:sp>
        <p:nvSpPr>
          <p:cNvPr id="6169" name="文本框 6168"/>
          <p:cNvSpPr txBox="1"/>
          <p:nvPr/>
        </p:nvSpPr>
        <p:spPr>
          <a:xfrm>
            <a:off x="355600" y="1792288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想一想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57375" y="2420938"/>
            <a:ext cx="7086600" cy="64643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>
            <a:defPPr/>
          </a:lstStyle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鼓声的响度可能与鼓面振动的幅度有关。</a:t>
            </a:r>
            <a:endParaRPr lang="en-US" altLang="zh-CN" sz="2800" b="1">
              <a:latin typeface="Arial" pitchFamily="34" charset="0"/>
              <a:ea typeface="楷体_GB2312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5600" y="2544763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猜一猜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57375" y="3182938"/>
            <a:ext cx="7086600" cy="646430"/>
          </a:xfrm>
          <a:prstGeom prst="rect">
            <a:avLst/>
          </a:prstGeom>
          <a:noFill/>
          <a:ln w="9525">
            <a:noFill/>
          </a:ln>
        </p:spPr>
        <p:txBody>
          <a:bodyPr lIns="108369" tIns="54184" rIns="108369" bIns="54184">
            <a:spAutoFit/>
          </a:bodyPr>
          <a:lstStyle>
            <a:defPPr/>
          </a:lstStyle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设计一种能显示出鼓面振动幅度大小的方法。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5600" y="3306763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设  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857375" y="3992245"/>
            <a:ext cx="2905760" cy="646430"/>
          </a:xfrm>
          <a:prstGeom prst="rect">
            <a:avLst/>
          </a:prstGeom>
          <a:noFill/>
          <a:ln w="9525">
            <a:noFill/>
          </a:ln>
        </p:spPr>
        <p:txBody>
          <a:bodyPr wrap="square" lIns="108369" tIns="54184" rIns="108369" bIns="54184">
            <a:spAutoFit/>
          </a:bodyPr>
          <a:lstStyle>
            <a:defPPr/>
          </a:lstStyle>
          <a:p>
            <a:pPr>
              <a:lnSpc>
                <a:spcPct val="125000"/>
              </a:lnSpc>
            </a:pPr>
            <a:r>
              <a:rPr lang="zh-CN" altLang="en-US" sz="2800" b="1">
                <a:latin typeface="Arial" panose="020B0604020202020204" pitchFamily="34" charset="0"/>
                <a:ea typeface="楷体_GB2312" panose="02010609030101010101" pitchFamily="49" charset="-122"/>
              </a:rPr>
              <a:t>你的猜想对吗？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5600" y="4116388"/>
            <a:ext cx="1295400" cy="52197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试一试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19910" y="4562475"/>
            <a:ext cx="7239000" cy="56959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</a:ln>
        </p:spPr>
        <p:txBody>
          <a:bodyPr wrap="square" lIns="108369" tIns="54184" rIns="108369" bIns="54184">
            <a:spAutoFit/>
          </a:bodyPr>
          <a:lstStyle>
            <a:defPPr/>
          </a:lstStyle>
          <a:p>
            <a:pPr>
              <a:lnSpc>
                <a:spcPct val="125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</a:rPr>
              <a:t>换个声源（如锣、胡琴或音叉等），情况又会怎样？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69" grpId="0" animBg="1"/>
      <p:bldP spid="6" grpId="0"/>
      <p:bldP spid="7" grpId="0" animBg="1"/>
      <p:bldP spid="8" grpId="0"/>
      <p:bldP spid="9" grpId="0" animBg="1"/>
      <p:bldP spid="1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8FAEC">
                  <a:alpha val="100000"/>
                </a:srgbClr>
              </a:clrFrom>
              <a:clrTo>
                <a:srgbClr val="F8FAEC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7250" y="2122805"/>
            <a:ext cx="1936750" cy="2905125"/>
          </a:xfrm>
          <a:prstGeom prst="rect">
            <a:avLst/>
          </a:prstGeom>
        </p:spPr>
      </p:pic>
      <p:sp>
        <p:nvSpPr>
          <p:cNvPr id="31746" name="Rectangle 2"/>
          <p:cNvSpPr>
            <a:spLocks noGrp="1" noRot="1"/>
          </p:cNvSpPr>
          <p:nvPr/>
        </p:nvSpPr>
        <p:spPr>
          <a:xfrm>
            <a:off x="473075" y="1673225"/>
            <a:ext cx="7964488" cy="746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defPPr/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黑体" panose="02010609060101010101" charset="-122"/>
                <a:ea typeface="黑体" panose="02010609060101010101" charset="-122"/>
              </a:rPr>
              <a:t>结论：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/>
        </p:nvSpPr>
        <p:spPr>
          <a:xfrm>
            <a:off x="549275" y="2451100"/>
            <a:ext cx="6734175" cy="2483485"/>
          </a:xfrm>
          <a:prstGeom prst="rect">
            <a:avLst/>
          </a:prstGeom>
        </p:spPr>
        <p:txBody>
          <a:bodyPr/>
          <a:lstStyle>
            <a:defPPr/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声音的响度与声源振动振幅有关，振幅越大，响度越大；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kumimoji="0" lang="en-US" altLang="zh-CN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声音的响度还跟人耳到声源的远近有关，人耳到声源越近，响度越大。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295015" y="725170"/>
            <a:ext cx="3691255" cy="1725930"/>
            <a:chOff x="5189" y="1142"/>
            <a:chExt cx="5813" cy="2718"/>
          </a:xfrm>
        </p:grpSpPr>
        <p:pic>
          <p:nvPicPr>
            <p:cNvPr id="4" name="图片 3" descr="boy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8445" t="16038" r="28430" b="27044"/>
            <a:stretch>
              <a:fillRect/>
            </a:stretch>
          </p:blipFill>
          <p:spPr>
            <a:xfrm>
              <a:off x="5189" y="1142"/>
              <a:ext cx="2071" cy="2718"/>
            </a:xfrm>
            <a:prstGeom prst="rect">
              <a:avLst/>
            </a:prstGeom>
          </p:spPr>
        </p:pic>
        <p:sp>
          <p:nvSpPr>
            <p:cNvPr id="5" name="圆角矩形标注 4"/>
            <p:cNvSpPr/>
            <p:nvPr/>
          </p:nvSpPr>
          <p:spPr>
            <a:xfrm>
              <a:off x="7042" y="1142"/>
              <a:ext cx="3960" cy="1308"/>
            </a:xfrm>
            <a:prstGeom prst="wedgeRoundRectCallout">
              <a:avLst>
                <a:gd name="adj1" fmla="val -64772"/>
                <a:gd name="adj2" fmla="val 5795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/>
            </a:lstStyle>
            <a:p>
              <a:pPr algn="ctr"/>
              <a:r>
                <a:rPr lang="zh-CN" altLang="en-US" noProof="0">
                  <a:solidFill>
                    <a:srgbClr val="000000"/>
                  </a:solidFill>
                  <a:latin typeface="+mn-ea"/>
                  <a:sym typeface="+mn-ea"/>
                </a:rPr>
                <a:t>声音的强弱叫做</a:t>
              </a:r>
              <a:r>
                <a:rPr lang="zh-CN" altLang="en-US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sym typeface="+mn-ea"/>
                </a:rPr>
                <a:t>响度</a:t>
              </a:r>
              <a:endParaRPr kumimoji="0" lang="zh-CN" altLang="en-US" b="1" kern="1200" cap="none" spc="0" normalizeH="0" baseline="0" noProof="0">
                <a:solidFill>
                  <a:schemeClr val="tx2"/>
                </a:solidFill>
                <a:latin typeface="+mn-ea"/>
                <a:ea typeface="+mn-ea"/>
                <a:cs typeface="+mn-cs"/>
                <a:sym typeface="+mn-ea"/>
              </a:endParaRPr>
            </a:p>
            <a:p>
              <a:pPr algn="ctr"/>
              <a:r>
                <a:rPr lang="zh-CN" altLang="en-US" noProof="0">
                  <a:solidFill>
                    <a:srgbClr val="000000"/>
                  </a:solidFill>
                  <a:latin typeface="+mn-ea"/>
                  <a:sym typeface="+mn-ea"/>
                </a:rPr>
                <a:t>振动的幅度称为</a:t>
              </a:r>
              <a:r>
                <a:rPr lang="zh-CN" altLang="en-US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sym typeface="+mn-ea"/>
                </a:rPr>
                <a:t>振幅</a:t>
              </a:r>
              <a:endParaRPr lang="zh-CN" altLang="en-US"/>
            </a:p>
          </p:txBody>
        </p:sp>
      </p:grp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新课引入</a:t>
            </a:r>
          </a:p>
        </p:txBody>
      </p:sp>
      <p:sp>
        <p:nvSpPr>
          <p:cNvPr id="19463" name="Text Box 13"/>
          <p:cNvSpPr/>
          <p:nvPr/>
        </p:nvSpPr>
        <p:spPr>
          <a:xfrm>
            <a:off x="1195070" y="835660"/>
            <a:ext cx="6753860" cy="460375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为什么唱到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高原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的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“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高</a:t>
            </a:r>
            <a:r>
              <a:rPr lang="en-US" altLang="zh-CN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”</a:t>
            </a:r>
            <a:r>
              <a:rPr lang="zh-CN" altLang="en-US" sz="24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就唱不上去了？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730" y="1528445"/>
            <a:ext cx="6904990" cy="3485515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>
            <a:off x="2411095" y="34036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/>
        </p:nvSpPr>
        <p:spPr>
          <a:xfrm>
            <a:off x="4699000" y="48260"/>
            <a:ext cx="207772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声音的产生</a:t>
            </a:r>
          </a:p>
        </p:txBody>
      </p:sp>
    </p:spTree>
  </p:cSld>
  <p:clrMapOvr>
    <a:masterClrMapping/>
  </p:clrMapOvr>
  <p:transition spd="med" advTm="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5" name="矩形 4"/>
          <p:cNvSpPr/>
          <p:nvPr/>
        </p:nvSpPr>
        <p:spPr>
          <a:xfrm>
            <a:off x="822325" y="949960"/>
            <a:ext cx="1704975" cy="514350"/>
          </a:xfrm>
          <a:prstGeom prst="rect">
            <a:avLst/>
          </a:prstGeom>
          <a:gradFill>
            <a:gsLst>
              <a:gs pos="0">
                <a:srgbClr val="71B967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活动 </a:t>
            </a:r>
            <a:r>
              <a:rPr lang="en-US" altLang="zh-CN" sz="2800">
                <a:solidFill>
                  <a:schemeClr val="accent2">
                    <a:lumMod val="75000"/>
                  </a:schemeClr>
                </a:solidFill>
                <a:latin typeface="幼圆" panose="02010509060101010101" charset="-122"/>
                <a:ea typeface="幼圆" panose="02010509060101010101" charset="-122"/>
              </a:rPr>
              <a:t>1.3</a:t>
            </a:r>
          </a:p>
        </p:txBody>
      </p:sp>
      <p:sp>
        <p:nvSpPr>
          <p:cNvPr id="19463" name="Text Box 13"/>
          <p:cNvSpPr/>
          <p:nvPr/>
        </p:nvSpPr>
        <p:spPr>
          <a:xfrm>
            <a:off x="2838450" y="942023"/>
            <a:ext cx="5761038" cy="521970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探究影响声音高低的因素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2108200" y="76835"/>
            <a:ext cx="4487545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zh-CN"/>
          </a:p>
        </p:txBody>
      </p:sp>
      <p:cxnSp>
        <p:nvCxnSpPr>
          <p:cNvPr id="4" name="直接箭头连接符 3"/>
          <p:cNvCxnSpPr/>
          <p:nvPr/>
        </p:nvCxnSpPr>
        <p:spPr>
          <a:xfrm>
            <a:off x="2315845" y="332105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题 2"/>
          <p:cNvSpPr>
            <a:spLocks noGrp="1"/>
          </p:cNvSpPr>
          <p:nvPr/>
        </p:nvSpPr>
        <p:spPr>
          <a:xfrm>
            <a:off x="4603750" y="76835"/>
            <a:ext cx="1183005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音 调</a:t>
            </a:r>
          </a:p>
        </p:txBody>
      </p:sp>
      <p:sp>
        <p:nvSpPr>
          <p:cNvPr id="22531" name="内容占位符 2"/>
          <p:cNvSpPr>
            <a:spLocks noGrp="1"/>
          </p:cNvSpPr>
          <p:nvPr/>
        </p:nvSpPr>
        <p:spPr>
          <a:xfrm>
            <a:off x="295275" y="1606550"/>
            <a:ext cx="8849360" cy="22987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defPPr/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把钢尺子紧压在桌面上，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2/3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伸出桌边，拨动钢尺，听它振动发出的声音。</a:t>
            </a:r>
          </a:p>
          <a:p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使钢尺伸出桌边的</a:t>
            </a:r>
            <a:r>
              <a:rPr lang="zh-CN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长度短一些</a:t>
            </a:r>
          </a:p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1/3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再次拨动，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注意钢尺两</a:t>
            </a:r>
          </a:p>
          <a:p>
            <a:r>
              <a:rPr lang="zh-CN" altLang="en-US" sz="28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次拨动的力度相同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altLang="zh-CN" sz="2800" u="sng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观察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钢尺振动</a:t>
            </a:r>
          </a:p>
          <a:p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发声时振动得快慢</a:t>
            </a:r>
            <a:r>
              <a:rPr lang="zh-CN" altLang="zh-CN" sz="2800" i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及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声音的特点。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555" y="3154045"/>
            <a:ext cx="3063875" cy="1910080"/>
          </a:xfrm>
          <a:prstGeom prst="rect">
            <a:avLst/>
          </a:prstGeom>
        </p:spPr>
      </p:pic>
    </p:spTree>
  </p:cSld>
  <p:clrMapOvr>
    <a:masterClrMapping/>
  </p:clrMapOvr>
  <p:transition spd="med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15363" name="Text Box 4"/>
          <p:cNvSpPr txBox="1"/>
          <p:nvPr/>
        </p:nvSpPr>
        <p:spPr>
          <a:xfrm>
            <a:off x="635" y="685800"/>
            <a:ext cx="91433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 algn="ctr">
              <a:buFont typeface="Arial" panose="020B0604020202020204" pitchFamily="34" charset="0"/>
            </a:pPr>
            <a:r>
              <a:rPr lang="zh-CN" altLang="en-US" sz="2800" b="1">
                <a:solidFill>
                  <a:srgbClr val="CC0066"/>
                </a:solidFill>
                <a:latin typeface="黑体" panose="02010609060101010101" charset="-122"/>
                <a:ea typeface="黑体" panose="02010609060101010101" charset="-122"/>
              </a:rPr>
              <a:t>什么因素决定音调的高低？</a:t>
            </a:r>
          </a:p>
        </p:txBody>
      </p:sp>
      <p:sp>
        <p:nvSpPr>
          <p:cNvPr id="15364" name="Text Box 5"/>
          <p:cNvSpPr txBox="1"/>
          <p:nvPr/>
        </p:nvSpPr>
        <p:spPr>
          <a:xfrm>
            <a:off x="3908425" y="129063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defPPr/>
          </a:lstStyle>
          <a:p>
            <a:pPr algn="ctr">
              <a:buFont typeface="Arial" panose="020B0604020202020204" pitchFamily="34" charset="0"/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数据记录</a:t>
            </a:r>
          </a:p>
        </p:txBody>
      </p:sp>
      <p:graphicFrame>
        <p:nvGraphicFramePr>
          <p:cNvPr id="15365" name="表格 1536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24000" y="1828800"/>
          <a:ext cx="6311265" cy="2534285"/>
        </p:xfrm>
        <a:graphic>
          <a:graphicData uri="http://schemas.openxmlformats.org/drawingml/2006/table">
            <a:tbl>
              <a:tblPr/>
              <a:tblGrid>
                <a:gridCol w="2636520"/>
                <a:gridCol w="1757045"/>
                <a:gridCol w="1917700"/>
              </a:tblGrid>
              <a:tr h="979805"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CC33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钢尺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CC33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伸出长度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CC33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振动快慢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CC33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声音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CC33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高低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</a:tr>
              <a:tr h="518160"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伸出</a:t>
                      </a:r>
                      <a:r>
                        <a:rPr lang="en-US" altLang="zh-CN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1/5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最快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最高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18160"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伸出</a:t>
                      </a:r>
                      <a:r>
                        <a:rPr lang="en-US" altLang="zh-CN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1/3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较快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较高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518160"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伸出</a:t>
                      </a:r>
                      <a:r>
                        <a:rPr lang="en-US" altLang="zh-CN" sz="2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1/2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慢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最低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5387" name="Text Box 28"/>
          <p:cNvSpPr txBox="1"/>
          <p:nvPr/>
        </p:nvSpPr>
        <p:spPr>
          <a:xfrm>
            <a:off x="1485900" y="4591685"/>
            <a:ext cx="49530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buFont typeface="Arial" panose="020B0604020202020204" pitchFamily="34" charset="0"/>
            </a:pPr>
            <a:r>
              <a:rPr lang="zh-CN" altLang="en-US" sz="2800" b="1" i="1">
                <a:solidFill>
                  <a:srgbClr val="0000C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——有什么结论？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41705" y="1871980"/>
            <a:ext cx="8028940" cy="3168015"/>
            <a:chOff x="2692" y="1073"/>
            <a:chExt cx="12644" cy="4989"/>
          </a:xfrm>
        </p:grpSpPr>
        <p:pic>
          <p:nvPicPr>
            <p:cNvPr id="6" name="图片 5" descr="boy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l="28445" t="16038" r="28430" b="27044"/>
            <a:stretch>
              <a:fillRect/>
            </a:stretch>
          </p:blipFill>
          <p:spPr>
            <a:xfrm>
              <a:off x="2692" y="3344"/>
              <a:ext cx="2071" cy="2718"/>
            </a:xfrm>
            <a:prstGeom prst="rect">
              <a:avLst/>
            </a:prstGeom>
          </p:spPr>
        </p:pic>
        <p:sp>
          <p:nvSpPr>
            <p:cNvPr id="8" name="圆角矩形标注 7"/>
            <p:cNvSpPr/>
            <p:nvPr/>
          </p:nvSpPr>
          <p:spPr>
            <a:xfrm>
              <a:off x="5449" y="1073"/>
              <a:ext cx="9887" cy="4989"/>
            </a:xfrm>
            <a:prstGeom prst="wedgeRoundRectCallout">
              <a:avLst>
                <a:gd name="adj1" fmla="val -62379"/>
                <a:gd name="adj2" fmla="val 24724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/>
            </a:lstStyle>
            <a:p>
              <a:pPr algn="l"/>
              <a:r>
                <a:rPr lang="zh-CN" altLang="en-US" sz="2800" noProof="0">
                  <a:latin typeface="楷体" panose="02010609060101010101" charset="-122"/>
                  <a:ea typeface="楷体" panose="02010609060101010101" charset="-122"/>
                  <a:sym typeface="+mn-ea"/>
                </a:rPr>
                <a:t>发声体每秒内振动的次数叫</a:t>
              </a:r>
              <a:r>
                <a:rPr lang="zh-CN" altLang="en-US" sz="2800" noProof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频率</a:t>
              </a:r>
              <a:r>
                <a:rPr lang="zh-CN" altLang="en-US" sz="2800" noProof="0">
                  <a:latin typeface="楷体" panose="02010609060101010101" charset="-122"/>
                  <a:ea typeface="楷体" panose="02010609060101010101" charset="-122"/>
                  <a:sym typeface="+mn-ea"/>
                </a:rPr>
                <a:t>。</a:t>
              </a:r>
            </a:p>
            <a:p>
              <a:pPr algn="l"/>
              <a:r>
                <a:rPr lang="zh-CN" altLang="en-US" sz="2800" noProof="0">
                  <a:latin typeface="楷体" panose="02010609060101010101" charset="-122"/>
                  <a:ea typeface="楷体" panose="02010609060101010101" charset="-122"/>
                  <a:sym typeface="+mn-ea"/>
                </a:rPr>
                <a:t>频率描述发声体振动快慢。</a:t>
              </a:r>
            </a:p>
            <a:p>
              <a:pPr algn="l"/>
              <a:endParaRPr lang="zh-CN" altLang="en-US" sz="2400" noProof="0"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  <a:p>
              <a:pPr>
                <a:buFont typeface="Arial" panose="020B0604020202020204" pitchFamily="34" charset="0"/>
              </a:pPr>
              <a:r>
                <a:rPr lang="zh-CN" altLang="en-US" sz="2400">
                  <a:latin typeface="Times New Roman" panose="02020603050405020304" charset="0"/>
                  <a:sym typeface="+mn-ea"/>
                </a:rPr>
                <a:t>   </a:t>
              </a:r>
              <a:r>
                <a:rPr lang="zh-CN" altLang="en-US" sz="2800">
                  <a:latin typeface="Times New Roman" panose="02020603050405020304" charset="0"/>
                  <a:sym typeface="+mn-ea"/>
                </a:rPr>
                <a:t> 频率的单位是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赫兹</a:t>
              </a:r>
              <a:r>
                <a:rPr lang="zh-CN" altLang="en-US" sz="2800">
                  <a:latin typeface="Times New Roman" panose="02020603050405020304" charset="0"/>
                  <a:sym typeface="+mn-ea"/>
                </a:rPr>
                <a:t>，简称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赫</a:t>
              </a:r>
              <a:r>
                <a:rPr lang="zh-CN" altLang="en-US" sz="2800">
                  <a:latin typeface="Times New Roman" panose="02020603050405020304" charset="0"/>
                  <a:sym typeface="+mn-ea"/>
                </a:rPr>
                <a:t>，符号为</a:t>
              </a:r>
              <a:r>
                <a:rPr lang="zh-CN" altLang="en-US" sz="2800">
                  <a:solidFill>
                    <a:srgbClr val="FF0000"/>
                  </a:solidFill>
                  <a:latin typeface="Times New Roman" panose="02020603050405020304" charset="0"/>
                  <a:sym typeface="+mn-ea"/>
                </a:rPr>
                <a:t>Hz</a:t>
              </a:r>
              <a:r>
                <a:rPr lang="zh-CN" altLang="en-US" sz="2800">
                  <a:latin typeface="Times New Roman" panose="02020603050405020304" charset="0"/>
                  <a:sym typeface="+mn-ea"/>
                </a:rPr>
                <a:t>。</a:t>
              </a:r>
              <a:endParaRPr lang="zh-CN" altLang="en-US" sz="2800" b="1">
                <a:latin typeface="Times New Roman"/>
              </a:endParaRPr>
            </a:p>
            <a:p>
              <a:pPr>
                <a:buFont typeface="Arial" panose="020B0604020202020204" pitchFamily="34" charset="0"/>
              </a:pPr>
              <a:r>
                <a:rPr lang="zh-CN" altLang="en-US" sz="2800">
                  <a:latin typeface="Times New Roman" panose="02020603050405020304" charset="0"/>
                  <a:sym typeface="+mn-ea"/>
                </a:rPr>
                <a:t>    如：物体在1s内振动1000次，频率为1000Hz。</a:t>
              </a:r>
              <a:endParaRPr lang="zh-CN" altLang="en-US" sz="2800" noProof="0">
                <a:latin typeface="Times New Roman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16388" name="Text Box 5"/>
          <p:cNvSpPr txBox="1"/>
          <p:nvPr/>
        </p:nvSpPr>
        <p:spPr>
          <a:xfrm>
            <a:off x="247015" y="629285"/>
            <a:ext cx="858202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2800" b="1">
                <a:latin typeface="Times New Roman" panose="02020603050405020304" charset="0"/>
              </a:rPr>
              <a:t>        音调的高低与发声物体的振动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频率</a:t>
            </a:r>
            <a:r>
              <a:rPr lang="zh-CN" altLang="en-US" sz="2800" b="1">
                <a:latin typeface="Times New Roman" panose="02020603050405020304" charset="0"/>
              </a:rPr>
              <a:t>有关。振动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频率</a:t>
            </a:r>
            <a:r>
              <a:rPr lang="zh-CN" altLang="en-US" sz="2800" b="1">
                <a:latin typeface="Times New Roman" panose="02020603050405020304" charset="0"/>
              </a:rPr>
              <a:t>越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大</a:t>
            </a:r>
            <a:r>
              <a:rPr lang="zh-CN" altLang="en-US" sz="2800" b="1">
                <a:latin typeface="Times New Roman" panose="02020603050405020304" charset="0"/>
              </a:rPr>
              <a:t>，发出的声音音调越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高</a:t>
            </a:r>
            <a:r>
              <a:rPr lang="zh-CN" altLang="en-US" sz="2800" b="1">
                <a:latin typeface="Times New Roman" panose="02020603050405020304" charset="0"/>
              </a:rPr>
              <a:t>；振动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频率</a:t>
            </a:r>
            <a:r>
              <a:rPr lang="zh-CN" altLang="en-US" sz="2800" b="1">
                <a:latin typeface="Times New Roman" panose="02020603050405020304" charset="0"/>
              </a:rPr>
              <a:t>越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小</a:t>
            </a:r>
            <a:r>
              <a:rPr lang="zh-CN" altLang="en-US" sz="2800" b="1">
                <a:latin typeface="Times New Roman" panose="02020603050405020304" charset="0"/>
              </a:rPr>
              <a:t>，音调越</a:t>
            </a:r>
            <a:r>
              <a:rPr lang="zh-CN" altLang="en-US" sz="3200" b="1">
                <a:solidFill>
                  <a:srgbClr val="3333FF"/>
                </a:solidFill>
                <a:latin typeface="Times New Roman" panose="02020603050405020304" charset="0"/>
                <a:ea typeface="华文中宋" panose="02010600040101010101" pitchFamily="2" charset="-122"/>
              </a:rPr>
              <a:t>低</a:t>
            </a:r>
            <a:r>
              <a:rPr lang="zh-CN" altLang="en-US" sz="2800" b="1">
                <a:latin typeface="Times New Roman" panose="02020603050405020304" charset="0"/>
              </a:rPr>
              <a:t>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8e33897-6790-417c-8525-a628c3712de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1460fea-1ed0-430c-8e5a-b3c491b3f815}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1061</Words>
  <Application>Microsoft Office PowerPoint</Application>
  <PresentationFormat>自定义</PresentationFormat>
  <Paragraphs>120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Default Design</vt:lpstr>
      <vt:lpstr>PowerPoint 演示文稿</vt:lpstr>
      <vt:lpstr>新课引入</vt:lpstr>
      <vt:lpstr>新课引入</vt:lpstr>
      <vt:lpstr>探究新知</vt:lpstr>
      <vt:lpstr>探究新知</vt:lpstr>
      <vt:lpstr>新课引入</vt:lpstr>
      <vt:lpstr>探究新知</vt:lpstr>
      <vt:lpstr>探究新知</vt:lpstr>
      <vt:lpstr>探究新知</vt:lpstr>
      <vt:lpstr>探究新知</vt:lpstr>
      <vt:lpstr>探究新知</vt:lpstr>
      <vt:lpstr>探究新知</vt:lpstr>
      <vt:lpstr>PowerPoint 演示文稿</vt:lpstr>
      <vt:lpstr>探究新知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1</cp:revision>
  <dcterms:created xsi:type="dcterms:W3CDTF">2008-03-10T09:13:00Z</dcterms:created>
  <dcterms:modified xsi:type="dcterms:W3CDTF">2020-08-06T01:23:13Z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