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 id="2147483683" r:id="rId3"/>
  </p:sldMasterIdLst>
  <p:notesMasterIdLst>
    <p:notesMasterId r:id="rId24"/>
  </p:notesMasterIdLst>
  <p:sldIdLst>
    <p:sldId id="289" r:id="rId4"/>
    <p:sldId id="290" r:id="rId5"/>
    <p:sldId id="265" r:id="rId6"/>
    <p:sldId id="284" r:id="rId7"/>
    <p:sldId id="270" r:id="rId8"/>
    <p:sldId id="271" r:id="rId9"/>
    <p:sldId id="272" r:id="rId10"/>
    <p:sldId id="273" r:id="rId11"/>
    <p:sldId id="274" r:id="rId12"/>
    <p:sldId id="275" r:id="rId13"/>
    <p:sldId id="285" r:id="rId14"/>
    <p:sldId id="276" r:id="rId15"/>
    <p:sldId id="277" r:id="rId16"/>
    <p:sldId id="278" r:id="rId17"/>
    <p:sldId id="279" r:id="rId18"/>
    <p:sldId id="281" r:id="rId19"/>
    <p:sldId id="286" r:id="rId20"/>
    <p:sldId id="282" r:id="rId21"/>
    <p:sldId id="283" r:id="rId22"/>
    <p:sldId id="287" r:id="rId23"/>
  </p:sldIdLst>
  <p:sldSz cx="9144000" cy="6859588"/>
  <p:notesSz cx="6858000" cy="9144000"/>
  <p:defaultTextStyle>
    <a:defPPr>
      <a:defRPr lang="zh-CN"/>
    </a:defPPr>
    <a:lvl1pPr algn="l" rtl="0" fontAlgn="base">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1pPr>
    <a:lvl2pPr marL="362585" algn="l" rtl="0" fontAlgn="base">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2pPr>
    <a:lvl3pPr marL="725805" algn="l" rtl="0" fontAlgn="base">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3pPr>
    <a:lvl4pPr marL="1088390" algn="l" rtl="0" fontAlgn="base">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4pPr>
    <a:lvl5pPr marL="1451610" algn="l" rtl="0" fontAlgn="base">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5pPr>
    <a:lvl6pPr marL="1814195" algn="l" defTabSz="72517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6pPr>
    <a:lvl7pPr marL="2176780" algn="l" defTabSz="72517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7pPr>
    <a:lvl8pPr marL="2540000" algn="l" defTabSz="72517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8pPr>
    <a:lvl9pPr marL="2902585" algn="l" defTabSz="72517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4D2B"/>
    <a:srgbClr val="000000"/>
    <a:srgbClr val="D2A000"/>
    <a:srgbClr val="3399FF"/>
    <a:srgbClr val="0099FF"/>
    <a:srgbClr val="0066FF"/>
    <a:srgbClr val="9966FF"/>
    <a:srgbClr val="99CC00"/>
    <a:srgbClr val="96969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38" autoAdjust="0"/>
    <p:restoredTop sz="94660"/>
  </p:normalViewPr>
  <p:slideViewPr>
    <p:cSldViewPr>
      <p:cViewPr>
        <p:scale>
          <a:sx n="100" d="100"/>
          <a:sy n="100" d="100"/>
        </p:scale>
        <p:origin x="-2202" y="-264"/>
      </p:cViewPr>
      <p:guideLst>
        <p:guide orient="horz" pos="216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3DB68DD6-438F-4AAF-88CA-FFF448653ACB}" type="datetimeFigureOut">
              <a:rPr lang="zh-CN" altLang="en-US"/>
              <a:pPr>
                <a:defRPr/>
              </a:pPr>
              <a:t>2020/4/21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ED8B4E67-66EB-467F-8AAA-63CC1BF242C5}" type="slidenum">
              <a:rPr lang="zh-CN" altLang="en-US"/>
              <a:pPr>
                <a:defRPr/>
              </a:pPr>
              <a:t>‹#›</a:t>
            </a:fld>
            <a:endParaRPr lang="zh-CN" altLang="en-US"/>
          </a:p>
        </p:txBody>
      </p:sp>
    </p:spTree>
    <p:extLst>
      <p:ext uri="{BB962C8B-B14F-4D97-AF65-F5344CB8AC3E}">
        <p14:creationId xmlns:p14="http://schemas.microsoft.com/office/powerpoint/2010/main" val="2964835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mn-ea"/>
        <a:cs typeface="+mn-cs"/>
      </a:defRPr>
    </a:lvl1pPr>
    <a:lvl2pPr marL="362585" algn="l" rtl="0" eaLnBrk="0" fontAlgn="base" hangingPunct="0">
      <a:spcBef>
        <a:spcPct val="30000"/>
      </a:spcBef>
      <a:spcAft>
        <a:spcPct val="0"/>
      </a:spcAft>
      <a:defRPr sz="1000" kern="1200">
        <a:solidFill>
          <a:schemeClr val="tx1"/>
        </a:solidFill>
        <a:latin typeface="+mn-lt"/>
        <a:ea typeface="+mn-ea"/>
        <a:cs typeface="+mn-cs"/>
      </a:defRPr>
    </a:lvl2pPr>
    <a:lvl3pPr marL="725805" algn="l" rtl="0" eaLnBrk="0" fontAlgn="base" hangingPunct="0">
      <a:spcBef>
        <a:spcPct val="30000"/>
      </a:spcBef>
      <a:spcAft>
        <a:spcPct val="0"/>
      </a:spcAft>
      <a:defRPr sz="1000" kern="1200">
        <a:solidFill>
          <a:schemeClr val="tx1"/>
        </a:solidFill>
        <a:latin typeface="+mn-lt"/>
        <a:ea typeface="+mn-ea"/>
        <a:cs typeface="+mn-cs"/>
      </a:defRPr>
    </a:lvl3pPr>
    <a:lvl4pPr marL="1088390" algn="l" rtl="0" eaLnBrk="0" fontAlgn="base" hangingPunct="0">
      <a:spcBef>
        <a:spcPct val="30000"/>
      </a:spcBef>
      <a:spcAft>
        <a:spcPct val="0"/>
      </a:spcAft>
      <a:defRPr sz="1000" kern="1200">
        <a:solidFill>
          <a:schemeClr val="tx1"/>
        </a:solidFill>
        <a:latin typeface="+mn-lt"/>
        <a:ea typeface="+mn-ea"/>
        <a:cs typeface="+mn-cs"/>
      </a:defRPr>
    </a:lvl4pPr>
    <a:lvl5pPr marL="1451610" algn="l" rtl="0" eaLnBrk="0" fontAlgn="base" hangingPunct="0">
      <a:spcBef>
        <a:spcPct val="30000"/>
      </a:spcBef>
      <a:spcAft>
        <a:spcPct val="0"/>
      </a:spcAft>
      <a:defRPr sz="1000" kern="1200">
        <a:solidFill>
          <a:schemeClr val="tx1"/>
        </a:solidFill>
        <a:latin typeface="+mn-lt"/>
        <a:ea typeface="+mn-ea"/>
        <a:cs typeface="+mn-cs"/>
      </a:defRPr>
    </a:lvl5pPr>
    <a:lvl6pPr marL="1814195" algn="l" defTabSz="725170" rtl="0" eaLnBrk="1" latinLnBrk="0" hangingPunct="1">
      <a:defRPr sz="1000" kern="1200">
        <a:solidFill>
          <a:schemeClr val="tx1"/>
        </a:solidFill>
        <a:latin typeface="+mn-lt"/>
        <a:ea typeface="+mn-ea"/>
        <a:cs typeface="+mn-cs"/>
      </a:defRPr>
    </a:lvl6pPr>
    <a:lvl7pPr marL="2176780" algn="l" defTabSz="725170" rtl="0" eaLnBrk="1" latinLnBrk="0" hangingPunct="1">
      <a:defRPr sz="1000" kern="1200">
        <a:solidFill>
          <a:schemeClr val="tx1"/>
        </a:solidFill>
        <a:latin typeface="+mn-lt"/>
        <a:ea typeface="+mn-ea"/>
        <a:cs typeface="+mn-cs"/>
      </a:defRPr>
    </a:lvl7pPr>
    <a:lvl8pPr marL="2540000" algn="l" defTabSz="725170" rtl="0" eaLnBrk="1" latinLnBrk="0" hangingPunct="1">
      <a:defRPr sz="1000" kern="1200">
        <a:solidFill>
          <a:schemeClr val="tx1"/>
        </a:solidFill>
        <a:latin typeface="+mn-lt"/>
        <a:ea typeface="+mn-ea"/>
        <a:cs typeface="+mn-cs"/>
      </a:defRPr>
    </a:lvl8pPr>
    <a:lvl9pPr marL="2902585" algn="l" defTabSz="72517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1613"/>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7788"/>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7938"/>
            <a:ext cx="2133600" cy="365125"/>
          </a:xfrm>
          <a:prstGeom prst="rect">
            <a:avLst/>
          </a:prstGeom>
        </p:spPr>
        <p:txBody>
          <a:bodyPr/>
          <a:lstStyle/>
          <a:p>
            <a:fld id="{265B3CB4-A73C-4937-8F8C-5F55BCEF14F3}" type="datetimeFigureOut">
              <a:rPr lang="zh-CN" altLang="en-US" smtClean="0"/>
              <a:pPr/>
              <a:t>2020/4/21</a:t>
            </a:fld>
            <a:endParaRPr lang="zh-CN" altLang="en-US"/>
          </a:p>
        </p:txBody>
      </p:sp>
      <p:sp>
        <p:nvSpPr>
          <p:cNvPr id="5" name="页脚占位符 4"/>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7938"/>
            <a:ext cx="2133600" cy="365125"/>
          </a:xfrm>
          <a:prstGeom prst="rect">
            <a:avLst/>
          </a:prstGeom>
        </p:spPr>
        <p:txBody>
          <a:bodyPr/>
          <a:lstStyle/>
          <a:p>
            <a:fld id="{60E7465C-1FDE-4C7A-8D48-E6707CA2F834}"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755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7938"/>
            <a:ext cx="2133600" cy="365125"/>
          </a:xfrm>
          <a:prstGeom prst="rect">
            <a:avLst/>
          </a:prstGeom>
        </p:spPr>
        <p:txBody>
          <a:bodyPr/>
          <a:lstStyle/>
          <a:p>
            <a:fld id="{265B3CB4-A73C-4937-8F8C-5F55BCEF14F3}" type="datetimeFigureOut">
              <a:rPr lang="zh-CN" altLang="en-US" smtClean="0"/>
              <a:pPr/>
              <a:t>2020/4/21</a:t>
            </a:fld>
            <a:endParaRPr lang="zh-CN" altLang="en-US"/>
          </a:p>
        </p:txBody>
      </p:sp>
      <p:sp>
        <p:nvSpPr>
          <p:cNvPr id="5" name="页脚占位符 4"/>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7938"/>
            <a:ext cx="2133600" cy="365125"/>
          </a:xfrm>
          <a:prstGeom prst="rect">
            <a:avLst/>
          </a:prstGeom>
        </p:spPr>
        <p:txBody>
          <a:bodyPr/>
          <a:lstStyle/>
          <a:p>
            <a:fld id="{60E7465C-1FDE-4C7A-8D48-E6707CA2F83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311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311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7938"/>
            <a:ext cx="2133600" cy="365125"/>
          </a:xfrm>
          <a:prstGeom prst="rect">
            <a:avLst/>
          </a:prstGeom>
        </p:spPr>
        <p:txBody>
          <a:bodyPr/>
          <a:lstStyle/>
          <a:p>
            <a:fld id="{265B3CB4-A73C-4937-8F8C-5F55BCEF14F3}" type="datetimeFigureOut">
              <a:rPr lang="zh-CN" altLang="en-US" smtClean="0"/>
              <a:pPr/>
              <a:t>2020/4/21</a:t>
            </a:fld>
            <a:endParaRPr lang="zh-CN" altLang="en-US"/>
          </a:p>
        </p:txBody>
      </p:sp>
      <p:sp>
        <p:nvSpPr>
          <p:cNvPr id="5" name="页脚占位符 4"/>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7938"/>
            <a:ext cx="2133600" cy="365125"/>
          </a:xfrm>
          <a:prstGeom prst="rect">
            <a:avLst/>
          </a:prstGeom>
        </p:spPr>
        <p:txBody>
          <a:bodyPr/>
          <a:lstStyle/>
          <a:p>
            <a:fld id="{60E7465C-1FDE-4C7A-8D48-E6707CA2F834}"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5" name="页脚占位符 4"/>
          <p:cNvSpPr>
            <a:spLocks noGrp="1"/>
          </p:cNvSpPr>
          <p:nvPr>
            <p:ph type="ftr" sz="quarter" idx="11"/>
          </p:nvPr>
        </p:nvSpPr>
        <p:spPr>
          <a:xfrm>
            <a:off x="3028950" y="6357822"/>
            <a:ext cx="3086100" cy="365210"/>
          </a:xfrm>
        </p:spPr>
        <p:txBody>
          <a:bodyPr/>
          <a:lstStyle/>
          <a:p>
            <a:endParaRPr lang="zh-CN" altLang="en-US"/>
          </a:p>
        </p:txBody>
      </p:sp>
      <p:sp>
        <p:nvSpPr>
          <p:cNvPr id="6" name="灯片编号占位符 5"/>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
        <p:nvSpPr>
          <p:cNvPr id="7" name="矩形 6"/>
          <p:cNvSpPr/>
          <p:nvPr userDrawn="1"/>
        </p:nvSpPr>
        <p:spPr>
          <a:xfrm>
            <a:off x="-8890" y="-31750"/>
            <a:ext cx="9159240" cy="6895465"/>
          </a:xfrm>
          <a:prstGeom prst="rect">
            <a:avLst/>
          </a:prstGeom>
          <a:solidFill>
            <a:srgbClr val="E6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8890" y="598170"/>
            <a:ext cx="9159240" cy="76200"/>
          </a:xfrm>
          <a:prstGeom prst="rect">
            <a:avLst/>
          </a:prstGeom>
          <a:solidFill>
            <a:srgbClr val="D4F787"/>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万向思维logo源文件-白色-横竖2"/>
          <p:cNvPicPr>
            <a:picLocks noChangeAspect="1"/>
          </p:cNvPicPr>
          <p:nvPr userDrawn="1"/>
        </p:nvPicPr>
        <p:blipFill>
          <a:blip r:embed="rId2" cstate="print"/>
          <a:stretch>
            <a:fillRect/>
          </a:stretch>
        </p:blipFill>
        <p:spPr>
          <a:xfrm>
            <a:off x="95250" y="50165"/>
            <a:ext cx="1809115" cy="624205"/>
          </a:xfrm>
          <a:prstGeom prst="rect">
            <a:avLst/>
          </a:prstGeom>
        </p:spPr>
      </p:pic>
      <p:pic>
        <p:nvPicPr>
          <p:cNvPr id="10" name="Picture 12" descr="E:\PPT素材\卡通b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1055" y="-31750"/>
            <a:ext cx="490855" cy="5778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userDrawn="1"/>
        </p:nvGrpSpPr>
        <p:grpSpPr>
          <a:xfrm>
            <a:off x="-8970" y="6201285"/>
            <a:ext cx="9161860" cy="727100"/>
            <a:chOff x="-17860" y="4481070"/>
            <a:chExt cx="9161860" cy="727100"/>
          </a:xfrm>
        </p:grpSpPr>
        <p:pic>
          <p:nvPicPr>
            <p:cNvPr id="12" name="Picture 5" descr="E:\PPT素材\卡通b0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rot="1077800">
              <a:off x="3510732" y="4481070"/>
              <a:ext cx="793144" cy="7271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PPT素材\卡通b0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a:off x="-17860" y="4641573"/>
              <a:ext cx="9161860" cy="501927"/>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5" descr="E:\PPT素材\卡通b02.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a:fillRect/>
          </a:stretch>
        </p:blipFill>
        <p:spPr bwMode="auto">
          <a:xfrm rot="300000">
            <a:off x="8236858" y="6190912"/>
            <a:ext cx="788291" cy="507257"/>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userDrawn="1"/>
        </p:nvSpPr>
        <p:spPr>
          <a:xfrm>
            <a:off x="-8890" y="1529080"/>
            <a:ext cx="9159240" cy="3222625"/>
          </a:xfrm>
          <a:prstGeom prst="rect">
            <a:avLst/>
          </a:prstGeom>
          <a:solidFill>
            <a:srgbClr val="D4F787"/>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350" y="4928870"/>
            <a:ext cx="9159240" cy="76200"/>
          </a:xfrm>
          <a:prstGeom prst="rect">
            <a:avLst/>
          </a:prstGeom>
          <a:solidFill>
            <a:srgbClr val="D4F787"/>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210"/>
            <a:ext cx="7886700" cy="132587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26048"/>
            <a:ext cx="7886700"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5" name="页脚占位符 4"/>
          <p:cNvSpPr>
            <a:spLocks noGrp="1"/>
          </p:cNvSpPr>
          <p:nvPr>
            <p:ph type="ftr" sz="quarter" idx="11"/>
          </p:nvPr>
        </p:nvSpPr>
        <p:spPr>
          <a:xfrm>
            <a:off x="3028950" y="6357822"/>
            <a:ext cx="3086100" cy="365210"/>
          </a:xfrm>
        </p:spPr>
        <p:txBody>
          <a:bodyPr/>
          <a:lstStyle/>
          <a:p>
            <a:endParaRPr lang="zh-CN" altLang="en-US"/>
          </a:p>
        </p:txBody>
      </p:sp>
      <p:sp>
        <p:nvSpPr>
          <p:cNvPr id="6" name="灯片编号占位符 5"/>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10134"/>
            <a:ext cx="7886700"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90526"/>
            <a:ext cx="7886700"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5" name="页脚占位符 4"/>
          <p:cNvSpPr>
            <a:spLocks noGrp="1"/>
          </p:cNvSpPr>
          <p:nvPr>
            <p:ph type="ftr" sz="quarter" idx="11"/>
          </p:nvPr>
        </p:nvSpPr>
        <p:spPr>
          <a:xfrm>
            <a:off x="3028950" y="6357822"/>
            <a:ext cx="3086100" cy="365210"/>
          </a:xfrm>
        </p:spPr>
        <p:txBody>
          <a:bodyPr/>
          <a:lstStyle/>
          <a:p>
            <a:endParaRPr lang="zh-CN" altLang="en-US"/>
          </a:p>
        </p:txBody>
      </p:sp>
      <p:sp>
        <p:nvSpPr>
          <p:cNvPr id="6" name="灯片编号占位符 5"/>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210"/>
            <a:ext cx="7886700" cy="132587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6048"/>
            <a:ext cx="3886200"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6048"/>
            <a:ext cx="3886200"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6" name="页脚占位符 5"/>
          <p:cNvSpPr>
            <a:spLocks noGrp="1"/>
          </p:cNvSpPr>
          <p:nvPr>
            <p:ph type="ftr" sz="quarter" idx="11"/>
          </p:nvPr>
        </p:nvSpPr>
        <p:spPr>
          <a:xfrm>
            <a:off x="3028950" y="6357822"/>
            <a:ext cx="3086100" cy="365210"/>
          </a:xfrm>
        </p:spPr>
        <p:txBody>
          <a:bodyPr/>
          <a:lstStyle/>
          <a:p>
            <a:endParaRPr lang="zh-CN" altLang="en-US"/>
          </a:p>
        </p:txBody>
      </p:sp>
      <p:sp>
        <p:nvSpPr>
          <p:cNvPr id="7" name="灯片编号占位符 6"/>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210"/>
            <a:ext cx="7886700"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92" y="1778855"/>
            <a:ext cx="3655181" cy="8241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890092" y="2665996"/>
            <a:ext cx="3655181" cy="35251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855"/>
            <a:ext cx="3673182" cy="8241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996"/>
            <a:ext cx="3673182" cy="35251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8" name="页脚占位符 7"/>
          <p:cNvSpPr>
            <a:spLocks noGrp="1"/>
          </p:cNvSpPr>
          <p:nvPr>
            <p:ph type="ftr" sz="quarter" idx="11"/>
          </p:nvPr>
        </p:nvSpPr>
        <p:spPr>
          <a:xfrm>
            <a:off x="3028950" y="6357822"/>
            <a:ext cx="3086100" cy="365210"/>
          </a:xfrm>
        </p:spPr>
        <p:txBody>
          <a:bodyPr/>
          <a:lstStyle/>
          <a:p>
            <a:endParaRPr lang="zh-CN" altLang="en-US"/>
          </a:p>
        </p:txBody>
      </p:sp>
      <p:sp>
        <p:nvSpPr>
          <p:cNvPr id="9" name="灯片编号占位符 8"/>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210"/>
            <a:ext cx="7886700" cy="132587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4" name="页脚占位符 3"/>
          <p:cNvSpPr>
            <a:spLocks noGrp="1"/>
          </p:cNvSpPr>
          <p:nvPr>
            <p:ph type="ftr" sz="quarter" idx="11"/>
          </p:nvPr>
        </p:nvSpPr>
        <p:spPr>
          <a:xfrm>
            <a:off x="3028950" y="6357822"/>
            <a:ext cx="3086100" cy="365210"/>
          </a:xfrm>
        </p:spPr>
        <p:txBody>
          <a:bodyPr/>
          <a:lstStyle/>
          <a:p>
            <a:endParaRPr lang="zh-CN" altLang="en-US"/>
          </a:p>
        </p:txBody>
      </p:sp>
      <p:sp>
        <p:nvSpPr>
          <p:cNvPr id="5" name="灯片编号占位符 4"/>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3" name="页脚占位符 2"/>
          <p:cNvSpPr>
            <a:spLocks noGrp="1"/>
          </p:cNvSpPr>
          <p:nvPr>
            <p:ph type="ftr" sz="quarter" idx="11"/>
          </p:nvPr>
        </p:nvSpPr>
        <p:spPr>
          <a:xfrm>
            <a:off x="3028950" y="6357822"/>
            <a:ext cx="3086100" cy="365210"/>
          </a:xfrm>
        </p:spPr>
        <p:txBody>
          <a:bodyPr/>
          <a:lstStyle/>
          <a:p>
            <a:endParaRPr lang="zh-CN" altLang="en-US"/>
          </a:p>
        </p:txBody>
      </p:sp>
      <p:sp>
        <p:nvSpPr>
          <p:cNvPr id="4" name="灯片编号占位符 3"/>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311"/>
            <a:ext cx="3124012"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307"/>
            <a:ext cx="4629150" cy="54051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876"/>
            <a:ext cx="3124012" cy="3812471"/>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6" name="页脚占位符 5"/>
          <p:cNvSpPr>
            <a:spLocks noGrp="1"/>
          </p:cNvSpPr>
          <p:nvPr>
            <p:ph type="ftr" sz="quarter" idx="11"/>
          </p:nvPr>
        </p:nvSpPr>
        <p:spPr>
          <a:xfrm>
            <a:off x="3028950" y="6357822"/>
            <a:ext cx="3086100" cy="365210"/>
          </a:xfrm>
        </p:spPr>
        <p:txBody>
          <a:bodyPr/>
          <a:lstStyle/>
          <a:p>
            <a:endParaRPr lang="zh-CN" altLang="en-US"/>
          </a:p>
        </p:txBody>
      </p:sp>
      <p:sp>
        <p:nvSpPr>
          <p:cNvPr id="7" name="灯片编号占位符 6"/>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755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7938"/>
            <a:ext cx="2133600" cy="365125"/>
          </a:xfrm>
          <a:prstGeom prst="rect">
            <a:avLst/>
          </a:prstGeom>
        </p:spPr>
        <p:txBody>
          <a:bodyPr/>
          <a:lstStyle/>
          <a:p>
            <a:fld id="{265B3CB4-A73C-4937-8F8C-5F55BCEF14F3}" type="datetimeFigureOut">
              <a:rPr lang="zh-CN" altLang="en-US" smtClean="0"/>
              <a:pPr/>
              <a:t>2020/4/21</a:t>
            </a:fld>
            <a:endParaRPr lang="zh-CN" altLang="en-US"/>
          </a:p>
        </p:txBody>
      </p:sp>
      <p:sp>
        <p:nvSpPr>
          <p:cNvPr id="5" name="页脚占位符 4"/>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7938"/>
            <a:ext cx="2133600" cy="365125"/>
          </a:xfrm>
          <a:prstGeom prst="rect">
            <a:avLst/>
          </a:prstGeom>
        </p:spPr>
        <p:txBody>
          <a:bodyPr/>
          <a:lstStyle/>
          <a:p>
            <a:fld id="{60E7465C-1FDE-4C7A-8D48-E6707CA2F83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209"/>
            <a:ext cx="1971675"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60" y="365209"/>
            <a:ext cx="5800725"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5" name="页脚占位符 4"/>
          <p:cNvSpPr>
            <a:spLocks noGrp="1"/>
          </p:cNvSpPr>
          <p:nvPr>
            <p:ph type="ftr" sz="quarter" idx="11"/>
          </p:nvPr>
        </p:nvSpPr>
        <p:spPr>
          <a:xfrm>
            <a:off x="3028950" y="6357822"/>
            <a:ext cx="3086100" cy="365210"/>
          </a:xfrm>
        </p:spPr>
        <p:txBody>
          <a:bodyPr/>
          <a:lstStyle/>
          <a:p>
            <a:endParaRPr lang="zh-CN" altLang="en-US"/>
          </a:p>
        </p:txBody>
      </p:sp>
      <p:sp>
        <p:nvSpPr>
          <p:cNvPr id="6" name="灯片编号占位符 5"/>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209"/>
            <a:ext cx="7886700" cy="58131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4" name="页脚占位符 3"/>
          <p:cNvSpPr>
            <a:spLocks noGrp="1"/>
          </p:cNvSpPr>
          <p:nvPr>
            <p:ph type="ftr" sz="quarter" idx="11"/>
          </p:nvPr>
        </p:nvSpPr>
        <p:spPr>
          <a:xfrm>
            <a:off x="3028950" y="6357822"/>
            <a:ext cx="3086100" cy="365210"/>
          </a:xfrm>
        </p:spPr>
        <p:txBody>
          <a:bodyPr/>
          <a:lstStyle/>
          <a:p>
            <a:endParaRPr lang="zh-CN" altLang="en-US"/>
          </a:p>
        </p:txBody>
      </p:sp>
      <p:sp>
        <p:nvSpPr>
          <p:cNvPr id="5" name="灯片编号占位符 4"/>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629"/>
            <a:ext cx="6858000" cy="2388153"/>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872"/>
            <a:ext cx="6858000" cy="165614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5" name="页脚占位符 4"/>
          <p:cNvSpPr>
            <a:spLocks noGrp="1"/>
          </p:cNvSpPr>
          <p:nvPr>
            <p:ph type="ftr" sz="quarter" idx="11"/>
          </p:nvPr>
        </p:nvSpPr>
        <p:spPr>
          <a:xfrm>
            <a:off x="3028950" y="6357822"/>
            <a:ext cx="3086100" cy="365210"/>
          </a:xfrm>
        </p:spPr>
        <p:txBody>
          <a:bodyPr/>
          <a:lstStyle/>
          <a:p>
            <a:endParaRPr lang="zh-CN" altLang="en-US"/>
          </a:p>
        </p:txBody>
      </p:sp>
      <p:sp>
        <p:nvSpPr>
          <p:cNvPr id="6" name="灯片编号占位符 5"/>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210"/>
            <a:ext cx="7886700" cy="132587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26048"/>
            <a:ext cx="7886700"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5" name="页脚占位符 4"/>
          <p:cNvSpPr>
            <a:spLocks noGrp="1"/>
          </p:cNvSpPr>
          <p:nvPr>
            <p:ph type="ftr" sz="quarter" idx="11"/>
          </p:nvPr>
        </p:nvSpPr>
        <p:spPr>
          <a:xfrm>
            <a:off x="3028950" y="6357822"/>
            <a:ext cx="3086100" cy="365210"/>
          </a:xfrm>
        </p:spPr>
        <p:txBody>
          <a:bodyPr/>
          <a:lstStyle/>
          <a:p>
            <a:endParaRPr lang="zh-CN" altLang="en-US"/>
          </a:p>
        </p:txBody>
      </p:sp>
      <p:sp>
        <p:nvSpPr>
          <p:cNvPr id="6" name="灯片编号占位符 5"/>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10134"/>
            <a:ext cx="7886700" cy="2853398"/>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90526"/>
            <a:ext cx="7886700" cy="150053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5" name="页脚占位符 4"/>
          <p:cNvSpPr>
            <a:spLocks noGrp="1"/>
          </p:cNvSpPr>
          <p:nvPr>
            <p:ph type="ftr" sz="quarter" idx="11"/>
          </p:nvPr>
        </p:nvSpPr>
        <p:spPr>
          <a:xfrm>
            <a:off x="3028950" y="6357822"/>
            <a:ext cx="3086100" cy="365210"/>
          </a:xfrm>
        </p:spPr>
        <p:txBody>
          <a:bodyPr/>
          <a:lstStyle/>
          <a:p>
            <a:endParaRPr lang="zh-CN" altLang="en-US"/>
          </a:p>
        </p:txBody>
      </p:sp>
      <p:sp>
        <p:nvSpPr>
          <p:cNvPr id="6" name="灯片编号占位符 5"/>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210"/>
            <a:ext cx="7886700" cy="132587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6048"/>
            <a:ext cx="3886200"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6048"/>
            <a:ext cx="3886200"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6" name="页脚占位符 5"/>
          <p:cNvSpPr>
            <a:spLocks noGrp="1"/>
          </p:cNvSpPr>
          <p:nvPr>
            <p:ph type="ftr" sz="quarter" idx="11"/>
          </p:nvPr>
        </p:nvSpPr>
        <p:spPr>
          <a:xfrm>
            <a:off x="3028950" y="6357822"/>
            <a:ext cx="3086100" cy="365210"/>
          </a:xfrm>
        </p:spPr>
        <p:txBody>
          <a:bodyPr/>
          <a:lstStyle/>
          <a:p>
            <a:endParaRPr lang="zh-CN" altLang="en-US"/>
          </a:p>
        </p:txBody>
      </p:sp>
      <p:sp>
        <p:nvSpPr>
          <p:cNvPr id="7" name="灯片编号占位符 6"/>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210"/>
            <a:ext cx="7886700"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94" y="1778856"/>
            <a:ext cx="3655181" cy="824103"/>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94" y="2665996"/>
            <a:ext cx="3655181" cy="35251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856"/>
            <a:ext cx="3673182" cy="824103"/>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996"/>
            <a:ext cx="3673182" cy="35251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8" name="页脚占位符 7"/>
          <p:cNvSpPr>
            <a:spLocks noGrp="1"/>
          </p:cNvSpPr>
          <p:nvPr>
            <p:ph type="ftr" sz="quarter" idx="11"/>
          </p:nvPr>
        </p:nvSpPr>
        <p:spPr>
          <a:xfrm>
            <a:off x="3028950" y="6357822"/>
            <a:ext cx="3086100" cy="365210"/>
          </a:xfrm>
        </p:spPr>
        <p:txBody>
          <a:bodyPr/>
          <a:lstStyle/>
          <a:p>
            <a:endParaRPr lang="zh-CN" altLang="en-US"/>
          </a:p>
        </p:txBody>
      </p:sp>
      <p:sp>
        <p:nvSpPr>
          <p:cNvPr id="9" name="灯片编号占位符 8"/>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210"/>
            <a:ext cx="7886700" cy="132587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4" name="页脚占位符 3"/>
          <p:cNvSpPr>
            <a:spLocks noGrp="1"/>
          </p:cNvSpPr>
          <p:nvPr>
            <p:ph type="ftr" sz="quarter" idx="11"/>
          </p:nvPr>
        </p:nvSpPr>
        <p:spPr>
          <a:xfrm>
            <a:off x="3028950" y="6357822"/>
            <a:ext cx="3086100" cy="365210"/>
          </a:xfrm>
        </p:spPr>
        <p:txBody>
          <a:bodyPr/>
          <a:lstStyle/>
          <a:p>
            <a:endParaRPr lang="zh-CN" altLang="en-US"/>
          </a:p>
        </p:txBody>
      </p:sp>
      <p:sp>
        <p:nvSpPr>
          <p:cNvPr id="5" name="灯片编号占位符 4"/>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3" name="页脚占位符 2"/>
          <p:cNvSpPr>
            <a:spLocks noGrp="1"/>
          </p:cNvSpPr>
          <p:nvPr>
            <p:ph type="ftr" sz="quarter" idx="11"/>
          </p:nvPr>
        </p:nvSpPr>
        <p:spPr>
          <a:xfrm>
            <a:off x="3028950" y="6357822"/>
            <a:ext cx="3086100" cy="365210"/>
          </a:xfrm>
        </p:spPr>
        <p:txBody>
          <a:bodyPr/>
          <a:lstStyle/>
          <a:p>
            <a:endParaRPr lang="zh-CN" altLang="en-US"/>
          </a:p>
        </p:txBody>
      </p:sp>
      <p:sp>
        <p:nvSpPr>
          <p:cNvPr id="4" name="灯片编号占位符 3"/>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
        <p:nvSpPr>
          <p:cNvPr id="5" name="矩形 4"/>
          <p:cNvSpPr/>
          <p:nvPr userDrawn="1"/>
        </p:nvSpPr>
        <p:spPr>
          <a:xfrm>
            <a:off x="-8890" y="-31750"/>
            <a:ext cx="9159240" cy="6895465"/>
          </a:xfrm>
          <a:prstGeom prst="rect">
            <a:avLst/>
          </a:prstGeom>
          <a:solidFill>
            <a:srgbClr val="E6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8890" y="598170"/>
            <a:ext cx="9159240" cy="76200"/>
          </a:xfrm>
          <a:prstGeom prst="rect">
            <a:avLst/>
          </a:prstGeom>
          <a:solidFill>
            <a:srgbClr val="D4F787"/>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8970" y="6201285"/>
            <a:ext cx="9161860" cy="727100"/>
            <a:chOff x="-17860" y="4481070"/>
            <a:chExt cx="9161860" cy="727100"/>
          </a:xfrm>
        </p:grpSpPr>
        <p:pic>
          <p:nvPicPr>
            <p:cNvPr id="8" name="Picture 5" descr="E:\PPT素材\卡通b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rot="1077800">
              <a:off x="3510732" y="4481070"/>
              <a:ext cx="793144" cy="727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PPT素材\卡通b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7860" y="4641573"/>
              <a:ext cx="9161860" cy="501927"/>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图片 9" descr="万向思维logo源文件-白色-横竖2"/>
          <p:cNvPicPr>
            <a:picLocks noChangeAspect="1"/>
          </p:cNvPicPr>
          <p:nvPr userDrawn="1"/>
        </p:nvPicPr>
        <p:blipFill>
          <a:blip r:embed="rId4" cstate="print"/>
          <a:stretch>
            <a:fillRect/>
          </a:stretch>
        </p:blipFill>
        <p:spPr>
          <a:xfrm>
            <a:off x="95250" y="50165"/>
            <a:ext cx="1809115" cy="624205"/>
          </a:xfrm>
          <a:prstGeom prst="rect">
            <a:avLst/>
          </a:prstGeom>
        </p:spPr>
      </p:pic>
      <p:pic>
        <p:nvPicPr>
          <p:cNvPr id="11" name="Picture 5" descr="E:\PPT素材\卡通b02.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a:fillRect/>
          </a:stretch>
        </p:blipFill>
        <p:spPr bwMode="auto">
          <a:xfrm rot="300000">
            <a:off x="8236858" y="6190912"/>
            <a:ext cx="788291" cy="5072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E:\PPT素材\卡通b11.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41055" y="-31750"/>
            <a:ext cx="490855" cy="57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312"/>
            <a:ext cx="3124012" cy="1600571"/>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307"/>
            <a:ext cx="4629150" cy="540510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876"/>
            <a:ext cx="3124012" cy="381247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6" name="页脚占位符 5"/>
          <p:cNvSpPr>
            <a:spLocks noGrp="1"/>
          </p:cNvSpPr>
          <p:nvPr>
            <p:ph type="ftr" sz="quarter" idx="11"/>
          </p:nvPr>
        </p:nvSpPr>
        <p:spPr>
          <a:xfrm>
            <a:off x="3028950" y="6357822"/>
            <a:ext cx="3086100" cy="365210"/>
          </a:xfrm>
        </p:spPr>
        <p:txBody>
          <a:bodyPr/>
          <a:lstStyle/>
          <a:p>
            <a:endParaRPr lang="zh-CN" altLang="en-US"/>
          </a:p>
        </p:txBody>
      </p:sp>
      <p:sp>
        <p:nvSpPr>
          <p:cNvPr id="7" name="灯片编号占位符 6"/>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8488"/>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1775"/>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7938"/>
            <a:ext cx="2133600" cy="365125"/>
          </a:xfrm>
          <a:prstGeom prst="rect">
            <a:avLst/>
          </a:prstGeom>
        </p:spPr>
        <p:txBody>
          <a:bodyPr/>
          <a:lstStyle/>
          <a:p>
            <a:fld id="{265B3CB4-A73C-4937-8F8C-5F55BCEF14F3}" type="datetimeFigureOut">
              <a:rPr lang="zh-CN" altLang="en-US" smtClean="0"/>
              <a:pPr/>
              <a:t>2020/4/21</a:t>
            </a:fld>
            <a:endParaRPr lang="zh-CN" altLang="en-US"/>
          </a:p>
        </p:txBody>
      </p:sp>
      <p:sp>
        <p:nvSpPr>
          <p:cNvPr id="5" name="页脚占位符 4"/>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7938"/>
            <a:ext cx="2133600" cy="365125"/>
          </a:xfrm>
          <a:prstGeom prst="rect">
            <a:avLst/>
          </a:prstGeom>
        </p:spPr>
        <p:txBody>
          <a:bodyPr/>
          <a:lstStyle/>
          <a:p>
            <a:fld id="{60E7465C-1FDE-4C7A-8D48-E6707CA2F834}"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209"/>
            <a:ext cx="1971675"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62" y="365209"/>
            <a:ext cx="5800725"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5" name="页脚占位符 4"/>
          <p:cNvSpPr>
            <a:spLocks noGrp="1"/>
          </p:cNvSpPr>
          <p:nvPr>
            <p:ph type="ftr" sz="quarter" idx="11"/>
          </p:nvPr>
        </p:nvSpPr>
        <p:spPr>
          <a:xfrm>
            <a:off x="3028950" y="6357822"/>
            <a:ext cx="3086100" cy="365210"/>
          </a:xfrm>
        </p:spPr>
        <p:txBody>
          <a:bodyPr/>
          <a:lstStyle/>
          <a:p>
            <a:endParaRPr lang="zh-CN" altLang="en-US"/>
          </a:p>
        </p:txBody>
      </p:sp>
      <p:sp>
        <p:nvSpPr>
          <p:cNvPr id="6" name="灯片编号占位符 5"/>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209"/>
            <a:ext cx="7886700" cy="58131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4" name="页脚占位符 3"/>
          <p:cNvSpPr>
            <a:spLocks noGrp="1"/>
          </p:cNvSpPr>
          <p:nvPr>
            <p:ph type="ftr" sz="quarter" idx="11"/>
          </p:nvPr>
        </p:nvSpPr>
        <p:spPr>
          <a:xfrm>
            <a:off x="3028950" y="6357822"/>
            <a:ext cx="3086100" cy="365210"/>
          </a:xfrm>
        </p:spPr>
        <p:txBody>
          <a:bodyPr/>
          <a:lstStyle/>
          <a:p>
            <a:endParaRPr lang="zh-CN" altLang="en-US"/>
          </a:p>
        </p:txBody>
      </p:sp>
      <p:sp>
        <p:nvSpPr>
          <p:cNvPr id="5" name="灯片编号占位符 4"/>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7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7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7938"/>
            <a:ext cx="2133600" cy="365125"/>
          </a:xfrm>
          <a:prstGeom prst="rect">
            <a:avLst/>
          </a:prstGeom>
        </p:spPr>
        <p:txBody>
          <a:bodyPr/>
          <a:lstStyle/>
          <a:p>
            <a:fld id="{265B3CB4-A73C-4937-8F8C-5F55BCEF14F3}" type="datetimeFigureOut">
              <a:rPr lang="zh-CN" altLang="en-US" smtClean="0"/>
              <a:pPr/>
              <a:t>2020/4/21</a:t>
            </a:fld>
            <a:endParaRPr lang="zh-CN" altLang="en-US"/>
          </a:p>
        </p:txBody>
      </p:sp>
      <p:sp>
        <p:nvSpPr>
          <p:cNvPr id="6" name="页脚占位符 5"/>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7938"/>
            <a:ext cx="2133600" cy="365125"/>
          </a:xfrm>
          <a:prstGeom prst="rect">
            <a:avLst/>
          </a:prstGeom>
        </p:spPr>
        <p:txBody>
          <a:bodyPr/>
          <a:lstStyle/>
          <a:p>
            <a:fld id="{60E7465C-1FDE-4C7A-8D48-E6707CA2F83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28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28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7938"/>
            <a:ext cx="2133600" cy="365125"/>
          </a:xfrm>
          <a:prstGeom prst="rect">
            <a:avLst/>
          </a:prstGeom>
        </p:spPr>
        <p:txBody>
          <a:bodyPr/>
          <a:lstStyle/>
          <a:p>
            <a:fld id="{265B3CB4-A73C-4937-8F8C-5F55BCEF14F3}" type="datetimeFigureOut">
              <a:rPr lang="zh-CN" altLang="en-US" smtClean="0"/>
              <a:pPr/>
              <a:t>2020/4/21</a:t>
            </a:fld>
            <a:endParaRPr lang="zh-CN" altLang="en-US"/>
          </a:p>
        </p:txBody>
      </p:sp>
      <p:sp>
        <p:nvSpPr>
          <p:cNvPr id="8" name="页脚占位符 7"/>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7938"/>
            <a:ext cx="2133600" cy="365125"/>
          </a:xfrm>
          <a:prstGeom prst="rect">
            <a:avLst/>
          </a:prstGeom>
        </p:spPr>
        <p:txBody>
          <a:bodyPr/>
          <a:lstStyle/>
          <a:p>
            <a:fld id="{60E7465C-1FDE-4C7A-8D48-E6707CA2F83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7938"/>
            <a:ext cx="2133600" cy="365125"/>
          </a:xfrm>
          <a:prstGeom prst="rect">
            <a:avLst/>
          </a:prstGeom>
        </p:spPr>
        <p:txBody>
          <a:bodyPr/>
          <a:lstStyle/>
          <a:p>
            <a:fld id="{265B3CB4-A73C-4937-8F8C-5F55BCEF14F3}" type="datetimeFigureOut">
              <a:rPr lang="zh-CN" altLang="en-US" smtClean="0"/>
              <a:pPr/>
              <a:t>2020/4/21</a:t>
            </a:fld>
            <a:endParaRPr lang="zh-CN" altLang="en-US"/>
          </a:p>
        </p:txBody>
      </p:sp>
      <p:sp>
        <p:nvSpPr>
          <p:cNvPr id="4" name="页脚占位符 3"/>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7938"/>
            <a:ext cx="2133600" cy="365125"/>
          </a:xfrm>
          <a:prstGeom prst="rect">
            <a:avLst/>
          </a:prstGeom>
        </p:spPr>
        <p:txBody>
          <a:bodyPr/>
          <a:lstStyle/>
          <a:p>
            <a:fld id="{60E7465C-1FDE-4C7A-8D48-E6707CA2F83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7938"/>
            <a:ext cx="2133600" cy="365125"/>
          </a:xfrm>
          <a:prstGeom prst="rect">
            <a:avLst/>
          </a:prstGeom>
        </p:spPr>
        <p:txBody>
          <a:bodyPr/>
          <a:lstStyle/>
          <a:p>
            <a:fld id="{265B3CB4-A73C-4937-8F8C-5F55BCEF14F3}" type="datetimeFigureOut">
              <a:rPr lang="zh-CN" altLang="en-US" smtClean="0"/>
              <a:pPr/>
              <a:t>2020/4/21</a:t>
            </a:fld>
            <a:endParaRPr lang="zh-CN" altLang="en-US"/>
          </a:p>
        </p:txBody>
      </p:sp>
      <p:sp>
        <p:nvSpPr>
          <p:cNvPr id="3" name="页脚占位符 2"/>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7938"/>
            <a:ext cx="2133600" cy="365125"/>
          </a:xfrm>
          <a:prstGeom prst="rect">
            <a:avLst/>
          </a:prstGeom>
        </p:spPr>
        <p:txBody>
          <a:bodyPr/>
          <a:lstStyle/>
          <a:p>
            <a:fld id="{60E7465C-1FDE-4C7A-8D48-E6707CA2F83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47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26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7938"/>
            <a:ext cx="2133600" cy="365125"/>
          </a:xfrm>
          <a:prstGeom prst="rect">
            <a:avLst/>
          </a:prstGeom>
        </p:spPr>
        <p:txBody>
          <a:bodyPr/>
          <a:lstStyle/>
          <a:p>
            <a:fld id="{265B3CB4-A73C-4937-8F8C-5F55BCEF14F3}" type="datetimeFigureOut">
              <a:rPr lang="zh-CN" altLang="en-US" smtClean="0"/>
              <a:pPr/>
              <a:t>2020/4/21</a:t>
            </a:fld>
            <a:endParaRPr lang="zh-CN" altLang="en-US"/>
          </a:p>
        </p:txBody>
      </p:sp>
      <p:sp>
        <p:nvSpPr>
          <p:cNvPr id="6" name="页脚占位符 5"/>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7938"/>
            <a:ext cx="2133600" cy="365125"/>
          </a:xfrm>
          <a:prstGeom prst="rect">
            <a:avLst/>
          </a:prstGeom>
        </p:spPr>
        <p:txBody>
          <a:bodyPr/>
          <a:lstStyle/>
          <a:p>
            <a:fld id="{60E7465C-1FDE-4C7A-8D48-E6707CA2F834}"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2188"/>
            <a:ext cx="5486400" cy="5667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63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8925"/>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7938"/>
            <a:ext cx="2133600" cy="365125"/>
          </a:xfrm>
          <a:prstGeom prst="rect">
            <a:avLst/>
          </a:prstGeom>
        </p:spPr>
        <p:txBody>
          <a:bodyPr/>
          <a:lstStyle/>
          <a:p>
            <a:fld id="{265B3CB4-A73C-4937-8F8C-5F55BCEF14F3}" type="datetimeFigureOut">
              <a:rPr lang="zh-CN" altLang="en-US" smtClean="0"/>
              <a:pPr/>
              <a:t>2020/4/21</a:t>
            </a:fld>
            <a:endParaRPr lang="zh-CN" altLang="en-US"/>
          </a:p>
        </p:txBody>
      </p:sp>
      <p:sp>
        <p:nvSpPr>
          <p:cNvPr id="6" name="页脚占位符 5"/>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7938"/>
            <a:ext cx="2133600" cy="365125"/>
          </a:xfrm>
          <a:prstGeom prst="rect">
            <a:avLst/>
          </a:prstGeom>
        </p:spPr>
        <p:txBody>
          <a:bodyPr/>
          <a:lstStyle/>
          <a:p>
            <a:fld id="{60E7465C-1FDE-4C7A-8D48-E6707CA2F83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8.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6.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jpeg"/><Relationship Id="rId2" Type="http://schemas.openxmlformats.org/officeDocument/2006/relationships/slideLayout" Target="../slideLayouts/slideLayout23.xml"/><Relationship Id="rId16" Type="http://schemas.openxmlformats.org/officeDocument/2006/relationships/image" Target="../media/image9.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5" Type="http://schemas.openxmlformats.org/officeDocument/2006/relationships/image" Target="../media/image7.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10160" y="720725"/>
            <a:ext cx="9159240" cy="112395"/>
          </a:xfrm>
          <a:prstGeom prst="rect">
            <a:avLst/>
          </a:prstGeom>
          <a:solidFill>
            <a:srgbClr val="40B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4" cstate="print"/>
          <a:stretch>
            <a:fillRect/>
          </a:stretch>
        </p:blipFill>
        <p:spPr>
          <a:xfrm>
            <a:off x="8328025" y="71120"/>
            <a:ext cx="601345" cy="581025"/>
          </a:xfrm>
          <a:prstGeom prst="rect">
            <a:avLst/>
          </a:prstGeom>
        </p:spPr>
      </p:pic>
      <p:pic>
        <p:nvPicPr>
          <p:cNvPr id="9" name="图片 8" descr="万向logo-02"/>
          <p:cNvPicPr>
            <a:picLocks noChangeAspect="1"/>
          </p:cNvPicPr>
          <p:nvPr userDrawn="1"/>
        </p:nvPicPr>
        <p:blipFill>
          <a:blip r:embed="rId15" cstate="print"/>
          <a:stretch>
            <a:fillRect/>
          </a:stretch>
        </p:blipFill>
        <p:spPr>
          <a:xfrm>
            <a:off x="631190" y="71755"/>
            <a:ext cx="840740" cy="612775"/>
          </a:xfrm>
          <a:prstGeom prst="rect">
            <a:avLst/>
          </a:prstGeom>
        </p:spPr>
      </p:pic>
      <p:sp>
        <p:nvSpPr>
          <p:cNvPr id="10" name="文本框 11"/>
          <p:cNvSpPr txBox="1"/>
          <p:nvPr userDrawn="1"/>
        </p:nvSpPr>
        <p:spPr>
          <a:xfrm>
            <a:off x="5929322" y="215084"/>
            <a:ext cx="2320925" cy="457200"/>
          </a:xfrm>
          <a:prstGeom prst="rect">
            <a:avLst/>
          </a:prstGeom>
          <a:noFill/>
          <a:ln>
            <a:noFill/>
          </a:ln>
        </p:spPr>
        <p:txBody>
          <a:bodyPr wrap="none" rtlCol="0">
            <a:spAutoFit/>
          </a:bodyPr>
          <a:lstStyle/>
          <a:p>
            <a:r>
              <a:rPr lang="zh-CN" altLang="en-US" sz="2400" b="1" dirty="0">
                <a:solidFill>
                  <a:srgbClr val="40B4EA"/>
                </a:solidFill>
                <a:effectLst/>
                <a:latin typeface="华文新魏" panose="02010800040101010101" pitchFamily="2" charset="-122"/>
                <a:ea typeface="华文新魏" panose="02010800040101010101" pitchFamily="2" charset="-122"/>
              </a:rPr>
              <a:t>《高效课时通》</a:t>
            </a:r>
          </a:p>
        </p:txBody>
      </p:sp>
      <p:sp>
        <p:nvSpPr>
          <p:cNvPr id="11" name="矩形 10"/>
          <p:cNvSpPr/>
          <p:nvPr userDrawn="1"/>
        </p:nvSpPr>
        <p:spPr>
          <a:xfrm>
            <a:off x="-10795" y="5066665"/>
            <a:ext cx="9166225" cy="112395"/>
          </a:xfrm>
          <a:prstGeom prst="rect">
            <a:avLst/>
          </a:prstGeom>
          <a:solidFill>
            <a:srgbClr val="40B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0795" y="1757680"/>
            <a:ext cx="9159875" cy="3225165"/>
          </a:xfrm>
          <a:prstGeom prst="rect">
            <a:avLst/>
          </a:prstGeom>
          <a:solidFill>
            <a:srgbClr val="40B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a:blip r:embed="rId16" cstate="print"/>
          <a:stretch>
            <a:fillRect/>
          </a:stretch>
        </p:blipFill>
        <p:spPr>
          <a:xfrm>
            <a:off x="7704455" y="51435"/>
            <a:ext cx="422275" cy="600710"/>
          </a:xfrm>
          <a:prstGeom prst="rect">
            <a:avLst/>
          </a:prstGeom>
          <a:effectLst>
            <a:glow rad="127000">
              <a:schemeClr val="tx1">
                <a:lumMod val="50000"/>
                <a:lumOff val="50000"/>
                <a:alpha val="87000"/>
              </a:schemeClr>
            </a:glow>
          </a:effectLst>
        </p:spPr>
      </p:pic>
      <p:pic>
        <p:nvPicPr>
          <p:cNvPr id="14" name="图片 13"/>
          <p:cNvPicPr>
            <a:picLocks noChangeAspect="1"/>
          </p:cNvPicPr>
          <p:nvPr userDrawn="1"/>
        </p:nvPicPr>
        <p:blipFill>
          <a:blip r:embed="rId17" cstate="print"/>
          <a:stretch>
            <a:fillRect/>
          </a:stretch>
        </p:blipFill>
        <p:spPr>
          <a:xfrm>
            <a:off x="7692390" y="31750"/>
            <a:ext cx="434340" cy="62103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9" name="矩形 8"/>
          <p:cNvSpPr/>
          <p:nvPr userDrawn="1"/>
        </p:nvSpPr>
        <p:spPr>
          <a:xfrm>
            <a:off x="-10160" y="720896"/>
            <a:ext cx="9159240" cy="112421"/>
          </a:xfrm>
          <a:prstGeom prst="rect">
            <a:avLst/>
          </a:prstGeom>
          <a:solidFill>
            <a:srgbClr val="6BC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13" cstate="print"/>
          <a:stretch>
            <a:fillRect/>
          </a:stretch>
        </p:blipFill>
        <p:spPr>
          <a:xfrm>
            <a:off x="8328034" y="71141"/>
            <a:ext cx="601345" cy="581160"/>
          </a:xfrm>
          <a:prstGeom prst="rect">
            <a:avLst/>
          </a:prstGeom>
        </p:spPr>
      </p:pic>
      <p:sp>
        <p:nvSpPr>
          <p:cNvPr id="12" name="文本框 11"/>
          <p:cNvSpPr txBox="1"/>
          <p:nvPr userDrawn="1"/>
        </p:nvSpPr>
        <p:spPr>
          <a:xfrm>
            <a:off x="4336415" y="260411"/>
            <a:ext cx="2659702" cy="461665"/>
          </a:xfrm>
          <a:prstGeom prst="rect">
            <a:avLst/>
          </a:prstGeom>
          <a:noFill/>
          <a:ln>
            <a:noFill/>
          </a:ln>
        </p:spPr>
        <p:txBody>
          <a:bodyPr wrap="none" rtlCol="0">
            <a:spAutoFit/>
          </a:bodyPr>
          <a:lstStyle/>
          <a:p>
            <a:r>
              <a:rPr lang="zh-CN" altLang="en-US" sz="2400" b="1" baseline="0">
                <a:solidFill>
                  <a:srgbClr val="6BC76B"/>
                </a:solidFill>
                <a:effectLst/>
                <a:latin typeface="华文新魏" panose="02010800040101010101" pitchFamily="2" charset="-122"/>
                <a:ea typeface="华文新魏" panose="02010800040101010101" pitchFamily="2" charset="-122"/>
              </a:rPr>
              <a:t>万向思维精品图书</a:t>
            </a:r>
          </a:p>
        </p:txBody>
      </p:sp>
      <p:sp>
        <p:nvSpPr>
          <p:cNvPr id="8" name="矩形 7"/>
          <p:cNvSpPr/>
          <p:nvPr userDrawn="1"/>
        </p:nvSpPr>
        <p:spPr>
          <a:xfrm>
            <a:off x="-10795" y="5067843"/>
            <a:ext cx="9166225" cy="112421"/>
          </a:xfrm>
          <a:prstGeom prst="rect">
            <a:avLst/>
          </a:prstGeom>
          <a:solidFill>
            <a:srgbClr val="6BC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10795" y="1816525"/>
            <a:ext cx="9159875" cy="3225912"/>
          </a:xfrm>
          <a:prstGeom prst="rect">
            <a:avLst/>
          </a:prstGeom>
          <a:solidFill>
            <a:srgbClr val="6BC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C:\Users\Administrator\Desktop\课件制作\倍速PPT模板\封面图\物理.png物理"/>
          <p:cNvPicPr>
            <a:picLocks noChangeAspect="1"/>
          </p:cNvPicPr>
          <p:nvPr userDrawn="1"/>
        </p:nvPicPr>
        <p:blipFill>
          <a:blip r:embed="rId14" cstate="print"/>
          <a:srcRect/>
          <a:stretch>
            <a:fillRect/>
          </a:stretch>
        </p:blipFill>
        <p:spPr>
          <a:xfrm>
            <a:off x="7119620" y="51447"/>
            <a:ext cx="422275" cy="597038"/>
          </a:xfrm>
          <a:prstGeom prst="rect">
            <a:avLst/>
          </a:prstGeom>
          <a:effectLst>
            <a:glow rad="101600">
              <a:schemeClr val="bg1">
                <a:lumMod val="50000"/>
                <a:alpha val="40000"/>
              </a:schemeClr>
            </a:glow>
          </a:effectLst>
        </p:spPr>
      </p:pic>
      <p:pic>
        <p:nvPicPr>
          <p:cNvPr id="14" name="图片 13" descr="QQ图片20180502122035"/>
          <p:cNvPicPr>
            <a:picLocks noChangeAspect="1"/>
          </p:cNvPicPr>
          <p:nvPr userDrawn="1"/>
        </p:nvPicPr>
        <p:blipFill>
          <a:blip r:embed="rId15" cstate="print"/>
          <a:stretch>
            <a:fillRect/>
          </a:stretch>
        </p:blipFill>
        <p:spPr>
          <a:xfrm>
            <a:off x="311155" y="108615"/>
            <a:ext cx="757555" cy="506212"/>
          </a:xfrm>
          <a:prstGeom prst="rect">
            <a:avLst/>
          </a:prstGeom>
        </p:spPr>
      </p:pic>
      <p:pic>
        <p:nvPicPr>
          <p:cNvPr id="5" name="图片 4" descr="C:\Users\Administrator\Desktop\九年级.png九年级"/>
          <p:cNvPicPr>
            <a:picLocks noChangeAspect="1"/>
          </p:cNvPicPr>
          <p:nvPr userDrawn="1"/>
        </p:nvPicPr>
        <p:blipFill>
          <a:blip r:embed="rId16" cstate="print"/>
          <a:srcRect/>
          <a:stretch>
            <a:fillRect/>
          </a:stretch>
        </p:blipFill>
        <p:spPr>
          <a:xfrm>
            <a:off x="7699377" y="51451"/>
            <a:ext cx="421005" cy="600849"/>
          </a:xfrm>
          <a:prstGeom prst="rect">
            <a:avLst/>
          </a:prstGeom>
          <a:effectLst>
            <a:glow rad="101600">
              <a:schemeClr val="bg1">
                <a:lumMod val="50000"/>
                <a:alpha val="40000"/>
              </a:schemeClr>
            </a:glow>
          </a:effectLst>
        </p:spPr>
      </p:pic>
      <p:sp>
        <p:nvSpPr>
          <p:cNvPr id="11" name="标题 1"/>
          <p:cNvSpPr txBox="1">
            <a:spLocks/>
          </p:cNvSpPr>
          <p:nvPr userDrawn="1"/>
        </p:nvSpPr>
        <p:spPr>
          <a:xfrm>
            <a:off x="685800" y="2130923"/>
            <a:ext cx="7772400" cy="1470365"/>
          </a:xfrm>
          <a:prstGeom prst="rect">
            <a:avLst/>
          </a:prstGeom>
        </p:spPr>
        <p:txBody>
          <a:bodyPr/>
          <a:lstStyle>
            <a:lvl1pPr>
              <a:defRPr>
                <a:latin typeface="宋体" panose="02010600030101010101" pitchFamily="2" charset="-122"/>
                <a:cs typeface="宋体" panose="02010600030101010101" pitchFamily="2" charset="-122"/>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zh-CN" altLang="en-US" sz="4400" b="0" i="0" u="none" strike="noStrike" kern="1200" cap="none" spc="0" normalizeH="0" baseline="0" noProof="1">
              <a:ln>
                <a:noFill/>
              </a:ln>
              <a:solidFill>
                <a:schemeClr val="tx1"/>
              </a:solidFill>
              <a:effectLst/>
              <a:uLnTx/>
              <a:uFillTx/>
              <a:latin typeface="宋体" panose="02010600030101010101" pitchFamily="2" charset="-122"/>
              <a:ea typeface="+mj-ea"/>
              <a:cs typeface="宋体" panose="02010600030101010101" pitchFamily="2" charset="-122"/>
            </a:endParaRPr>
          </a:p>
        </p:txBody>
      </p:sp>
      <p:sp>
        <p:nvSpPr>
          <p:cNvPr id="15" name="副标题 2"/>
          <p:cNvSpPr txBox="1">
            <a:spLocks/>
          </p:cNvSpPr>
          <p:nvPr userDrawn="1"/>
        </p:nvSpPr>
        <p:spPr>
          <a:xfrm>
            <a:off x="1371600" y="3887100"/>
            <a:ext cx="6400800" cy="1753006"/>
          </a:xfrm>
          <a:prstGeom prst="rect">
            <a:avLst/>
          </a:prstGeom>
        </p:spPr>
        <p:txBody>
          <a:bodyPr/>
          <a:lstStyle>
            <a:lvl1pPr marL="0" indent="0" algn="ctr">
              <a:buNone/>
              <a:defRPr>
                <a:solidFill>
                  <a:schemeClr val="tx1">
                    <a:tint val="75000"/>
                  </a:schemeClr>
                </a:solidFill>
                <a:latin typeface="宋体" panose="02010600030101010101" pitchFamily="2" charset="-122"/>
                <a:cs typeface="宋体" panose="02010600030101010101"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2800" b="0" i="0" u="none" strike="noStrike" kern="1200" cap="none" spc="0" normalizeH="0" baseline="0" noProof="1">
              <a:ln>
                <a:noFill/>
              </a:ln>
              <a:solidFill>
                <a:schemeClr val="tx1">
                  <a:tint val="75000"/>
                </a:schemeClr>
              </a:solidFill>
              <a:effectLst/>
              <a:uLnTx/>
              <a:uFillTx/>
              <a:latin typeface="宋体" panose="02010600030101010101" pitchFamily="2" charset="-122"/>
              <a:ea typeface="+mn-ea"/>
              <a:cs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9" name="矩形 8"/>
          <p:cNvSpPr/>
          <p:nvPr userDrawn="1"/>
        </p:nvSpPr>
        <p:spPr>
          <a:xfrm>
            <a:off x="-10795" y="720897"/>
            <a:ext cx="9166225" cy="112421"/>
          </a:xfrm>
          <a:prstGeom prst="rect">
            <a:avLst/>
          </a:prstGeom>
          <a:solidFill>
            <a:srgbClr val="6BC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a:blip r:embed="rId13" cstate="print"/>
          <a:stretch>
            <a:fillRect/>
          </a:stretch>
        </p:blipFill>
        <p:spPr>
          <a:xfrm>
            <a:off x="8328036" y="71142"/>
            <a:ext cx="601345" cy="581160"/>
          </a:xfrm>
          <a:prstGeom prst="rect">
            <a:avLst/>
          </a:prstGeom>
        </p:spPr>
      </p:pic>
      <p:pic>
        <p:nvPicPr>
          <p:cNvPr id="5" name="图片 4" descr="QQ图片20180502122035"/>
          <p:cNvPicPr>
            <a:picLocks noChangeAspect="1"/>
          </p:cNvPicPr>
          <p:nvPr userDrawn="1"/>
        </p:nvPicPr>
        <p:blipFill>
          <a:blip r:embed="rId14" cstate="print"/>
          <a:stretch>
            <a:fillRect/>
          </a:stretch>
        </p:blipFill>
        <p:spPr>
          <a:xfrm>
            <a:off x="311155" y="108616"/>
            <a:ext cx="757555" cy="506212"/>
          </a:xfrm>
          <a:prstGeom prst="rect">
            <a:avLst/>
          </a:prstGeom>
        </p:spPr>
      </p:pic>
      <p:sp>
        <p:nvSpPr>
          <p:cNvPr id="7" name="文本框 6"/>
          <p:cNvSpPr txBox="1"/>
          <p:nvPr userDrawn="1"/>
        </p:nvSpPr>
        <p:spPr>
          <a:xfrm>
            <a:off x="4336415" y="260411"/>
            <a:ext cx="2659702" cy="461665"/>
          </a:xfrm>
          <a:prstGeom prst="rect">
            <a:avLst/>
          </a:prstGeom>
          <a:noFill/>
          <a:ln>
            <a:noFill/>
          </a:ln>
        </p:spPr>
        <p:txBody>
          <a:bodyPr wrap="none" rtlCol="0">
            <a:spAutoFit/>
          </a:bodyPr>
          <a:lstStyle/>
          <a:p>
            <a:r>
              <a:rPr lang="zh-CN" altLang="en-US" sz="2400" b="1" baseline="0">
                <a:solidFill>
                  <a:srgbClr val="6BC76B"/>
                </a:solidFill>
                <a:effectLst/>
                <a:latin typeface="华文新魏" panose="02010800040101010101" pitchFamily="2" charset="-122"/>
                <a:ea typeface="华文新魏" panose="02010800040101010101" pitchFamily="2" charset="-122"/>
              </a:rPr>
              <a:t>万向思维精品图书</a:t>
            </a:r>
          </a:p>
        </p:txBody>
      </p:sp>
      <p:pic>
        <p:nvPicPr>
          <p:cNvPr id="10" name="图片 9" descr="C:\Users\Administrator\Desktop\课件制作\倍速PPT模板\封面图\物理.png物理"/>
          <p:cNvPicPr>
            <a:picLocks noChangeAspect="1"/>
          </p:cNvPicPr>
          <p:nvPr userDrawn="1"/>
        </p:nvPicPr>
        <p:blipFill>
          <a:blip r:embed="rId15" cstate="print"/>
          <a:srcRect/>
          <a:stretch>
            <a:fillRect/>
          </a:stretch>
        </p:blipFill>
        <p:spPr>
          <a:xfrm>
            <a:off x="7119620" y="51447"/>
            <a:ext cx="422275" cy="597038"/>
          </a:xfrm>
          <a:prstGeom prst="rect">
            <a:avLst/>
          </a:prstGeom>
          <a:effectLst>
            <a:glow rad="101600">
              <a:schemeClr val="bg1">
                <a:lumMod val="50000"/>
                <a:alpha val="40000"/>
              </a:schemeClr>
            </a:glow>
          </a:effectLst>
        </p:spPr>
      </p:pic>
      <p:pic>
        <p:nvPicPr>
          <p:cNvPr id="11" name="图片 10" descr="C:\Users\Administrator\Desktop\九年级.png九年级"/>
          <p:cNvPicPr>
            <a:picLocks noChangeAspect="1"/>
          </p:cNvPicPr>
          <p:nvPr userDrawn="1"/>
        </p:nvPicPr>
        <p:blipFill>
          <a:blip r:embed="rId16" cstate="print"/>
          <a:srcRect/>
          <a:stretch>
            <a:fillRect/>
          </a:stretch>
        </p:blipFill>
        <p:spPr>
          <a:xfrm>
            <a:off x="7699377" y="51452"/>
            <a:ext cx="421005" cy="600849"/>
          </a:xfrm>
          <a:prstGeom prst="rect">
            <a:avLst/>
          </a:prstGeom>
          <a:effectLst>
            <a:glow rad="101600">
              <a:schemeClr val="bg1">
                <a:lumMod val="50000"/>
                <a:alpha val="40000"/>
              </a:schemeClr>
            </a:glow>
          </a:effectLst>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idx="4294967295"/>
          </p:nvPr>
        </p:nvSpPr>
        <p:spPr>
          <a:xfrm>
            <a:off x="0" y="2130425"/>
            <a:ext cx="9144000" cy="1471613"/>
          </a:xfrm>
          <a:prstGeom prst="rect">
            <a:avLst/>
          </a:prstGeom>
        </p:spPr>
        <p:txBody>
          <a:bodyPr/>
          <a:lstStyle/>
          <a:p>
            <a:pPr algn="ctr"/>
            <a:r>
              <a:rPr lang="zh-CN" altLang="en-US" sz="6000" b="1" dirty="0" smtClean="0">
                <a:solidFill>
                  <a:srgbClr val="FF6700"/>
                </a:solidFill>
                <a:latin typeface="华文新魏" panose="02010800040101010101" pitchFamily="2" charset="-122"/>
                <a:ea typeface="华文新魏" panose="02010800040101010101" pitchFamily="2" charset="-122"/>
              </a:rPr>
              <a:t>教学课件</a:t>
            </a:r>
            <a:br>
              <a:rPr lang="zh-CN" altLang="en-US" sz="6000" b="1" dirty="0" smtClean="0">
                <a:solidFill>
                  <a:srgbClr val="FF6700"/>
                </a:solidFill>
                <a:latin typeface="华文新魏" panose="02010800040101010101" pitchFamily="2" charset="-122"/>
                <a:ea typeface="华文新魏" panose="02010800040101010101" pitchFamily="2" charset="-122"/>
              </a:rPr>
            </a:br>
            <a:r>
              <a:rPr lang="zh-CN" altLang="en-US" b="1" dirty="0" smtClean="0">
                <a:solidFill>
                  <a:schemeClr val="bg1"/>
                </a:solidFill>
                <a:latin typeface="Arial" panose="020B0604020202020204" pitchFamily="34" charset="0"/>
                <a:ea typeface="华文行楷" panose="02010800040101010101" pitchFamily="2" charset="-122"/>
              </a:rPr>
              <a:t/>
            </a:r>
            <a:br>
              <a:rPr lang="zh-CN" altLang="en-US" b="1" dirty="0" smtClean="0">
                <a:solidFill>
                  <a:schemeClr val="bg1"/>
                </a:solidFill>
                <a:latin typeface="Arial" panose="020B0604020202020204" pitchFamily="34" charset="0"/>
                <a:ea typeface="华文行楷" panose="02010800040101010101" pitchFamily="2" charset="-122"/>
              </a:rPr>
            </a:br>
            <a:endParaRPr lang="zh-CN" altLang="en-US" dirty="0"/>
          </a:p>
        </p:txBody>
      </p:sp>
      <p:sp>
        <p:nvSpPr>
          <p:cNvPr id="5" name="副标题 4"/>
          <p:cNvSpPr>
            <a:spLocks noGrp="1"/>
          </p:cNvSpPr>
          <p:nvPr>
            <p:ph type="subTitle" idx="4294967295"/>
          </p:nvPr>
        </p:nvSpPr>
        <p:spPr>
          <a:xfrm>
            <a:off x="0" y="3786984"/>
            <a:ext cx="9144000" cy="1757362"/>
          </a:xfrm>
          <a:prstGeom prst="rect">
            <a:avLst/>
          </a:prstGeom>
        </p:spPr>
        <p:txBody>
          <a:bodyPr/>
          <a:lstStyle/>
          <a:p>
            <a:pPr algn="ctr">
              <a:buNone/>
            </a:pPr>
            <a:r>
              <a:rPr lang="zh-CN" altLang="en-US" sz="4000" b="1" dirty="0" smtClean="0">
                <a:solidFill>
                  <a:srgbClr val="F94D2B"/>
                </a:solidFill>
                <a:latin typeface="华文楷体" panose="02010600040101010101" pitchFamily="2" charset="-122"/>
                <a:ea typeface="华文楷体" panose="02010600040101010101" pitchFamily="2" charset="-122"/>
              </a:rPr>
              <a:t>物理 九年级全一册 北师大版</a:t>
            </a:r>
            <a:endParaRPr lang="zh-CN" altLang="en-US" sz="4000" dirty="0">
              <a:solidFill>
                <a:srgbClr val="F94D2B"/>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a:spLocks noChangeArrowheads="1"/>
          </p:cNvSpPr>
          <p:nvPr/>
        </p:nvSpPr>
        <p:spPr bwMode="auto">
          <a:xfrm>
            <a:off x="654105" y="1771343"/>
            <a:ext cx="7776864" cy="1734185"/>
          </a:xfrm>
          <a:custGeom>
            <a:avLst/>
            <a:gdLst>
              <a:gd name="T0" fmla="*/ 9199635 w 7715336"/>
              <a:gd name="T1" fmla="*/ 774558 h 1505545"/>
              <a:gd name="T2" fmla="*/ 4599822 w 7715336"/>
              <a:gd name="T3" fmla="*/ 1549116 h 1505545"/>
              <a:gd name="T4" fmla="*/ 0 w 7715336"/>
              <a:gd name="T5" fmla="*/ 774558 h 1505545"/>
              <a:gd name="T6" fmla="*/ 4599822 w 7715336"/>
              <a:gd name="T7" fmla="*/ 0 h 1505545"/>
              <a:gd name="T8" fmla="*/ 0 60000 65536"/>
              <a:gd name="T9" fmla="*/ 5898240 60000 65536"/>
              <a:gd name="T10" fmla="*/ 11796480 60000 65536"/>
              <a:gd name="T11" fmla="*/ 17694720 60000 65536"/>
              <a:gd name="T12" fmla="*/ 0 w 7715336"/>
              <a:gd name="T13" fmla="*/ 125465 h 1505545"/>
              <a:gd name="T14" fmla="*/ 7589868 w 7715336"/>
              <a:gd name="T15" fmla="*/ 1505545 h 1505545"/>
            </a:gdLst>
            <a:ahLst/>
            <a:cxnLst>
              <a:cxn ang="T8">
                <a:pos x="T0" y="T1"/>
              </a:cxn>
              <a:cxn ang="T9">
                <a:pos x="T2" y="T3"/>
              </a:cxn>
              <a:cxn ang="T10">
                <a:pos x="T4" y="T5"/>
              </a:cxn>
              <a:cxn ang="T11">
                <a:pos x="T6" y="T7"/>
              </a:cxn>
            </a:cxnLst>
            <a:rect l="T12" t="T13" r="T14" b="T15"/>
            <a:pathLst>
              <a:path w="7715336" h="1505545">
                <a:moveTo>
                  <a:pt x="0" y="0"/>
                </a:moveTo>
                <a:lnTo>
                  <a:pt x="7464407" y="0"/>
                </a:lnTo>
                <a:lnTo>
                  <a:pt x="7715336" y="250929"/>
                </a:lnTo>
                <a:lnTo>
                  <a:pt x="7715336" y="1505545"/>
                </a:lnTo>
                <a:lnTo>
                  <a:pt x="0" y="1505545"/>
                </a:lnTo>
                <a:close/>
              </a:path>
            </a:pathLst>
          </a:custGeom>
          <a:noFill/>
          <a:ln w="38100">
            <a:solidFill>
              <a:schemeClr val="bg1"/>
            </a:solidFill>
            <a:miter lim="800000"/>
          </a:ln>
        </p:spPr>
        <p:txBody>
          <a:bodyPr wrap="square" lIns="72567" tIns="36283" rIns="72567" bIns="36283">
            <a:spAutoFit/>
          </a:bodyPr>
          <a:lstStyle/>
          <a:p>
            <a:pPr>
              <a:lnSpc>
                <a:spcPct val="150000"/>
              </a:lnSpc>
            </a:pPr>
            <a:r>
              <a:rPr lang="zh-CN" altLang="en-US" sz="2400" baseline="0" dirty="0" smtClean="0">
                <a:solidFill>
                  <a:srgbClr val="000000"/>
                </a:solidFill>
                <a:latin typeface="宋体" panose="02010600030101010101" pitchFamily="2" charset="-122"/>
                <a:cs typeface="宋体" panose="02010600030101010101" pitchFamily="2" charset="-122"/>
              </a:rPr>
              <a:t>如果</a:t>
            </a:r>
            <a:r>
              <a:rPr lang="zh-CN" altLang="en-US" sz="2400" baseline="0" dirty="0">
                <a:solidFill>
                  <a:srgbClr val="000000"/>
                </a:solidFill>
                <a:latin typeface="宋体" panose="02010600030101010101" pitchFamily="2" charset="-122"/>
                <a:cs typeface="宋体" panose="02010600030101010101" pitchFamily="2" charset="-122"/>
              </a:rPr>
              <a:t>在线圈越过平衡位置后停止对线圈供电，由于惯性，线圈继续</a:t>
            </a:r>
            <a:r>
              <a:rPr lang="zh-CN" altLang="en-US" sz="2400" baseline="0" dirty="0" smtClean="0">
                <a:solidFill>
                  <a:srgbClr val="000000"/>
                </a:solidFill>
                <a:latin typeface="宋体" panose="02010600030101010101" pitchFamily="2" charset="-122"/>
                <a:cs typeface="宋体" panose="02010600030101010101" pitchFamily="2" charset="-122"/>
              </a:rPr>
              <a:t>转动。转动</a:t>
            </a:r>
            <a:r>
              <a:rPr lang="zh-CN" altLang="en-US" sz="2400" baseline="0" dirty="0">
                <a:solidFill>
                  <a:srgbClr val="000000"/>
                </a:solidFill>
                <a:latin typeface="宋体" panose="02010600030101010101" pitchFamily="2" charset="-122"/>
                <a:cs typeface="宋体" panose="02010600030101010101" pitchFamily="2" charset="-122"/>
              </a:rPr>
              <a:t>半周后再继续供电，线圈不就可以持续转下去了吗？</a:t>
            </a:r>
          </a:p>
        </p:txBody>
      </p:sp>
      <p:sp>
        <p:nvSpPr>
          <p:cNvPr id="13321" name="Text Box 12"/>
          <p:cNvSpPr txBox="1">
            <a:spLocks noChangeArrowheads="1"/>
          </p:cNvSpPr>
          <p:nvPr/>
        </p:nvSpPr>
        <p:spPr bwMode="auto">
          <a:xfrm>
            <a:off x="654107" y="1126954"/>
            <a:ext cx="2645463" cy="644673"/>
          </a:xfrm>
          <a:prstGeom prst="rect">
            <a:avLst/>
          </a:prstGeom>
          <a:noFill/>
          <a:ln w="9525">
            <a:noFill/>
            <a:miter lim="800000"/>
          </a:ln>
        </p:spPr>
        <p:txBody>
          <a:bodyPr lIns="72567" tIns="36283" rIns="72567" bIns="36283" anchor="ctr"/>
          <a:lstStyle/>
          <a:p>
            <a:pPr>
              <a:lnSpc>
                <a:spcPct val="150000"/>
              </a:lnSpc>
            </a:pPr>
            <a:r>
              <a:rPr lang="zh-CN" altLang="en-US" sz="2400" baseline="0" dirty="0">
                <a:solidFill>
                  <a:srgbClr val="000000"/>
                </a:solidFill>
                <a:latin typeface="宋体" panose="02010600030101010101" pitchFamily="2" charset="-122"/>
                <a:cs typeface="Times New Roman" panose="02020603050405020304" pitchFamily="18" charset="0"/>
              </a:rPr>
              <a:t>想想做做</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ldLvl="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2"/>
          <p:cNvPicPr>
            <a:picLocks noChangeAspect="1" noChangeArrowheads="1"/>
          </p:cNvPicPr>
          <p:nvPr/>
        </p:nvPicPr>
        <p:blipFill>
          <a:blip r:embed="rId2" cstate="print"/>
          <a:srcRect/>
          <a:stretch>
            <a:fillRect/>
          </a:stretch>
        </p:blipFill>
        <p:spPr bwMode="auto">
          <a:xfrm>
            <a:off x="827584" y="1989301"/>
            <a:ext cx="3429994" cy="3048268"/>
          </a:xfrm>
          <a:prstGeom prst="rect">
            <a:avLst/>
          </a:prstGeom>
          <a:noFill/>
          <a:ln w="9525">
            <a:noFill/>
            <a:miter lim="800000"/>
            <a:headEnd/>
            <a:tailEnd/>
          </a:ln>
        </p:spPr>
      </p:pic>
      <p:pic>
        <p:nvPicPr>
          <p:cNvPr id="28690" name="Picture 18" descr="图片1"/>
          <p:cNvPicPr>
            <a:picLocks noChangeAspect="1" noChangeArrowheads="1"/>
          </p:cNvPicPr>
          <p:nvPr/>
        </p:nvPicPr>
        <p:blipFill>
          <a:blip r:embed="rId3" cstate="print"/>
          <a:srcRect/>
          <a:stretch>
            <a:fillRect/>
          </a:stretch>
        </p:blipFill>
        <p:spPr bwMode="auto">
          <a:xfrm>
            <a:off x="4499992" y="1960415"/>
            <a:ext cx="3312368" cy="3077155"/>
          </a:xfrm>
          <a:prstGeom prst="rect">
            <a:avLst/>
          </a:prstGeom>
          <a:noFill/>
          <a:ln w="9525">
            <a:noFill/>
            <a:miter lim="800000"/>
            <a:headEnd/>
            <a:tailEnd/>
          </a:ln>
        </p:spPr>
      </p:pic>
      <p:sp>
        <p:nvSpPr>
          <p:cNvPr id="2" name="矩形 1"/>
          <p:cNvSpPr/>
          <p:nvPr/>
        </p:nvSpPr>
        <p:spPr>
          <a:xfrm>
            <a:off x="827259" y="996143"/>
            <a:ext cx="2316480" cy="645160"/>
          </a:xfrm>
          <a:prstGeom prst="rect">
            <a:avLst/>
          </a:prstGeom>
        </p:spPr>
        <p:txBody>
          <a:bodyPr wrap="none">
            <a:spAutoFit/>
          </a:bodyPr>
          <a:lstStyle/>
          <a:p>
            <a:pPr>
              <a:lnSpc>
                <a:spcPct val="150000"/>
              </a:lnSpc>
            </a:pPr>
            <a:r>
              <a:rPr lang="zh-CN" altLang="en-US" sz="2400" baseline="0" dirty="0" smtClean="0">
                <a:solidFill>
                  <a:srgbClr val="000000"/>
                </a:solidFill>
                <a:latin typeface="Times New Roman" panose="02020603050405020304" pitchFamily="18" charset="0"/>
                <a:cs typeface="Times New Roman" panose="02020603050405020304" pitchFamily="18" charset="0"/>
              </a:rPr>
              <a:t>学</a:t>
            </a:r>
            <a:r>
              <a:rPr lang="zh-CN" altLang="en-US" sz="2400" baseline="0" dirty="0">
                <a:solidFill>
                  <a:srgbClr val="000000"/>
                </a:solidFill>
                <a:latin typeface="Times New Roman" panose="02020603050405020304" pitchFamily="18" charset="0"/>
                <a:cs typeface="Times New Roman" panose="02020603050405020304" pitchFamily="18" charset="0"/>
              </a:rPr>
              <a:t>做小小电动机</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2"/>
          <p:cNvSpPr txBox="1">
            <a:spLocks noChangeArrowheads="1"/>
          </p:cNvSpPr>
          <p:nvPr/>
        </p:nvSpPr>
        <p:spPr bwMode="auto">
          <a:xfrm>
            <a:off x="718820" y="1501140"/>
            <a:ext cx="7996555" cy="1179830"/>
          </a:xfrm>
          <a:prstGeom prst="rect">
            <a:avLst/>
          </a:prstGeom>
          <a:noFill/>
          <a:ln w="9525">
            <a:noFill/>
            <a:miter lim="800000"/>
          </a:ln>
        </p:spPr>
        <p:txBody>
          <a:bodyPr wrap="square" lIns="72567" tIns="36283" rIns="72567" bIns="36283">
            <a:spAutoFit/>
          </a:bodyPr>
          <a:lstStyle/>
          <a:p>
            <a:pPr>
              <a:lnSpc>
                <a:spcPct val="150000"/>
              </a:lnSpc>
            </a:pPr>
            <a:r>
              <a:rPr lang="zh-CN" altLang="en-US" sz="2400" baseline="0" dirty="0" smtClean="0">
                <a:solidFill>
                  <a:srgbClr val="000000"/>
                </a:solidFill>
                <a:latin typeface="宋体" panose="02010600030101010101" pitchFamily="2" charset="-122"/>
                <a:cs typeface="Times New Roman" panose="02020603050405020304" pitchFamily="18" charset="0"/>
              </a:rPr>
              <a:t>电动机</a:t>
            </a:r>
            <a:r>
              <a:rPr lang="zh-CN" altLang="en-US" sz="2400" baseline="0" dirty="0">
                <a:solidFill>
                  <a:srgbClr val="000000"/>
                </a:solidFill>
                <a:latin typeface="宋体" panose="02010600030101010101" pitchFamily="2" charset="-122"/>
                <a:cs typeface="Times New Roman" panose="02020603050405020304" pitchFamily="18" charset="0"/>
              </a:rPr>
              <a:t>由两部分组成：</a:t>
            </a:r>
            <a:endParaRPr lang="en-US" sz="2400" baseline="0" dirty="0">
              <a:solidFill>
                <a:srgbClr val="000000"/>
              </a:solidFill>
              <a:latin typeface="宋体" panose="02010600030101010101" pitchFamily="2" charset="-122"/>
              <a:cs typeface="Times New Roman" panose="02020603050405020304" pitchFamily="18" charset="0"/>
            </a:endParaRPr>
          </a:p>
          <a:p>
            <a:pPr>
              <a:lnSpc>
                <a:spcPct val="150000"/>
              </a:lnSpc>
            </a:pPr>
            <a:r>
              <a:rPr lang="zh-CN" altLang="en-US" sz="2400" baseline="0" dirty="0" smtClean="0">
                <a:solidFill>
                  <a:srgbClr val="000000"/>
                </a:solidFill>
                <a:latin typeface="宋体" panose="02010600030101010101" pitchFamily="2" charset="-122"/>
                <a:cs typeface="Times New Roman" panose="02020603050405020304" pitchFamily="18" charset="0"/>
              </a:rPr>
              <a:t>能够</a:t>
            </a:r>
            <a:r>
              <a:rPr lang="zh-CN" altLang="en-US" sz="2400" baseline="0" dirty="0">
                <a:solidFill>
                  <a:srgbClr val="000000"/>
                </a:solidFill>
                <a:latin typeface="宋体" panose="02010600030101010101" pitchFamily="2" charset="-122"/>
                <a:cs typeface="Times New Roman" panose="02020603050405020304" pitchFamily="18" charset="0"/>
              </a:rPr>
              <a:t>转动的线圈，也叫</a:t>
            </a:r>
            <a:r>
              <a:rPr lang="zh-CN" altLang="en-US" sz="2400" baseline="0" dirty="0" smtClean="0">
                <a:solidFill>
                  <a:srgbClr val="000000"/>
                </a:solidFill>
                <a:latin typeface="宋体" panose="02010600030101010101" pitchFamily="2" charset="-122"/>
                <a:cs typeface="Times New Roman" panose="02020603050405020304" pitchFamily="18" charset="0"/>
              </a:rPr>
              <a:t>转子；固定</a:t>
            </a:r>
            <a:r>
              <a:rPr lang="zh-CN" altLang="en-US" sz="2400" baseline="0" dirty="0">
                <a:solidFill>
                  <a:srgbClr val="000000"/>
                </a:solidFill>
                <a:latin typeface="宋体" panose="02010600030101010101" pitchFamily="2" charset="-122"/>
                <a:cs typeface="Times New Roman" panose="02020603050405020304" pitchFamily="18" charset="0"/>
              </a:rPr>
              <a:t>不动的磁体，也叫</a:t>
            </a:r>
            <a:r>
              <a:rPr lang="zh-CN" altLang="en-US" sz="2400" baseline="0" dirty="0" smtClean="0">
                <a:solidFill>
                  <a:srgbClr val="000000"/>
                </a:solidFill>
                <a:latin typeface="宋体" panose="02010600030101010101" pitchFamily="2" charset="-122"/>
                <a:cs typeface="Times New Roman" panose="02020603050405020304" pitchFamily="18" charset="0"/>
              </a:rPr>
              <a:t>定子。</a:t>
            </a:r>
          </a:p>
        </p:txBody>
      </p:sp>
      <p:sp>
        <p:nvSpPr>
          <p:cNvPr id="2" name="矩形 1"/>
          <p:cNvSpPr/>
          <p:nvPr/>
        </p:nvSpPr>
        <p:spPr>
          <a:xfrm>
            <a:off x="588010" y="855980"/>
            <a:ext cx="3383915" cy="559769"/>
          </a:xfrm>
          <a:prstGeom prst="rect">
            <a:avLst/>
          </a:prstGeom>
        </p:spPr>
        <p:txBody>
          <a:bodyPr wrap="square">
            <a:spAutoFit/>
          </a:bodyPr>
          <a:lstStyle/>
          <a:p>
            <a:pPr algn="l">
              <a:lnSpc>
                <a:spcPct val="150000"/>
              </a:lnSpc>
              <a:buFont typeface="Arial" panose="020B0604020202020204" pitchFamily="34" charset="0"/>
              <a:buNone/>
              <a:defRPr/>
            </a:pPr>
            <a:r>
              <a:rPr lang="en-US" altLang="zh-CN" sz="2400" b="1" baseline="0" dirty="0" smtClean="0">
                <a:solidFill>
                  <a:srgbClr val="000000"/>
                </a:solidFill>
                <a:latin typeface="宋体" panose="02010600030101010101" pitchFamily="2" charset="-122"/>
                <a:cs typeface="宋体" panose="02010600030101010101" pitchFamily="2" charset="-122"/>
                <a:sym typeface="+mn-ea"/>
              </a:rPr>
              <a:t>1.</a:t>
            </a:r>
            <a:r>
              <a:rPr lang="zh-CN" altLang="en-US" sz="2400" b="1" baseline="0" dirty="0" smtClean="0">
                <a:solidFill>
                  <a:srgbClr val="000000"/>
                </a:solidFill>
                <a:latin typeface="宋体" panose="02010600030101010101" pitchFamily="2" charset="-122"/>
                <a:cs typeface="宋体" panose="02010600030101010101" pitchFamily="2" charset="-122"/>
              </a:rPr>
              <a:t>电动机</a:t>
            </a:r>
            <a:r>
              <a:rPr lang="zh-CN" altLang="en-US" sz="2400" b="1" baseline="0" dirty="0">
                <a:solidFill>
                  <a:srgbClr val="000000"/>
                </a:solidFill>
                <a:latin typeface="宋体" panose="02010600030101010101" pitchFamily="2" charset="-122"/>
                <a:cs typeface="宋体" panose="02010600030101010101" pitchFamily="2" charset="-122"/>
              </a:rPr>
              <a:t>的基本构造</a:t>
            </a:r>
          </a:p>
        </p:txBody>
      </p:sp>
      <p:sp>
        <p:nvSpPr>
          <p:cNvPr id="3" name="矩形 2"/>
          <p:cNvSpPr/>
          <p:nvPr/>
        </p:nvSpPr>
        <p:spPr>
          <a:xfrm>
            <a:off x="718820" y="3058795"/>
            <a:ext cx="7995920" cy="1753235"/>
          </a:xfrm>
          <a:prstGeom prst="rect">
            <a:avLst/>
          </a:prstGeom>
        </p:spPr>
        <p:txBody>
          <a:bodyPr wrap="square">
            <a:spAutoFit/>
          </a:bodyPr>
          <a:lstStyle/>
          <a:p>
            <a:pPr>
              <a:lnSpc>
                <a:spcPct val="150000"/>
              </a:lnSpc>
            </a:pPr>
            <a:r>
              <a:rPr lang="zh-CN" altLang="en-US" sz="2400" baseline="0" dirty="0">
                <a:solidFill>
                  <a:srgbClr val="000000"/>
                </a:solidFill>
                <a:latin typeface="宋体" panose="02010600030101010101" pitchFamily="2" charset="-122"/>
                <a:cs typeface="Times New Roman" panose="02020603050405020304" pitchFamily="18" charset="0"/>
              </a:rPr>
              <a:t>想一想：如果在线圈转动的后半周，不是停止给线圈供电，而是设法改变后半周的电流方向，使线圈在后半周也获得动力，线圈不就能转得更平稳了吗？</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20"/>
          <p:cNvPicPr>
            <a:picLocks noChangeAspect="1" noChangeArrowheads="1"/>
          </p:cNvPicPr>
          <p:nvPr/>
        </p:nvPicPr>
        <p:blipFill>
          <a:blip r:embed="rId2" cstate="print"/>
          <a:srcRect/>
          <a:stretch>
            <a:fillRect/>
          </a:stretch>
        </p:blipFill>
        <p:spPr bwMode="auto">
          <a:xfrm>
            <a:off x="3000375" y="1500505"/>
            <a:ext cx="4317365" cy="4109720"/>
          </a:xfrm>
          <a:prstGeom prst="rect">
            <a:avLst/>
          </a:prstGeom>
          <a:noFill/>
          <a:ln w="9525">
            <a:noFill/>
            <a:miter lim="800000"/>
            <a:headEnd/>
            <a:tailEnd/>
          </a:ln>
        </p:spPr>
      </p:pic>
      <p:sp>
        <p:nvSpPr>
          <p:cNvPr id="15363" name="Text Box 2"/>
          <p:cNvSpPr txBox="1">
            <a:spLocks noChangeArrowheads="1"/>
          </p:cNvSpPr>
          <p:nvPr/>
        </p:nvSpPr>
        <p:spPr bwMode="auto">
          <a:xfrm>
            <a:off x="500034" y="786588"/>
            <a:ext cx="8208963" cy="1179830"/>
          </a:xfrm>
          <a:prstGeom prst="rect">
            <a:avLst/>
          </a:prstGeom>
          <a:noFill/>
          <a:ln w="9525">
            <a:noFill/>
            <a:miter lim="800000"/>
          </a:ln>
        </p:spPr>
        <p:txBody>
          <a:bodyPr lIns="72567" tIns="36283" rIns="72567" bIns="36283">
            <a:spAutoFit/>
          </a:bodyPr>
          <a:lstStyle/>
          <a:p>
            <a:pPr>
              <a:lnSpc>
                <a:spcPct val="150000"/>
              </a:lnSpc>
            </a:pPr>
            <a:r>
              <a:rPr lang="en-US" altLang="zh-CN" sz="2400" b="1" baseline="0" dirty="0">
                <a:solidFill>
                  <a:srgbClr val="000000"/>
                </a:solidFill>
                <a:latin typeface="宋体" panose="02010600030101010101" pitchFamily="2" charset="-122"/>
                <a:cs typeface="宋体" panose="02010600030101010101" pitchFamily="2" charset="-122"/>
              </a:rPr>
              <a:t>2</a:t>
            </a:r>
            <a:r>
              <a:rPr lang="zh-CN" altLang="en-US" sz="2400" b="1" baseline="0" dirty="0">
                <a:solidFill>
                  <a:srgbClr val="000000"/>
                </a:solidFill>
                <a:latin typeface="宋体" panose="02010600030101010101" pitchFamily="2" charset="-122"/>
                <a:cs typeface="宋体" panose="02010600030101010101" pitchFamily="2" charset="-122"/>
              </a:rPr>
              <a:t>．换向器</a:t>
            </a:r>
          </a:p>
          <a:p>
            <a:pPr>
              <a:lnSpc>
                <a:spcPct val="150000"/>
              </a:lnSpc>
            </a:pPr>
            <a:r>
              <a:rPr lang="zh-CN" altLang="en-US" sz="2400" baseline="0" dirty="0">
                <a:solidFill>
                  <a:srgbClr val="000000"/>
                </a:solidFill>
                <a:latin typeface="宋体" panose="02010600030101010101" pitchFamily="2" charset="-122"/>
                <a:cs typeface="宋体" panose="02010600030101010101" pitchFamily="2" charset="-122"/>
              </a:rPr>
              <a:t>通过换向器可以使线圈中电流每半周改变一次。</a:t>
            </a:r>
            <a:endParaRPr lang="en-US" altLang="zh-CN" sz="2400" baseline="0" dirty="0">
              <a:solidFill>
                <a:srgbClr val="000000"/>
              </a:solidFill>
              <a:latin typeface="宋体" panose="02010600030101010101" pitchFamily="2" charset="-122"/>
              <a:cs typeface="宋体" panose="02010600030101010101" pitchFamily="2" charset="-122"/>
            </a:endParaRPr>
          </a:p>
        </p:txBody>
      </p:sp>
      <p:sp>
        <p:nvSpPr>
          <p:cNvPr id="26628" name="AutoShape 4"/>
          <p:cNvSpPr>
            <a:spLocks noChangeArrowheads="1"/>
          </p:cNvSpPr>
          <p:nvPr/>
        </p:nvSpPr>
        <p:spPr bwMode="auto">
          <a:xfrm>
            <a:off x="2128520" y="5086350"/>
            <a:ext cx="1519555" cy="517525"/>
          </a:xfrm>
          <a:prstGeom prst="wedgeRectCallout">
            <a:avLst>
              <a:gd name="adj1" fmla="val 85227"/>
              <a:gd name="adj2" fmla="val -130858"/>
            </a:avLst>
          </a:prstGeom>
          <a:noFill/>
          <a:ln w="28575">
            <a:solidFill>
              <a:srgbClr val="0066CC"/>
            </a:solidFill>
            <a:miter lim="800000"/>
          </a:ln>
        </p:spPr>
        <p:txBody>
          <a:bodyPr lIns="72567" tIns="36283" rIns="72567" bIns="36283"/>
          <a:lstStyle/>
          <a:p>
            <a:pPr>
              <a:lnSpc>
                <a:spcPct val="150000"/>
              </a:lnSpc>
            </a:pPr>
            <a:endParaRPr lang="zh-CN" altLang="en-US" sz="2000" dirty="0">
              <a:solidFill>
                <a:srgbClr val="000000"/>
              </a:solidFill>
              <a:latin typeface="宋体" panose="02010600030101010101" pitchFamily="2" charset="-122"/>
            </a:endParaRPr>
          </a:p>
        </p:txBody>
      </p:sp>
      <p:sp>
        <p:nvSpPr>
          <p:cNvPr id="26629" name="AutoShape 5"/>
          <p:cNvSpPr>
            <a:spLocks noChangeArrowheads="1"/>
          </p:cNvSpPr>
          <p:nvPr/>
        </p:nvSpPr>
        <p:spPr bwMode="auto">
          <a:xfrm>
            <a:off x="1332865" y="2897505"/>
            <a:ext cx="812800" cy="457200"/>
          </a:xfrm>
          <a:prstGeom prst="wedgeRectCallout">
            <a:avLst>
              <a:gd name="adj1" fmla="val 200781"/>
              <a:gd name="adj2" fmla="val 173333"/>
            </a:avLst>
          </a:prstGeom>
          <a:noFill/>
          <a:ln w="28575">
            <a:solidFill>
              <a:srgbClr val="0066CC"/>
            </a:solidFill>
            <a:miter lim="800000"/>
          </a:ln>
        </p:spPr>
        <p:txBody>
          <a:bodyPr lIns="72567" tIns="36283" rIns="72567" bIns="36283"/>
          <a:lstStyle/>
          <a:p>
            <a:pPr>
              <a:lnSpc>
                <a:spcPct val="150000"/>
              </a:lnSpc>
              <a:spcBef>
                <a:spcPct val="50000"/>
              </a:spcBef>
            </a:pPr>
            <a:endParaRPr lang="zh-CN" altLang="en-US" sz="2000" dirty="0">
              <a:solidFill>
                <a:srgbClr val="000000"/>
              </a:solidFill>
              <a:latin typeface="宋体" panose="02010600030101010101" pitchFamily="2" charset="-122"/>
            </a:endParaRPr>
          </a:p>
        </p:txBody>
      </p:sp>
      <p:sp>
        <p:nvSpPr>
          <p:cNvPr id="26630" name="Oval 6"/>
          <p:cNvSpPr>
            <a:spLocks noChangeArrowheads="1"/>
          </p:cNvSpPr>
          <p:nvPr/>
        </p:nvSpPr>
        <p:spPr bwMode="auto">
          <a:xfrm>
            <a:off x="2963852" y="2897807"/>
            <a:ext cx="2339975" cy="2124566"/>
          </a:xfrm>
          <a:prstGeom prst="ellipse">
            <a:avLst/>
          </a:prstGeom>
          <a:noFill/>
          <a:ln w="28575">
            <a:solidFill>
              <a:srgbClr val="CC0000"/>
            </a:solidFill>
            <a:prstDash val="dash"/>
            <a:round/>
          </a:ln>
        </p:spPr>
        <p:txBody>
          <a:bodyPr wrap="none" lIns="72567" tIns="36283" rIns="72567" bIns="36283" anchor="ctr"/>
          <a:lstStyle/>
          <a:p>
            <a:pPr>
              <a:lnSpc>
                <a:spcPct val="150000"/>
              </a:lnSpc>
            </a:pPr>
            <a:endParaRPr lang="zh-CN" altLang="en-US" sz="2400">
              <a:solidFill>
                <a:srgbClr val="000000"/>
              </a:solidFill>
              <a:latin typeface="宋体" panose="02010600030101010101" pitchFamily="2" charset="-122"/>
            </a:endParaRPr>
          </a:p>
        </p:txBody>
      </p:sp>
      <p:sp>
        <p:nvSpPr>
          <p:cNvPr id="26631" name="Text Box 7"/>
          <p:cNvSpPr txBox="1">
            <a:spLocks noChangeArrowheads="1"/>
          </p:cNvSpPr>
          <p:nvPr/>
        </p:nvSpPr>
        <p:spPr bwMode="auto">
          <a:xfrm>
            <a:off x="1670050" y="3619500"/>
            <a:ext cx="1115060" cy="534035"/>
          </a:xfrm>
          <a:prstGeom prst="rect">
            <a:avLst/>
          </a:prstGeom>
          <a:noFill/>
          <a:ln w="9525">
            <a:noFill/>
            <a:miter lim="800000"/>
          </a:ln>
        </p:spPr>
        <p:txBody>
          <a:bodyPr wrap="square" lIns="72567" tIns="36283" rIns="72567" bIns="36283">
            <a:spAutoFit/>
          </a:bodyPr>
          <a:lstStyle/>
          <a:p>
            <a:pPr>
              <a:lnSpc>
                <a:spcPct val="150000"/>
              </a:lnSpc>
            </a:pPr>
            <a:r>
              <a:rPr lang="zh-CN" altLang="en-US" sz="2000" baseline="0" dirty="0">
                <a:solidFill>
                  <a:srgbClr val="000000"/>
                </a:solidFill>
                <a:latin typeface="宋体" panose="02010600030101010101" pitchFamily="2" charset="-122"/>
                <a:cs typeface="Times New Roman" panose="02020603050405020304" pitchFamily="18" charset="0"/>
              </a:rPr>
              <a:t>换向器</a:t>
            </a:r>
          </a:p>
        </p:txBody>
      </p:sp>
      <p:sp>
        <p:nvSpPr>
          <p:cNvPr id="2" name="矩形 1"/>
          <p:cNvSpPr/>
          <p:nvPr/>
        </p:nvSpPr>
        <p:spPr>
          <a:xfrm>
            <a:off x="1332865" y="2801620"/>
            <a:ext cx="903605" cy="553085"/>
          </a:xfrm>
          <a:prstGeom prst="rect">
            <a:avLst/>
          </a:prstGeom>
        </p:spPr>
        <p:txBody>
          <a:bodyPr wrap="square">
            <a:spAutoFit/>
          </a:bodyPr>
          <a:lstStyle/>
          <a:p>
            <a:pPr>
              <a:lnSpc>
                <a:spcPct val="150000"/>
              </a:lnSpc>
            </a:pPr>
            <a:r>
              <a:rPr lang="zh-CN" altLang="en-US" sz="2000" baseline="0" dirty="0">
                <a:solidFill>
                  <a:srgbClr val="000000"/>
                </a:solidFill>
                <a:latin typeface="宋体" panose="02010600030101010101" pitchFamily="2" charset="-122"/>
                <a:cs typeface="Times New Roman" panose="02020603050405020304" pitchFamily="18" charset="0"/>
              </a:rPr>
              <a:t>电刷</a:t>
            </a:r>
          </a:p>
        </p:txBody>
      </p:sp>
      <p:sp>
        <p:nvSpPr>
          <p:cNvPr id="3" name="矩形 2"/>
          <p:cNvSpPr/>
          <p:nvPr/>
        </p:nvSpPr>
        <p:spPr>
          <a:xfrm>
            <a:off x="2145665" y="5022215"/>
            <a:ext cx="1504950" cy="553085"/>
          </a:xfrm>
          <a:prstGeom prst="rect">
            <a:avLst/>
          </a:prstGeom>
        </p:spPr>
        <p:txBody>
          <a:bodyPr wrap="square">
            <a:spAutoFit/>
          </a:bodyPr>
          <a:lstStyle/>
          <a:p>
            <a:pPr>
              <a:lnSpc>
                <a:spcPct val="150000"/>
              </a:lnSpc>
            </a:pPr>
            <a:r>
              <a:rPr lang="zh-CN" altLang="en-US" sz="2000" baseline="0" dirty="0">
                <a:solidFill>
                  <a:srgbClr val="000000"/>
                </a:solidFill>
                <a:latin typeface="宋体" panose="02010600030101010101" pitchFamily="2" charset="-122"/>
                <a:cs typeface="Times New Roman" panose="02020603050405020304" pitchFamily="18" charset="0"/>
              </a:rPr>
              <a:t>两</a:t>
            </a:r>
            <a:r>
              <a:rPr lang="zh-CN" altLang="en-US" sz="2000" baseline="0" dirty="0" smtClean="0">
                <a:solidFill>
                  <a:srgbClr val="000000"/>
                </a:solidFill>
                <a:latin typeface="宋体" panose="02010600030101010101" pitchFamily="2" charset="-122"/>
                <a:cs typeface="Times New Roman" panose="02020603050405020304" pitchFamily="18" charset="0"/>
              </a:rPr>
              <a:t>个铜</a:t>
            </a:r>
            <a:r>
              <a:rPr lang="zh-CN" altLang="en-US" sz="2000" baseline="0" dirty="0">
                <a:solidFill>
                  <a:srgbClr val="000000"/>
                </a:solidFill>
                <a:latin typeface="宋体" panose="02010600030101010101" pitchFamily="2" charset="-122"/>
                <a:cs typeface="Times New Roman" panose="02020603050405020304" pitchFamily="18" charset="0"/>
              </a:rPr>
              <a:t>半环</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9"/>
                                        </p:tgtEl>
                                        <p:attrNameLst>
                                          <p:attrName>style.visibility</p:attrName>
                                        </p:attrNameLst>
                                      </p:cBhvr>
                                      <p:to>
                                        <p:strVal val="visible"/>
                                      </p:to>
                                    </p:set>
                                    <p:animEffect transition="in" filter="blinds(horizontal)">
                                      <p:cBhvr>
                                        <p:cTn id="15" dur="500"/>
                                        <p:tgtEl>
                                          <p:spTgt spid="2662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ldLvl="0" animBg="1"/>
      <p:bldP spid="26629" grpId="0" bldLvl="0" animBg="1"/>
      <p:bldP spid="26630" grpId="0" bldLvl="0" animBg="1"/>
      <p:bldP spid="26631" grpId="0" autoUpdateAnimBg="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642910" y="929464"/>
            <a:ext cx="2887980" cy="626110"/>
          </a:xfrm>
          <a:prstGeom prst="rect">
            <a:avLst/>
          </a:prstGeom>
          <a:noFill/>
          <a:ln w="9525">
            <a:noFill/>
            <a:miter lim="800000"/>
          </a:ln>
        </p:spPr>
        <p:txBody>
          <a:bodyPr wrap="none" lIns="72567" tIns="36283" rIns="72567" bIns="36283">
            <a:spAutoFit/>
          </a:bodyPr>
          <a:lstStyle/>
          <a:p>
            <a:pPr>
              <a:lnSpc>
                <a:spcPct val="150000"/>
              </a:lnSpc>
            </a:pPr>
            <a:r>
              <a:rPr lang="en-US" altLang="zh-CN" sz="2400" baseline="0" dirty="0" smtClean="0">
                <a:solidFill>
                  <a:srgbClr val="000000"/>
                </a:solidFill>
                <a:latin typeface="宋体" panose="02010600030101010101" pitchFamily="2" charset="-122"/>
                <a:cs typeface="宋体" panose="02010600030101010101" pitchFamily="2" charset="-122"/>
              </a:rPr>
              <a:t>3.</a:t>
            </a:r>
            <a:r>
              <a:rPr lang="zh-CN" altLang="en-US" sz="2400" baseline="0" dirty="0" smtClean="0">
                <a:solidFill>
                  <a:srgbClr val="000000"/>
                </a:solidFill>
                <a:latin typeface="宋体" panose="02010600030101010101" pitchFamily="2" charset="-122"/>
                <a:cs typeface="宋体" panose="02010600030101010101" pitchFamily="2" charset="-122"/>
              </a:rPr>
              <a:t>电动机</a:t>
            </a:r>
            <a:r>
              <a:rPr lang="zh-CN" altLang="en-US" sz="2400" baseline="0" dirty="0">
                <a:solidFill>
                  <a:srgbClr val="000000"/>
                </a:solidFill>
                <a:latin typeface="宋体" panose="02010600030101010101" pitchFamily="2" charset="-122"/>
                <a:cs typeface="宋体" panose="02010600030101010101" pitchFamily="2" charset="-122"/>
              </a:rPr>
              <a:t>的工作原理</a:t>
            </a:r>
          </a:p>
        </p:txBody>
      </p:sp>
      <p:pic>
        <p:nvPicPr>
          <p:cNvPr id="16387" name="Picture 2" descr="直流电动机工作原理"/>
          <p:cNvPicPr>
            <a:picLocks noChangeAspect="1" noChangeArrowheads="1"/>
          </p:cNvPicPr>
          <p:nvPr/>
        </p:nvPicPr>
        <p:blipFill>
          <a:blip r:embed="rId2" cstate="print"/>
          <a:srcRect l="8333" t="8737" r="8333" b="16696"/>
          <a:stretch>
            <a:fillRect/>
          </a:stretch>
        </p:blipFill>
        <p:spPr bwMode="auto">
          <a:xfrm>
            <a:off x="714348" y="1715282"/>
            <a:ext cx="7429500" cy="471596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500034" y="929464"/>
            <a:ext cx="2771775" cy="626110"/>
          </a:xfrm>
          <a:prstGeom prst="rect">
            <a:avLst/>
          </a:prstGeom>
          <a:noFill/>
          <a:ln w="9525">
            <a:noFill/>
            <a:miter lim="800000"/>
          </a:ln>
        </p:spPr>
        <p:txBody>
          <a:bodyPr lIns="72567" tIns="36283" rIns="72567" bIns="36283">
            <a:spAutoFit/>
          </a:bodyPr>
          <a:lstStyle/>
          <a:p>
            <a:pPr>
              <a:lnSpc>
                <a:spcPct val="150000"/>
              </a:lnSpc>
            </a:pPr>
            <a:r>
              <a:rPr lang="en-US" altLang="zh-CN" sz="2400" baseline="0" dirty="0" smtClean="0">
                <a:solidFill>
                  <a:srgbClr val="000000"/>
                </a:solidFill>
                <a:latin typeface="宋体" panose="02010600030101010101" pitchFamily="2" charset="-122"/>
                <a:cs typeface="宋体" panose="02010600030101010101" pitchFamily="2" charset="-122"/>
              </a:rPr>
              <a:t>4.</a:t>
            </a:r>
            <a:r>
              <a:rPr lang="zh-CN" altLang="en-US" sz="2400" baseline="0" dirty="0" smtClean="0">
                <a:solidFill>
                  <a:srgbClr val="000000"/>
                </a:solidFill>
                <a:latin typeface="宋体" panose="02010600030101010101" pitchFamily="2" charset="-122"/>
                <a:cs typeface="宋体" panose="02010600030101010101" pitchFamily="2" charset="-122"/>
              </a:rPr>
              <a:t>实用的</a:t>
            </a:r>
            <a:r>
              <a:rPr lang="zh-CN" altLang="en-US" sz="2400" baseline="0" dirty="0">
                <a:solidFill>
                  <a:srgbClr val="000000"/>
                </a:solidFill>
                <a:latin typeface="宋体" panose="02010600030101010101" pitchFamily="2" charset="-122"/>
                <a:cs typeface="宋体" panose="02010600030101010101" pitchFamily="2" charset="-122"/>
              </a:rPr>
              <a:t>电动机</a:t>
            </a:r>
          </a:p>
        </p:txBody>
      </p:sp>
      <p:pic>
        <p:nvPicPr>
          <p:cNvPr id="17411" name="Picture 3" descr="20"/>
          <p:cNvPicPr>
            <a:picLocks noChangeAspect="1" noChangeArrowheads="1"/>
          </p:cNvPicPr>
          <p:nvPr/>
        </p:nvPicPr>
        <p:blipFill>
          <a:blip r:embed="rId2" cstate="print"/>
          <a:srcRect/>
          <a:stretch>
            <a:fillRect/>
          </a:stretch>
        </p:blipFill>
        <p:spPr bwMode="auto">
          <a:xfrm>
            <a:off x="1116015" y="1724588"/>
            <a:ext cx="3167955" cy="3529831"/>
          </a:xfrm>
          <a:prstGeom prst="rect">
            <a:avLst/>
          </a:prstGeom>
          <a:noFill/>
          <a:ln w="9525">
            <a:noFill/>
            <a:miter lim="800000"/>
            <a:headEnd/>
            <a:tailEnd/>
          </a:ln>
        </p:spPr>
      </p:pic>
      <p:pic>
        <p:nvPicPr>
          <p:cNvPr id="17412" name="Picture 4" descr="http://file.qlteacher.com/upload/cz2010/images/1008/10/124900214.jpg"/>
          <p:cNvPicPr>
            <a:picLocks noChangeAspect="1" noChangeArrowheads="1"/>
          </p:cNvPicPr>
          <p:nvPr/>
        </p:nvPicPr>
        <p:blipFill>
          <a:blip r:embed="rId3" cstate="print"/>
          <a:srcRect/>
          <a:stretch>
            <a:fillRect/>
          </a:stretch>
        </p:blipFill>
        <p:spPr bwMode="auto">
          <a:xfrm>
            <a:off x="4502903" y="1797236"/>
            <a:ext cx="4173555" cy="356158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txBox="1">
            <a:spLocks noChangeArrowheads="1"/>
          </p:cNvSpPr>
          <p:nvPr/>
        </p:nvSpPr>
        <p:spPr bwMode="auto">
          <a:xfrm>
            <a:off x="467360" y="1750060"/>
            <a:ext cx="3362325" cy="626110"/>
          </a:xfrm>
          <a:prstGeom prst="rect">
            <a:avLst/>
          </a:prstGeom>
          <a:noFill/>
          <a:ln w="9525">
            <a:noFill/>
            <a:miter lim="800000"/>
          </a:ln>
        </p:spPr>
        <p:txBody>
          <a:bodyPr wrap="square" lIns="72567" tIns="36283" rIns="72567" bIns="36283">
            <a:spAutoFit/>
          </a:bodyPr>
          <a:lstStyle/>
          <a:p>
            <a:pPr>
              <a:lnSpc>
                <a:spcPct val="150000"/>
              </a:lnSpc>
              <a:buFontTx/>
              <a:buNone/>
            </a:pPr>
            <a:r>
              <a:rPr lang="en-US" altLang="zh-CN" sz="2400" baseline="0" dirty="0">
                <a:solidFill>
                  <a:srgbClr val="000000"/>
                </a:solidFill>
                <a:latin typeface="Times New Roman" panose="02020603050405020304" pitchFamily="18" charset="0"/>
                <a:cs typeface="Times New Roman" panose="02020603050405020304" pitchFamily="18" charset="0"/>
              </a:rPr>
              <a:t>1.</a:t>
            </a:r>
            <a:r>
              <a:rPr lang="zh-CN" altLang="en-US" sz="2400" baseline="0" dirty="0">
                <a:solidFill>
                  <a:srgbClr val="000000"/>
                </a:solidFill>
                <a:latin typeface="Times New Roman" panose="02020603050405020304" pitchFamily="18" charset="0"/>
                <a:cs typeface="Times New Roman" panose="02020603050405020304" pitchFamily="18" charset="0"/>
                <a:sym typeface="+mn-ea"/>
              </a:rPr>
              <a:t>电动机</a:t>
            </a:r>
            <a:r>
              <a:rPr lang="zh-CN" altLang="en-US" sz="2400" baseline="0" dirty="0">
                <a:solidFill>
                  <a:srgbClr val="000000"/>
                </a:solidFill>
                <a:latin typeface="Times New Roman" panose="02020603050405020304" pitchFamily="18" charset="0"/>
                <a:cs typeface="Times New Roman" panose="02020603050405020304" pitchFamily="18" charset="0"/>
              </a:rPr>
              <a:t>工作原理：</a:t>
            </a:r>
          </a:p>
        </p:txBody>
      </p:sp>
      <p:sp>
        <p:nvSpPr>
          <p:cNvPr id="224261" name="Text Box 5"/>
          <p:cNvSpPr txBox="1">
            <a:spLocks noChangeArrowheads="1"/>
          </p:cNvSpPr>
          <p:nvPr/>
        </p:nvSpPr>
        <p:spPr bwMode="auto">
          <a:xfrm>
            <a:off x="3028315" y="1750060"/>
            <a:ext cx="5241290" cy="1179830"/>
          </a:xfrm>
          <a:prstGeom prst="rect">
            <a:avLst/>
          </a:prstGeom>
          <a:noFill/>
          <a:ln w="9525">
            <a:noFill/>
            <a:miter lim="800000"/>
          </a:ln>
        </p:spPr>
        <p:txBody>
          <a:bodyPr wrap="square" lIns="72567" tIns="36283" rIns="72567" bIns="36283">
            <a:spAutoFit/>
          </a:bodyPr>
          <a:lstStyle/>
          <a:p>
            <a:pPr>
              <a:lnSpc>
                <a:spcPct val="150000"/>
              </a:lnSpc>
              <a:buFontTx/>
              <a:buNone/>
            </a:pPr>
            <a:r>
              <a:rPr lang="zh-CN" altLang="en-US" sz="2400" baseline="0" dirty="0">
                <a:solidFill>
                  <a:srgbClr val="000000"/>
                </a:solidFill>
                <a:latin typeface="Times New Roman" panose="02020603050405020304" pitchFamily="18" charset="0"/>
                <a:cs typeface="Times New Roman" panose="02020603050405020304" pitchFamily="18" charset="0"/>
              </a:rPr>
              <a:t>利用通电导体（线圈）在磁场里受力转动的原理制成的。</a:t>
            </a:r>
            <a:endParaRPr lang="en-US" altLang="zh-CN" sz="2400" baseline="0" dirty="0">
              <a:solidFill>
                <a:srgbClr val="000000"/>
              </a:solidFill>
              <a:latin typeface="Times New Roman" panose="02020603050405020304" pitchFamily="18" charset="0"/>
              <a:cs typeface="Times New Roman" panose="02020603050405020304" pitchFamily="18" charset="0"/>
            </a:endParaRPr>
          </a:p>
        </p:txBody>
      </p:sp>
      <p:sp>
        <p:nvSpPr>
          <p:cNvPr id="224262" name="Text Box 6"/>
          <p:cNvSpPr txBox="1">
            <a:spLocks noChangeArrowheads="1"/>
          </p:cNvSpPr>
          <p:nvPr/>
        </p:nvSpPr>
        <p:spPr bwMode="auto">
          <a:xfrm>
            <a:off x="467544" y="2929795"/>
            <a:ext cx="2209800" cy="626110"/>
          </a:xfrm>
          <a:prstGeom prst="rect">
            <a:avLst/>
          </a:prstGeom>
          <a:noFill/>
          <a:ln w="9525">
            <a:noFill/>
            <a:miter lim="800000"/>
          </a:ln>
        </p:spPr>
        <p:txBody>
          <a:bodyPr lIns="72567" tIns="36283" rIns="72567" bIns="36283">
            <a:spAutoFit/>
          </a:bodyPr>
          <a:lstStyle/>
          <a:p>
            <a:pPr>
              <a:lnSpc>
                <a:spcPct val="150000"/>
              </a:lnSpc>
              <a:buFontTx/>
              <a:buNone/>
            </a:pPr>
            <a:r>
              <a:rPr lang="en-US" altLang="zh-CN" sz="2400" baseline="0" dirty="0">
                <a:solidFill>
                  <a:srgbClr val="000000"/>
                </a:solidFill>
                <a:latin typeface="Times New Roman" panose="02020603050405020304" pitchFamily="18" charset="0"/>
                <a:cs typeface="Times New Roman" panose="02020603050405020304" pitchFamily="18" charset="0"/>
              </a:rPr>
              <a:t>2.</a:t>
            </a:r>
            <a:r>
              <a:rPr lang="zh-CN" altLang="en-US" sz="2400" baseline="0" dirty="0">
                <a:solidFill>
                  <a:srgbClr val="000000"/>
                </a:solidFill>
                <a:latin typeface="Times New Roman" panose="02020603050405020304" pitchFamily="18" charset="0"/>
                <a:cs typeface="Times New Roman" panose="02020603050405020304" pitchFamily="18" charset="0"/>
                <a:sym typeface="+mn-ea"/>
              </a:rPr>
              <a:t>电动机</a:t>
            </a:r>
            <a:r>
              <a:rPr lang="zh-CN" altLang="en-US" sz="2400" baseline="0" dirty="0">
                <a:solidFill>
                  <a:srgbClr val="000000"/>
                </a:solidFill>
                <a:latin typeface="Times New Roman" panose="02020603050405020304" pitchFamily="18" charset="0"/>
                <a:cs typeface="Times New Roman" panose="02020603050405020304" pitchFamily="18" charset="0"/>
              </a:rPr>
              <a:t>分类</a:t>
            </a:r>
            <a:r>
              <a:rPr lang="en-US" altLang="zh-CN" sz="2400" baseline="0" dirty="0">
                <a:solidFill>
                  <a:srgbClr val="000000"/>
                </a:solidFill>
                <a:latin typeface="Times New Roman" panose="02020603050405020304" pitchFamily="18" charset="0"/>
                <a:cs typeface="Times New Roman" panose="02020603050405020304" pitchFamily="18" charset="0"/>
              </a:rPr>
              <a:t>:</a:t>
            </a:r>
          </a:p>
        </p:txBody>
      </p:sp>
      <p:sp>
        <p:nvSpPr>
          <p:cNvPr id="224263" name="Text Box 7"/>
          <p:cNvSpPr txBox="1">
            <a:spLocks noChangeArrowheads="1"/>
          </p:cNvSpPr>
          <p:nvPr/>
        </p:nvSpPr>
        <p:spPr bwMode="auto">
          <a:xfrm>
            <a:off x="2801208" y="2929796"/>
            <a:ext cx="4876800" cy="626110"/>
          </a:xfrm>
          <a:prstGeom prst="rect">
            <a:avLst/>
          </a:prstGeom>
          <a:noFill/>
          <a:ln w="9525">
            <a:noFill/>
            <a:miter lim="800000"/>
          </a:ln>
        </p:spPr>
        <p:txBody>
          <a:bodyPr lIns="72567" tIns="36283" rIns="72567" bIns="36283">
            <a:spAutoFit/>
          </a:bodyPr>
          <a:lstStyle/>
          <a:p>
            <a:pPr>
              <a:lnSpc>
                <a:spcPct val="150000"/>
              </a:lnSpc>
              <a:buFontTx/>
              <a:buNone/>
            </a:pPr>
            <a:r>
              <a:rPr lang="zh-CN" altLang="en-US" sz="2400" baseline="0" dirty="0">
                <a:solidFill>
                  <a:srgbClr val="000000"/>
                </a:solidFill>
                <a:latin typeface="Times New Roman" panose="02020603050405020304" pitchFamily="18" charset="0"/>
                <a:cs typeface="Times New Roman" panose="02020603050405020304" pitchFamily="18" charset="0"/>
              </a:rPr>
              <a:t>直流电动机和交流电动机。</a:t>
            </a:r>
          </a:p>
        </p:txBody>
      </p:sp>
      <p:sp>
        <p:nvSpPr>
          <p:cNvPr id="224264" name="Text Box 8"/>
          <p:cNvSpPr txBox="1">
            <a:spLocks noChangeArrowheads="1"/>
          </p:cNvSpPr>
          <p:nvPr/>
        </p:nvSpPr>
        <p:spPr bwMode="auto">
          <a:xfrm>
            <a:off x="467546" y="3807806"/>
            <a:ext cx="3830637" cy="626110"/>
          </a:xfrm>
          <a:prstGeom prst="rect">
            <a:avLst/>
          </a:prstGeom>
          <a:noFill/>
          <a:ln w="9525">
            <a:noFill/>
            <a:miter lim="800000"/>
          </a:ln>
        </p:spPr>
        <p:txBody>
          <a:bodyPr lIns="72567" tIns="36283" rIns="72567" bIns="36283">
            <a:spAutoFit/>
          </a:bodyPr>
          <a:lstStyle/>
          <a:p>
            <a:pPr>
              <a:lnSpc>
                <a:spcPct val="150000"/>
              </a:lnSpc>
              <a:buFontTx/>
              <a:buNone/>
            </a:pPr>
            <a:r>
              <a:rPr lang="en-US" altLang="zh-CN" sz="2400" baseline="0" dirty="0">
                <a:solidFill>
                  <a:srgbClr val="000000"/>
                </a:solidFill>
                <a:latin typeface="Times New Roman" panose="02020603050405020304" pitchFamily="18" charset="0"/>
                <a:cs typeface="Times New Roman" panose="02020603050405020304" pitchFamily="18" charset="0"/>
              </a:rPr>
              <a:t>3.</a:t>
            </a:r>
            <a:r>
              <a:rPr lang="zh-CN" altLang="en-US" sz="2400" baseline="0" dirty="0">
                <a:solidFill>
                  <a:srgbClr val="000000"/>
                </a:solidFill>
                <a:latin typeface="Times New Roman" panose="02020603050405020304" pitchFamily="18" charset="0"/>
                <a:cs typeface="Times New Roman" panose="02020603050405020304" pitchFamily="18" charset="0"/>
              </a:rPr>
              <a:t>直流电动机：</a:t>
            </a:r>
          </a:p>
        </p:txBody>
      </p:sp>
      <p:sp>
        <p:nvSpPr>
          <p:cNvPr id="224265" name="Text Box 9"/>
          <p:cNvSpPr txBox="1">
            <a:spLocks noChangeArrowheads="1"/>
          </p:cNvSpPr>
          <p:nvPr/>
        </p:nvSpPr>
        <p:spPr bwMode="auto">
          <a:xfrm>
            <a:off x="467544" y="4647345"/>
            <a:ext cx="2667000" cy="626110"/>
          </a:xfrm>
          <a:prstGeom prst="rect">
            <a:avLst/>
          </a:prstGeom>
          <a:noFill/>
          <a:ln w="9525">
            <a:noFill/>
            <a:miter lim="800000"/>
          </a:ln>
        </p:spPr>
        <p:txBody>
          <a:bodyPr lIns="72567" tIns="36283" rIns="72567" bIns="36283">
            <a:spAutoFit/>
          </a:bodyPr>
          <a:lstStyle/>
          <a:p>
            <a:pPr>
              <a:lnSpc>
                <a:spcPct val="150000"/>
              </a:lnSpc>
              <a:buFontTx/>
              <a:buNone/>
            </a:pPr>
            <a:r>
              <a:rPr lang="zh-CN" altLang="en-US" sz="2400" baseline="0" dirty="0">
                <a:solidFill>
                  <a:srgbClr val="000000"/>
                </a:solidFill>
                <a:latin typeface="Times New Roman" panose="02020603050405020304" pitchFamily="18" charset="0"/>
                <a:cs typeface="Times New Roman" panose="02020603050405020304" pitchFamily="18" charset="0"/>
              </a:rPr>
              <a:t>（</a:t>
            </a:r>
            <a:r>
              <a:rPr lang="en-US" altLang="zh-CN" sz="2400" baseline="0" dirty="0">
                <a:solidFill>
                  <a:srgbClr val="000000"/>
                </a:solidFill>
                <a:latin typeface="Times New Roman" panose="02020603050405020304" pitchFamily="18" charset="0"/>
                <a:cs typeface="Times New Roman" panose="02020603050405020304" pitchFamily="18" charset="0"/>
              </a:rPr>
              <a:t>1</a:t>
            </a:r>
            <a:r>
              <a:rPr lang="zh-CN" altLang="en-US" sz="2400" baseline="0" dirty="0">
                <a:solidFill>
                  <a:srgbClr val="000000"/>
                </a:solidFill>
                <a:latin typeface="Times New Roman" panose="02020603050405020304" pitchFamily="18" charset="0"/>
                <a:cs typeface="Times New Roman" panose="02020603050405020304" pitchFamily="18" charset="0"/>
              </a:rPr>
              <a:t>）特点：</a:t>
            </a:r>
          </a:p>
        </p:txBody>
      </p:sp>
      <p:sp>
        <p:nvSpPr>
          <p:cNvPr id="224266" name="Text Box 10"/>
          <p:cNvSpPr txBox="1">
            <a:spLocks noChangeArrowheads="1"/>
          </p:cNvSpPr>
          <p:nvPr/>
        </p:nvSpPr>
        <p:spPr bwMode="auto">
          <a:xfrm>
            <a:off x="2359496" y="4658387"/>
            <a:ext cx="4876800" cy="626110"/>
          </a:xfrm>
          <a:prstGeom prst="rect">
            <a:avLst/>
          </a:prstGeom>
          <a:noFill/>
          <a:ln w="9525">
            <a:noFill/>
            <a:miter lim="800000"/>
          </a:ln>
        </p:spPr>
        <p:txBody>
          <a:bodyPr lIns="72567" tIns="36283" rIns="72567" bIns="36283">
            <a:spAutoFit/>
          </a:bodyPr>
          <a:lstStyle/>
          <a:p>
            <a:pPr>
              <a:lnSpc>
                <a:spcPct val="150000"/>
              </a:lnSpc>
            </a:pPr>
            <a:r>
              <a:rPr lang="zh-CN" altLang="en-US" sz="2400" baseline="0" dirty="0">
                <a:solidFill>
                  <a:srgbClr val="000000"/>
                </a:solidFill>
                <a:latin typeface="Times New Roman" panose="02020603050405020304" pitchFamily="18" charset="0"/>
                <a:cs typeface="Times New Roman" panose="02020603050405020304" pitchFamily="18" charset="0"/>
              </a:rPr>
              <a:t>用直流电源供电 </a:t>
            </a:r>
          </a:p>
        </p:txBody>
      </p:sp>
      <p:sp>
        <p:nvSpPr>
          <p:cNvPr id="19473" name="Text Box 2"/>
          <p:cNvSpPr txBox="1">
            <a:spLocks noChangeArrowheads="1"/>
          </p:cNvSpPr>
          <p:nvPr/>
        </p:nvSpPr>
        <p:spPr bwMode="auto">
          <a:xfrm>
            <a:off x="3571868" y="715150"/>
            <a:ext cx="1077311" cy="637788"/>
          </a:xfrm>
          <a:prstGeom prst="rect">
            <a:avLst/>
          </a:prstGeom>
          <a:noFill/>
          <a:ln w="9525">
            <a:noFill/>
            <a:miter lim="800000"/>
          </a:ln>
        </p:spPr>
        <p:txBody>
          <a:bodyPr wrap="square" lIns="72567" tIns="36283" rIns="72567" bIns="36283">
            <a:spAutoFit/>
          </a:bodyPr>
          <a:lstStyle/>
          <a:p>
            <a:pPr>
              <a:lnSpc>
                <a:spcPct val="150000"/>
              </a:lnSpc>
              <a:buFontTx/>
              <a:buNone/>
            </a:pPr>
            <a:r>
              <a:rPr lang="zh-CN" altLang="en-US" sz="2800" b="1" baseline="0" dirty="0">
                <a:solidFill>
                  <a:srgbClr val="000000"/>
                </a:solidFill>
                <a:latin typeface="Times New Roman" panose="02020603050405020304" pitchFamily="18" charset="0"/>
                <a:cs typeface="Times New Roman" panose="02020603050405020304" pitchFamily="18" charset="0"/>
              </a:rPr>
              <a:t>小结</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4261"/>
                                        </p:tgtEl>
                                        <p:attrNameLst>
                                          <p:attrName>style.visibility</p:attrName>
                                        </p:attrNameLst>
                                      </p:cBhvr>
                                      <p:to>
                                        <p:strVal val="visible"/>
                                      </p:to>
                                    </p:set>
                                    <p:anim calcmode="lin" valueType="num">
                                      <p:cBhvr additive="base">
                                        <p:cTn id="7" dur="500" fill="hold"/>
                                        <p:tgtEl>
                                          <p:spTgt spid="224261"/>
                                        </p:tgtEl>
                                        <p:attrNameLst>
                                          <p:attrName>ppt_x</p:attrName>
                                        </p:attrNameLst>
                                      </p:cBhvr>
                                      <p:tavLst>
                                        <p:tav tm="0">
                                          <p:val>
                                            <p:strVal val="0-#ppt_w/2"/>
                                          </p:val>
                                        </p:tav>
                                        <p:tav tm="100000">
                                          <p:val>
                                            <p:strVal val="#ppt_x"/>
                                          </p:val>
                                        </p:tav>
                                      </p:tavLst>
                                    </p:anim>
                                    <p:anim calcmode="lin" valueType="num">
                                      <p:cBhvr additive="base">
                                        <p:cTn id="8" dur="500" fill="hold"/>
                                        <p:tgtEl>
                                          <p:spTgt spid="2242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224262"/>
                                        </p:tgtEl>
                                        <p:attrNameLst>
                                          <p:attrName>style.visibility</p:attrName>
                                        </p:attrNameLst>
                                      </p:cBhvr>
                                      <p:to>
                                        <p:strVal val="visible"/>
                                      </p:to>
                                    </p:set>
                                    <p:anim calcmode="lin" valueType="num">
                                      <p:cBhvr additive="base">
                                        <p:cTn id="12" dur="500" fill="hold"/>
                                        <p:tgtEl>
                                          <p:spTgt spid="224262"/>
                                        </p:tgtEl>
                                        <p:attrNameLst>
                                          <p:attrName>ppt_x</p:attrName>
                                        </p:attrNameLst>
                                      </p:cBhvr>
                                      <p:tavLst>
                                        <p:tav tm="0">
                                          <p:val>
                                            <p:strVal val="0-#ppt_w/2"/>
                                          </p:val>
                                        </p:tav>
                                        <p:tav tm="100000">
                                          <p:val>
                                            <p:strVal val="#ppt_x"/>
                                          </p:val>
                                        </p:tav>
                                      </p:tavLst>
                                    </p:anim>
                                    <p:anim calcmode="lin" valueType="num">
                                      <p:cBhvr additive="base">
                                        <p:cTn id="13" dur="500" fill="hold"/>
                                        <p:tgtEl>
                                          <p:spTgt spid="22426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24263"/>
                                        </p:tgtEl>
                                        <p:attrNameLst>
                                          <p:attrName>style.visibility</p:attrName>
                                        </p:attrNameLst>
                                      </p:cBhvr>
                                      <p:to>
                                        <p:strVal val="visible"/>
                                      </p:to>
                                    </p:set>
                                    <p:anim calcmode="lin" valueType="num">
                                      <p:cBhvr additive="base">
                                        <p:cTn id="18" dur="500" fill="hold"/>
                                        <p:tgtEl>
                                          <p:spTgt spid="224263"/>
                                        </p:tgtEl>
                                        <p:attrNameLst>
                                          <p:attrName>ppt_x</p:attrName>
                                        </p:attrNameLst>
                                      </p:cBhvr>
                                      <p:tavLst>
                                        <p:tav tm="0">
                                          <p:val>
                                            <p:strVal val="0-#ppt_w/2"/>
                                          </p:val>
                                        </p:tav>
                                        <p:tav tm="100000">
                                          <p:val>
                                            <p:strVal val="#ppt_x"/>
                                          </p:val>
                                        </p:tav>
                                      </p:tavLst>
                                    </p:anim>
                                    <p:anim calcmode="lin" valueType="num">
                                      <p:cBhvr additive="base">
                                        <p:cTn id="19" dur="500" fill="hold"/>
                                        <p:tgtEl>
                                          <p:spTgt spid="22426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1000"/>
                                  </p:stCondLst>
                                  <p:childTnLst>
                                    <p:set>
                                      <p:cBhvr>
                                        <p:cTn id="22" dur="1" fill="hold">
                                          <p:stCondLst>
                                            <p:cond delay="0"/>
                                          </p:stCondLst>
                                        </p:cTn>
                                        <p:tgtEl>
                                          <p:spTgt spid="224264"/>
                                        </p:tgtEl>
                                        <p:attrNameLst>
                                          <p:attrName>style.visibility</p:attrName>
                                        </p:attrNameLst>
                                      </p:cBhvr>
                                      <p:to>
                                        <p:strVal val="visible"/>
                                      </p:to>
                                    </p:set>
                                    <p:anim calcmode="lin" valueType="num">
                                      <p:cBhvr additive="base">
                                        <p:cTn id="23" dur="500" fill="hold"/>
                                        <p:tgtEl>
                                          <p:spTgt spid="224264"/>
                                        </p:tgtEl>
                                        <p:attrNameLst>
                                          <p:attrName>ppt_x</p:attrName>
                                        </p:attrNameLst>
                                      </p:cBhvr>
                                      <p:tavLst>
                                        <p:tav tm="0">
                                          <p:val>
                                            <p:strVal val="0-#ppt_w/2"/>
                                          </p:val>
                                        </p:tav>
                                        <p:tav tm="100000">
                                          <p:val>
                                            <p:strVal val="#ppt_x"/>
                                          </p:val>
                                        </p:tav>
                                      </p:tavLst>
                                    </p:anim>
                                    <p:anim calcmode="lin" valueType="num">
                                      <p:cBhvr additive="base">
                                        <p:cTn id="24" dur="500" fill="hold"/>
                                        <p:tgtEl>
                                          <p:spTgt spid="224264"/>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224265"/>
                                        </p:tgtEl>
                                        <p:attrNameLst>
                                          <p:attrName>style.visibility</p:attrName>
                                        </p:attrNameLst>
                                      </p:cBhvr>
                                      <p:to>
                                        <p:strVal val="visible"/>
                                      </p:to>
                                    </p:set>
                                    <p:anim calcmode="lin" valueType="num">
                                      <p:cBhvr additive="base">
                                        <p:cTn id="28" dur="500" fill="hold"/>
                                        <p:tgtEl>
                                          <p:spTgt spid="224265"/>
                                        </p:tgtEl>
                                        <p:attrNameLst>
                                          <p:attrName>ppt_x</p:attrName>
                                        </p:attrNameLst>
                                      </p:cBhvr>
                                      <p:tavLst>
                                        <p:tav tm="0">
                                          <p:val>
                                            <p:strVal val="0-#ppt_w/2"/>
                                          </p:val>
                                        </p:tav>
                                        <p:tav tm="100000">
                                          <p:val>
                                            <p:strVal val="#ppt_x"/>
                                          </p:val>
                                        </p:tav>
                                      </p:tavLst>
                                    </p:anim>
                                    <p:anim calcmode="lin" valueType="num">
                                      <p:cBhvr additive="base">
                                        <p:cTn id="29" dur="500" fill="hold"/>
                                        <p:tgtEl>
                                          <p:spTgt spid="22426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24266"/>
                                        </p:tgtEl>
                                        <p:attrNameLst>
                                          <p:attrName>style.visibility</p:attrName>
                                        </p:attrNameLst>
                                      </p:cBhvr>
                                      <p:to>
                                        <p:strVal val="visible"/>
                                      </p:to>
                                    </p:set>
                                    <p:anim calcmode="lin" valueType="num">
                                      <p:cBhvr additive="base">
                                        <p:cTn id="34" dur="500" fill="hold"/>
                                        <p:tgtEl>
                                          <p:spTgt spid="224266"/>
                                        </p:tgtEl>
                                        <p:attrNameLst>
                                          <p:attrName>ppt_x</p:attrName>
                                        </p:attrNameLst>
                                      </p:cBhvr>
                                      <p:tavLst>
                                        <p:tav tm="0">
                                          <p:val>
                                            <p:strVal val="0-#ppt_w/2"/>
                                          </p:val>
                                        </p:tav>
                                        <p:tav tm="100000">
                                          <p:val>
                                            <p:strVal val="#ppt_x"/>
                                          </p:val>
                                        </p:tav>
                                      </p:tavLst>
                                    </p:anim>
                                    <p:anim calcmode="lin" valueType="num">
                                      <p:cBhvr additive="base">
                                        <p:cTn id="35" dur="500" fill="hold"/>
                                        <p:tgtEl>
                                          <p:spTgt spid="224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autoUpdateAnimBg="0"/>
      <p:bldP spid="224262" grpId="0" autoUpdateAnimBg="0"/>
      <p:bldP spid="224263" grpId="0" autoUpdateAnimBg="0"/>
      <p:bldP spid="224264" grpId="0" autoUpdateAnimBg="0"/>
      <p:bldP spid="224265" grpId="0" autoUpdateAnimBg="0"/>
      <p:bldP spid="22426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7" name="Text Box 11"/>
          <p:cNvSpPr txBox="1">
            <a:spLocks noChangeArrowheads="1"/>
          </p:cNvSpPr>
          <p:nvPr/>
        </p:nvSpPr>
        <p:spPr bwMode="auto">
          <a:xfrm>
            <a:off x="417128" y="1272113"/>
            <a:ext cx="2232025" cy="626110"/>
          </a:xfrm>
          <a:prstGeom prst="rect">
            <a:avLst/>
          </a:prstGeom>
          <a:noFill/>
          <a:ln w="9525">
            <a:noFill/>
            <a:miter lim="800000"/>
          </a:ln>
        </p:spPr>
        <p:txBody>
          <a:bodyPr lIns="72567" tIns="36283" rIns="72567" bIns="36283">
            <a:spAutoFit/>
          </a:bodyPr>
          <a:lstStyle/>
          <a:p>
            <a:pPr>
              <a:lnSpc>
                <a:spcPct val="150000"/>
              </a:lnSpc>
              <a:spcBef>
                <a:spcPct val="50000"/>
              </a:spcBef>
              <a:buFontTx/>
              <a:buNone/>
            </a:pPr>
            <a:r>
              <a:rPr kumimoji="1" lang="zh-CN" altLang="en-US" sz="2400" baseline="0" dirty="0">
                <a:solidFill>
                  <a:srgbClr val="000000"/>
                </a:solidFill>
                <a:latin typeface="宋体" panose="02010600030101010101" pitchFamily="2" charset="-122"/>
                <a:cs typeface="宋体" panose="02010600030101010101" pitchFamily="2" charset="-122"/>
              </a:rPr>
              <a:t>（</a:t>
            </a:r>
            <a:r>
              <a:rPr kumimoji="1" lang="en-US" altLang="zh-CN" sz="2400" baseline="0" dirty="0">
                <a:solidFill>
                  <a:srgbClr val="000000"/>
                </a:solidFill>
                <a:latin typeface="宋体" panose="02010600030101010101" pitchFamily="2" charset="-122"/>
                <a:cs typeface="宋体" panose="02010600030101010101" pitchFamily="2" charset="-122"/>
              </a:rPr>
              <a:t>2</a:t>
            </a:r>
            <a:r>
              <a:rPr kumimoji="1" lang="zh-CN" altLang="en-US" sz="2400" baseline="0" dirty="0">
                <a:solidFill>
                  <a:srgbClr val="000000"/>
                </a:solidFill>
                <a:latin typeface="宋体" panose="02010600030101010101" pitchFamily="2" charset="-122"/>
                <a:cs typeface="宋体" panose="02010600030101010101" pitchFamily="2" charset="-122"/>
              </a:rPr>
              <a:t>）结构：</a:t>
            </a:r>
          </a:p>
        </p:txBody>
      </p:sp>
      <p:sp>
        <p:nvSpPr>
          <p:cNvPr id="224268" name="Rectangle 12"/>
          <p:cNvSpPr>
            <a:spLocks noChangeArrowheads="1"/>
          </p:cNvSpPr>
          <p:nvPr/>
        </p:nvSpPr>
        <p:spPr bwMode="auto">
          <a:xfrm>
            <a:off x="2227406" y="1272113"/>
            <a:ext cx="1973580" cy="626110"/>
          </a:xfrm>
          <a:prstGeom prst="rect">
            <a:avLst/>
          </a:prstGeom>
          <a:noFill/>
          <a:ln w="9525">
            <a:noFill/>
            <a:miter lim="800000"/>
          </a:ln>
        </p:spPr>
        <p:txBody>
          <a:bodyPr wrap="none" lIns="72567" tIns="36283" rIns="72567" bIns="36283">
            <a:spAutoFit/>
          </a:bodyPr>
          <a:lstStyle/>
          <a:p>
            <a:pPr>
              <a:lnSpc>
                <a:spcPct val="150000"/>
              </a:lnSpc>
              <a:spcBef>
                <a:spcPct val="50000"/>
              </a:spcBef>
              <a:buFontTx/>
              <a:buNone/>
            </a:pPr>
            <a:r>
              <a:rPr kumimoji="1" lang="zh-CN" altLang="en-US" sz="2400" baseline="0" dirty="0">
                <a:solidFill>
                  <a:srgbClr val="000000"/>
                </a:solidFill>
                <a:latin typeface="宋体" panose="02010600030101010101" pitchFamily="2" charset="-122"/>
              </a:rPr>
              <a:t>磁体（定子）</a:t>
            </a:r>
          </a:p>
        </p:txBody>
      </p:sp>
      <p:sp>
        <p:nvSpPr>
          <p:cNvPr id="224269" name="Rectangle 13"/>
          <p:cNvSpPr>
            <a:spLocks noChangeArrowheads="1"/>
          </p:cNvSpPr>
          <p:nvPr/>
        </p:nvSpPr>
        <p:spPr bwMode="auto">
          <a:xfrm>
            <a:off x="4437214" y="1272113"/>
            <a:ext cx="2327275" cy="626110"/>
          </a:xfrm>
          <a:prstGeom prst="rect">
            <a:avLst/>
          </a:prstGeom>
          <a:noFill/>
          <a:ln w="9525">
            <a:noFill/>
            <a:miter lim="800000"/>
          </a:ln>
        </p:spPr>
        <p:txBody>
          <a:bodyPr lIns="72567" tIns="36283" rIns="72567" bIns="36283">
            <a:spAutoFit/>
          </a:bodyPr>
          <a:lstStyle/>
          <a:p>
            <a:pPr>
              <a:lnSpc>
                <a:spcPct val="150000"/>
              </a:lnSpc>
              <a:buFontTx/>
              <a:buNone/>
            </a:pPr>
            <a:r>
              <a:rPr kumimoji="1" lang="zh-CN" altLang="en-US" sz="2400" baseline="0" dirty="0">
                <a:solidFill>
                  <a:srgbClr val="000000"/>
                </a:solidFill>
                <a:latin typeface="宋体" panose="02010600030101010101" pitchFamily="2" charset="-122"/>
              </a:rPr>
              <a:t>线圈（转子）</a:t>
            </a:r>
          </a:p>
        </p:txBody>
      </p:sp>
      <p:sp>
        <p:nvSpPr>
          <p:cNvPr id="224270" name="Rectangle 14"/>
          <p:cNvSpPr>
            <a:spLocks noChangeArrowheads="1"/>
          </p:cNvSpPr>
          <p:nvPr/>
        </p:nvSpPr>
        <p:spPr bwMode="auto">
          <a:xfrm>
            <a:off x="6698251" y="1272113"/>
            <a:ext cx="1059180" cy="626110"/>
          </a:xfrm>
          <a:prstGeom prst="rect">
            <a:avLst/>
          </a:prstGeom>
          <a:noFill/>
          <a:ln w="9525">
            <a:noFill/>
            <a:miter lim="800000"/>
          </a:ln>
        </p:spPr>
        <p:txBody>
          <a:bodyPr wrap="none" lIns="72567" tIns="36283" rIns="72567" bIns="36283">
            <a:spAutoFit/>
          </a:bodyPr>
          <a:lstStyle/>
          <a:p>
            <a:pPr>
              <a:lnSpc>
                <a:spcPct val="150000"/>
              </a:lnSpc>
              <a:buFontTx/>
              <a:buNone/>
            </a:pPr>
            <a:r>
              <a:rPr kumimoji="1" lang="zh-CN" altLang="en-US" sz="2400" baseline="0" dirty="0">
                <a:solidFill>
                  <a:srgbClr val="000000"/>
                </a:solidFill>
                <a:latin typeface="宋体" panose="02010600030101010101" pitchFamily="2" charset="-122"/>
              </a:rPr>
              <a:t>换向器</a:t>
            </a:r>
          </a:p>
        </p:txBody>
      </p:sp>
      <p:sp>
        <p:nvSpPr>
          <p:cNvPr id="224271" name="Rectangle 15"/>
          <p:cNvSpPr>
            <a:spLocks noChangeArrowheads="1"/>
          </p:cNvSpPr>
          <p:nvPr/>
        </p:nvSpPr>
        <p:spPr bwMode="auto">
          <a:xfrm>
            <a:off x="395538" y="1898169"/>
            <a:ext cx="3040380" cy="626110"/>
          </a:xfrm>
          <a:prstGeom prst="rect">
            <a:avLst/>
          </a:prstGeom>
          <a:noFill/>
          <a:ln w="9525">
            <a:noFill/>
            <a:miter lim="800000"/>
          </a:ln>
        </p:spPr>
        <p:txBody>
          <a:bodyPr wrap="none" lIns="72567" tIns="36283" rIns="72567" bIns="36283">
            <a:spAutoFit/>
          </a:bodyPr>
          <a:lstStyle/>
          <a:p>
            <a:pPr>
              <a:lnSpc>
                <a:spcPct val="150000"/>
              </a:lnSpc>
              <a:buFontTx/>
              <a:buNone/>
            </a:pPr>
            <a:r>
              <a:rPr kumimoji="1" lang="zh-CN" altLang="en-US" sz="2400" baseline="0" dirty="0">
                <a:solidFill>
                  <a:srgbClr val="000000"/>
                </a:solidFill>
                <a:latin typeface="宋体" panose="02010600030101010101" pitchFamily="2" charset="-122"/>
                <a:cs typeface="宋体" panose="02010600030101010101" pitchFamily="2" charset="-122"/>
              </a:rPr>
              <a:t>（</a:t>
            </a:r>
            <a:r>
              <a:rPr kumimoji="1" lang="en-US" altLang="zh-CN" sz="2400" baseline="0" dirty="0">
                <a:solidFill>
                  <a:srgbClr val="000000"/>
                </a:solidFill>
                <a:latin typeface="宋体" panose="02010600030101010101" pitchFamily="2" charset="-122"/>
                <a:cs typeface="宋体" panose="02010600030101010101" pitchFamily="2" charset="-122"/>
              </a:rPr>
              <a:t>3</a:t>
            </a:r>
            <a:r>
              <a:rPr kumimoji="1" lang="zh-CN" altLang="en-US" sz="2400" baseline="0" dirty="0">
                <a:solidFill>
                  <a:srgbClr val="000000"/>
                </a:solidFill>
                <a:latin typeface="宋体" panose="02010600030101010101" pitchFamily="2" charset="-122"/>
                <a:cs typeface="宋体" panose="02010600030101010101" pitchFamily="2" charset="-122"/>
              </a:rPr>
              <a:t>）换向器的作用：</a:t>
            </a:r>
          </a:p>
        </p:txBody>
      </p:sp>
      <p:sp>
        <p:nvSpPr>
          <p:cNvPr id="224272" name="Rectangle 16"/>
          <p:cNvSpPr>
            <a:spLocks noChangeArrowheads="1"/>
          </p:cNvSpPr>
          <p:nvPr/>
        </p:nvSpPr>
        <p:spPr bwMode="auto">
          <a:xfrm>
            <a:off x="3723560" y="1898169"/>
            <a:ext cx="3192780" cy="626110"/>
          </a:xfrm>
          <a:prstGeom prst="rect">
            <a:avLst/>
          </a:prstGeom>
          <a:noFill/>
          <a:ln w="9525">
            <a:noFill/>
            <a:miter lim="800000"/>
          </a:ln>
        </p:spPr>
        <p:txBody>
          <a:bodyPr wrap="none" lIns="72567" tIns="36283" rIns="72567" bIns="36283">
            <a:spAutoFit/>
          </a:bodyPr>
          <a:lstStyle/>
          <a:p>
            <a:pPr>
              <a:lnSpc>
                <a:spcPct val="150000"/>
              </a:lnSpc>
              <a:buFontTx/>
              <a:buNone/>
            </a:pPr>
            <a:r>
              <a:rPr kumimoji="1" lang="zh-CN" altLang="en-US" sz="2400" baseline="0" dirty="0">
                <a:solidFill>
                  <a:srgbClr val="000000"/>
                </a:solidFill>
                <a:latin typeface="宋体" panose="02010600030101010101" pitchFamily="2" charset="-122"/>
              </a:rPr>
              <a:t>改变线圈中电流的方向</a:t>
            </a:r>
          </a:p>
        </p:txBody>
      </p:sp>
      <p:sp>
        <p:nvSpPr>
          <p:cNvPr id="224273" name="Rectangle 17"/>
          <p:cNvSpPr>
            <a:spLocks noChangeArrowheads="1"/>
          </p:cNvSpPr>
          <p:nvPr/>
        </p:nvSpPr>
        <p:spPr bwMode="auto">
          <a:xfrm>
            <a:off x="395536" y="2524339"/>
            <a:ext cx="2430780" cy="626110"/>
          </a:xfrm>
          <a:prstGeom prst="rect">
            <a:avLst/>
          </a:prstGeom>
          <a:noFill/>
          <a:ln w="9525">
            <a:noFill/>
            <a:miter lim="800000"/>
          </a:ln>
        </p:spPr>
        <p:txBody>
          <a:bodyPr wrap="none" lIns="72567" tIns="36283" rIns="72567" bIns="36283">
            <a:spAutoFit/>
          </a:bodyPr>
          <a:lstStyle/>
          <a:p>
            <a:pPr>
              <a:lnSpc>
                <a:spcPct val="150000"/>
              </a:lnSpc>
              <a:buFontTx/>
              <a:buNone/>
            </a:pPr>
            <a:r>
              <a:rPr kumimoji="1" lang="zh-CN" altLang="en-US" sz="2400" baseline="0" dirty="0">
                <a:solidFill>
                  <a:srgbClr val="000000"/>
                </a:solidFill>
                <a:latin typeface="宋体" panose="02010600030101010101" pitchFamily="2" charset="-122"/>
                <a:cs typeface="宋体" panose="02010600030101010101" pitchFamily="2" charset="-122"/>
              </a:rPr>
              <a:t>（</a:t>
            </a:r>
            <a:r>
              <a:rPr kumimoji="1" lang="en-US" altLang="zh-CN" sz="2400" baseline="0" dirty="0">
                <a:solidFill>
                  <a:srgbClr val="000000"/>
                </a:solidFill>
                <a:latin typeface="宋体" panose="02010600030101010101" pitchFamily="2" charset="-122"/>
                <a:cs typeface="宋体" panose="02010600030101010101" pitchFamily="2" charset="-122"/>
              </a:rPr>
              <a:t>4</a:t>
            </a:r>
            <a:r>
              <a:rPr kumimoji="1" lang="zh-CN" altLang="en-US" sz="2400" baseline="0" dirty="0">
                <a:solidFill>
                  <a:srgbClr val="000000"/>
                </a:solidFill>
                <a:latin typeface="宋体" panose="02010600030101010101" pitchFamily="2" charset="-122"/>
                <a:cs typeface="宋体" panose="02010600030101010101" pitchFamily="2" charset="-122"/>
              </a:rPr>
              <a:t>）工作过程：</a:t>
            </a:r>
          </a:p>
        </p:txBody>
      </p:sp>
      <p:sp>
        <p:nvSpPr>
          <p:cNvPr id="18" name="Rectangle 2"/>
          <p:cNvSpPr>
            <a:spLocks noChangeArrowheads="1"/>
          </p:cNvSpPr>
          <p:nvPr/>
        </p:nvSpPr>
        <p:spPr bwMode="auto">
          <a:xfrm>
            <a:off x="395536" y="3589327"/>
            <a:ext cx="7920880" cy="626110"/>
          </a:xfrm>
          <a:prstGeom prst="rect">
            <a:avLst/>
          </a:prstGeom>
          <a:noFill/>
          <a:ln w="9525">
            <a:noFill/>
            <a:miter lim="800000"/>
          </a:ln>
        </p:spPr>
        <p:txBody>
          <a:bodyPr wrap="square" lIns="72567" tIns="36283" rIns="72567" bIns="36283">
            <a:spAutoFit/>
          </a:bodyPr>
          <a:lstStyle/>
          <a:p>
            <a:pPr>
              <a:lnSpc>
                <a:spcPct val="150000"/>
              </a:lnSpc>
            </a:pPr>
            <a:r>
              <a:rPr lang="en-US" altLang="zh-CN" sz="2400" baseline="0" dirty="0">
                <a:solidFill>
                  <a:srgbClr val="000000"/>
                </a:solidFill>
                <a:latin typeface="宋体" panose="02010600030101010101" pitchFamily="2" charset="-122"/>
                <a:cs typeface="宋体" panose="02010600030101010101" pitchFamily="2" charset="-122"/>
              </a:rPr>
              <a:t>4.</a:t>
            </a:r>
            <a:r>
              <a:rPr lang="zh-CN" altLang="en-US" sz="2400" baseline="0" dirty="0">
                <a:solidFill>
                  <a:srgbClr val="000000"/>
                </a:solidFill>
                <a:latin typeface="宋体" panose="02010600030101010101" pitchFamily="2" charset="-122"/>
                <a:cs typeface="宋体" panose="02010600030101010101" pitchFamily="2" charset="-122"/>
              </a:rPr>
              <a:t>电动机的转动方向与电流方向、磁场</a:t>
            </a:r>
            <a:r>
              <a:rPr lang="zh-CN" altLang="en-US" sz="2400" baseline="0" dirty="0" smtClean="0">
                <a:solidFill>
                  <a:srgbClr val="000000"/>
                </a:solidFill>
                <a:latin typeface="宋体" panose="02010600030101010101" pitchFamily="2" charset="-122"/>
                <a:cs typeface="宋体" panose="02010600030101010101" pitchFamily="2" charset="-122"/>
              </a:rPr>
              <a:t>方向有关。</a:t>
            </a:r>
            <a:endParaRPr lang="en-US" altLang="zh-CN" sz="2400" baseline="0" dirty="0">
              <a:solidFill>
                <a:srgbClr val="000000"/>
              </a:solidFill>
              <a:latin typeface="宋体" panose="02010600030101010101" pitchFamily="2" charset="-122"/>
              <a:cs typeface="宋体" panose="02010600030101010101" pitchFamily="2" charset="-122"/>
            </a:endParaRPr>
          </a:p>
        </p:txBody>
      </p:sp>
      <p:sp>
        <p:nvSpPr>
          <p:cNvPr id="19" name="Rectangle 3"/>
          <p:cNvSpPr>
            <a:spLocks noChangeArrowheads="1"/>
          </p:cNvSpPr>
          <p:nvPr/>
        </p:nvSpPr>
        <p:spPr bwMode="auto">
          <a:xfrm>
            <a:off x="395536" y="4499871"/>
            <a:ext cx="6985000" cy="626110"/>
          </a:xfrm>
          <a:prstGeom prst="rect">
            <a:avLst/>
          </a:prstGeom>
          <a:noFill/>
          <a:ln w="9525">
            <a:noFill/>
            <a:miter lim="800000"/>
          </a:ln>
        </p:spPr>
        <p:txBody>
          <a:bodyPr lIns="72567" tIns="36283" rIns="72567" bIns="36283">
            <a:spAutoFit/>
          </a:bodyPr>
          <a:lstStyle/>
          <a:p>
            <a:pPr>
              <a:lnSpc>
                <a:spcPct val="150000"/>
              </a:lnSpc>
            </a:pPr>
            <a:r>
              <a:rPr lang="en-US" altLang="zh-CN" sz="2400" baseline="0" dirty="0">
                <a:solidFill>
                  <a:srgbClr val="000000"/>
                </a:solidFill>
                <a:latin typeface="宋体" panose="02010600030101010101" pitchFamily="2" charset="-122"/>
                <a:cs typeface="宋体" panose="02010600030101010101" pitchFamily="2" charset="-122"/>
              </a:rPr>
              <a:t>5.</a:t>
            </a:r>
            <a:r>
              <a:rPr lang="zh-CN" altLang="en-US" sz="2400" baseline="0" dirty="0">
                <a:solidFill>
                  <a:srgbClr val="000000"/>
                </a:solidFill>
                <a:latin typeface="宋体" panose="02010600030101010101" pitchFamily="2" charset="-122"/>
                <a:cs typeface="宋体" panose="02010600030101010101" pitchFamily="2" charset="-122"/>
              </a:rPr>
              <a:t>电动机的转速与电流的大小有关。</a:t>
            </a:r>
            <a:endParaRPr lang="en-US" altLang="zh-CN" sz="2400" baseline="0" dirty="0">
              <a:solidFill>
                <a:srgbClr val="000000"/>
              </a:solidFill>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4268"/>
                                        </p:tgtEl>
                                        <p:attrNameLst>
                                          <p:attrName>style.visibility</p:attrName>
                                        </p:attrNameLst>
                                      </p:cBhvr>
                                      <p:to>
                                        <p:strVal val="visible"/>
                                      </p:to>
                                    </p:set>
                                    <p:anim calcmode="lin" valueType="num">
                                      <p:cBhvr additive="base">
                                        <p:cTn id="7" dur="500" fill="hold"/>
                                        <p:tgtEl>
                                          <p:spTgt spid="224268"/>
                                        </p:tgtEl>
                                        <p:attrNameLst>
                                          <p:attrName>ppt_x</p:attrName>
                                        </p:attrNameLst>
                                      </p:cBhvr>
                                      <p:tavLst>
                                        <p:tav tm="0">
                                          <p:val>
                                            <p:strVal val="0-#ppt_w/2"/>
                                          </p:val>
                                        </p:tav>
                                        <p:tav tm="100000">
                                          <p:val>
                                            <p:strVal val="#ppt_x"/>
                                          </p:val>
                                        </p:tav>
                                      </p:tavLst>
                                    </p:anim>
                                    <p:anim calcmode="lin" valueType="num">
                                      <p:cBhvr additive="base">
                                        <p:cTn id="8" dur="500" fill="hold"/>
                                        <p:tgtEl>
                                          <p:spTgt spid="2242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4269"/>
                                        </p:tgtEl>
                                        <p:attrNameLst>
                                          <p:attrName>style.visibility</p:attrName>
                                        </p:attrNameLst>
                                      </p:cBhvr>
                                      <p:to>
                                        <p:strVal val="visible"/>
                                      </p:to>
                                    </p:set>
                                    <p:anim calcmode="lin" valueType="num">
                                      <p:cBhvr additive="base">
                                        <p:cTn id="12" dur="500" fill="hold"/>
                                        <p:tgtEl>
                                          <p:spTgt spid="224269"/>
                                        </p:tgtEl>
                                        <p:attrNameLst>
                                          <p:attrName>ppt_x</p:attrName>
                                        </p:attrNameLst>
                                      </p:cBhvr>
                                      <p:tavLst>
                                        <p:tav tm="0">
                                          <p:val>
                                            <p:strVal val="0-#ppt_w/2"/>
                                          </p:val>
                                        </p:tav>
                                        <p:tav tm="100000">
                                          <p:val>
                                            <p:strVal val="#ppt_x"/>
                                          </p:val>
                                        </p:tav>
                                      </p:tavLst>
                                    </p:anim>
                                    <p:anim calcmode="lin" valueType="num">
                                      <p:cBhvr additive="base">
                                        <p:cTn id="13" dur="500" fill="hold"/>
                                        <p:tgtEl>
                                          <p:spTgt spid="22426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24270"/>
                                        </p:tgtEl>
                                        <p:attrNameLst>
                                          <p:attrName>style.visibility</p:attrName>
                                        </p:attrNameLst>
                                      </p:cBhvr>
                                      <p:to>
                                        <p:strVal val="visible"/>
                                      </p:to>
                                    </p:set>
                                    <p:anim calcmode="lin" valueType="num">
                                      <p:cBhvr additive="base">
                                        <p:cTn id="17" dur="500" fill="hold"/>
                                        <p:tgtEl>
                                          <p:spTgt spid="224270"/>
                                        </p:tgtEl>
                                        <p:attrNameLst>
                                          <p:attrName>ppt_x</p:attrName>
                                        </p:attrNameLst>
                                      </p:cBhvr>
                                      <p:tavLst>
                                        <p:tav tm="0">
                                          <p:val>
                                            <p:strVal val="0-#ppt_w/2"/>
                                          </p:val>
                                        </p:tav>
                                        <p:tav tm="100000">
                                          <p:val>
                                            <p:strVal val="#ppt_x"/>
                                          </p:val>
                                        </p:tav>
                                      </p:tavLst>
                                    </p:anim>
                                    <p:anim calcmode="lin" valueType="num">
                                      <p:cBhvr additive="base">
                                        <p:cTn id="18" dur="500" fill="hold"/>
                                        <p:tgtEl>
                                          <p:spTgt spid="2242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1000"/>
                                  </p:stCondLst>
                                  <p:childTnLst>
                                    <p:set>
                                      <p:cBhvr>
                                        <p:cTn id="21" dur="1" fill="hold">
                                          <p:stCondLst>
                                            <p:cond delay="0"/>
                                          </p:stCondLst>
                                        </p:cTn>
                                        <p:tgtEl>
                                          <p:spTgt spid="224271"/>
                                        </p:tgtEl>
                                        <p:attrNameLst>
                                          <p:attrName>style.visibility</p:attrName>
                                        </p:attrNameLst>
                                      </p:cBhvr>
                                      <p:to>
                                        <p:strVal val="visible"/>
                                      </p:to>
                                    </p:set>
                                    <p:anim calcmode="lin" valueType="num">
                                      <p:cBhvr additive="base">
                                        <p:cTn id="22" dur="500" fill="hold"/>
                                        <p:tgtEl>
                                          <p:spTgt spid="224271"/>
                                        </p:tgtEl>
                                        <p:attrNameLst>
                                          <p:attrName>ppt_x</p:attrName>
                                        </p:attrNameLst>
                                      </p:cBhvr>
                                      <p:tavLst>
                                        <p:tav tm="0">
                                          <p:val>
                                            <p:strVal val="0-#ppt_w/2"/>
                                          </p:val>
                                        </p:tav>
                                        <p:tav tm="100000">
                                          <p:val>
                                            <p:strVal val="#ppt_x"/>
                                          </p:val>
                                        </p:tav>
                                      </p:tavLst>
                                    </p:anim>
                                    <p:anim calcmode="lin" valueType="num">
                                      <p:cBhvr additive="base">
                                        <p:cTn id="23" dur="500" fill="hold"/>
                                        <p:tgtEl>
                                          <p:spTgt spid="22427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24272"/>
                                        </p:tgtEl>
                                        <p:attrNameLst>
                                          <p:attrName>style.visibility</p:attrName>
                                        </p:attrNameLst>
                                      </p:cBhvr>
                                      <p:to>
                                        <p:strVal val="visible"/>
                                      </p:to>
                                    </p:set>
                                    <p:anim calcmode="lin" valueType="num">
                                      <p:cBhvr additive="base">
                                        <p:cTn id="28" dur="500" fill="hold"/>
                                        <p:tgtEl>
                                          <p:spTgt spid="224272"/>
                                        </p:tgtEl>
                                        <p:attrNameLst>
                                          <p:attrName>ppt_x</p:attrName>
                                        </p:attrNameLst>
                                      </p:cBhvr>
                                      <p:tavLst>
                                        <p:tav tm="0">
                                          <p:val>
                                            <p:strVal val="0-#ppt_w/2"/>
                                          </p:val>
                                        </p:tav>
                                        <p:tav tm="100000">
                                          <p:val>
                                            <p:strVal val="#ppt_x"/>
                                          </p:val>
                                        </p:tav>
                                      </p:tavLst>
                                    </p:anim>
                                    <p:anim calcmode="lin" valueType="num">
                                      <p:cBhvr additive="base">
                                        <p:cTn id="29" dur="500" fill="hold"/>
                                        <p:tgtEl>
                                          <p:spTgt spid="22427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24273"/>
                                        </p:tgtEl>
                                        <p:attrNameLst>
                                          <p:attrName>style.visibility</p:attrName>
                                        </p:attrNameLst>
                                      </p:cBhvr>
                                      <p:to>
                                        <p:strVal val="visible"/>
                                      </p:to>
                                    </p:set>
                                    <p:anim calcmode="lin" valueType="num">
                                      <p:cBhvr additive="base">
                                        <p:cTn id="34" dur="500" fill="hold"/>
                                        <p:tgtEl>
                                          <p:spTgt spid="224273"/>
                                        </p:tgtEl>
                                        <p:attrNameLst>
                                          <p:attrName>ppt_x</p:attrName>
                                        </p:attrNameLst>
                                      </p:cBhvr>
                                      <p:tavLst>
                                        <p:tav tm="0">
                                          <p:val>
                                            <p:strVal val="0-#ppt_w/2"/>
                                          </p:val>
                                        </p:tav>
                                        <p:tav tm="100000">
                                          <p:val>
                                            <p:strVal val="#ppt_x"/>
                                          </p:val>
                                        </p:tav>
                                      </p:tavLst>
                                    </p:anim>
                                    <p:anim calcmode="lin" valueType="num">
                                      <p:cBhvr additive="base">
                                        <p:cTn id="35" dur="500" fill="hold"/>
                                        <p:tgtEl>
                                          <p:spTgt spid="22427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0-#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8" grpId="0" autoUpdateAnimBg="0"/>
      <p:bldP spid="224269" grpId="0" autoUpdateAnimBg="0"/>
      <p:bldP spid="224270" grpId="0" autoUpdateAnimBg="0"/>
      <p:bldP spid="224271" grpId="0" autoUpdateAnimBg="0"/>
      <p:bldP spid="224272" grpId="0" autoUpdateAnimBg="0"/>
      <p:bldP spid="224273" grpId="0" autoUpdateAnimBg="0"/>
      <p:bldP spid="18" grpId="0" autoUpdateAnimBg="0"/>
      <p:bldP spid="1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8" name="Text Box 4"/>
          <p:cNvSpPr txBox="1">
            <a:spLocks noChangeArrowheads="1"/>
          </p:cNvSpPr>
          <p:nvPr/>
        </p:nvSpPr>
        <p:spPr bwMode="auto">
          <a:xfrm>
            <a:off x="427355" y="1052830"/>
            <a:ext cx="5349240" cy="626110"/>
          </a:xfrm>
          <a:prstGeom prst="rect">
            <a:avLst/>
          </a:prstGeom>
          <a:noFill/>
          <a:ln w="9525">
            <a:noFill/>
            <a:miter lim="800000"/>
          </a:ln>
        </p:spPr>
        <p:txBody>
          <a:bodyPr wrap="square" lIns="72567" tIns="36283" rIns="72567" bIns="36283">
            <a:spAutoFit/>
          </a:bodyPr>
          <a:lstStyle/>
          <a:p>
            <a:pPr>
              <a:lnSpc>
                <a:spcPct val="150000"/>
              </a:lnSpc>
            </a:pPr>
            <a:r>
              <a:rPr lang="en-US" altLang="zh-CN" sz="2400" baseline="0" dirty="0">
                <a:solidFill>
                  <a:srgbClr val="000000"/>
                </a:solidFill>
                <a:latin typeface="Times New Roman" panose="02020603050405020304" pitchFamily="18" charset="0"/>
                <a:cs typeface="Times New Roman" panose="02020603050405020304" pitchFamily="18" charset="0"/>
              </a:rPr>
              <a:t>6 .</a:t>
            </a:r>
            <a:r>
              <a:rPr lang="zh-CN" altLang="en-US" sz="2400" baseline="0" dirty="0">
                <a:solidFill>
                  <a:srgbClr val="000000"/>
                </a:solidFill>
                <a:latin typeface="Times New Roman" panose="02020603050405020304" pitchFamily="18" charset="0"/>
                <a:cs typeface="Times New Roman" panose="02020603050405020304" pitchFamily="18" charset="0"/>
              </a:rPr>
              <a:t>生活中的电动机</a:t>
            </a:r>
          </a:p>
        </p:txBody>
      </p:sp>
      <p:sp>
        <p:nvSpPr>
          <p:cNvPr id="226310" name="Text Box 6"/>
          <p:cNvSpPr txBox="1">
            <a:spLocks noChangeArrowheads="1"/>
          </p:cNvSpPr>
          <p:nvPr/>
        </p:nvSpPr>
        <p:spPr bwMode="auto">
          <a:xfrm>
            <a:off x="786765" y="1593215"/>
            <a:ext cx="7997190" cy="2842260"/>
          </a:xfrm>
          <a:prstGeom prst="rect">
            <a:avLst/>
          </a:prstGeom>
          <a:noFill/>
          <a:ln w="9525">
            <a:noFill/>
            <a:miter lim="800000"/>
          </a:ln>
        </p:spPr>
        <p:txBody>
          <a:bodyPr wrap="square" lIns="72567" tIns="36283" rIns="72567" bIns="36283">
            <a:spAutoFit/>
          </a:bodyPr>
          <a:lstStyle/>
          <a:p>
            <a:pPr>
              <a:lnSpc>
                <a:spcPct val="150000"/>
              </a:lnSpc>
            </a:pPr>
            <a:r>
              <a:rPr lang="zh-CN" altLang="en-US" sz="2400" baseline="0" dirty="0" smtClean="0">
                <a:solidFill>
                  <a:srgbClr val="000000"/>
                </a:solidFill>
                <a:latin typeface="Times New Roman" panose="02020603050405020304" pitchFamily="18" charset="0"/>
                <a:cs typeface="Times New Roman" panose="02020603050405020304" pitchFamily="18" charset="0"/>
              </a:rPr>
              <a:t>由于</a:t>
            </a:r>
            <a:r>
              <a:rPr lang="zh-CN" altLang="en-US" sz="2400" baseline="0" dirty="0">
                <a:solidFill>
                  <a:srgbClr val="000000"/>
                </a:solidFill>
                <a:latin typeface="Times New Roman" panose="02020603050405020304" pitchFamily="18" charset="0"/>
                <a:cs typeface="Times New Roman" panose="02020603050405020304" pitchFamily="18" charset="0"/>
              </a:rPr>
              <a:t>电网提供的是交流电，所以家用电器里面的电动机和工业用电动机多数是交流电动机，而玩具等使用电池的小电器多数是直流电动机。</a:t>
            </a:r>
          </a:p>
          <a:p>
            <a:pPr>
              <a:lnSpc>
                <a:spcPct val="150000"/>
              </a:lnSpc>
            </a:pPr>
            <a:r>
              <a:rPr lang="zh-CN" altLang="en-US" sz="2400" baseline="0" dirty="0">
                <a:solidFill>
                  <a:srgbClr val="000000"/>
                </a:solidFill>
                <a:latin typeface="Times New Roman" panose="02020603050405020304" pitchFamily="18" charset="0"/>
                <a:cs typeface="Times New Roman" panose="02020603050405020304" pitchFamily="18" charset="0"/>
              </a:rPr>
              <a:t>        </a:t>
            </a:r>
            <a:r>
              <a:rPr lang="zh-CN" altLang="en-US" sz="2400" baseline="0" dirty="0" smtClean="0">
                <a:solidFill>
                  <a:srgbClr val="000000"/>
                </a:solidFill>
                <a:latin typeface="Times New Roman" panose="02020603050405020304" pitchFamily="18" charset="0"/>
                <a:cs typeface="Times New Roman" panose="02020603050405020304" pitchFamily="18" charset="0"/>
              </a:rPr>
              <a:t>电动机构</a:t>
            </a:r>
            <a:r>
              <a:rPr lang="zh-CN" altLang="en-US" sz="2400" baseline="0" dirty="0">
                <a:solidFill>
                  <a:srgbClr val="000000"/>
                </a:solidFill>
                <a:latin typeface="Times New Roman" panose="02020603050405020304" pitchFamily="18" charset="0"/>
                <a:cs typeface="Times New Roman" panose="02020603050405020304" pitchFamily="18" charset="0"/>
              </a:rPr>
              <a:t>造</a:t>
            </a:r>
            <a:r>
              <a:rPr lang="zh-CN" altLang="en-US" sz="2400" baseline="0" dirty="0" smtClean="0">
                <a:solidFill>
                  <a:srgbClr val="000000"/>
                </a:solidFill>
                <a:latin typeface="Times New Roman" panose="02020603050405020304" pitchFamily="18" charset="0"/>
                <a:cs typeface="Times New Roman" panose="02020603050405020304" pitchFamily="18" charset="0"/>
              </a:rPr>
              <a:t>简单，控制方便，体积小，效率</a:t>
            </a:r>
            <a:r>
              <a:rPr lang="zh-CN" altLang="en-US" sz="2400" baseline="0" dirty="0">
                <a:solidFill>
                  <a:srgbClr val="000000"/>
                </a:solidFill>
                <a:latin typeface="Times New Roman" panose="02020603050405020304" pitchFamily="18" charset="0"/>
                <a:cs typeface="Times New Roman" panose="02020603050405020304" pitchFamily="18" charset="0"/>
              </a:rPr>
              <a:t>高，功率可大可小等</a:t>
            </a:r>
            <a:r>
              <a:rPr lang="zh-CN" altLang="en-US" sz="2400" baseline="0" dirty="0" smtClean="0">
                <a:solidFill>
                  <a:srgbClr val="000000"/>
                </a:solidFill>
                <a:latin typeface="Times New Roman" panose="02020603050405020304" pitchFamily="18" charset="0"/>
                <a:cs typeface="Times New Roman" panose="02020603050405020304" pitchFamily="18" charset="0"/>
              </a:rPr>
              <a:t>优点。使</a:t>
            </a:r>
            <a:r>
              <a:rPr lang="zh-CN" altLang="en-US" sz="2400" baseline="0" dirty="0">
                <a:solidFill>
                  <a:srgbClr val="000000"/>
                </a:solidFill>
                <a:latin typeface="Times New Roman" panose="02020603050405020304" pitchFamily="18" charset="0"/>
                <a:cs typeface="Times New Roman" panose="02020603050405020304" pitchFamily="18" charset="0"/>
              </a:rPr>
              <a:t>其广泛应用在我们的社会生活中。</a:t>
            </a:r>
            <a:endParaRPr lang="en-US" altLang="zh-CN" sz="2400" baseline="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915596" y="1913336"/>
            <a:ext cx="5976664" cy="2842260"/>
          </a:xfrm>
          <a:prstGeom prst="rect">
            <a:avLst/>
          </a:prstGeom>
          <a:noFill/>
          <a:ln w="9525">
            <a:noFill/>
            <a:miter lim="800000"/>
          </a:ln>
        </p:spPr>
        <p:txBody>
          <a:bodyPr wrap="square" lIns="72567" tIns="36283" rIns="72567" bIns="36283">
            <a:spAutoFit/>
          </a:bodyPr>
          <a:lstStyle/>
          <a:p>
            <a:pPr>
              <a:lnSpc>
                <a:spcPct val="150000"/>
              </a:lnSpc>
            </a:pPr>
            <a:r>
              <a:rPr lang="en-US" altLang="zh-CN" sz="2400" baseline="0" dirty="0">
                <a:solidFill>
                  <a:srgbClr val="000000"/>
                </a:solidFill>
                <a:latin typeface="宋体" panose="02010600030101010101" pitchFamily="2" charset="-122"/>
                <a:cs typeface="宋体" panose="02010600030101010101" pitchFamily="2" charset="-122"/>
              </a:rPr>
              <a:t>1.</a:t>
            </a:r>
            <a:r>
              <a:rPr lang="zh-CN" altLang="en-US" sz="2400" baseline="0" dirty="0">
                <a:solidFill>
                  <a:srgbClr val="000000"/>
                </a:solidFill>
                <a:latin typeface="宋体" panose="02010600030101010101" pitchFamily="2" charset="-122"/>
                <a:cs typeface="宋体" panose="02010600030101010101" pitchFamily="2" charset="-122"/>
              </a:rPr>
              <a:t>在磁场中的通电</a:t>
            </a:r>
            <a:r>
              <a:rPr lang="zh-CN" altLang="en-US" sz="2400" baseline="0" dirty="0" smtClean="0">
                <a:solidFill>
                  <a:srgbClr val="000000"/>
                </a:solidFill>
                <a:latin typeface="宋体" panose="02010600030101010101" pitchFamily="2" charset="-122"/>
                <a:cs typeface="宋体" panose="02010600030101010101" pitchFamily="2" charset="-122"/>
              </a:rPr>
              <a:t>导体（    ）</a:t>
            </a:r>
            <a:endParaRPr lang="zh-CN" altLang="en-US" sz="2400" baseline="0" dirty="0">
              <a:solidFill>
                <a:srgbClr val="000000"/>
              </a:solidFill>
              <a:latin typeface="宋体" panose="02010600030101010101" pitchFamily="2" charset="-122"/>
              <a:cs typeface="宋体" panose="02010600030101010101" pitchFamily="2" charset="-122"/>
            </a:endParaRPr>
          </a:p>
          <a:p>
            <a:pPr>
              <a:lnSpc>
                <a:spcPct val="150000"/>
              </a:lnSpc>
            </a:pPr>
            <a:r>
              <a:rPr lang="en-US" altLang="zh-CN" sz="2400" baseline="0" dirty="0">
                <a:solidFill>
                  <a:srgbClr val="000000"/>
                </a:solidFill>
                <a:latin typeface="宋体" panose="02010600030101010101" pitchFamily="2" charset="-122"/>
                <a:cs typeface="宋体" panose="02010600030101010101" pitchFamily="2" charset="-122"/>
              </a:rPr>
              <a:t>A.</a:t>
            </a:r>
            <a:r>
              <a:rPr lang="zh-CN" altLang="en-US" sz="2400" baseline="0" dirty="0">
                <a:solidFill>
                  <a:srgbClr val="000000"/>
                </a:solidFill>
                <a:latin typeface="宋体" panose="02010600030101010101" pitchFamily="2" charset="-122"/>
                <a:cs typeface="宋体" panose="02010600030101010101" pitchFamily="2" charset="-122"/>
              </a:rPr>
              <a:t>一定受到磁场力的作用   </a:t>
            </a:r>
            <a:endParaRPr lang="en-US" altLang="zh-CN" sz="2400" baseline="0" dirty="0" smtClean="0">
              <a:solidFill>
                <a:srgbClr val="000000"/>
              </a:solidFill>
              <a:latin typeface="宋体" panose="02010600030101010101" pitchFamily="2" charset="-122"/>
              <a:cs typeface="宋体" panose="02010600030101010101" pitchFamily="2" charset="-122"/>
            </a:endParaRPr>
          </a:p>
          <a:p>
            <a:pPr>
              <a:lnSpc>
                <a:spcPct val="150000"/>
              </a:lnSpc>
            </a:pPr>
            <a:r>
              <a:rPr lang="en-US" altLang="zh-CN" sz="2400" baseline="0" dirty="0" smtClean="0">
                <a:solidFill>
                  <a:srgbClr val="000000"/>
                </a:solidFill>
                <a:latin typeface="宋体" panose="02010600030101010101" pitchFamily="2" charset="-122"/>
                <a:cs typeface="宋体" panose="02010600030101010101" pitchFamily="2" charset="-122"/>
              </a:rPr>
              <a:t>B</a:t>
            </a:r>
            <a:r>
              <a:rPr lang="en-US" altLang="zh-CN" sz="2400" baseline="0" dirty="0">
                <a:solidFill>
                  <a:srgbClr val="000000"/>
                </a:solidFill>
                <a:latin typeface="宋体" panose="02010600030101010101" pitchFamily="2" charset="-122"/>
                <a:cs typeface="宋体" panose="02010600030101010101" pitchFamily="2" charset="-122"/>
              </a:rPr>
              <a:t>.</a:t>
            </a:r>
            <a:r>
              <a:rPr lang="zh-CN" altLang="en-US" sz="2400" baseline="0" dirty="0">
                <a:solidFill>
                  <a:srgbClr val="000000"/>
                </a:solidFill>
                <a:latin typeface="宋体" panose="02010600030101010101" pitchFamily="2" charset="-122"/>
                <a:cs typeface="宋体" panose="02010600030101010101" pitchFamily="2" charset="-122"/>
              </a:rPr>
              <a:t>可能受到磁场力的作用</a:t>
            </a:r>
          </a:p>
          <a:p>
            <a:pPr>
              <a:lnSpc>
                <a:spcPct val="150000"/>
              </a:lnSpc>
            </a:pPr>
            <a:r>
              <a:rPr lang="en-US" altLang="zh-CN" sz="2400" baseline="0" dirty="0">
                <a:solidFill>
                  <a:srgbClr val="000000"/>
                </a:solidFill>
                <a:latin typeface="宋体" panose="02010600030101010101" pitchFamily="2" charset="-122"/>
                <a:cs typeface="宋体" panose="02010600030101010101" pitchFamily="2" charset="-122"/>
              </a:rPr>
              <a:t>C.</a:t>
            </a:r>
            <a:r>
              <a:rPr lang="zh-CN" altLang="en-US" sz="2400" baseline="0" dirty="0">
                <a:solidFill>
                  <a:srgbClr val="000000"/>
                </a:solidFill>
                <a:latin typeface="宋体" panose="02010600030101010101" pitchFamily="2" charset="-122"/>
                <a:cs typeface="宋体" panose="02010600030101010101" pitchFamily="2" charset="-122"/>
              </a:rPr>
              <a:t>一定不受磁场力的作用   </a:t>
            </a:r>
            <a:endParaRPr lang="en-US" altLang="zh-CN" sz="2400" baseline="0" dirty="0" smtClean="0">
              <a:solidFill>
                <a:srgbClr val="000000"/>
              </a:solidFill>
              <a:latin typeface="宋体" panose="02010600030101010101" pitchFamily="2" charset="-122"/>
              <a:cs typeface="宋体" panose="02010600030101010101" pitchFamily="2" charset="-122"/>
            </a:endParaRPr>
          </a:p>
          <a:p>
            <a:pPr>
              <a:lnSpc>
                <a:spcPct val="150000"/>
              </a:lnSpc>
            </a:pPr>
            <a:r>
              <a:rPr lang="en-US" altLang="zh-CN" sz="2400" baseline="0" dirty="0" smtClean="0">
                <a:solidFill>
                  <a:srgbClr val="000000"/>
                </a:solidFill>
                <a:latin typeface="宋体" panose="02010600030101010101" pitchFamily="2" charset="-122"/>
                <a:cs typeface="宋体" panose="02010600030101010101" pitchFamily="2" charset="-122"/>
              </a:rPr>
              <a:t>D</a:t>
            </a:r>
            <a:r>
              <a:rPr lang="en-US" altLang="zh-CN" sz="2400" baseline="0" dirty="0">
                <a:solidFill>
                  <a:srgbClr val="000000"/>
                </a:solidFill>
                <a:latin typeface="宋体" panose="02010600030101010101" pitchFamily="2" charset="-122"/>
                <a:cs typeface="宋体" panose="02010600030101010101" pitchFamily="2" charset="-122"/>
              </a:rPr>
              <a:t>.</a:t>
            </a:r>
            <a:r>
              <a:rPr lang="zh-CN" altLang="en-US" sz="2400" baseline="0" dirty="0">
                <a:solidFill>
                  <a:srgbClr val="000000"/>
                </a:solidFill>
                <a:latin typeface="宋体" panose="02010600030101010101" pitchFamily="2" charset="-122"/>
                <a:cs typeface="宋体" panose="02010600030101010101" pitchFamily="2" charset="-122"/>
              </a:rPr>
              <a:t>以上说法均不正确</a:t>
            </a:r>
          </a:p>
        </p:txBody>
      </p:sp>
      <p:sp>
        <p:nvSpPr>
          <p:cNvPr id="227336" name="Rectangle 8"/>
          <p:cNvSpPr>
            <a:spLocks noChangeArrowheads="1"/>
          </p:cNvSpPr>
          <p:nvPr/>
        </p:nvSpPr>
        <p:spPr bwMode="auto">
          <a:xfrm>
            <a:off x="4488094" y="1912981"/>
            <a:ext cx="297180" cy="626110"/>
          </a:xfrm>
          <a:prstGeom prst="rect">
            <a:avLst/>
          </a:prstGeom>
          <a:noFill/>
          <a:ln w="9525">
            <a:noFill/>
            <a:miter lim="800000"/>
          </a:ln>
        </p:spPr>
        <p:txBody>
          <a:bodyPr wrap="none" lIns="72567" tIns="36283" rIns="72567" bIns="36283">
            <a:spAutoFit/>
          </a:bodyPr>
          <a:lstStyle/>
          <a:p>
            <a:pPr>
              <a:lnSpc>
                <a:spcPct val="150000"/>
              </a:lnSpc>
              <a:spcBef>
                <a:spcPct val="50000"/>
              </a:spcBef>
              <a:buFontTx/>
              <a:buNone/>
            </a:pPr>
            <a:r>
              <a:rPr kumimoji="1" lang="en-US" altLang="zh-CN" sz="2400" baseline="0" dirty="0">
                <a:solidFill>
                  <a:srgbClr val="FF0000"/>
                </a:solidFill>
                <a:latin typeface="宋体" panose="02010600030101010101" pitchFamily="2" charset="-122"/>
              </a:rPr>
              <a:t>B</a:t>
            </a:r>
          </a:p>
        </p:txBody>
      </p:sp>
      <p:sp>
        <p:nvSpPr>
          <p:cNvPr id="21513" name="Text Box 7"/>
          <p:cNvSpPr txBox="1">
            <a:spLocks noChangeArrowheads="1"/>
          </p:cNvSpPr>
          <p:nvPr/>
        </p:nvSpPr>
        <p:spPr bwMode="auto">
          <a:xfrm>
            <a:off x="602268" y="878981"/>
            <a:ext cx="1787525" cy="718185"/>
          </a:xfrm>
          <a:prstGeom prst="rect">
            <a:avLst/>
          </a:prstGeom>
          <a:noFill/>
          <a:ln w="9525">
            <a:noFill/>
            <a:miter lim="800000"/>
          </a:ln>
        </p:spPr>
        <p:txBody>
          <a:bodyPr lIns="72567" tIns="36283" rIns="72567" bIns="36283">
            <a:spAutoFit/>
          </a:bodyPr>
          <a:lstStyle/>
          <a:p>
            <a:pPr>
              <a:lnSpc>
                <a:spcPct val="150000"/>
              </a:lnSpc>
            </a:pPr>
            <a:r>
              <a:rPr lang="zh-CN" altLang="en-US" sz="2800" baseline="0" dirty="0">
                <a:solidFill>
                  <a:srgbClr val="000000"/>
                </a:solidFill>
                <a:latin typeface="Times New Roman" panose="02020603050405020304" pitchFamily="18" charset="0"/>
                <a:cs typeface="Times New Roman" panose="02020603050405020304" pitchFamily="18" charset="0"/>
              </a:rPr>
              <a:t>练习</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7336"/>
                                        </p:tgtEl>
                                        <p:attrNameLst>
                                          <p:attrName>style.visibility</p:attrName>
                                        </p:attrNameLst>
                                      </p:cBhvr>
                                      <p:to>
                                        <p:strVal val="visible"/>
                                      </p:to>
                                    </p:set>
                                    <p:anim calcmode="lin" valueType="num">
                                      <p:cBhvr additive="base">
                                        <p:cTn id="7" dur="500" fill="hold"/>
                                        <p:tgtEl>
                                          <p:spTgt spid="227336"/>
                                        </p:tgtEl>
                                        <p:attrNameLst>
                                          <p:attrName>ppt_x</p:attrName>
                                        </p:attrNameLst>
                                      </p:cBhvr>
                                      <p:tavLst>
                                        <p:tav tm="0">
                                          <p:val>
                                            <p:strVal val="1+#ppt_w/2"/>
                                          </p:val>
                                        </p:tav>
                                        <p:tav tm="100000">
                                          <p:val>
                                            <p:strVal val="#ppt_x"/>
                                          </p:val>
                                        </p:tav>
                                      </p:tavLst>
                                    </p:anim>
                                    <p:anim calcmode="lin" valueType="num">
                                      <p:cBhvr additive="base">
                                        <p:cTn id="8" dur="500" fill="hold"/>
                                        <p:tgtEl>
                                          <p:spTgt spid="2273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idx="4294967295"/>
          </p:nvPr>
        </p:nvSpPr>
        <p:spPr>
          <a:xfrm>
            <a:off x="0" y="2358224"/>
            <a:ext cx="9144000" cy="1471613"/>
          </a:xfrm>
          <a:prstGeom prst="rect">
            <a:avLst/>
          </a:prstGeom>
        </p:spPr>
        <p:txBody>
          <a:bodyPr/>
          <a:lstStyle/>
          <a:p>
            <a:pPr algn="ctr"/>
            <a:r>
              <a:rPr lang="zh-CN" altLang="en-US" sz="4800" dirty="0" smtClean="0">
                <a:solidFill>
                  <a:srgbClr val="FF6700"/>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cs typeface="+mn-cs"/>
              </a:rPr>
              <a:t>第十四章 磁现象</a:t>
            </a:r>
            <a:endParaRPr lang="zh-CN" altLang="en-US" sz="4800" dirty="0">
              <a:solidFill>
                <a:srgbClr val="FF6700"/>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cs typeface="+mn-cs"/>
            </a:endParaRPr>
          </a:p>
        </p:txBody>
      </p:sp>
      <p:sp>
        <p:nvSpPr>
          <p:cNvPr id="5" name="副标题 4"/>
          <p:cNvSpPr>
            <a:spLocks noGrp="1"/>
          </p:cNvSpPr>
          <p:nvPr>
            <p:ph type="subTitle" idx="4294967295"/>
          </p:nvPr>
        </p:nvSpPr>
        <p:spPr>
          <a:xfrm>
            <a:off x="0" y="3572670"/>
            <a:ext cx="9144000" cy="1613708"/>
          </a:xfrm>
          <a:prstGeom prst="rect">
            <a:avLst/>
          </a:prstGeom>
        </p:spPr>
        <p:txBody>
          <a:bodyPr/>
          <a:lstStyle/>
          <a:p>
            <a:pPr algn="ctr">
              <a:buNone/>
            </a:pPr>
            <a:r>
              <a:rPr lang="zh-CN" altLang="en-US" sz="4000" dirty="0" smtClean="0">
                <a:solidFill>
                  <a:srgbClr val="F94D2B"/>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sym typeface="+mn-ea"/>
              </a:rPr>
              <a:t>六、直流电动机</a:t>
            </a:r>
            <a:endParaRPr lang="zh-CN" altLang="en-US" sz="4000" dirty="0">
              <a:solidFill>
                <a:srgbClr val="F94D2B"/>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sym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521335" y="1188085"/>
            <a:ext cx="8347075" cy="3395980"/>
          </a:xfrm>
          <a:prstGeom prst="rect">
            <a:avLst/>
          </a:prstGeom>
          <a:noFill/>
          <a:ln w="9525">
            <a:noFill/>
            <a:miter lim="800000"/>
          </a:ln>
        </p:spPr>
        <p:txBody>
          <a:bodyPr wrap="square" lIns="72567" tIns="36283" rIns="72567" bIns="36283">
            <a:spAutoFit/>
          </a:bodyPr>
          <a:lstStyle/>
          <a:p>
            <a:pPr>
              <a:lnSpc>
                <a:spcPct val="150000"/>
              </a:lnSpc>
            </a:pPr>
            <a:r>
              <a:rPr lang="en-US" altLang="zh-CN" sz="2400" baseline="0" dirty="0">
                <a:solidFill>
                  <a:srgbClr val="000000"/>
                </a:solidFill>
                <a:latin typeface="宋体" panose="02010600030101010101" pitchFamily="2" charset="-122"/>
                <a:cs typeface="宋体" panose="02010600030101010101" pitchFamily="2" charset="-122"/>
              </a:rPr>
              <a:t>2.</a:t>
            </a:r>
            <a:r>
              <a:rPr lang="zh-CN" altLang="en-US" sz="2400" baseline="0" dirty="0">
                <a:solidFill>
                  <a:srgbClr val="000000"/>
                </a:solidFill>
                <a:latin typeface="宋体" panose="02010600030101010101" pitchFamily="2" charset="-122"/>
                <a:cs typeface="宋体" panose="02010600030101010101" pitchFamily="2" charset="-122"/>
              </a:rPr>
              <a:t>关于通电导体在磁场里受力方向与电流方向和磁感线方向之间的关系，下列说法中错误的</a:t>
            </a:r>
            <a:r>
              <a:rPr lang="zh-CN" altLang="en-US" sz="2400" baseline="0" dirty="0" smtClean="0">
                <a:solidFill>
                  <a:srgbClr val="000000"/>
                </a:solidFill>
                <a:latin typeface="宋体" panose="02010600030101010101" pitchFamily="2" charset="-122"/>
                <a:cs typeface="宋体" panose="02010600030101010101" pitchFamily="2" charset="-122"/>
              </a:rPr>
              <a:t>是（    ）</a:t>
            </a:r>
            <a:endParaRPr lang="en-US" altLang="zh-CN" sz="2400" baseline="0" dirty="0" smtClean="0">
              <a:solidFill>
                <a:srgbClr val="000000"/>
              </a:solidFill>
              <a:latin typeface="宋体" panose="02010600030101010101" pitchFamily="2" charset="-122"/>
              <a:cs typeface="宋体" panose="02010600030101010101" pitchFamily="2" charset="-122"/>
            </a:endParaRPr>
          </a:p>
          <a:p>
            <a:pPr>
              <a:lnSpc>
                <a:spcPct val="150000"/>
              </a:lnSpc>
            </a:pPr>
            <a:r>
              <a:rPr lang="en-US" altLang="zh-CN" sz="2400" baseline="0" dirty="0" smtClean="0">
                <a:solidFill>
                  <a:srgbClr val="000000"/>
                </a:solidFill>
                <a:latin typeface="宋体" panose="02010600030101010101" pitchFamily="2" charset="-122"/>
                <a:cs typeface="宋体" panose="02010600030101010101" pitchFamily="2" charset="-122"/>
              </a:rPr>
              <a:t>A</a:t>
            </a:r>
            <a:r>
              <a:rPr lang="en-US" altLang="zh-CN" sz="2400" baseline="0" dirty="0">
                <a:solidFill>
                  <a:srgbClr val="000000"/>
                </a:solidFill>
                <a:latin typeface="宋体" panose="02010600030101010101" pitchFamily="2" charset="-122"/>
                <a:cs typeface="宋体" panose="02010600030101010101" pitchFamily="2" charset="-122"/>
              </a:rPr>
              <a:t>.</a:t>
            </a:r>
            <a:r>
              <a:rPr lang="zh-CN" altLang="en-US" sz="2400" baseline="0" dirty="0">
                <a:solidFill>
                  <a:srgbClr val="000000"/>
                </a:solidFill>
                <a:latin typeface="宋体" panose="02010600030101010101" pitchFamily="2" charset="-122"/>
                <a:cs typeface="宋体" panose="02010600030101010101" pitchFamily="2" charset="-122"/>
              </a:rPr>
              <a:t>电流方向改变时，导体受力方向改变</a:t>
            </a:r>
          </a:p>
          <a:p>
            <a:pPr>
              <a:lnSpc>
                <a:spcPct val="150000"/>
              </a:lnSpc>
            </a:pPr>
            <a:r>
              <a:rPr lang="en-US" altLang="zh-CN" sz="2400" baseline="0" dirty="0">
                <a:solidFill>
                  <a:srgbClr val="000000"/>
                </a:solidFill>
                <a:latin typeface="宋体" panose="02010600030101010101" pitchFamily="2" charset="-122"/>
                <a:cs typeface="宋体" panose="02010600030101010101" pitchFamily="2" charset="-122"/>
              </a:rPr>
              <a:t>B.</a:t>
            </a:r>
            <a:r>
              <a:rPr lang="zh-CN" altLang="en-US" sz="2400" baseline="0" dirty="0">
                <a:solidFill>
                  <a:srgbClr val="000000"/>
                </a:solidFill>
                <a:latin typeface="宋体" panose="02010600030101010101" pitchFamily="2" charset="-122"/>
                <a:cs typeface="宋体" panose="02010600030101010101" pitchFamily="2" charset="-122"/>
              </a:rPr>
              <a:t>磁场方向改变时，导体受力方向改变</a:t>
            </a:r>
          </a:p>
          <a:p>
            <a:pPr>
              <a:lnSpc>
                <a:spcPct val="150000"/>
              </a:lnSpc>
            </a:pPr>
            <a:r>
              <a:rPr lang="en-US" altLang="zh-CN" sz="2400" baseline="0" dirty="0">
                <a:solidFill>
                  <a:srgbClr val="000000"/>
                </a:solidFill>
                <a:latin typeface="宋体" panose="02010600030101010101" pitchFamily="2" charset="-122"/>
                <a:cs typeface="宋体" panose="02010600030101010101" pitchFamily="2" charset="-122"/>
              </a:rPr>
              <a:t>C.</a:t>
            </a:r>
            <a:r>
              <a:rPr lang="zh-CN" altLang="en-US" sz="2400" baseline="0" dirty="0">
                <a:solidFill>
                  <a:srgbClr val="000000"/>
                </a:solidFill>
                <a:latin typeface="宋体" panose="02010600030101010101" pitchFamily="2" charset="-122"/>
                <a:cs typeface="宋体" panose="02010600030101010101" pitchFamily="2" charset="-122"/>
              </a:rPr>
              <a:t>电流方向和磁场方向同时</a:t>
            </a:r>
            <a:r>
              <a:rPr lang="zh-CN" altLang="en-US" sz="2400" baseline="0" dirty="0" smtClean="0">
                <a:solidFill>
                  <a:srgbClr val="000000"/>
                </a:solidFill>
                <a:latin typeface="宋体" panose="02010600030101010101" pitchFamily="2" charset="-122"/>
                <a:cs typeface="宋体" panose="02010600030101010101" pitchFamily="2" charset="-122"/>
              </a:rPr>
              <a:t>改变</a:t>
            </a:r>
            <a:r>
              <a:rPr lang="en-US" altLang="zh-CN" sz="2400" baseline="0" dirty="0" smtClean="0">
                <a:solidFill>
                  <a:srgbClr val="000000"/>
                </a:solidFill>
                <a:latin typeface="宋体" panose="02010600030101010101" pitchFamily="2" charset="-122"/>
                <a:cs typeface="宋体" panose="02010600030101010101" pitchFamily="2" charset="-122"/>
              </a:rPr>
              <a:t>,</a:t>
            </a:r>
            <a:r>
              <a:rPr lang="zh-CN" altLang="en-US" sz="2400" baseline="0" dirty="0" smtClean="0">
                <a:solidFill>
                  <a:srgbClr val="000000"/>
                </a:solidFill>
                <a:latin typeface="宋体" panose="02010600030101010101" pitchFamily="2" charset="-122"/>
                <a:cs typeface="宋体" panose="02010600030101010101" pitchFamily="2" charset="-122"/>
              </a:rPr>
              <a:t>导体</a:t>
            </a:r>
            <a:r>
              <a:rPr lang="zh-CN" altLang="en-US" sz="2400" baseline="0" dirty="0">
                <a:solidFill>
                  <a:srgbClr val="000000"/>
                </a:solidFill>
                <a:latin typeface="宋体" panose="02010600030101010101" pitchFamily="2" charset="-122"/>
                <a:cs typeface="宋体" panose="02010600030101010101" pitchFamily="2" charset="-122"/>
              </a:rPr>
              <a:t>的受力方向改变</a:t>
            </a:r>
          </a:p>
          <a:p>
            <a:pPr>
              <a:lnSpc>
                <a:spcPct val="150000"/>
              </a:lnSpc>
            </a:pPr>
            <a:r>
              <a:rPr lang="en-US" altLang="zh-CN" sz="2400" baseline="0" dirty="0">
                <a:solidFill>
                  <a:srgbClr val="000000"/>
                </a:solidFill>
                <a:latin typeface="宋体" panose="02010600030101010101" pitchFamily="2" charset="-122"/>
                <a:cs typeface="宋体" panose="02010600030101010101" pitchFamily="2" charset="-122"/>
              </a:rPr>
              <a:t>D.</a:t>
            </a:r>
            <a:r>
              <a:rPr lang="zh-CN" altLang="en-US" sz="2400" baseline="0" dirty="0">
                <a:solidFill>
                  <a:srgbClr val="000000"/>
                </a:solidFill>
                <a:latin typeface="宋体" panose="02010600030101010101" pitchFamily="2" charset="-122"/>
                <a:cs typeface="宋体" panose="02010600030101010101" pitchFamily="2" charset="-122"/>
              </a:rPr>
              <a:t>电流方向和磁场方向同时</a:t>
            </a:r>
            <a:r>
              <a:rPr lang="zh-CN" altLang="en-US" sz="2400" baseline="0" dirty="0" smtClean="0">
                <a:solidFill>
                  <a:srgbClr val="000000"/>
                </a:solidFill>
                <a:latin typeface="宋体" panose="02010600030101010101" pitchFamily="2" charset="-122"/>
                <a:cs typeface="宋体" panose="02010600030101010101" pitchFamily="2" charset="-122"/>
              </a:rPr>
              <a:t>改变</a:t>
            </a:r>
            <a:r>
              <a:rPr lang="en-US" altLang="zh-CN" sz="2400" baseline="0" dirty="0" smtClean="0">
                <a:solidFill>
                  <a:srgbClr val="000000"/>
                </a:solidFill>
                <a:latin typeface="宋体" panose="02010600030101010101" pitchFamily="2" charset="-122"/>
                <a:cs typeface="宋体" panose="02010600030101010101" pitchFamily="2" charset="-122"/>
              </a:rPr>
              <a:t>,</a:t>
            </a:r>
            <a:r>
              <a:rPr lang="zh-CN" altLang="en-US" sz="2400" baseline="0" dirty="0" smtClean="0">
                <a:solidFill>
                  <a:srgbClr val="000000"/>
                </a:solidFill>
                <a:latin typeface="宋体" panose="02010600030101010101" pitchFamily="2" charset="-122"/>
                <a:cs typeface="宋体" panose="02010600030101010101" pitchFamily="2" charset="-122"/>
              </a:rPr>
              <a:t>导体</a:t>
            </a:r>
            <a:r>
              <a:rPr lang="zh-CN" altLang="en-US" sz="2400" baseline="0" dirty="0">
                <a:solidFill>
                  <a:srgbClr val="000000"/>
                </a:solidFill>
                <a:latin typeface="宋体" panose="02010600030101010101" pitchFamily="2" charset="-122"/>
                <a:cs typeface="宋体" panose="02010600030101010101" pitchFamily="2" charset="-122"/>
              </a:rPr>
              <a:t>的受力方向不变 </a:t>
            </a:r>
          </a:p>
        </p:txBody>
      </p:sp>
      <p:sp>
        <p:nvSpPr>
          <p:cNvPr id="227337" name="Rectangle 9"/>
          <p:cNvSpPr>
            <a:spLocks noChangeArrowheads="1"/>
          </p:cNvSpPr>
          <p:nvPr/>
        </p:nvSpPr>
        <p:spPr bwMode="auto">
          <a:xfrm>
            <a:off x="5610243" y="1741632"/>
            <a:ext cx="297180" cy="626110"/>
          </a:xfrm>
          <a:prstGeom prst="rect">
            <a:avLst/>
          </a:prstGeom>
          <a:noFill/>
          <a:ln w="9525">
            <a:noFill/>
            <a:miter lim="800000"/>
          </a:ln>
        </p:spPr>
        <p:txBody>
          <a:bodyPr wrap="none" lIns="72567" tIns="36283" rIns="72567" bIns="36283">
            <a:spAutoFit/>
          </a:bodyPr>
          <a:lstStyle/>
          <a:p>
            <a:pPr>
              <a:lnSpc>
                <a:spcPct val="150000"/>
              </a:lnSpc>
              <a:spcBef>
                <a:spcPct val="50000"/>
              </a:spcBef>
              <a:buFontTx/>
              <a:buNone/>
            </a:pPr>
            <a:r>
              <a:rPr kumimoji="1" lang="en-US" altLang="zh-CN" sz="2400" baseline="0" dirty="0">
                <a:solidFill>
                  <a:srgbClr val="FF0000"/>
                </a:solidFill>
                <a:latin typeface="宋体" panose="02010600030101010101" pitchFamily="2" charset="-122"/>
              </a:rPr>
              <a:t>C</a:t>
            </a:r>
          </a:p>
        </p:txBody>
      </p:sp>
      <p:sp>
        <p:nvSpPr>
          <p:cNvPr id="21508" name="Text Box 4"/>
          <p:cNvSpPr txBox="1">
            <a:spLocks noChangeArrowheads="1"/>
          </p:cNvSpPr>
          <p:nvPr/>
        </p:nvSpPr>
        <p:spPr bwMode="auto">
          <a:xfrm>
            <a:off x="501015" y="4584065"/>
            <a:ext cx="8141335" cy="626110"/>
          </a:xfrm>
          <a:prstGeom prst="rect">
            <a:avLst/>
          </a:prstGeom>
          <a:noFill/>
          <a:ln w="9525">
            <a:noFill/>
            <a:miter lim="800000"/>
          </a:ln>
        </p:spPr>
        <p:txBody>
          <a:bodyPr wrap="square" lIns="72567" tIns="36283" rIns="72567" bIns="36283">
            <a:spAutoFit/>
          </a:bodyPr>
          <a:lstStyle/>
          <a:p>
            <a:pPr>
              <a:lnSpc>
                <a:spcPct val="150000"/>
              </a:lnSpc>
            </a:pPr>
            <a:r>
              <a:rPr lang="en-US" altLang="zh-CN" sz="2400" baseline="0" dirty="0">
                <a:solidFill>
                  <a:srgbClr val="000000"/>
                </a:solidFill>
                <a:latin typeface="Times New Roman" panose="02020603050405020304" pitchFamily="18" charset="0"/>
                <a:cs typeface="Times New Roman" panose="02020603050405020304" pitchFamily="18" charset="0"/>
              </a:rPr>
              <a:t>3.</a:t>
            </a:r>
            <a:r>
              <a:rPr lang="zh-CN" altLang="en-US" sz="2400" baseline="0" dirty="0">
                <a:solidFill>
                  <a:srgbClr val="000000"/>
                </a:solidFill>
                <a:latin typeface="Times New Roman" panose="02020603050405020304" pitchFamily="18" charset="0"/>
                <a:cs typeface="Times New Roman" panose="02020603050405020304" pitchFamily="18" charset="0"/>
              </a:rPr>
              <a:t>电动机是利用</a:t>
            </a:r>
            <a:r>
              <a:rPr lang="en-US" altLang="zh-CN" sz="2400" baseline="0" dirty="0" smtClean="0">
                <a:solidFill>
                  <a:srgbClr val="000000"/>
                </a:solidFill>
                <a:latin typeface="Times New Roman" panose="02020603050405020304" pitchFamily="18" charset="0"/>
                <a:cs typeface="Times New Roman" panose="02020603050405020304" pitchFamily="18" charset="0"/>
              </a:rPr>
              <a:t>___</a:t>
            </a:r>
            <a:r>
              <a:rPr lang="en-US" altLang="zh-CN" sz="2400" baseline="0" dirty="0">
                <a:solidFill>
                  <a:srgbClr val="000000"/>
                </a:solidFill>
                <a:latin typeface="Times New Roman" panose="02020603050405020304" pitchFamily="18" charset="0"/>
                <a:cs typeface="Times New Roman" panose="02020603050405020304" pitchFamily="18" charset="0"/>
              </a:rPr>
              <a:t>_</a:t>
            </a:r>
            <a:r>
              <a:rPr lang="en-US" altLang="zh-CN" sz="2400" baseline="0" dirty="0" smtClean="0">
                <a:solidFill>
                  <a:srgbClr val="000000"/>
                </a:solidFill>
                <a:latin typeface="Times New Roman" panose="02020603050405020304" pitchFamily="18" charset="0"/>
                <a:cs typeface="Times New Roman" panose="02020603050405020304" pitchFamily="18" charset="0"/>
              </a:rPr>
              <a:t>____________________________</a:t>
            </a:r>
            <a:r>
              <a:rPr lang="zh-CN" altLang="en-US" sz="2400" baseline="0" dirty="0">
                <a:solidFill>
                  <a:srgbClr val="000000"/>
                </a:solidFill>
                <a:latin typeface="Times New Roman" panose="02020603050405020304" pitchFamily="18" charset="0"/>
                <a:cs typeface="Times New Roman" panose="02020603050405020304" pitchFamily="18" charset="0"/>
              </a:rPr>
              <a:t>制成的。</a:t>
            </a:r>
          </a:p>
        </p:txBody>
      </p:sp>
      <p:sp>
        <p:nvSpPr>
          <p:cNvPr id="227338" name="Text Box 10"/>
          <p:cNvSpPr txBox="1">
            <a:spLocks noChangeArrowheads="1"/>
          </p:cNvSpPr>
          <p:nvPr/>
        </p:nvSpPr>
        <p:spPr bwMode="auto">
          <a:xfrm>
            <a:off x="2774605" y="4583892"/>
            <a:ext cx="6048672" cy="626110"/>
          </a:xfrm>
          <a:prstGeom prst="rect">
            <a:avLst/>
          </a:prstGeom>
          <a:noFill/>
          <a:ln w="9525">
            <a:noFill/>
            <a:miter lim="800000"/>
          </a:ln>
        </p:spPr>
        <p:txBody>
          <a:bodyPr wrap="square" lIns="72567" tIns="36283" rIns="72567" bIns="36283">
            <a:spAutoFit/>
          </a:bodyPr>
          <a:lstStyle/>
          <a:p>
            <a:pPr>
              <a:lnSpc>
                <a:spcPct val="150000"/>
              </a:lnSpc>
              <a:spcBef>
                <a:spcPct val="50000"/>
              </a:spcBef>
              <a:buFontTx/>
              <a:buNone/>
            </a:pPr>
            <a:r>
              <a:rPr kumimoji="1" lang="zh-CN" altLang="en-US" sz="2400" baseline="0" dirty="0">
                <a:solidFill>
                  <a:srgbClr val="FF0000"/>
                </a:solidFill>
                <a:latin typeface="Times New Roman" panose="02020603050405020304"/>
                <a:ea typeface="宋体" panose="02010600030101010101" pitchFamily="2" charset="-122"/>
              </a:rPr>
              <a:t>通电导体在磁场里受力转动的原理</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7337"/>
                                        </p:tgtEl>
                                        <p:attrNameLst>
                                          <p:attrName>style.visibility</p:attrName>
                                        </p:attrNameLst>
                                      </p:cBhvr>
                                      <p:to>
                                        <p:strVal val="visible"/>
                                      </p:to>
                                    </p:set>
                                    <p:anim calcmode="lin" valueType="num">
                                      <p:cBhvr additive="base">
                                        <p:cTn id="7" dur="500" fill="hold"/>
                                        <p:tgtEl>
                                          <p:spTgt spid="227337"/>
                                        </p:tgtEl>
                                        <p:attrNameLst>
                                          <p:attrName>ppt_x</p:attrName>
                                        </p:attrNameLst>
                                      </p:cBhvr>
                                      <p:tavLst>
                                        <p:tav tm="0">
                                          <p:val>
                                            <p:strVal val="1+#ppt_w/2"/>
                                          </p:val>
                                        </p:tav>
                                        <p:tav tm="100000">
                                          <p:val>
                                            <p:strVal val="#ppt_x"/>
                                          </p:val>
                                        </p:tav>
                                      </p:tavLst>
                                    </p:anim>
                                    <p:anim calcmode="lin" valueType="num">
                                      <p:cBhvr additive="base">
                                        <p:cTn id="8" dur="500" fill="hold"/>
                                        <p:tgtEl>
                                          <p:spTgt spid="2273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7338"/>
                                        </p:tgtEl>
                                        <p:attrNameLst>
                                          <p:attrName>style.visibility</p:attrName>
                                        </p:attrNameLst>
                                      </p:cBhvr>
                                      <p:to>
                                        <p:strVal val="visible"/>
                                      </p:to>
                                    </p:set>
                                    <p:anim calcmode="lin" valueType="num">
                                      <p:cBhvr additive="base">
                                        <p:cTn id="13" dur="500" fill="hold"/>
                                        <p:tgtEl>
                                          <p:spTgt spid="227338"/>
                                        </p:tgtEl>
                                        <p:attrNameLst>
                                          <p:attrName>ppt_x</p:attrName>
                                        </p:attrNameLst>
                                      </p:cBhvr>
                                      <p:tavLst>
                                        <p:tav tm="0">
                                          <p:val>
                                            <p:strVal val="1+#ppt_w/2"/>
                                          </p:val>
                                        </p:tav>
                                        <p:tav tm="100000">
                                          <p:val>
                                            <p:strVal val="#ppt_x"/>
                                          </p:val>
                                        </p:tav>
                                      </p:tavLst>
                                    </p:anim>
                                    <p:anim calcmode="lin" valueType="num">
                                      <p:cBhvr additive="base">
                                        <p:cTn id="14" dur="500" fill="hold"/>
                                        <p:tgtEl>
                                          <p:spTgt spid="2273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7" grpId="0" autoUpdateAnimBg="0"/>
      <p:bldP spid="22733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2" descr="http://pic.ebankon.com.cn/798/858/318c9737-e208-4f05-82d7-f5aec1345b2a/ProductPic/201009030609484371_550.jpg"/>
          <p:cNvPicPr>
            <a:picLocks noChangeAspect="1" noChangeArrowheads="1"/>
          </p:cNvPicPr>
          <p:nvPr/>
        </p:nvPicPr>
        <p:blipFill>
          <a:blip r:embed="rId2" cstate="print"/>
          <a:srcRect b="6403"/>
          <a:stretch>
            <a:fillRect/>
          </a:stretch>
        </p:blipFill>
        <p:spPr bwMode="auto">
          <a:xfrm>
            <a:off x="422006" y="2557815"/>
            <a:ext cx="3141882" cy="2808937"/>
          </a:xfrm>
          <a:prstGeom prst="rect">
            <a:avLst/>
          </a:prstGeom>
          <a:noFill/>
          <a:ln w="9525">
            <a:noFill/>
            <a:miter lim="800000"/>
            <a:headEnd/>
            <a:tailEnd/>
          </a:ln>
        </p:spPr>
      </p:pic>
      <p:pic>
        <p:nvPicPr>
          <p:cNvPr id="3087" name="Picture 4" descr="http://a4.att.hudong.com/10/00/01300000256295122587005893125.jpg"/>
          <p:cNvPicPr>
            <a:picLocks noChangeAspect="1" noChangeArrowheads="1"/>
          </p:cNvPicPr>
          <p:nvPr/>
        </p:nvPicPr>
        <p:blipFill>
          <a:blip r:embed="rId3" cstate="print"/>
          <a:srcRect/>
          <a:stretch>
            <a:fillRect/>
          </a:stretch>
        </p:blipFill>
        <p:spPr bwMode="auto">
          <a:xfrm>
            <a:off x="3851922" y="2853597"/>
            <a:ext cx="2641413" cy="2858143"/>
          </a:xfrm>
          <a:prstGeom prst="rect">
            <a:avLst/>
          </a:prstGeom>
          <a:noFill/>
          <a:ln w="9525">
            <a:noFill/>
            <a:miter lim="800000"/>
            <a:headEnd/>
            <a:tailEnd/>
          </a:ln>
        </p:spPr>
      </p:pic>
      <p:sp>
        <p:nvSpPr>
          <p:cNvPr id="18" name="TextBox 8"/>
          <p:cNvSpPr txBox="1">
            <a:spLocks noChangeArrowheads="1"/>
          </p:cNvSpPr>
          <p:nvPr/>
        </p:nvSpPr>
        <p:spPr bwMode="auto">
          <a:xfrm>
            <a:off x="1363111" y="1989302"/>
            <a:ext cx="792480" cy="645160"/>
          </a:xfrm>
          <a:prstGeom prst="rect">
            <a:avLst/>
          </a:prstGeom>
          <a:noFill/>
          <a:ln w="9525">
            <a:noFill/>
            <a:miter lim="800000"/>
          </a:ln>
        </p:spPr>
        <p:txBody>
          <a:bodyPr wrap="none">
            <a:spAutoFit/>
          </a:bodyPr>
          <a:lstStyle/>
          <a:p>
            <a:pPr>
              <a:lnSpc>
                <a:spcPct val="150000"/>
              </a:lnSpc>
            </a:pPr>
            <a:r>
              <a:rPr lang="zh-CN" altLang="en-US" sz="2400" baseline="0" dirty="0">
                <a:solidFill>
                  <a:srgbClr val="000000"/>
                </a:solidFill>
                <a:latin typeface="Times New Roman" panose="02020603050405020304"/>
                <a:ea typeface="宋体" panose="02010600030101010101" pitchFamily="2" charset="-122"/>
              </a:rPr>
              <a:t>车床</a:t>
            </a:r>
          </a:p>
        </p:txBody>
      </p:sp>
      <p:sp>
        <p:nvSpPr>
          <p:cNvPr id="19" name="TextBox 10"/>
          <p:cNvSpPr txBox="1">
            <a:spLocks noChangeArrowheads="1"/>
          </p:cNvSpPr>
          <p:nvPr/>
        </p:nvSpPr>
        <p:spPr bwMode="auto">
          <a:xfrm>
            <a:off x="4581453" y="1989552"/>
            <a:ext cx="792480" cy="645160"/>
          </a:xfrm>
          <a:prstGeom prst="rect">
            <a:avLst/>
          </a:prstGeom>
          <a:noFill/>
          <a:ln w="9525">
            <a:noFill/>
            <a:miter lim="800000"/>
          </a:ln>
        </p:spPr>
        <p:txBody>
          <a:bodyPr wrap="none">
            <a:spAutoFit/>
          </a:bodyPr>
          <a:lstStyle/>
          <a:p>
            <a:pPr>
              <a:lnSpc>
                <a:spcPct val="150000"/>
              </a:lnSpc>
            </a:pPr>
            <a:r>
              <a:rPr lang="zh-CN" altLang="en-US" sz="2400" baseline="0" dirty="0">
                <a:solidFill>
                  <a:srgbClr val="000000"/>
                </a:solidFill>
                <a:latin typeface="Times New Roman" panose="02020603050405020304"/>
                <a:ea typeface="宋体" panose="02010600030101010101" pitchFamily="2" charset="-122"/>
              </a:rPr>
              <a:t>水泵</a:t>
            </a:r>
          </a:p>
        </p:txBody>
      </p:sp>
      <p:sp>
        <p:nvSpPr>
          <p:cNvPr id="20" name="TextBox 13"/>
          <p:cNvSpPr txBox="1">
            <a:spLocks noChangeArrowheads="1"/>
          </p:cNvSpPr>
          <p:nvPr/>
        </p:nvSpPr>
        <p:spPr bwMode="auto">
          <a:xfrm>
            <a:off x="6571911" y="1989552"/>
            <a:ext cx="1097280" cy="645160"/>
          </a:xfrm>
          <a:prstGeom prst="rect">
            <a:avLst/>
          </a:prstGeom>
          <a:noFill/>
          <a:ln w="9525">
            <a:noFill/>
            <a:miter lim="800000"/>
          </a:ln>
        </p:spPr>
        <p:txBody>
          <a:bodyPr wrap="none">
            <a:spAutoFit/>
          </a:bodyPr>
          <a:lstStyle/>
          <a:p>
            <a:pPr>
              <a:lnSpc>
                <a:spcPct val="150000"/>
              </a:lnSpc>
            </a:pPr>
            <a:r>
              <a:rPr lang="zh-CN" altLang="en-US" sz="2400" baseline="0" dirty="0">
                <a:solidFill>
                  <a:srgbClr val="000000"/>
                </a:solidFill>
                <a:latin typeface="Times New Roman" panose="02020603050405020304"/>
                <a:ea typeface="宋体" panose="02010600030101010101" pitchFamily="2" charset="-122"/>
              </a:rPr>
              <a:t>电风扇</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9435" y="3237729"/>
            <a:ext cx="1162050" cy="222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857224" y="1000902"/>
            <a:ext cx="2350323" cy="576248"/>
          </a:xfrm>
          <a:prstGeom prst="rect">
            <a:avLst/>
          </a:prstGeom>
        </p:spPr>
        <p:txBody>
          <a:bodyPr wrap="none">
            <a:spAutoFit/>
          </a:bodyPr>
          <a:lstStyle/>
          <a:p>
            <a:pPr>
              <a:lnSpc>
                <a:spcPct val="150000"/>
              </a:lnSpc>
            </a:pPr>
            <a:r>
              <a:rPr lang="zh-CN" altLang="en-US" sz="2400" b="1" baseline="0" dirty="0" smtClean="0">
                <a:solidFill>
                  <a:srgbClr val="000000"/>
                </a:solidFill>
                <a:latin typeface="Times New Roman" panose="02020603050405020304" pitchFamily="18" charset="0"/>
                <a:cs typeface="Times New Roman" panose="02020603050405020304" pitchFamily="18" charset="0"/>
              </a:rPr>
              <a:t>生活中的电动机</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6" descr="http://a3.att.hudong.com/42/27/300001174781131225272027912_950.jpg"/>
          <p:cNvPicPr>
            <a:picLocks noChangeAspect="1" noChangeArrowheads="1"/>
          </p:cNvPicPr>
          <p:nvPr/>
        </p:nvPicPr>
        <p:blipFill>
          <a:blip r:embed="rId2" cstate="print"/>
          <a:srcRect/>
          <a:stretch>
            <a:fillRect/>
          </a:stretch>
        </p:blipFill>
        <p:spPr bwMode="auto">
          <a:xfrm>
            <a:off x="899594" y="2378525"/>
            <a:ext cx="3413125" cy="2429439"/>
          </a:xfrm>
          <a:prstGeom prst="rect">
            <a:avLst/>
          </a:prstGeom>
          <a:noFill/>
          <a:ln w="9525">
            <a:noFill/>
            <a:miter lim="800000"/>
            <a:headEnd/>
            <a:tailEnd/>
          </a:ln>
        </p:spPr>
      </p:pic>
      <p:pic>
        <p:nvPicPr>
          <p:cNvPr id="3081" name="Picture 10" descr="http://img.soufun.com/news/2011_01/14/home/1294997370837_000.jpg"/>
          <p:cNvPicPr>
            <a:picLocks noChangeAspect="1" noChangeArrowheads="1"/>
          </p:cNvPicPr>
          <p:nvPr/>
        </p:nvPicPr>
        <p:blipFill>
          <a:blip r:embed="rId3" cstate="print"/>
          <a:srcRect b="11095"/>
          <a:stretch>
            <a:fillRect/>
          </a:stretch>
        </p:blipFill>
        <p:spPr bwMode="auto">
          <a:xfrm>
            <a:off x="4961706" y="2388467"/>
            <a:ext cx="3714750" cy="2481820"/>
          </a:xfrm>
          <a:prstGeom prst="rect">
            <a:avLst/>
          </a:prstGeom>
          <a:noFill/>
          <a:ln w="9525">
            <a:noFill/>
            <a:miter lim="800000"/>
            <a:headEnd/>
            <a:tailEnd/>
          </a:ln>
        </p:spPr>
      </p:pic>
      <p:sp>
        <p:nvSpPr>
          <p:cNvPr id="18" name="TextBox 15"/>
          <p:cNvSpPr txBox="1">
            <a:spLocks noChangeArrowheads="1"/>
          </p:cNvSpPr>
          <p:nvPr/>
        </p:nvSpPr>
        <p:spPr bwMode="auto">
          <a:xfrm>
            <a:off x="1864479" y="1125004"/>
            <a:ext cx="1402080" cy="645160"/>
          </a:xfrm>
          <a:prstGeom prst="rect">
            <a:avLst/>
          </a:prstGeom>
          <a:noFill/>
          <a:ln w="9525">
            <a:noFill/>
            <a:miter lim="800000"/>
          </a:ln>
        </p:spPr>
        <p:txBody>
          <a:bodyPr wrap="none">
            <a:spAutoFit/>
          </a:bodyPr>
          <a:lstStyle/>
          <a:p>
            <a:pPr>
              <a:lnSpc>
                <a:spcPct val="150000"/>
              </a:lnSpc>
            </a:pPr>
            <a:r>
              <a:rPr lang="zh-CN" altLang="en-US" sz="2400" baseline="0" dirty="0">
                <a:solidFill>
                  <a:srgbClr val="000000"/>
                </a:solidFill>
                <a:latin typeface="Times New Roman" panose="02020603050405020304" pitchFamily="18" charset="0"/>
                <a:cs typeface="Times New Roman" panose="02020603050405020304" pitchFamily="18" charset="0"/>
              </a:rPr>
              <a:t>电力机车</a:t>
            </a:r>
          </a:p>
        </p:txBody>
      </p:sp>
      <p:sp>
        <p:nvSpPr>
          <p:cNvPr id="19" name="TextBox 17"/>
          <p:cNvSpPr txBox="1">
            <a:spLocks noChangeArrowheads="1"/>
          </p:cNvSpPr>
          <p:nvPr/>
        </p:nvSpPr>
        <p:spPr bwMode="auto">
          <a:xfrm>
            <a:off x="5519069" y="1125004"/>
            <a:ext cx="1706880" cy="645160"/>
          </a:xfrm>
          <a:prstGeom prst="rect">
            <a:avLst/>
          </a:prstGeom>
          <a:noFill/>
          <a:ln w="9525">
            <a:noFill/>
            <a:miter lim="800000"/>
          </a:ln>
        </p:spPr>
        <p:txBody>
          <a:bodyPr wrap="none">
            <a:spAutoFit/>
          </a:bodyPr>
          <a:lstStyle/>
          <a:p>
            <a:pPr>
              <a:lnSpc>
                <a:spcPct val="150000"/>
              </a:lnSpc>
            </a:pPr>
            <a:r>
              <a:rPr lang="zh-CN" altLang="en-US" sz="2400" baseline="0" dirty="0">
                <a:solidFill>
                  <a:srgbClr val="000000"/>
                </a:solidFill>
                <a:latin typeface="Times New Roman" panose="02020603050405020304" pitchFamily="18" charset="0"/>
                <a:cs typeface="Times New Roman" panose="02020603050405020304" pitchFamily="18" charset="0"/>
              </a:rPr>
              <a:t>洗衣机内部</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5"/>
          <p:cNvSpPr txBox="1">
            <a:spLocks noChangeArrowheads="1"/>
          </p:cNvSpPr>
          <p:nvPr/>
        </p:nvSpPr>
        <p:spPr bwMode="auto">
          <a:xfrm>
            <a:off x="5045710" y="1988820"/>
            <a:ext cx="2909570" cy="1734185"/>
          </a:xfrm>
          <a:prstGeom prst="rect">
            <a:avLst/>
          </a:prstGeom>
          <a:noFill/>
          <a:ln w="9525">
            <a:noFill/>
            <a:miter lim="800000"/>
          </a:ln>
        </p:spPr>
        <p:txBody>
          <a:bodyPr wrap="square" lIns="72567" tIns="36283" rIns="72567" bIns="36283">
            <a:spAutoFit/>
          </a:bodyPr>
          <a:lstStyle/>
          <a:p>
            <a:pPr>
              <a:lnSpc>
                <a:spcPct val="150000"/>
              </a:lnSpc>
            </a:pPr>
            <a:r>
              <a:rPr lang="zh-CN" altLang="en-US" sz="2400" baseline="0" dirty="0" smtClean="0">
                <a:solidFill>
                  <a:srgbClr val="000000"/>
                </a:solidFill>
                <a:latin typeface="宋体" panose="02010600030101010101" pitchFamily="2" charset="-122"/>
                <a:cs typeface="Times New Roman" panose="02020603050405020304" pitchFamily="18" charset="0"/>
              </a:rPr>
              <a:t>通电</a:t>
            </a:r>
            <a:r>
              <a:rPr lang="zh-CN" altLang="en-US" sz="2400" baseline="0" dirty="0">
                <a:solidFill>
                  <a:srgbClr val="000000"/>
                </a:solidFill>
                <a:latin typeface="宋体" panose="02010600030101010101" pitchFamily="2" charset="-122"/>
                <a:cs typeface="Times New Roman" panose="02020603050405020304" pitchFamily="18" charset="0"/>
              </a:rPr>
              <a:t>线圈可以在磁场里转动过一定角度，但不能持续</a:t>
            </a:r>
            <a:r>
              <a:rPr lang="zh-CN" altLang="en-US" sz="2400" baseline="0" dirty="0" smtClean="0">
                <a:solidFill>
                  <a:srgbClr val="000000"/>
                </a:solidFill>
                <a:latin typeface="宋体" panose="02010600030101010101" pitchFamily="2" charset="-122"/>
                <a:cs typeface="Times New Roman" panose="02020603050405020304" pitchFamily="18" charset="0"/>
              </a:rPr>
              <a:t>转动。</a:t>
            </a:r>
          </a:p>
        </p:txBody>
      </p:sp>
      <p:sp>
        <p:nvSpPr>
          <p:cNvPr id="33797" name="TextBox 4"/>
          <p:cNvSpPr>
            <a:spLocks noChangeArrowheads="1"/>
          </p:cNvSpPr>
          <p:nvPr/>
        </p:nvSpPr>
        <p:spPr bwMode="auto">
          <a:xfrm>
            <a:off x="1242499" y="5350454"/>
            <a:ext cx="4860279" cy="694848"/>
          </a:xfrm>
          <a:prstGeom prst="roundRect">
            <a:avLst>
              <a:gd name="adj" fmla="val 16667"/>
            </a:avLst>
          </a:prstGeom>
          <a:noFill/>
          <a:ln w="25400">
            <a:noFill/>
            <a:round/>
          </a:ln>
        </p:spPr>
        <p:txBody>
          <a:bodyPr wrap="square" lIns="72567" tIns="36283" rIns="72567" bIns="36283">
            <a:spAutoFit/>
          </a:bodyPr>
          <a:lstStyle/>
          <a:p>
            <a:pPr>
              <a:lnSpc>
                <a:spcPct val="150000"/>
              </a:lnSpc>
            </a:pPr>
            <a:r>
              <a:rPr lang="zh-CN" altLang="en-US" sz="2400" baseline="0" dirty="0" smtClean="0">
                <a:solidFill>
                  <a:srgbClr val="000000"/>
                </a:solidFill>
                <a:latin typeface="宋体" panose="02010600030101010101" pitchFamily="2" charset="-122"/>
                <a:cs typeface="宋体" panose="02010600030101010101" pitchFamily="2" charset="-122"/>
              </a:rPr>
              <a:t>为什么</a:t>
            </a:r>
            <a:r>
              <a:rPr lang="zh-CN" altLang="en-US" sz="2400" baseline="0" dirty="0">
                <a:solidFill>
                  <a:srgbClr val="000000"/>
                </a:solidFill>
                <a:latin typeface="宋体" panose="02010600030101010101" pitchFamily="2" charset="-122"/>
                <a:cs typeface="宋体" panose="02010600030101010101" pitchFamily="2" charset="-122"/>
              </a:rPr>
              <a:t>线圈不能持续转动呢</a:t>
            </a:r>
            <a:r>
              <a:rPr lang="en-US" altLang="zh-CN" sz="2400" baseline="0" dirty="0">
                <a:solidFill>
                  <a:srgbClr val="000000"/>
                </a:solidFill>
                <a:latin typeface="宋体" panose="02010600030101010101" pitchFamily="2" charset="-122"/>
                <a:cs typeface="宋体" panose="02010600030101010101" pitchFamily="2" charset="-122"/>
              </a:rPr>
              <a:t>?</a:t>
            </a:r>
          </a:p>
        </p:txBody>
      </p:sp>
      <p:pic>
        <p:nvPicPr>
          <p:cNvPr id="8197" name="Picture 7" descr="LT%3V)ZQ%RU49LYFV`8YQ7V"/>
          <p:cNvPicPr>
            <a:picLocks noChangeAspect="1" noChangeArrowheads="1"/>
          </p:cNvPicPr>
          <p:nvPr/>
        </p:nvPicPr>
        <p:blipFill>
          <a:blip r:embed="rId2" cstate="print"/>
          <a:srcRect/>
          <a:stretch>
            <a:fillRect/>
          </a:stretch>
        </p:blipFill>
        <p:spPr bwMode="auto">
          <a:xfrm>
            <a:off x="2065714" y="1352897"/>
            <a:ext cx="2233504" cy="3997556"/>
          </a:xfrm>
          <a:prstGeom prst="rect">
            <a:avLst/>
          </a:prstGeom>
          <a:noFill/>
          <a:ln w="9525">
            <a:noFill/>
            <a:miter lim="800000"/>
            <a:headEnd/>
            <a:tailEnd/>
          </a:ln>
        </p:spPr>
      </p:pic>
      <p:sp>
        <p:nvSpPr>
          <p:cNvPr id="2" name="矩形 1"/>
          <p:cNvSpPr/>
          <p:nvPr/>
        </p:nvSpPr>
        <p:spPr>
          <a:xfrm>
            <a:off x="357158" y="929464"/>
            <a:ext cx="1605280" cy="737235"/>
          </a:xfrm>
          <a:prstGeom prst="rect">
            <a:avLst/>
          </a:prstGeom>
        </p:spPr>
        <p:txBody>
          <a:bodyPr wrap="none">
            <a:spAutoFit/>
          </a:bodyPr>
          <a:lstStyle/>
          <a:p>
            <a:pPr>
              <a:lnSpc>
                <a:spcPct val="150000"/>
              </a:lnSpc>
            </a:pPr>
            <a:r>
              <a:rPr lang="zh-CN" altLang="en-US" sz="2800" baseline="0" dirty="0">
                <a:solidFill>
                  <a:srgbClr val="000000"/>
                </a:solidFill>
                <a:latin typeface="Times New Roman" panose="02020603050405020304" pitchFamily="18" charset="0"/>
                <a:cs typeface="Times New Roman" panose="02020603050405020304" pitchFamily="18" charset="0"/>
              </a:rPr>
              <a:t>演示实验</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337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1"/>
          <p:cNvSpPr txBox="1">
            <a:spLocks noChangeArrowheads="1"/>
          </p:cNvSpPr>
          <p:nvPr/>
        </p:nvSpPr>
        <p:spPr bwMode="auto">
          <a:xfrm>
            <a:off x="5551661" y="1529943"/>
            <a:ext cx="2664296" cy="2287905"/>
          </a:xfrm>
          <a:prstGeom prst="rect">
            <a:avLst/>
          </a:prstGeom>
          <a:noFill/>
          <a:ln w="9525">
            <a:noFill/>
            <a:miter lim="800000"/>
          </a:ln>
        </p:spPr>
        <p:txBody>
          <a:bodyPr wrap="square" lIns="72567" tIns="36283" rIns="72567" bIns="36283">
            <a:spAutoFit/>
          </a:bodyPr>
          <a:lstStyle/>
          <a:p>
            <a:pPr>
              <a:lnSpc>
                <a:spcPct val="150000"/>
              </a:lnSpc>
            </a:pPr>
            <a:r>
              <a:rPr lang="zh-CN" altLang="en-US" sz="2400" baseline="0" dirty="0" smtClean="0">
                <a:solidFill>
                  <a:srgbClr val="000000"/>
                </a:solidFill>
                <a:latin typeface="宋体" panose="02010600030101010101" pitchFamily="2" charset="-122"/>
                <a:cs typeface="宋体" panose="02010600030101010101" pitchFamily="2" charset="-122"/>
              </a:rPr>
              <a:t>通电</a:t>
            </a:r>
            <a:r>
              <a:rPr lang="zh-CN" altLang="en-US" sz="2400" baseline="0" dirty="0">
                <a:solidFill>
                  <a:srgbClr val="000000"/>
                </a:solidFill>
                <a:latin typeface="宋体" panose="02010600030101010101" pitchFamily="2" charset="-122"/>
                <a:cs typeface="宋体" panose="02010600030101010101" pitchFamily="2" charset="-122"/>
              </a:rPr>
              <a:t>线圈在磁场中两边受力，但方向相反，发生顺时针</a:t>
            </a:r>
            <a:r>
              <a:rPr lang="zh-CN" altLang="en-US" sz="2400" baseline="0" dirty="0" smtClean="0">
                <a:solidFill>
                  <a:srgbClr val="000000"/>
                </a:solidFill>
                <a:latin typeface="宋体" panose="02010600030101010101" pitchFamily="2" charset="-122"/>
                <a:cs typeface="宋体" panose="02010600030101010101" pitchFamily="2" charset="-122"/>
              </a:rPr>
              <a:t>转动。</a:t>
            </a:r>
            <a:endParaRPr lang="en-US" altLang="zh-CN" sz="2400" baseline="0" dirty="0" smtClean="0">
              <a:solidFill>
                <a:srgbClr val="000000"/>
              </a:solidFill>
              <a:latin typeface="宋体" panose="02010600030101010101" pitchFamily="2" charset="-122"/>
              <a:cs typeface="宋体" panose="02010600030101010101" pitchFamily="2" charset="-122"/>
            </a:endParaRPr>
          </a:p>
        </p:txBody>
      </p:sp>
      <p:pic>
        <p:nvPicPr>
          <p:cNvPr id="9219" name="Picture 47" descr="CW3MFAG1O27`3[(WMEUAD@R"/>
          <p:cNvPicPr>
            <a:picLocks noChangeAspect="1" noChangeArrowheads="1"/>
          </p:cNvPicPr>
          <p:nvPr/>
        </p:nvPicPr>
        <p:blipFill>
          <a:blip r:embed="rId2" cstate="print"/>
          <a:srcRect/>
          <a:stretch>
            <a:fillRect/>
          </a:stretch>
        </p:blipFill>
        <p:spPr bwMode="auto">
          <a:xfrm>
            <a:off x="1071538" y="1429530"/>
            <a:ext cx="3862810" cy="420667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39"/>
          <p:cNvSpPr>
            <a:spLocks noChangeArrowheads="1"/>
          </p:cNvSpPr>
          <p:nvPr/>
        </p:nvSpPr>
        <p:spPr bwMode="auto">
          <a:xfrm>
            <a:off x="5425440" y="1350010"/>
            <a:ext cx="2993390" cy="3395980"/>
          </a:xfrm>
          <a:prstGeom prst="rect">
            <a:avLst/>
          </a:prstGeom>
          <a:noFill/>
          <a:ln w="9525">
            <a:noFill/>
            <a:miter lim="800000"/>
          </a:ln>
        </p:spPr>
        <p:txBody>
          <a:bodyPr wrap="square" lIns="72567" tIns="36283" rIns="72567" bIns="36283">
            <a:spAutoFit/>
          </a:bodyPr>
          <a:lstStyle/>
          <a:p>
            <a:pPr>
              <a:lnSpc>
                <a:spcPct val="150000"/>
              </a:lnSpc>
            </a:pPr>
            <a:r>
              <a:rPr lang="zh-CN" altLang="en-US" sz="2400" baseline="0" dirty="0" smtClean="0">
                <a:solidFill>
                  <a:srgbClr val="000000"/>
                </a:solidFill>
                <a:latin typeface="宋体" panose="02010600030101010101" pitchFamily="2" charset="-122"/>
                <a:cs typeface="宋体" panose="02010600030101010101" pitchFamily="2" charset="-122"/>
              </a:rPr>
              <a:t>当</a:t>
            </a:r>
            <a:r>
              <a:rPr lang="zh-CN" altLang="en-US" sz="2400" baseline="0" dirty="0">
                <a:solidFill>
                  <a:srgbClr val="000000"/>
                </a:solidFill>
                <a:latin typeface="宋体" panose="02010600030101010101" pitchFamily="2" charset="-122"/>
                <a:cs typeface="宋体" panose="02010600030101010101" pitchFamily="2" charset="-122"/>
              </a:rPr>
              <a:t>线圈的平面与磁场垂直时，通电线圈受平衡力作用，达到</a:t>
            </a:r>
            <a:r>
              <a:rPr lang="zh-CN" altLang="en-US" sz="2400" baseline="0" dirty="0" smtClean="0">
                <a:solidFill>
                  <a:srgbClr val="000000"/>
                </a:solidFill>
                <a:latin typeface="宋体" panose="02010600030101010101" pitchFamily="2" charset="-122"/>
                <a:cs typeface="宋体" panose="02010600030101010101" pitchFamily="2" charset="-122"/>
              </a:rPr>
              <a:t>平衡位置。这时</a:t>
            </a:r>
            <a:r>
              <a:rPr lang="zh-CN" altLang="en-US" sz="2400" baseline="0" dirty="0">
                <a:solidFill>
                  <a:srgbClr val="000000"/>
                </a:solidFill>
                <a:latin typeface="宋体" panose="02010600030101010101" pitchFamily="2" charset="-122"/>
                <a:cs typeface="宋体" panose="02010600030101010101" pitchFamily="2" charset="-122"/>
              </a:rPr>
              <a:t>由于惯性，线圈还会继续</a:t>
            </a:r>
            <a:r>
              <a:rPr lang="zh-CN" altLang="en-US" sz="2400" baseline="0" dirty="0" smtClean="0">
                <a:solidFill>
                  <a:srgbClr val="000000"/>
                </a:solidFill>
                <a:latin typeface="宋体" panose="02010600030101010101" pitchFamily="2" charset="-122"/>
                <a:cs typeface="宋体" panose="02010600030101010101" pitchFamily="2" charset="-122"/>
              </a:rPr>
              <a:t>转动。</a:t>
            </a:r>
            <a:endParaRPr lang="en-US" altLang="zh-CN" sz="2400" baseline="0" dirty="0" smtClean="0">
              <a:solidFill>
                <a:srgbClr val="000000"/>
              </a:solidFill>
              <a:latin typeface="宋体" panose="02010600030101010101" pitchFamily="2" charset="-122"/>
              <a:cs typeface="宋体" panose="02010600030101010101" pitchFamily="2" charset="-122"/>
            </a:endParaRPr>
          </a:p>
        </p:txBody>
      </p:sp>
      <p:pic>
        <p:nvPicPr>
          <p:cNvPr id="10243" name="Picture 46" descr="U_1{3NIS9H~SJY(M}}ARTX5"/>
          <p:cNvPicPr>
            <a:picLocks noChangeAspect="1" noChangeArrowheads="1"/>
          </p:cNvPicPr>
          <p:nvPr/>
        </p:nvPicPr>
        <p:blipFill>
          <a:blip r:embed="rId2" cstate="print"/>
          <a:srcRect/>
          <a:stretch>
            <a:fillRect/>
          </a:stretch>
        </p:blipFill>
        <p:spPr bwMode="auto">
          <a:xfrm>
            <a:off x="1206476" y="1107268"/>
            <a:ext cx="3527252" cy="42922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1"/>
          <p:cNvSpPr>
            <a:spLocks noChangeArrowheads="1"/>
          </p:cNvSpPr>
          <p:nvPr/>
        </p:nvSpPr>
        <p:spPr bwMode="auto">
          <a:xfrm>
            <a:off x="5256212" y="1413103"/>
            <a:ext cx="3132212" cy="2287905"/>
          </a:xfrm>
          <a:prstGeom prst="rect">
            <a:avLst/>
          </a:prstGeom>
          <a:noFill/>
          <a:ln w="9525">
            <a:noFill/>
            <a:miter lim="800000"/>
          </a:ln>
        </p:spPr>
        <p:txBody>
          <a:bodyPr wrap="square" lIns="72567" tIns="36283" rIns="72567" bIns="36283">
            <a:spAutoFit/>
          </a:bodyPr>
          <a:lstStyle/>
          <a:p>
            <a:pPr>
              <a:lnSpc>
                <a:spcPct val="150000"/>
              </a:lnSpc>
            </a:pPr>
            <a:r>
              <a:rPr lang="zh-CN" altLang="en-US" sz="2400" baseline="0" dirty="0">
                <a:solidFill>
                  <a:srgbClr val="000000"/>
                </a:solidFill>
                <a:latin typeface="Times New Roman" panose="02020603050405020304" pitchFamily="18" charset="0"/>
                <a:cs typeface="Times New Roman" panose="02020603050405020304" pitchFamily="18" charset="0"/>
              </a:rPr>
              <a:t>线圈靠惯性越过平衡位置后，磁场力作用的结果使线圈逆时针</a:t>
            </a:r>
            <a:r>
              <a:rPr lang="zh-CN" altLang="en-US" sz="2400" baseline="0" dirty="0" smtClean="0">
                <a:solidFill>
                  <a:srgbClr val="000000"/>
                </a:solidFill>
                <a:latin typeface="Times New Roman" panose="02020603050405020304" pitchFamily="18" charset="0"/>
                <a:cs typeface="Times New Roman" panose="02020603050405020304" pitchFamily="18" charset="0"/>
              </a:rPr>
              <a:t>旋转。</a:t>
            </a:r>
            <a:endParaRPr lang="en-US" altLang="zh-CN" sz="2400" baseline="0" dirty="0" smtClean="0">
              <a:solidFill>
                <a:srgbClr val="000000"/>
              </a:solidFill>
              <a:latin typeface="Times New Roman" panose="02020603050405020304" pitchFamily="18" charset="0"/>
              <a:cs typeface="Times New Roman" panose="02020603050405020304" pitchFamily="18" charset="0"/>
            </a:endParaRPr>
          </a:p>
        </p:txBody>
      </p:sp>
      <p:pic>
        <p:nvPicPr>
          <p:cNvPr id="11267" name="Picture 37" descr="1$D_O3S]}1R~B}~OX5LJ%)O"/>
          <p:cNvPicPr>
            <a:picLocks noChangeAspect="1" noChangeArrowheads="1"/>
          </p:cNvPicPr>
          <p:nvPr/>
        </p:nvPicPr>
        <p:blipFill>
          <a:blip r:embed="rId2" cstate="print"/>
          <a:srcRect/>
          <a:stretch>
            <a:fillRect/>
          </a:stretch>
        </p:blipFill>
        <p:spPr bwMode="auto">
          <a:xfrm>
            <a:off x="899592" y="932939"/>
            <a:ext cx="3744416" cy="455718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41" name="矩形 44"/>
          <p:cNvSpPr>
            <a:spLocks noChangeArrowheads="1"/>
          </p:cNvSpPr>
          <p:nvPr/>
        </p:nvSpPr>
        <p:spPr bwMode="auto">
          <a:xfrm>
            <a:off x="5384800" y="2131060"/>
            <a:ext cx="2663190" cy="1179830"/>
          </a:xfrm>
          <a:prstGeom prst="rect">
            <a:avLst/>
          </a:prstGeom>
          <a:noFill/>
          <a:ln w="9525">
            <a:noFill/>
            <a:miter lim="800000"/>
          </a:ln>
        </p:spPr>
        <p:txBody>
          <a:bodyPr wrap="square" lIns="72567" tIns="36283" rIns="72567" bIns="36283">
            <a:spAutoFit/>
          </a:bodyPr>
          <a:lstStyle/>
          <a:p>
            <a:pPr>
              <a:lnSpc>
                <a:spcPct val="150000"/>
              </a:lnSpc>
            </a:pPr>
            <a:r>
              <a:rPr lang="zh-CN" altLang="en-US" sz="2400" baseline="0" dirty="0" smtClean="0">
                <a:solidFill>
                  <a:srgbClr val="000000"/>
                </a:solidFill>
                <a:latin typeface="宋体" panose="02010600030101010101" pitchFamily="2" charset="-122"/>
                <a:cs typeface="宋体" panose="02010600030101010101" pitchFamily="2" charset="-122"/>
              </a:rPr>
              <a:t>通电</a:t>
            </a:r>
            <a:r>
              <a:rPr lang="zh-CN" altLang="en-US" sz="2400" baseline="0" dirty="0">
                <a:solidFill>
                  <a:srgbClr val="000000"/>
                </a:solidFill>
                <a:latin typeface="宋体" panose="02010600030101010101" pitchFamily="2" charset="-122"/>
                <a:cs typeface="宋体" panose="02010600030101010101" pitchFamily="2" charset="-122"/>
              </a:rPr>
              <a:t>线圈最后静止在</a:t>
            </a:r>
            <a:r>
              <a:rPr lang="zh-CN" altLang="en-US" sz="2400" baseline="0" dirty="0" smtClean="0">
                <a:solidFill>
                  <a:srgbClr val="000000"/>
                </a:solidFill>
                <a:latin typeface="宋体" panose="02010600030101010101" pitchFamily="2" charset="-122"/>
                <a:cs typeface="宋体" panose="02010600030101010101" pitchFamily="2" charset="-122"/>
              </a:rPr>
              <a:t>平衡位置。</a:t>
            </a:r>
            <a:endParaRPr lang="en-US" altLang="zh-CN" sz="2400" baseline="0" dirty="0" smtClean="0">
              <a:solidFill>
                <a:srgbClr val="000000"/>
              </a:solidFill>
              <a:latin typeface="宋体" panose="02010600030101010101" pitchFamily="2" charset="-122"/>
              <a:cs typeface="宋体" panose="02010600030101010101" pitchFamily="2" charset="-122"/>
            </a:endParaRPr>
          </a:p>
        </p:txBody>
      </p:sp>
      <p:pic>
        <p:nvPicPr>
          <p:cNvPr id="12291" name="Picture 46" descr="U_1{3NIS9H~SJY(M}}ARTX5"/>
          <p:cNvPicPr>
            <a:picLocks noChangeAspect="1" noChangeArrowheads="1"/>
          </p:cNvPicPr>
          <p:nvPr/>
        </p:nvPicPr>
        <p:blipFill>
          <a:blip r:embed="rId2" cstate="print"/>
          <a:srcRect/>
          <a:stretch>
            <a:fillRect/>
          </a:stretch>
        </p:blipFill>
        <p:spPr bwMode="auto">
          <a:xfrm>
            <a:off x="1007864" y="1125006"/>
            <a:ext cx="3780160" cy="439739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41" grpId="0" autoUpdateAnimBg="0"/>
    </p:bldLst>
  </p:timing>
</p:sld>
</file>

<file path=ppt/theme/theme1.xml><?xml version="1.0" encoding="utf-8"?>
<a:theme xmlns:a="http://schemas.openxmlformats.org/drawingml/2006/main" na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955</Words>
  <Application>Microsoft Office PowerPoint</Application>
  <PresentationFormat>自定义</PresentationFormat>
  <Paragraphs>66</Paragraphs>
  <Slides>20</Slides>
  <Notes>0</Notes>
  <HiddenSlides>0</HiddenSlides>
  <MMClips>0</MMClips>
  <ScaleCrop>false</ScaleCrop>
  <HeadingPairs>
    <vt:vector size="4" baseType="variant">
      <vt:variant>
        <vt:lpstr>主题</vt:lpstr>
      </vt:variant>
      <vt:variant>
        <vt:i4>3</vt:i4>
      </vt:variant>
      <vt:variant>
        <vt:lpstr>幻灯片标题</vt:lpstr>
      </vt:variant>
      <vt:variant>
        <vt:i4>20</vt:i4>
      </vt:variant>
    </vt:vector>
  </HeadingPairs>
  <TitlesOfParts>
    <vt:vector size="23" baseType="lpstr">
      <vt:lpstr>1</vt:lpstr>
      <vt:lpstr>Office 主题</vt:lpstr>
      <vt:lpstr>1_自定义设计方案</vt:lpstr>
      <vt:lpstr>教学课件  </vt:lpstr>
      <vt:lpstr>第十四章 磁现象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教学课件  </dc:title>
  <dc:subject/>
  <dc:creator/>
  <cp:keywords/>
  <dc:description/>
  <cp:lastModifiedBy>User</cp:lastModifiedBy>
  <cp:revision>2</cp:revision>
  <cp:lastPrinted>2113-01-01T00:00:00Z</cp:lastPrinted>
  <dcterms:created xsi:type="dcterms:W3CDTF">2015-05-08T05:26:00Z</dcterms:created>
  <dcterms:modified xsi:type="dcterms:W3CDTF">2020-04-21T10:20:54Z</dcterms:modified>
  <cp:category/>
</cp:coreProperties>
</file>