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5" r:id="rId4"/>
    <p:sldId id="258" r:id="rId5"/>
    <p:sldId id="271" r:id="rId6"/>
    <p:sldId id="281" r:id="rId7"/>
    <p:sldId id="292" r:id="rId8"/>
    <p:sldId id="280" r:id="rId9"/>
    <p:sldId id="279" r:id="rId10"/>
    <p:sldId id="294" r:id="rId11"/>
    <p:sldId id="278" r:id="rId12"/>
    <p:sldId id="293" r:id="rId13"/>
    <p:sldId id="277" r:id="rId14"/>
    <p:sldId id="290" r:id="rId15"/>
    <p:sldId id="297" r:id="rId16"/>
    <p:sldId id="276" r:id="rId17"/>
    <p:sldId id="295" r:id="rId18"/>
    <p:sldId id="275" r:id="rId19"/>
    <p:sldId id="274" r:id="rId20"/>
    <p:sldId id="273" r:id="rId21"/>
    <p:sldId id="272" r:id="rId22"/>
    <p:sldId id="296" r:id="rId23"/>
    <p:sldId id="270" r:id="rId24"/>
    <p:sldId id="301" r:id="rId25"/>
    <p:sldId id="300" r:id="rId26"/>
    <p:sldId id="299" r:id="rId27"/>
    <p:sldId id="267" r:id="rId28"/>
    <p:sldId id="259" r:id="rId29"/>
    <p:sldId id="286" r:id="rId30"/>
    <p:sldId id="285" r:id="rId31"/>
    <p:sldId id="284" r:id="rId32"/>
    <p:sldId id="261" r:id="rId33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0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27E16-4B2F-4620-8258-1A9E21AA0BC6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28B24-1FEE-4F55-A932-83F7551353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16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75" y="4166654"/>
            <a:ext cx="9159875" cy="1974087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875" y="3839845"/>
            <a:ext cx="9159875" cy="35750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17375" y="4678870"/>
            <a:ext cx="8820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力</a:t>
            </a:r>
          </a:p>
        </p:txBody>
      </p:sp>
      <p:sp>
        <p:nvSpPr>
          <p:cNvPr id="21" name="文本框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1990" y="5675200"/>
            <a:ext cx="42215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物理沪科版    八年级上册第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章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9" name="Picture 4" descr="卡通遨游太空汇报模板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0"/>
          <a:stretch>
            <a:fillRect/>
          </a:stretch>
        </p:blipFill>
        <p:spPr bwMode="auto">
          <a:xfrm>
            <a:off x="2088367" y="2929822"/>
            <a:ext cx="4967266" cy="9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 7"/>
          <p:cNvSpPr/>
          <p:nvPr/>
        </p:nvSpPr>
        <p:spPr bwMode="auto">
          <a:xfrm>
            <a:off x="1096416" y="1479672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7309504" y="3336917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" name="Group 17"/>
          <p:cNvGrpSpPr/>
          <p:nvPr/>
        </p:nvGrpSpPr>
        <p:grpSpPr bwMode="auto">
          <a:xfrm rot="631247">
            <a:off x="3167063" y="3376110"/>
            <a:ext cx="276225" cy="266700"/>
            <a:chOff x="223" y="203"/>
            <a:chExt cx="213" cy="211"/>
          </a:xfrm>
        </p:grpSpPr>
        <p:sp>
          <p:nvSpPr>
            <p:cNvPr id="97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17"/>
          <p:cNvGrpSpPr/>
          <p:nvPr/>
        </p:nvGrpSpPr>
        <p:grpSpPr bwMode="auto">
          <a:xfrm rot="631247">
            <a:off x="6522723" y="2482762"/>
            <a:ext cx="276225" cy="266700"/>
            <a:chOff x="223" y="203"/>
            <a:chExt cx="213" cy="211"/>
          </a:xfrm>
        </p:grpSpPr>
        <p:sp>
          <p:nvSpPr>
            <p:cNvPr id="100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uppieren 192"/>
          <p:cNvGrpSpPr/>
          <p:nvPr/>
        </p:nvGrpSpPr>
        <p:grpSpPr>
          <a:xfrm>
            <a:off x="2382060" y="1323005"/>
            <a:ext cx="761729" cy="769332"/>
            <a:chOff x="2505821" y="364248"/>
            <a:chExt cx="1409318" cy="1409318"/>
          </a:xfrm>
        </p:grpSpPr>
        <p:sp>
          <p:nvSpPr>
            <p:cNvPr id="26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Gruppieren 32"/>
          <p:cNvGrpSpPr/>
          <p:nvPr/>
        </p:nvGrpSpPr>
        <p:grpSpPr>
          <a:xfrm>
            <a:off x="6902784" y="1531123"/>
            <a:ext cx="628381" cy="634654"/>
            <a:chOff x="6603838" y="2413781"/>
            <a:chExt cx="816551" cy="816551"/>
          </a:xfrm>
        </p:grpSpPr>
        <p:sp>
          <p:nvSpPr>
            <p:cNvPr id="36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49"/>
          <p:cNvGrpSpPr/>
          <p:nvPr/>
        </p:nvGrpSpPr>
        <p:grpSpPr>
          <a:xfrm>
            <a:off x="4134869" y="2098744"/>
            <a:ext cx="940821" cy="950212"/>
            <a:chOff x="4377182" y="1635028"/>
            <a:chExt cx="1740666" cy="1740666"/>
          </a:xfrm>
        </p:grpSpPr>
        <p:sp>
          <p:nvSpPr>
            <p:cNvPr id="39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Gruppieren 69"/>
          <p:cNvGrpSpPr/>
          <p:nvPr/>
        </p:nvGrpSpPr>
        <p:grpSpPr>
          <a:xfrm>
            <a:off x="5570280" y="1915614"/>
            <a:ext cx="495381" cy="500325"/>
            <a:chOff x="7012114" y="521424"/>
            <a:chExt cx="916532" cy="916532"/>
          </a:xfrm>
        </p:grpSpPr>
        <p:sp>
          <p:nvSpPr>
            <p:cNvPr id="44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uppieren 108"/>
          <p:cNvGrpSpPr/>
          <p:nvPr/>
        </p:nvGrpSpPr>
        <p:grpSpPr>
          <a:xfrm>
            <a:off x="2911785" y="2462732"/>
            <a:ext cx="574919" cy="580658"/>
            <a:chOff x="2781177" y="836401"/>
            <a:chExt cx="1063691" cy="1063691"/>
          </a:xfrm>
        </p:grpSpPr>
        <p:sp>
          <p:nvSpPr>
            <p:cNvPr id="47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124"/>
          <p:cNvGrpSpPr/>
          <p:nvPr/>
        </p:nvGrpSpPr>
        <p:grpSpPr>
          <a:xfrm>
            <a:off x="4918957" y="2719413"/>
            <a:ext cx="451200" cy="455704"/>
            <a:chOff x="7712904" y="2560542"/>
            <a:chExt cx="834791" cy="834791"/>
          </a:xfrm>
        </p:grpSpPr>
        <p:sp>
          <p:nvSpPr>
            <p:cNvPr id="56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0" name="Gruppieren 1"/>
          <p:cNvGrpSpPr/>
          <p:nvPr/>
        </p:nvGrpSpPr>
        <p:grpSpPr>
          <a:xfrm>
            <a:off x="4646967" y="757072"/>
            <a:ext cx="691625" cy="698528"/>
            <a:chOff x="4782477" y="287265"/>
            <a:chExt cx="1279614" cy="1279614"/>
          </a:xfrm>
        </p:grpSpPr>
        <p:sp>
          <p:nvSpPr>
            <p:cNvPr id="61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2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3645" y="1541613"/>
            <a:ext cx="82983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）一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个物体受到了力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一定有别的物体对它施力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施力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受力物体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总是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同时存在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不可能脱离物体而单独存在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4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2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4425410" y="4629255"/>
            <a:ext cx="41344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②物体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间要有相互作用。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50017" y="4633965"/>
            <a:ext cx="37753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①至少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要有两个物体；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4179" y="3869208"/>
            <a:ext cx="29979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、产生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力的条件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334695" y="1376712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74178" y="5776300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74179" y="3532933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21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80" y="2982043"/>
            <a:ext cx="1911794" cy="12558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889" y="2738612"/>
            <a:ext cx="2304972" cy="16360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842" y="2816010"/>
            <a:ext cx="1371336" cy="17339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105" y="4549979"/>
            <a:ext cx="1406540" cy="18727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249" y="4537119"/>
            <a:ext cx="1708344" cy="1898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1618" y="4676554"/>
            <a:ext cx="2636483" cy="1619641"/>
          </a:xfrm>
          <a:prstGeom prst="rect">
            <a:avLst/>
          </a:prstGeom>
          <a:ln>
            <a:noFill/>
          </a:ln>
        </p:spPr>
      </p:pic>
      <p:sp>
        <p:nvSpPr>
          <p:cNvPr id="26" name="矩形 25"/>
          <p:cNvSpPr/>
          <p:nvPr/>
        </p:nvSpPr>
        <p:spPr>
          <a:xfrm>
            <a:off x="204041" y="1353617"/>
            <a:ext cx="84827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思考讨论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、你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能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说出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这些例子中的施力物体和受力物体吗？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04041" y="1357450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04041" y="6407391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04041" y="2683527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58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9880" y="2565168"/>
            <a:ext cx="799074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施力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推土机、渔翁、橡胶棒、运动员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手拿的磁铁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象。</a:t>
            </a:r>
            <a:endParaRPr lang="en-US" altLang="zh-CN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受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力物体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土、鱼网、小纸屑、运动员、悬挂的磁铁、跷跷板。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圆角矩形 12"/>
          <p:cNvSpPr/>
          <p:nvPr/>
        </p:nvSpPr>
        <p:spPr>
          <a:xfrm>
            <a:off x="574179" y="2382373"/>
            <a:ext cx="8160608" cy="3217777"/>
          </a:xfrm>
          <a:prstGeom prst="roundRect">
            <a:avLst/>
          </a:prstGeom>
          <a:noFill/>
          <a:ln w="190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0055" y="1380560"/>
            <a:ext cx="1620957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参考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答案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696" y="1266420"/>
            <a:ext cx="857359" cy="104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1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74179" y="1387993"/>
            <a:ext cx="78705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思考讨论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之间不接触能否产生力的作用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？请举出例子。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249" y="3830773"/>
            <a:ext cx="74111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之间不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接触也能产生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作用。</a:t>
            </a:r>
            <a:endParaRPr lang="en-US" altLang="zh-CN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磁铁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间的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吸引或排斥；由于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地球引力作用使苹果落地。</a:t>
            </a:r>
            <a:endParaRPr lang="zh-CN" altLang="en-US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96039" y="3206598"/>
            <a:ext cx="1620957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参考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答案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78542" y="1387993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74179" y="6036193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30942" y="2977445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29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3134" y="1412266"/>
            <a:ext cx="695369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、下列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说法中，正确的是（   ）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、力只能产生在相互接触的物体之间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、有受力物体，就必有施力物体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、施力物体施力在先，受力物体受力在后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、力是一个物体就能产生的，而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并不是一定要其他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物体的存在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88" y="155855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4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2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0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5131" y="1477276"/>
            <a:ext cx="684847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下列叙述中手作为受力物体的是（　　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击拍桌子，手感到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疼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用手将排球打出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手将石块举高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手将铁丝弄弯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638497" y="163563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212106" y="136745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二、力的作用是相互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3645" y="2267387"/>
            <a:ext cx="7411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思考讨论：施力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物体施力的同时，受不受力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661" y="4060897"/>
            <a:ext cx="79506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、用手向下压桌面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桌子有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一个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向下作用力，那么桌子对手有作用力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吗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？方向如何？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661" y="35342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实验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探究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15883" y="1979729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29299" y="6195400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04041" y="3116226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201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 4 261副本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33"/>
          <a:stretch>
            <a:fillRect/>
          </a:stretch>
        </p:blipFill>
        <p:spPr bwMode="auto">
          <a:xfrm>
            <a:off x="578990" y="1818598"/>
            <a:ext cx="2886075" cy="171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箭头连接符 2"/>
          <p:cNvCxnSpPr/>
          <p:nvPr/>
        </p:nvCxnSpPr>
        <p:spPr>
          <a:xfrm>
            <a:off x="2022028" y="2552666"/>
            <a:ext cx="1" cy="85789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2022027" y="1694773"/>
            <a:ext cx="0" cy="74390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975084" y="2542834"/>
            <a:ext cx="93886" cy="1238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75084" y="2428841"/>
            <a:ext cx="93886" cy="11399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6312" y="4450281"/>
            <a:ext cx="5818411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桌子有一个向下的压力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同时桌子对手有一个向上的支持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zh-CN" altLang="en-US" baseline="-25000" dirty="0"/>
          </a:p>
        </p:txBody>
      </p:sp>
      <p:sp>
        <p:nvSpPr>
          <p:cNvPr id="8" name="矩形 7"/>
          <p:cNvSpPr/>
          <p:nvPr/>
        </p:nvSpPr>
        <p:spPr>
          <a:xfrm>
            <a:off x="4458382" y="1887137"/>
            <a:ext cx="29092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桌子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对手也有一个作用力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  <a:p>
            <a:pPr lvl="0"/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4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2131475" y="1363917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084256" y="3263784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endParaRPr lang="zh-CN" altLang="en-US" dirty="0"/>
          </a:p>
        </p:txBody>
      </p:sp>
      <p:sp>
        <p:nvSpPr>
          <p:cNvPr id="21" name="云形标注 20"/>
          <p:cNvSpPr/>
          <p:nvPr/>
        </p:nvSpPr>
        <p:spPr>
          <a:xfrm>
            <a:off x="3969885" y="1518387"/>
            <a:ext cx="3886200" cy="2296543"/>
          </a:xfrm>
          <a:prstGeom prst="cloudCallout">
            <a:avLst>
              <a:gd name="adj1" fmla="val -68382"/>
              <a:gd name="adj2" fmla="val 1946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1114837" y="4325256"/>
            <a:ext cx="6581363" cy="1723119"/>
          </a:xfrm>
          <a:prstGeom prst="round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8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9" grpId="0"/>
      <p:bldP spid="20" grpId="0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74179" y="154317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、拍手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3343" y="2377888"/>
            <a:ext cx="35908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左手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右手有一个作用力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同时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右手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左手也有一个作用力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20" y="2465856"/>
            <a:ext cx="2784912" cy="278491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46939" y="2601908"/>
            <a:ext cx="2029923" cy="1705818"/>
            <a:chOff x="1146939" y="2601908"/>
            <a:chExt cx="2029923" cy="1705818"/>
          </a:xfrm>
        </p:grpSpPr>
        <p:cxnSp>
          <p:nvCxnSpPr>
            <p:cNvPr id="9" name="直接箭头连接符 8"/>
            <p:cNvCxnSpPr/>
            <p:nvPr/>
          </p:nvCxnSpPr>
          <p:spPr>
            <a:xfrm>
              <a:off x="2265286" y="3492843"/>
              <a:ext cx="510618" cy="33542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 flipV="1">
              <a:off x="1700188" y="3124200"/>
              <a:ext cx="536352" cy="346762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2265286" y="3470962"/>
              <a:ext cx="72090" cy="8186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191507" y="3400039"/>
              <a:ext cx="72090" cy="8186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652359" y="3784506"/>
              <a:ext cx="52450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F</a:t>
              </a:r>
              <a:r>
                <a:rPr lang="en-US" altLang="zh-CN" sz="2800" b="1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46939" y="2601908"/>
              <a:ext cx="52450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F</a:t>
              </a:r>
              <a:r>
                <a:rPr lang="en-US" altLang="zh-CN" sz="2800" b="1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4354731" y="2241456"/>
            <a:ext cx="3848100" cy="3086100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1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23249" y="1382512"/>
            <a:ext cx="32963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拉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橡皮筋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290762"/>
            <a:ext cx="6791325" cy="2085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9187" y="4718982"/>
            <a:ext cx="65627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手对橡皮筋有一个拉力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，同时橡皮筋对手也有个拉力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baseline="-25000" dirty="0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231271" y="2905125"/>
            <a:ext cx="1073904" cy="1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1114837" y="2905125"/>
            <a:ext cx="1015585" cy="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195592" y="2860358"/>
            <a:ext cx="121404" cy="8953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056349" y="2860358"/>
            <a:ext cx="121404" cy="8953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14837" y="2259205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033932" y="2381905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zh-CN" altLang="en-US" baseline="-25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4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animBg="1"/>
      <p:bldP spid="25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79652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113189" y="2000325"/>
            <a:ext cx="69072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力是物理学中一个重要的概念，在物理学中所说的力的含义与生活中所说的力的含义有很大的区别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那么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，究竟什么是力呢？下面让我们一起来探究吧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！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06824" y="1857287"/>
            <a:ext cx="7684726" cy="3610064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250" y="5606102"/>
            <a:ext cx="939800" cy="9712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89" y="1269230"/>
            <a:ext cx="939800" cy="971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64003" y="1480404"/>
            <a:ext cx="2445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、手提起包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9433" y="2820670"/>
            <a:ext cx="30415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向上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提包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包也在向下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拉手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03" y="2288660"/>
            <a:ext cx="3389841" cy="3177976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>
          <a:xfrm>
            <a:off x="4302220" y="2417043"/>
            <a:ext cx="4022630" cy="2333625"/>
          </a:xfrm>
          <a:prstGeom prst="cloudCallout">
            <a:avLst>
              <a:gd name="adj1" fmla="val -58955"/>
              <a:gd name="adj2" fmla="val 42092"/>
            </a:avLst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3097" y="1800028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endParaRPr lang="zh-CN" altLang="en-US" dirty="0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278861" y="1913613"/>
            <a:ext cx="0" cy="672901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2282118" y="2783552"/>
            <a:ext cx="9772" cy="72961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flipH="1">
            <a:off x="2242404" y="2668390"/>
            <a:ext cx="89200" cy="115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238611" y="3363259"/>
            <a:ext cx="5245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8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2258923" y="2495647"/>
            <a:ext cx="89200" cy="11516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5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99942" y="2171120"/>
            <a:ext cx="7884021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甲物体对乙物体施力时，乙物体对甲物体也施力，因此，力的作用是相互的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178" y="3946924"/>
            <a:ext cx="74763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说明：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物体间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作用是相互的，意思是说，一个物体施力的同时也受力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178" y="1432456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大量的事实说明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368282" y="1332642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99942" y="6227572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63645" y="3794620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5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5131" y="1381074"/>
            <a:ext cx="7610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浆划船前进时，使船前进的力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是（     ）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150088" y="5068853"/>
            <a:ext cx="69842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、水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 浆   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、人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、船</a:t>
            </a:r>
          </a:p>
        </p:txBody>
      </p:sp>
      <p:sp>
        <p:nvSpPr>
          <p:cNvPr id="15" name="矩形 14"/>
          <p:cNvSpPr/>
          <p:nvPr/>
        </p:nvSpPr>
        <p:spPr>
          <a:xfrm>
            <a:off x="6595719" y="150487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978" y="2600269"/>
            <a:ext cx="3333897" cy="237896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126162" y="91777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53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78542" y="1268088"/>
            <a:ext cx="3467616" cy="74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三、力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的作用效果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68" y="2269655"/>
            <a:ext cx="2294021" cy="343483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22581" y="3228081"/>
            <a:ext cx="3400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物理学中，常常把物体形状的改变简称为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形变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；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22581" y="2258488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、形变</a:t>
            </a:r>
            <a:endParaRPr lang="zh-CN" altLang="en-US" dirty="0"/>
          </a:p>
        </p:txBody>
      </p:sp>
      <p:sp>
        <p:nvSpPr>
          <p:cNvPr id="13" name="云形标注 12"/>
          <p:cNvSpPr/>
          <p:nvPr/>
        </p:nvSpPr>
        <p:spPr>
          <a:xfrm>
            <a:off x="3223494" y="2810851"/>
            <a:ext cx="4160024" cy="2720654"/>
          </a:xfrm>
          <a:prstGeom prst="cloudCallout">
            <a:avLst>
              <a:gd name="adj1" fmla="val -65566"/>
              <a:gd name="adj2" fmla="val 12380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7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645" y="1328498"/>
            <a:ext cx="8229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运动状态改变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）物体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速度大小的变化或方向的变化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，称为物体运动状态的改变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60" y="3593748"/>
            <a:ext cx="3815640" cy="2258113"/>
          </a:xfrm>
          <a:prstGeom prst="rect">
            <a:avLst/>
          </a:prstGeom>
          <a:ln w="19050">
            <a:noFill/>
          </a:ln>
        </p:spPr>
      </p:pic>
      <p:sp>
        <p:nvSpPr>
          <p:cNvPr id="16" name="圆角矩形 15"/>
          <p:cNvSpPr/>
          <p:nvPr/>
        </p:nvSpPr>
        <p:spPr>
          <a:xfrm>
            <a:off x="4432259" y="3559653"/>
            <a:ext cx="4080011" cy="2276573"/>
          </a:xfrm>
          <a:prstGeom prst="round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3362" y="3682276"/>
            <a:ext cx="37131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运动员用力踢球和顶球，使球的运动状态发生了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改变。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3645" y="3593748"/>
            <a:ext cx="3803555" cy="2258114"/>
          </a:xfrm>
          <a:prstGeom prst="round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9880" y="4463940"/>
            <a:ext cx="8017371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物体由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静到动、由动到静，以及速度大小或方向的改变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，都叫做运动状态发生了改变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17" y="1432456"/>
            <a:ext cx="3334609" cy="24918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174613" y="1835001"/>
            <a:ext cx="31502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磁铁的的吸引力使小球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的运动状态发生了改变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sp>
        <p:nvSpPr>
          <p:cNvPr id="14" name="云形标注 13"/>
          <p:cNvSpPr/>
          <p:nvPr/>
        </p:nvSpPr>
        <p:spPr>
          <a:xfrm>
            <a:off x="4636684" y="1507208"/>
            <a:ext cx="3905250" cy="2686912"/>
          </a:xfrm>
          <a:prstGeom prst="cloudCallout">
            <a:avLst>
              <a:gd name="adj1" fmla="val -72732"/>
              <a:gd name="adj2" fmla="val 2093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78542" y="1387993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42080" y="6198118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8542" y="4359793"/>
            <a:ext cx="838920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18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3645" y="135300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的作用效果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390302" y="1876222"/>
            <a:ext cx="65692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）力可以使物体发生形变。</a:t>
            </a:r>
            <a:endParaRPr lang="en-US" altLang="zh-CN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）力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可以使物体的运动状态发生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改变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99" y="3581729"/>
            <a:ext cx="1743287" cy="2551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929" y="3542081"/>
            <a:ext cx="3403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5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8500" y="1477276"/>
            <a:ext cx="77949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下列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给出的现象中，物体运动状态没有发生改变的是（  ）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．苹果从树上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落下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．汽车匀速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转弯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．人造卫星绕地球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匀速转动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．货物被起重机吊起匀速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上升。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6592" y="231966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学以致用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186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85268" y="1440695"/>
            <a:ext cx="78110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、下面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说法正确的是（     ）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．运动员是施力物体，不是受力物体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．手和脚对水有一个推力，方向向后，则水对脚和手就有一个方向向前的推力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．水只是受力物体，不是施力物体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．手脚对水的推力一定和水对手和脚的力相互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抵消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0784" y="1440695"/>
            <a:ext cx="4235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990600" y="1440695"/>
            <a:ext cx="75057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、甲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、乙两个同学穿着滑冰鞋面对面静止站在冰面上，如果甲用力推一下乙，其结果是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    )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．甲仍然静止，乙被推开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．乙受到甲的力，甲不受推力作用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．乙受到的推力大于甲受到的推力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．甲、乙同时相对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离开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2203" y="2129226"/>
            <a:ext cx="4443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9916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79652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432993" y="2371183"/>
            <a:ext cx="8349231" cy="1316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物理学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中，力的概念是从大量与力相关的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自然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、生活、生产现象中归纳、概括出来的。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58" y="1281343"/>
            <a:ext cx="28007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一、力是什么</a:t>
            </a:r>
          </a:p>
        </p:txBody>
      </p:sp>
      <p:sp>
        <p:nvSpPr>
          <p:cNvPr id="6" name="矩形 5"/>
          <p:cNvSpPr/>
          <p:nvPr/>
        </p:nvSpPr>
        <p:spPr>
          <a:xfrm>
            <a:off x="454900" y="4124528"/>
            <a:ext cx="77150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交流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与讨论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请仔细观察和分析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图所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示的几幅表现力的图片，你能找出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它们有哪些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共同的地方吗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47889" y="3973950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47889" y="6179658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7889" y="2128225"/>
            <a:ext cx="8556241" cy="2824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7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85268" y="1551417"/>
            <a:ext cx="8163095" cy="3893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、运动员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用网球拍击球时，球和网拍都变了形。这表明两点：一是力可以使物体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发生改变，二是力的作用是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__________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的。此外，网拍击球的结果，使球的运动方向和速度大小都发生了变化，表明力还可使物体的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________________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发生改变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4110" y="2317158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形状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21531" y="2938410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相互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99920" y="4022703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运动状态</a:t>
            </a:r>
          </a:p>
        </p:txBody>
      </p:sp>
    </p:spTree>
    <p:extLst>
      <p:ext uri="{BB962C8B-B14F-4D97-AF65-F5344CB8AC3E}">
        <p14:creationId xmlns:p14="http://schemas.microsoft.com/office/powerpoint/2010/main" val="293159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990599" y="1555742"/>
            <a:ext cx="6600825" cy="324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跳板跳水运动中，运动员对跳板施力的同时，也受到跳板对他的作用力，但这两个力的作用效果却不同，前者主要是改变了跳板的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，后者主要是改变了运动员的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932" y="35409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30490" y="4064698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运动状态</a:t>
            </a:r>
          </a:p>
        </p:txBody>
      </p:sp>
    </p:spTree>
    <p:extLst>
      <p:ext uri="{BB962C8B-B14F-4D97-AF65-F5344CB8AC3E}">
        <p14:creationId xmlns:p14="http://schemas.microsoft.com/office/powerpoint/2010/main" val="20579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855131" y="2274570"/>
            <a:ext cx="749617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．力是物体对物体的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作用，力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的符号：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．一个力必定有施力物体和受力物体。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．力的作用是相互的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．力可以改变物体运动状态（速度和方向）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．力可以改变物体的形状。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20803" y="1943099"/>
            <a:ext cx="7741876" cy="3827045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1" y="481428"/>
            <a:ext cx="2848189" cy="193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6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398842" y="4967302"/>
            <a:ext cx="38363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pt-BR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pt-BR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推土机用力推走</a:t>
            </a:r>
            <a:r>
              <a:rPr lang="zh-CN" altLang="pt-BR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泥土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78" y="1811537"/>
            <a:ext cx="3991253" cy="27601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65432" y="1769080"/>
            <a:ext cx="3855064" cy="3936886"/>
            <a:chOff x="4565432" y="1769080"/>
            <a:chExt cx="3855064" cy="393688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5432" y="1769080"/>
              <a:ext cx="3855064" cy="287911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839178" y="4967302"/>
              <a:ext cx="349807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(2)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渔翁用力拉起鱼网</a:t>
              </a:r>
              <a:endPara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126162" y="91777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114837" y="4814199"/>
            <a:ext cx="2926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带静电的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橡胶    棒吸引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小纸屑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00" y="1388720"/>
            <a:ext cx="2495285" cy="3155132"/>
          </a:xfrm>
          <a:prstGeom prst="rect">
            <a:avLst/>
          </a:prstGeom>
        </p:spPr>
      </p:pic>
      <p:sp>
        <p:nvSpPr>
          <p:cNvPr id="27" name="等腰三角形 26"/>
          <p:cNvSpPr/>
          <p:nvPr/>
        </p:nvSpPr>
        <p:spPr>
          <a:xfrm>
            <a:off x="6267450" y="3493833"/>
            <a:ext cx="676274" cy="646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72000" y="1776412"/>
            <a:ext cx="4250530" cy="4422782"/>
            <a:chOff x="4572000" y="1776412"/>
            <a:chExt cx="4250530" cy="4422782"/>
          </a:xfrm>
        </p:grpSpPr>
        <p:sp>
          <p:nvSpPr>
            <p:cNvPr id="17" name="矩形 16"/>
            <p:cNvSpPr/>
            <p:nvPr/>
          </p:nvSpPr>
          <p:spPr>
            <a:xfrm>
              <a:off x="5274467" y="4814199"/>
              <a:ext cx="354806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(4)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顽皮的小象用力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向下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压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跷跷板</a:t>
              </a:r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0" y="1776412"/>
              <a:ext cx="3888106" cy="2243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494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564" y="1432456"/>
            <a:ext cx="2570386" cy="342243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7910" y="5050627"/>
            <a:ext cx="34563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同名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磁极相互排斥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81302" y="1599137"/>
            <a:ext cx="3815468" cy="4090532"/>
            <a:chOff x="4581302" y="1599137"/>
            <a:chExt cx="3815468" cy="4090532"/>
          </a:xfrm>
        </p:grpSpPr>
        <p:sp>
          <p:nvSpPr>
            <p:cNvPr id="18" name="矩形 17"/>
            <p:cNvSpPr/>
            <p:nvPr/>
          </p:nvSpPr>
          <p:spPr>
            <a:xfrm>
              <a:off x="4581302" y="5166449"/>
              <a:ext cx="381546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(6)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运动员用力举起杠铃</a:t>
              </a:r>
              <a:endParaRPr lang="zh-CN" altLang="en-US" dirty="0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4657" y="1599137"/>
              <a:ext cx="2929639" cy="32557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830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64712" y="1590677"/>
            <a:ext cx="107892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推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拉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举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吸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压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781753" y="53700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4180" y="1571626"/>
            <a:ext cx="3173742" cy="4309747"/>
            <a:chOff x="574180" y="1571626"/>
            <a:chExt cx="3173742" cy="4309747"/>
          </a:xfrm>
        </p:grpSpPr>
        <p:sp>
          <p:nvSpPr>
            <p:cNvPr id="2" name="矩形 1"/>
            <p:cNvSpPr/>
            <p:nvPr/>
          </p:nvSpPr>
          <p:spPr>
            <a:xfrm>
              <a:off x="1000751" y="1571626"/>
              <a:ext cx="199306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推土机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渔翁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运动员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橡胶棒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小象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双大括号 18"/>
            <p:cNvSpPr/>
            <p:nvPr/>
          </p:nvSpPr>
          <p:spPr>
            <a:xfrm>
              <a:off x="574180" y="1571626"/>
              <a:ext cx="2371260" cy="3295540"/>
            </a:xfrm>
            <a:prstGeom prst="bracePair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燕尾形 24"/>
            <p:cNvSpPr/>
            <p:nvPr/>
          </p:nvSpPr>
          <p:spPr>
            <a:xfrm>
              <a:off x="3327547" y="3124080"/>
              <a:ext cx="420375" cy="219075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114837" y="5358153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物体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44662" y="1609724"/>
            <a:ext cx="3042039" cy="4271649"/>
            <a:chOff x="4844662" y="1609724"/>
            <a:chExt cx="3042039" cy="4271649"/>
          </a:xfrm>
        </p:grpSpPr>
        <p:sp>
          <p:nvSpPr>
            <p:cNvPr id="12" name="矩形 11"/>
            <p:cNvSpPr/>
            <p:nvPr/>
          </p:nvSpPr>
          <p:spPr>
            <a:xfrm>
              <a:off x="6073709" y="1609724"/>
              <a:ext cx="1441516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土</a:t>
              </a:r>
              <a:endPara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鱼网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杠铃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小纸屑</a:t>
              </a:r>
              <a:endPara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跷跷板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双大括号 19"/>
            <p:cNvSpPr/>
            <p:nvPr/>
          </p:nvSpPr>
          <p:spPr>
            <a:xfrm>
              <a:off x="5528495" y="1647825"/>
              <a:ext cx="2358206" cy="3247787"/>
            </a:xfrm>
            <a:prstGeom prst="bracePair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0" name="燕尾形 29"/>
            <p:cNvSpPr/>
            <p:nvPr/>
          </p:nvSpPr>
          <p:spPr>
            <a:xfrm>
              <a:off x="4844662" y="3124080"/>
              <a:ext cx="420375" cy="200026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536879" y="5358153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物体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610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969654" y="2674279"/>
            <a:ext cx="70777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存在时，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总有一个物体对另一个物体发生了作用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，推、拉、挤、打击、吸引、举、排斥等等都是对这些作用的具体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描绘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66154" y="2571170"/>
            <a:ext cx="7684726" cy="2594919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249" y="1632481"/>
            <a:ext cx="44935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以上现象存在的共同地方：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175" y="4705604"/>
            <a:ext cx="2803525" cy="190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7590" y="1203338"/>
            <a:ext cx="884248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、力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的作用，力通常用字母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来表示。</a:t>
            </a:r>
          </a:p>
        </p:txBody>
      </p:sp>
      <p:sp>
        <p:nvSpPr>
          <p:cNvPr id="3" name="矩形 2"/>
          <p:cNvSpPr/>
          <p:nvPr/>
        </p:nvSpPr>
        <p:spPr>
          <a:xfrm>
            <a:off x="320597" y="2569694"/>
            <a:ext cx="85035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）两个物体一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个是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施力物体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，一个是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受力物体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800" y="3707950"/>
            <a:ext cx="2705100" cy="25336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622508" y="3488704"/>
            <a:ext cx="3408984" cy="2886246"/>
            <a:chOff x="4622508" y="3488704"/>
            <a:chExt cx="3408984" cy="2886246"/>
          </a:xfrm>
        </p:grpSpPr>
        <p:sp>
          <p:nvSpPr>
            <p:cNvPr id="28" name="云形标注 27"/>
            <p:cNvSpPr/>
            <p:nvPr/>
          </p:nvSpPr>
          <p:spPr>
            <a:xfrm>
              <a:off x="4622508" y="3488704"/>
              <a:ext cx="3408984" cy="2886246"/>
            </a:xfrm>
            <a:prstGeom prst="cloudCallout">
              <a:avLst>
                <a:gd name="adj1" fmla="val -72296"/>
                <a:gd name="adj2" fmla="val 22346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125913" y="3744030"/>
              <a:ext cx="2598862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如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图所示：</a:t>
              </a:r>
              <a:endPara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人是施力物体</a:t>
              </a:r>
              <a:endPara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车是受</a:t>
              </a:r>
              <a:r>
                <a:rPr lang="zh-CN" altLang="en-US" sz="2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力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物体</a:t>
              </a:r>
              <a:endPara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408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2110</Words>
  <Application>Microsoft Office PowerPoint</Application>
  <PresentationFormat>全屏显示(4:3)</PresentationFormat>
  <Paragraphs>199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107</cp:revision>
  <dcterms:created xsi:type="dcterms:W3CDTF">2017-03-01T06:40:00Z</dcterms:created>
  <dcterms:modified xsi:type="dcterms:W3CDTF">2020-08-22T12:56:55Z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