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2" r:id="rId2"/>
    <p:sldMasterId id="2147483655" r:id="rId3"/>
  </p:sldMasterIdLst>
  <p:sldIdLst>
    <p:sldId id="256" r:id="rId4"/>
    <p:sldId id="257" r:id="rId5"/>
    <p:sldId id="258" r:id="rId6"/>
    <p:sldId id="259" r:id="rId7"/>
    <p:sldId id="260" r:id="rId8"/>
    <p:sldId id="264" r:id="rId9"/>
    <p:sldId id="261" r:id="rId10"/>
    <p:sldId id="262" r:id="rId11"/>
    <p:sldId id="263" r:id="rId12"/>
    <p:sldId id="266" r:id="rId13"/>
    <p:sldId id="265" r:id="rId14"/>
    <p:sldId id="268" r:id="rId15"/>
    <p:sldId id="269" r:id="rId16"/>
    <p:sldId id="267" r:id="rId17"/>
    <p:sldId id="270" r:id="rId18"/>
    <p:sldId id="271" r:id="rId19"/>
    <p:sldId id="272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9144000"/>
  <p:embeddedFontLst>
    <p:embeddedFont>
      <p:font typeface="方正教材规范楷体_GBK" panose="02010600030101010101" charset="-122"/>
      <p:regular r:id="rId28"/>
    </p:embeddedFont>
    <p:embeddedFont>
      <p:font typeface="Cambria Math" panose="02040503050406030204" pitchFamily="18" charset="0"/>
      <p:regular r:id="rId29"/>
    </p:embeddedFont>
    <p:embeddedFont>
      <p:font typeface="黑体" panose="02010609060101010101" pitchFamily="49" charset="-122"/>
      <p:regular r:id="rId30"/>
    </p:embeddedFont>
    <p:embeddedFont>
      <p:font typeface="微软雅黑" panose="020B0503020204020204" pitchFamily="34" charset="-122"/>
      <p:regular r:id="rId31"/>
      <p:bold r:id="rId32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FE"/>
    <a:srgbClr val="008DFF"/>
    <a:srgbClr val="4472C4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14" y="72"/>
      </p:cViewPr>
      <p:guideLst>
        <p:guide orient="horz" pos="2154"/>
        <p:guide pos="383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5.fntdata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1.fntdata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4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3.fntdata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声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916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数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474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征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160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58111" y="5773420"/>
            <a:ext cx="636061" cy="514985"/>
            <a:chOff x="3513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13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HY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71" r:id="rId4"/>
    <p:sldLayoutId id="2147483672" r:id="rId5"/>
    <p:sldLayoutId id="214748367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9092565" y="-8255"/>
            <a:ext cx="2841228" cy="600313"/>
            <a:chOff x="1020" y="310"/>
            <a:chExt cx="5594" cy="1182"/>
          </a:xfrm>
        </p:grpSpPr>
        <p:grpSp>
          <p:nvGrpSpPr>
            <p:cNvPr id="14" name="组合 13"/>
            <p:cNvGrpSpPr/>
            <p:nvPr userDrawn="1"/>
          </p:nvGrpSpPr>
          <p:grpSpPr>
            <a:xfrm>
              <a:off x="1020" y="310"/>
              <a:ext cx="5594" cy="1182"/>
              <a:chOff x="1020" y="310"/>
              <a:chExt cx="7774" cy="1643"/>
            </a:xfrm>
          </p:grpSpPr>
          <p:pic>
            <p:nvPicPr>
              <p:cNvPr id="15" name="图片 14" descr="E:/LOGO/木牍中考logo/木牍中考logo效果图/2023新logo-换字体/木牍中考logo-字体_logo-白.png木牍中考logo-字体_logo-白"/>
              <p:cNvPicPr>
                <a:picLocks noChangeAspect="1"/>
              </p:cNvPicPr>
              <p:nvPr userDrawn="1"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1020" y="678"/>
                <a:ext cx="3503" cy="907"/>
              </a:xfrm>
              <a:prstGeom prst="rect">
                <a:avLst/>
              </a:prstGeom>
            </p:spPr>
          </p:pic>
          <p:pic>
            <p:nvPicPr>
              <p:cNvPr id="16" name="图片 15" descr="C:/Users/Administrator/Desktop/课时A计划-03.png课时A计划-03"/>
              <p:cNvPicPr>
                <a:picLocks noChangeAspect="1"/>
              </p:cNvPicPr>
              <p:nvPr userDrawn="1"/>
            </p:nvPicPr>
            <p:blipFill>
              <a:blip r:embed="rId11"/>
              <a:srcRect t="70" b="70"/>
              <a:stretch>
                <a:fillRect/>
              </a:stretch>
            </p:blipFill>
            <p:spPr>
              <a:xfrm>
                <a:off x="4523" y="310"/>
                <a:ext cx="4271" cy="1643"/>
              </a:xfrm>
              <a:prstGeom prst="rect">
                <a:avLst/>
              </a:prstGeom>
            </p:spPr>
          </p:pic>
        </p:grpSp>
        <p:cxnSp>
          <p:nvCxnSpPr>
            <p:cNvPr id="17" name="直接连接符 16"/>
            <p:cNvCxnSpPr/>
            <p:nvPr/>
          </p:nvCxnSpPr>
          <p:spPr>
            <a:xfrm>
              <a:off x="3563" y="746"/>
              <a:ext cx="0" cy="339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4" Type="http://schemas.openxmlformats.org/officeDocument/2006/relationships/image" Target="../media/image2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2" Type="http://schemas.microsoft.com/office/2007/relationships/media" Target="../media/media4.mp4"/><Relationship Id="rId1" Type="http://schemas.openxmlformats.org/officeDocument/2006/relationships/tags" Target="../tags/tag18.xml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video" Target="NULL" TargetMode="External"/><Relationship Id="rId1" Type="http://schemas.openxmlformats.org/officeDocument/2006/relationships/tags" Target="../tags/tag3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6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7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2" Type="http://schemas.openxmlformats.org/officeDocument/2006/relationships/video" Target="NULL" TargetMode="External"/><Relationship Id="rId1" Type="http://schemas.openxmlformats.org/officeDocument/2006/relationships/tags" Target="../tags/tag8.xml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414639" y="3877310"/>
            <a:ext cx="7108825" cy="688618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第二课时</a:t>
            </a:r>
            <a:r>
              <a:rPr lang="en-US" altLang="zh-CN" sz="4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4000" b="1" dirty="0">
                <a:solidFill>
                  <a:srgbClr val="FFFF00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惯性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0" y="2121535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7.1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牛顿第一定律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34747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  <p:grpSp>
        <p:nvGrpSpPr>
          <p:cNvPr id="23" name="组合 22"/>
          <p:cNvGrpSpPr/>
          <p:nvPr/>
        </p:nvGrpSpPr>
        <p:grpSpPr>
          <a:xfrm>
            <a:off x="332995" y="186788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26565"/>
            <a:ext cx="24993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惯性的理解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09320" y="2418715"/>
            <a:ext cx="441388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惯性与力：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惯性不是力，不能说</a:t>
            </a:r>
            <a:r>
              <a:rPr lang="en-US" altLang="zh-CN" sz="2800"/>
              <a:t>“</a:t>
            </a:r>
            <a:r>
              <a:rPr lang="zh-CN" altLang="en-US" sz="2800"/>
              <a:t>惯性力</a:t>
            </a:r>
            <a:r>
              <a:rPr lang="en-US" altLang="zh-CN" sz="2800"/>
              <a:t>”“</a:t>
            </a:r>
            <a:r>
              <a:rPr lang="zh-CN" altLang="en-US" sz="2800"/>
              <a:t>受到惯性</a:t>
            </a:r>
            <a:r>
              <a:rPr lang="en-US" altLang="zh-CN" sz="2800"/>
              <a:t>”</a:t>
            </a:r>
            <a:r>
              <a:rPr lang="zh-CN" altLang="en-US" sz="2800"/>
              <a:t>或</a:t>
            </a:r>
            <a:r>
              <a:rPr lang="en-US" altLang="zh-CN" sz="2800"/>
              <a:t>“</a:t>
            </a:r>
            <a:r>
              <a:rPr lang="zh-CN" altLang="en-US" sz="2800"/>
              <a:t>惯性的作用</a:t>
            </a:r>
            <a:r>
              <a:rPr lang="en-US" altLang="zh-CN" sz="2800"/>
              <a:t>”</a:t>
            </a:r>
            <a:r>
              <a:rPr lang="zh-CN" altLang="en-US" sz="2800"/>
              <a:t>等，在描述中我们应该说</a:t>
            </a:r>
            <a:r>
              <a:rPr lang="en-US" altLang="zh-CN" sz="2800" b="1"/>
              <a:t>“</a:t>
            </a:r>
            <a:r>
              <a:rPr lang="zh-CN" altLang="en-US" sz="2800" b="1"/>
              <a:t>由于惯性</a:t>
            </a:r>
            <a:r>
              <a:rPr lang="en-US" altLang="zh-CN" sz="2800" b="1"/>
              <a:t>”“</a:t>
            </a:r>
            <a:r>
              <a:rPr lang="zh-CN" altLang="en-US" sz="2800" b="1"/>
              <a:t>具有惯性</a:t>
            </a:r>
            <a:r>
              <a:rPr lang="en-US" altLang="zh-CN" sz="2800" b="1"/>
              <a:t>”</a:t>
            </a:r>
            <a:r>
              <a:rPr lang="zh-CN" altLang="en-US" sz="2800"/>
              <a:t>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85700" y="278482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https://docer-ks3.wpscdn.cn/picture/202603916/845418497ea934f3642753519554a4be_612.jpg" descr="飞翔是一种如此强大的感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165" y="1609090"/>
            <a:ext cx="6518910" cy="431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7809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生活中的惯性现象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1754505"/>
            <a:ext cx="60490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在生活中，惯性时刻伴随着我们。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90979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745" y="2592705"/>
            <a:ext cx="4210050" cy="236537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595745" y="5203190"/>
            <a:ext cx="41897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黑体" panose="02010600030101010101" charset="-122"/>
                <a:ea typeface="黑体" panose="02010600030101010101" charset="-122"/>
              </a:rPr>
              <a:t>用力抖动雨伞时，由于</a:t>
            </a:r>
            <a:r>
              <a:rPr lang="zh-CN" altLang="en-US" sz="2400" b="1">
                <a:latin typeface="黑体" panose="02010600030101010101" charset="-122"/>
                <a:ea typeface="黑体" panose="02010600030101010101" charset="-122"/>
              </a:rPr>
              <a:t>惯性</a:t>
            </a:r>
            <a:r>
              <a:rPr lang="zh-CN" altLang="en-US" sz="2400">
                <a:latin typeface="黑体" panose="02010600030101010101" charset="-122"/>
                <a:ea typeface="黑体" panose="02010600030101010101" charset="-122"/>
              </a:rPr>
              <a:t>伞布上的水滴会与伞布分离，因此抖动雨伞可以使伞布变干。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241425" y="5203190"/>
            <a:ext cx="429514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黑体" panose="02010600030101010101" charset="-122"/>
                <a:ea typeface="黑体" panose="02010600030101010101" charset="-122"/>
              </a:rPr>
              <a:t>拍打被子时，被子上的灰尘由于</a:t>
            </a:r>
            <a:r>
              <a:rPr lang="zh-CN" altLang="en-US" sz="2400" b="1">
                <a:latin typeface="黑体" panose="02010600030101010101" charset="-122"/>
                <a:ea typeface="黑体" panose="02010600030101010101" charset="-122"/>
              </a:rPr>
              <a:t>惯性</a:t>
            </a:r>
            <a:r>
              <a:rPr lang="zh-CN" altLang="en-US" sz="2400">
                <a:latin typeface="黑体" panose="02010600030101010101" charset="-122"/>
                <a:ea typeface="黑体" panose="02010600030101010101" charset="-122"/>
              </a:rPr>
              <a:t>会停留在原处，因此拍打被子时，灰尘会与被子分离。</a:t>
            </a:r>
          </a:p>
        </p:txBody>
      </p:sp>
      <p:pic>
        <p:nvPicPr>
          <p:cNvPr id="16" name="图片 15"/>
          <p:cNvPicPr/>
          <p:nvPr/>
        </p:nvPicPr>
        <p:blipFill>
          <a:blip r:embed="rId4"/>
          <a:stretch>
            <a:fillRect/>
          </a:stretch>
        </p:blipFill>
        <p:spPr>
          <a:xfrm>
            <a:off x="1354455" y="2592705"/>
            <a:ext cx="4069080" cy="23641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7809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生活中的惯性现象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1754505"/>
            <a:ext cx="20847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惯性的利用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91042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143000" y="2576195"/>
            <a:ext cx="406400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打保龄球时，保龄球被投出后，还能直奔球瓶，这是因为保龄球</a:t>
            </a:r>
            <a:r>
              <a:rPr lang="zh-CN" altLang="en-US" sz="2800" b="1">
                <a:latin typeface="方正教材规范楷体_GBK" panose="02000000000000000000" charset="-122"/>
                <a:ea typeface="方正教材规范楷体_GBK" panose="02000000000000000000" charset="-122"/>
              </a:rPr>
              <a:t>具有惯性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，离开手时仍然保持原来的运动状态。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7890" y="2460625"/>
            <a:ext cx="5527040" cy="313118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10778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920750"/>
            <a:ext cx="47809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生活中的惯性现象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1649730"/>
            <a:ext cx="20847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惯性的利用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0565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9" descr="8-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50" y="2164715"/>
            <a:ext cx="3216910" cy="281876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276350" y="5114925"/>
            <a:ext cx="466407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黑体" panose="02010600030101010101" charset="-122"/>
                <a:ea typeface="黑体" panose="02010600030101010101" charset="-122"/>
              </a:rPr>
              <a:t>锤子的锤头松了，将手柄的下端撞击石头或树墩会停止运动，而锤头</a:t>
            </a:r>
            <a:r>
              <a:rPr lang="zh-CN" altLang="en-US" sz="2400" b="1">
                <a:latin typeface="黑体" panose="02010600030101010101" charset="-122"/>
                <a:ea typeface="黑体" panose="02010600030101010101" charset="-122"/>
              </a:rPr>
              <a:t>由于惯性</a:t>
            </a:r>
            <a:r>
              <a:rPr lang="zh-CN" altLang="en-US" sz="2400">
                <a:latin typeface="黑体" panose="02010600030101010101" charset="-122"/>
                <a:ea typeface="黑体" panose="02010600030101010101" charset="-122"/>
              </a:rPr>
              <a:t>会继续向下运动。这样，锤头就被套紧了。</a:t>
            </a:r>
          </a:p>
        </p:txBody>
      </p:sp>
      <p:pic>
        <p:nvPicPr>
          <p:cNvPr id="12" name="https://docer-ks3.wpscdn.cn/picture/50718326/f63eacae7620caf9c455be616b2437ad_612.jpg" descr="woman long jump isolated silhouette"/>
          <p:cNvPicPr>
            <a:picLocks noChangeAspect="1"/>
          </p:cNvPicPr>
          <p:nvPr/>
        </p:nvPicPr>
        <p:blipFill>
          <a:blip r:embed="rId4"/>
          <a:srcRect l="4219" r="9889"/>
          <a:stretch>
            <a:fillRect/>
          </a:stretch>
        </p:blipFill>
        <p:spPr>
          <a:xfrm>
            <a:off x="7158355" y="3726180"/>
            <a:ext cx="3232150" cy="281813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548755" y="2320290"/>
            <a:ext cx="445198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黑体" panose="02010600030101010101" charset="-122"/>
                <a:ea typeface="黑体" panose="02010600030101010101" charset="-122"/>
              </a:rPr>
              <a:t>跳远运动员助跑后飞身一跃，</a:t>
            </a:r>
            <a:r>
              <a:rPr lang="zh-CN" altLang="en-US" sz="2400" b="1">
                <a:latin typeface="黑体" panose="02010600030101010101" charset="-122"/>
                <a:ea typeface="黑体" panose="02010600030101010101" charset="-122"/>
              </a:rPr>
              <a:t>靠自身的惯性</a:t>
            </a:r>
            <a:r>
              <a:rPr lang="zh-CN" altLang="en-US" sz="2400">
                <a:latin typeface="黑体" panose="02010600030101010101" charset="-122"/>
                <a:ea typeface="黑体" panose="02010600030101010101" charset="-122"/>
              </a:rPr>
              <a:t>，能在空中继续向前运动一段，以提高跳远成绩。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7809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生活中的惯性现象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1754505"/>
            <a:ext cx="20472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惯性的危害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91042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5977890" y="2719705"/>
            <a:ext cx="6096000" cy="27432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035685" y="2613025"/>
            <a:ext cx="450913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黑体" panose="02010600030101010101" charset="-122"/>
                <a:ea typeface="黑体" panose="02010600030101010101" charset="-122"/>
              </a:rPr>
              <a:t>当行驶的公共汽车紧急刹车时，乘客的脚随车静止，而身体的上部由于</a:t>
            </a:r>
            <a:r>
              <a:rPr lang="zh-CN" altLang="en-US" sz="2800" b="1">
                <a:latin typeface="黑体" panose="02010600030101010101" charset="-122"/>
                <a:ea typeface="黑体" panose="02010600030101010101" charset="-122"/>
              </a:rPr>
              <a:t>惯性</a:t>
            </a:r>
            <a:r>
              <a:rPr lang="zh-CN" altLang="en-US" sz="2800">
                <a:latin typeface="黑体" panose="02010600030101010101" charset="-122"/>
                <a:ea typeface="黑体" panose="02010600030101010101" charset="-122"/>
              </a:rPr>
              <a:t>还保持着原来的运动状态，因此乘客会向前倾倒。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7809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生活中的惯性现象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1754505"/>
            <a:ext cx="20472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惯性的危害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91042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016000" y="2562225"/>
            <a:ext cx="476758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黑体" panose="02010600030101010101" charset="-122"/>
                <a:ea typeface="黑体" panose="02010600030101010101" charset="-122"/>
              </a:rPr>
              <a:t>当公共汽车突然启动时，乘客的脚随车向前运动，而身体的上部由于</a:t>
            </a:r>
            <a:r>
              <a:rPr lang="zh-CN" altLang="en-US" sz="2800" b="1">
                <a:latin typeface="黑体" panose="02010600030101010101" charset="-122"/>
                <a:ea typeface="黑体" panose="02010600030101010101" charset="-122"/>
              </a:rPr>
              <a:t>惯性</a:t>
            </a:r>
            <a:r>
              <a:rPr lang="zh-CN" altLang="en-US" sz="2800">
                <a:latin typeface="黑体" panose="02010600030101010101" charset="-122"/>
                <a:ea typeface="黑体" panose="02010600030101010101" charset="-122"/>
              </a:rPr>
              <a:t>还保持着原来的静止状态，因此，乘客就会向后倾倒。</a:t>
            </a:r>
          </a:p>
        </p:txBody>
      </p:sp>
      <p:pic>
        <p:nvPicPr>
          <p:cNvPr id="104" name="图片 10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58535" y="2205990"/>
            <a:ext cx="5619750" cy="337248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7809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生活中的惯性现象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1754505"/>
            <a:ext cx="20472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惯性的危害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91042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2" name="https://docer-ks3.wpscdn.cn/picture/108105877/2e2a3c7a02ec7c7265c8e96b8bf1d6bb_612.jpg" descr="自动驾驶时男性系安全带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75" y="2446655"/>
            <a:ext cx="4067810" cy="305117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171575" y="5586095"/>
            <a:ext cx="4064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乘坐汽车时，驾乘人员</a:t>
            </a:r>
          </a:p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必须系上安全带。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6037580" y="2468880"/>
            <a:ext cx="5503545" cy="3030220"/>
            <a:chOff x="9508" y="4382"/>
            <a:chExt cx="8667" cy="4772"/>
          </a:xfrm>
        </p:grpSpPr>
        <p:pic>
          <p:nvPicPr>
            <p:cNvPr id="14" name="https://docer-ks3.wpscdn.cn/picture/197522166/ca984051dd9132ec255e804e557b9239_612.jpg" descr="冬天路上的卡车"/>
            <p:cNvPicPr>
              <a:picLocks noChangeAspect="1"/>
            </p:cNvPicPr>
            <p:nvPr/>
          </p:nvPicPr>
          <p:blipFill>
            <a:blip r:embed="rId4"/>
            <a:srcRect l="13162" t="7176" r="26226" b="6898"/>
            <a:stretch>
              <a:fillRect/>
            </a:stretch>
          </p:blipFill>
          <p:spPr>
            <a:xfrm>
              <a:off x="9508" y="4382"/>
              <a:ext cx="4971" cy="4770"/>
            </a:xfrm>
            <a:prstGeom prst="rect">
              <a:avLst/>
            </a:prstGeom>
          </p:spPr>
        </p:pic>
        <p:pic>
          <p:nvPicPr>
            <p:cNvPr id="15" name="https://docer-ks3.wpscdn.cn/picture/30579318/14c442fda63a5e398282bb60ed58d0e2_612.jpg" descr="bus on asphalt in the evening on sunset"/>
            <p:cNvPicPr>
              <a:picLocks noChangeAspect="1"/>
            </p:cNvPicPr>
            <p:nvPr/>
          </p:nvPicPr>
          <p:blipFill>
            <a:blip r:embed="rId5"/>
            <a:srcRect l="15173" t="22229" r="15294" b="14946"/>
            <a:stretch>
              <a:fillRect/>
            </a:stretch>
          </p:blipFill>
          <p:spPr>
            <a:xfrm>
              <a:off x="14479" y="4382"/>
              <a:ext cx="3696" cy="4773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6696710" y="5586095"/>
            <a:ext cx="4064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所有车辆严禁超载、</a:t>
            </a:r>
          </a:p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超员、超速行驶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7809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生活中的惯性现象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1754505"/>
            <a:ext cx="20472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STSE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91042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安全带的作用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35245" y="2276475"/>
            <a:ext cx="6767195" cy="380682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88645" y="2421890"/>
            <a:ext cx="439801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/>
              <a:t>高速行驶的汽车在紧急刹车或突然发生碰撞时，车身停止运动，驾驶员及乘客由于惯性会继续向前运动，身体会因撞到车身而受伤。因此，相关法律规定汽车的驾驶员和乘客必须寄安全带。家用轿车还设置了安全气囊。一旦发生事故，安全带和安全气囊能对人体起到缓冲作用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59535" y="1456690"/>
            <a:ext cx="877252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[2024</a:t>
            </a:r>
            <a:r>
              <a:rPr lang="zh-CN" altLang="en-US" sz="2800"/>
              <a:t>安徽模拟</a:t>
            </a:r>
            <a:r>
              <a:rPr lang="en-US" altLang="zh-CN" sz="2800"/>
              <a:t>]</a:t>
            </a:r>
            <a:r>
              <a:rPr lang="zh-CN" altLang="en-US" sz="2800"/>
              <a:t>下列实例中，属于防止惯性带来危害的是（</a:t>
            </a:r>
            <a:r>
              <a:rPr lang="en-US" altLang="zh-CN" sz="2800"/>
              <a:t>	</a:t>
            </a:r>
            <a:r>
              <a:rPr lang="zh-CN" altLang="en-US" sz="2800"/>
              <a:t>）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．拍打衣服，把灰尘拍掉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</a:t>
            </a:r>
            <a:r>
              <a:rPr lang="zh-CN" altLang="en-US" sz="2800"/>
              <a:t>．紧固锤头时撞击锤柄的下端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．汽车驾驶员驾车时必须系安全带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</a:t>
            </a:r>
            <a:r>
              <a:rPr lang="zh-CN" altLang="en-US" sz="2800"/>
              <a:t>．弓箭手拉弓射箭时，离弦的箭会继续飞行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389505" y="2234565"/>
            <a:ext cx="10153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C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91870" y="836295"/>
            <a:ext cx="10081895" cy="5908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2. [2024</a:t>
            </a:r>
            <a:r>
              <a:rPr lang="zh-CN" altLang="en-US" sz="2800"/>
              <a:t>安徽模拟</a:t>
            </a:r>
            <a:r>
              <a:rPr lang="en-US" altLang="zh-CN" sz="2800"/>
              <a:t>]</a:t>
            </a:r>
            <a:r>
              <a:rPr lang="zh-CN" altLang="en-US" sz="2800"/>
              <a:t>如图甲所示，汽车上配有安全带和头枕，图乙是某种情况下弹出的气囊，行驶时司机和乘客都必须系好安全带。当向前行驶的汽车分别出现突然加速、紧急刹车或撞车这三种状况时，对乘车人员起主要保护作用的分别是（</a:t>
            </a:r>
            <a:r>
              <a:rPr lang="en-US" altLang="zh-CN" sz="2800"/>
              <a:t>		</a:t>
            </a:r>
            <a:r>
              <a:rPr lang="zh-CN" altLang="en-US" sz="2800"/>
              <a:t>）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．头枕、安全带、气囊</a:t>
            </a:r>
            <a:r>
              <a:rPr lang="en-US" altLang="zh-CN" sz="2800"/>
              <a:t>		B</a:t>
            </a:r>
            <a:r>
              <a:rPr lang="zh-CN" altLang="en-US" sz="2800"/>
              <a:t>．气囊、安全带、安全带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．头枕、气囊、安全带</a:t>
            </a:r>
            <a:r>
              <a:rPr lang="en-US" altLang="zh-CN" sz="2800"/>
              <a:t>		D</a:t>
            </a:r>
            <a:r>
              <a:rPr lang="zh-CN" altLang="en-US" sz="2800"/>
              <a:t>．头枕、头枕、气囊</a:t>
            </a:r>
          </a:p>
        </p:txBody>
      </p:sp>
      <p:pic>
        <p:nvPicPr>
          <p:cNvPr id="10" name="图片 10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710" y="3429000"/>
            <a:ext cx="5734685" cy="20307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129395" y="2898775"/>
            <a:ext cx="12242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A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87730" y="1308100"/>
            <a:ext cx="1043305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3. </a:t>
            </a:r>
            <a:r>
              <a:rPr lang="zh-CN" altLang="en-US" sz="2800"/>
              <a:t>如图所示，小车在水平路面上向右行驶，车顶有一细线悬挂着一小球。当出现图甲的情况时，小车正在向右做</a:t>
            </a:r>
            <a:r>
              <a:rPr lang="en-US" altLang="zh-CN" sz="2800"/>
              <a:t>______</a:t>
            </a:r>
            <a:r>
              <a:rPr lang="zh-CN" altLang="en-US" sz="2800"/>
              <a:t>运动；当出现图乙的情况时，小车正在向右做</a:t>
            </a:r>
            <a:r>
              <a:rPr lang="en-US" altLang="zh-CN" sz="2800"/>
              <a:t>______</a:t>
            </a:r>
            <a:r>
              <a:rPr lang="zh-CN" altLang="en-US" sz="2800"/>
              <a:t>运动；当出现图丙的情况时，小车正在向右做</a:t>
            </a:r>
            <a:r>
              <a:rPr lang="en-US" altLang="zh-CN" sz="2800"/>
              <a:t>______</a:t>
            </a:r>
            <a:r>
              <a:rPr lang="zh-CN" altLang="en-US" sz="2800"/>
              <a:t>运动。（均选填</a:t>
            </a:r>
            <a:r>
              <a:rPr lang="en-US" altLang="zh-CN" sz="2800"/>
              <a:t>“</a:t>
            </a:r>
            <a:r>
              <a:rPr lang="zh-CN" altLang="en-US" sz="2800"/>
              <a:t>加速</a:t>
            </a:r>
            <a:r>
              <a:rPr lang="en-US" altLang="zh-CN" sz="2800"/>
              <a:t>”“</a:t>
            </a:r>
            <a:r>
              <a:rPr lang="zh-CN" altLang="en-US" sz="2800"/>
              <a:t>减速</a:t>
            </a:r>
            <a:r>
              <a:rPr lang="en-US" altLang="zh-CN" sz="2800"/>
              <a:t>”</a:t>
            </a:r>
            <a:r>
              <a:rPr lang="zh-CN" altLang="en-US" sz="2800"/>
              <a:t>或</a:t>
            </a:r>
            <a:r>
              <a:rPr lang="en-US" altLang="zh-CN" sz="2800"/>
              <a:t>“</a:t>
            </a:r>
            <a:r>
              <a:rPr lang="zh-CN" altLang="en-US" sz="2800"/>
              <a:t>匀速</a:t>
            </a:r>
            <a:r>
              <a:rPr lang="en-US" altLang="zh-CN" sz="2800"/>
              <a:t>”</a:t>
            </a:r>
            <a:r>
              <a:rPr lang="zh-CN" altLang="en-US" sz="2800"/>
              <a:t>）</a:t>
            </a:r>
          </a:p>
        </p:txBody>
      </p:sp>
      <p:pic>
        <p:nvPicPr>
          <p:cNvPr id="14" name="图片 14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630" y="4234180"/>
            <a:ext cx="7029450" cy="152717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448675" y="2042795"/>
            <a:ext cx="10756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匀速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697345" y="2730500"/>
            <a:ext cx="10756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加速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816475" y="3314065"/>
            <a:ext cx="10756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减速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/>
        </p:nvSpPr>
        <p:spPr>
          <a:xfrm>
            <a:off x="5298440" y="1401445"/>
            <a:ext cx="100584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定义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1093470" y="2683510"/>
            <a:ext cx="716280" cy="237680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惯性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1986915" y="2442845"/>
            <a:ext cx="906145" cy="285877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/>
        </p:nvSpPr>
        <p:spPr>
          <a:xfrm>
            <a:off x="4325620" y="1658620"/>
            <a:ext cx="876935" cy="156845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034030" y="4954270"/>
            <a:ext cx="3439795" cy="582996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生活中的惯性现象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6814185" y="4440555"/>
            <a:ext cx="718820" cy="1647825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5298440" y="2205355"/>
            <a:ext cx="174561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惯性定律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693025" y="4173855"/>
            <a:ext cx="204152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惯性的利用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298440" y="3009265"/>
            <a:ext cx="19989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惯性的理解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691120" y="5800725"/>
            <a:ext cx="285178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防止惯性的危害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037840" y="2148840"/>
            <a:ext cx="1069340" cy="57845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8" grpId="0" bldLvl="0" animBg="1"/>
      <p:bldP spid="3" grpId="0" bldLvl="0" animBg="1"/>
      <p:bldP spid="6" grpId="0" bldLvl="0" animBg="1"/>
      <p:bldP spid="4" grpId="0" bldLvl="0" animBg="1"/>
      <p:bldP spid="7" grpId="0" bldLvl="0" animBg="1"/>
      <p:bldP spid="10" grpId="0" bldLvl="0" animBg="1"/>
      <p:bldP spid="9" grpId="0" bldLvl="0" animBg="1"/>
      <p:bldP spid="5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013065" y="2636520"/>
            <a:ext cx="3048000" cy="233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/>
              <a:t>在太空中，航天员需要和飞船之间为什么要用安全绳相连呢？目的是什么？</a:t>
            </a:r>
          </a:p>
        </p:txBody>
      </p:sp>
      <p:pic>
        <p:nvPicPr>
          <p:cNvPr id="5" name="《流浪地球》BD高清在线观看 - 电影流浪地球完整版 - 零零七影视1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152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8530" y="2019300"/>
            <a:ext cx="6650355" cy="32537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34747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3337560"/>
            <a:ext cx="605790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牛顿第一定律指出，不受外力时，原来静止的物体将</a:t>
            </a:r>
            <a:r>
              <a:rPr lang="zh-CN" altLang="en-US" sz="2800" b="1">
                <a:latin typeface="方正教材规范楷体_GBK" panose="02000000000000000000" charset="-122"/>
                <a:ea typeface="方正教材规范楷体_GBK" panose="02000000000000000000" charset="-122"/>
              </a:rPr>
              <a:t>保持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静止，原来运动的物体将</a:t>
            </a:r>
            <a:r>
              <a:rPr lang="zh-CN" altLang="en-US" sz="2800" b="1">
                <a:latin typeface="方正教材规范楷体_GBK" panose="02000000000000000000" charset="-122"/>
                <a:ea typeface="方正教材规范楷体_GBK" panose="02000000000000000000" charset="-122"/>
              </a:rPr>
              <a:t>保持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匀速直线运动状态不变。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99795" y="1849120"/>
            <a:ext cx="1042416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牛顿第一定律：一切物体总保持静止状态或匀速直线运动状态，直到有外力迫使它改变这种状态为止。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453130" y="4168140"/>
            <a:ext cx="781685" cy="1499235"/>
            <a:chOff x="2080" y="7598"/>
            <a:chExt cx="1231" cy="2361"/>
          </a:xfrm>
        </p:grpSpPr>
        <p:sp>
          <p:nvSpPr>
            <p:cNvPr id="16" name="圆角矩形 15"/>
            <p:cNvSpPr/>
            <p:nvPr/>
          </p:nvSpPr>
          <p:spPr>
            <a:xfrm>
              <a:off x="2080" y="7598"/>
              <a:ext cx="1231" cy="748"/>
            </a:xfrm>
            <a:prstGeom prst="roundRect">
              <a:avLst/>
            </a:prstGeom>
            <a:ln w="28575" cmpd="sng">
              <a:solidFill>
                <a:srgbClr val="FF0000"/>
              </a:solidFill>
              <a:prstDash val="dashDot"/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7" name="直接箭头连接符 16"/>
            <p:cNvCxnSpPr/>
            <p:nvPr/>
          </p:nvCxnSpPr>
          <p:spPr>
            <a:xfrm flipH="1">
              <a:off x="3101" y="8346"/>
              <a:ext cx="160" cy="161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8" name="文本框 17"/>
          <p:cNvSpPr txBox="1"/>
          <p:nvPr/>
        </p:nvSpPr>
        <p:spPr>
          <a:xfrm>
            <a:off x="1482725" y="5718810"/>
            <a:ext cx="5411470" cy="510181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/>
              <a:t>物体保持当前运动状态的原因是什么？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2426335" y="4776470"/>
            <a:ext cx="1306830" cy="871855"/>
            <a:chOff x="1547" y="8637"/>
            <a:chExt cx="2058" cy="1373"/>
          </a:xfrm>
        </p:grpSpPr>
        <p:sp>
          <p:nvSpPr>
            <p:cNvPr id="20" name="圆角矩形 19"/>
            <p:cNvSpPr/>
            <p:nvPr/>
          </p:nvSpPr>
          <p:spPr>
            <a:xfrm>
              <a:off x="1547" y="8637"/>
              <a:ext cx="1231" cy="748"/>
            </a:xfrm>
            <a:prstGeom prst="roundRect">
              <a:avLst/>
            </a:prstGeom>
            <a:ln w="28575" cmpd="sng">
              <a:solidFill>
                <a:srgbClr val="FF0000"/>
              </a:solidFill>
              <a:prstDash val="dashDot"/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1" name="直接箭头连接符 20"/>
            <p:cNvCxnSpPr/>
            <p:nvPr/>
          </p:nvCxnSpPr>
          <p:spPr>
            <a:xfrm>
              <a:off x="2669" y="9353"/>
              <a:ext cx="936" cy="65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2795" y="2778125"/>
            <a:ext cx="4521200" cy="325501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8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34747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99795" y="2239645"/>
            <a:ext cx="543814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物理学中，把物体保持静止或匀速直线运动状态的性质叫做</a:t>
            </a:r>
            <a:r>
              <a:rPr lang="zh-CN" altLang="en-US" sz="2800" b="1">
                <a:solidFill>
                  <a:schemeClr val="accent5"/>
                </a:solidFill>
              </a:rPr>
              <a:t>惯性</a:t>
            </a:r>
            <a:r>
              <a:rPr lang="zh-CN" altLang="en-US" sz="2800"/>
              <a:t>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34900" y="256384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6" name="图片 15" descr="纸飞机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2230" y="2239645"/>
            <a:ext cx="5283835" cy="303847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334900" y="440089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899795" y="4253865"/>
            <a:ext cx="52146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牛顿第一定律又叫做</a:t>
            </a:r>
            <a:r>
              <a:rPr lang="zh-CN" altLang="en-US" sz="2800" b="1">
                <a:solidFill>
                  <a:schemeClr val="accent5"/>
                </a:solidFill>
              </a:rPr>
              <a:t>惯性定律</a:t>
            </a:r>
            <a:r>
              <a:rPr lang="zh-CN" altLang="en-US" sz="2800"/>
              <a:t>。</a:t>
            </a:r>
          </a:p>
        </p:txBody>
      </p:sp>
      <p:pic>
        <p:nvPicPr>
          <p:cNvPr id="21" name="图片 20" descr="空洞的语音泡泡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45565" y="5712460"/>
            <a:ext cx="662305" cy="662305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2112010" y="5813425"/>
            <a:ext cx="4403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为什么物体都会有惯性呢？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34747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  <p:grpSp>
        <p:nvGrpSpPr>
          <p:cNvPr id="3" name="组合 2" descr="7b0a202020202274657874626f78223a20227b5c2263617465676f72795f69645c223a31303339392c5c2269645c223a32303334363236337d220a7d0a"/>
          <p:cNvGrpSpPr/>
          <p:nvPr/>
        </p:nvGrpSpPr>
        <p:grpSpPr>
          <a:xfrm rot="21240000" flipH="1" flipV="1">
            <a:off x="459105" y="2954655"/>
            <a:ext cx="3434080" cy="2306320"/>
            <a:chOff x="7140" y="3512"/>
            <a:chExt cx="5184" cy="3742"/>
          </a:xfrm>
        </p:grpSpPr>
        <p:grpSp>
          <p:nvGrpSpPr>
            <p:cNvPr id="10" name="组合 9"/>
            <p:cNvGrpSpPr/>
            <p:nvPr/>
          </p:nvGrpSpPr>
          <p:grpSpPr>
            <a:xfrm>
              <a:off x="7140" y="3512"/>
              <a:ext cx="5184" cy="3742"/>
              <a:chOff x="7260" y="3512"/>
              <a:chExt cx="5184" cy="3742"/>
            </a:xfrm>
          </p:grpSpPr>
          <p:pic>
            <p:nvPicPr>
              <p:cNvPr id="11" name="图片 10" descr="资源 5"/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260" y="3512"/>
                <a:ext cx="5184" cy="3743"/>
              </a:xfrm>
              <a:prstGeom prst="rect">
                <a:avLst/>
              </a:prstGeom>
              <a:pattFill>
                <a:fgClr>
                  <a:srgbClr val="FFFFFF"/>
                </a:fgClr>
                <a:bgClr>
                  <a:srgbClr val="FFFFFF"/>
                </a:bgClr>
              </a:pattFill>
            </p:spPr>
          </p:pic>
          <p:pic>
            <p:nvPicPr>
              <p:cNvPr id="12" name="图片 11" descr="资源 4"/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l="-3193" r="-1607" b="-4378"/>
              <a:stretch>
                <a:fillRect/>
              </a:stretch>
            </p:blipFill>
            <p:spPr>
              <a:xfrm>
                <a:off x="7297" y="3629"/>
                <a:ext cx="4956" cy="3600"/>
              </a:xfrm>
              <a:prstGeom prst="rect">
                <a:avLst/>
              </a:prstGeom>
              <a:pattFill>
                <a:fgClr>
                  <a:srgbClr val="FFFFFF"/>
                </a:fgClr>
                <a:bgClr>
                  <a:srgbClr val="FFFFFF"/>
                </a:bgClr>
              </a:pattFill>
            </p:spPr>
          </p:pic>
          <p:pic>
            <p:nvPicPr>
              <p:cNvPr id="13" name="图片 12" descr="资源 4"/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 l="-3193" r="-1607" b="-4378"/>
              <a:stretch>
                <a:fillRect/>
              </a:stretch>
            </p:blipFill>
            <p:spPr>
              <a:xfrm rot="300000">
                <a:off x="7469" y="3810"/>
                <a:ext cx="4625" cy="3154"/>
              </a:xfrm>
              <a:prstGeom prst="rect">
                <a:avLst/>
              </a:prstGeom>
              <a:pattFill>
                <a:fgClr>
                  <a:srgbClr val="FFFFFF"/>
                </a:fgClr>
                <a:bgClr>
                  <a:srgbClr val="FFFFFF"/>
                </a:bgClr>
              </a:pattFill>
            </p:spPr>
          </p:pic>
        </p:grpSp>
        <p:sp>
          <p:nvSpPr>
            <p:cNvPr id="16" name="文本框 15"/>
            <p:cNvSpPr txBox="1"/>
            <p:nvPr/>
          </p:nvSpPr>
          <p:spPr>
            <a:xfrm rot="11220000">
              <a:off x="8103" y="4280"/>
              <a:ext cx="3119" cy="2192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 fontAlgn="auto">
                <a:lnSpc>
                  <a:spcPts val="3060"/>
                </a:lnSpc>
              </a:pPr>
              <a:r>
                <a:rPr lang="zh-CN" altLang="en-US" sz="2400">
                  <a:solidFill>
                    <a:srgbClr val="036EB8"/>
                  </a:solidFill>
                  <a:latin typeface="微软雅黑" panose="020B0503020204020204" charset="-122"/>
                  <a:ea typeface="微软雅黑" panose="020B0503020204020204" charset="-122"/>
                </a:rPr>
                <a:t>物体为什么会保持原运动状态不变呢？</a:t>
              </a:r>
            </a:p>
          </p:txBody>
        </p:sp>
      </p:grpSp>
      <p:sp>
        <p:nvSpPr>
          <p:cNvPr id="18" name="右箭头 17"/>
          <p:cNvSpPr/>
          <p:nvPr/>
        </p:nvSpPr>
        <p:spPr>
          <a:xfrm rot="21000000">
            <a:off x="4138930" y="3415030"/>
            <a:ext cx="1278890" cy="464820"/>
          </a:xfrm>
          <a:prstGeom prst="rightArrow">
            <a:avLst/>
          </a:prstGeom>
          <a:solidFill>
            <a:srgbClr val="BDD7EE"/>
          </a:solidFill>
          <a:ln>
            <a:solidFill>
              <a:srgbClr val="036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5786120" y="3253740"/>
            <a:ext cx="2321560" cy="521970"/>
          </a:xfrm>
          <a:prstGeom prst="rect">
            <a:avLst/>
          </a:prstGeom>
          <a:noFill/>
          <a:ln>
            <a:solidFill>
              <a:srgbClr val="BDD7E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CN" altLang="en-US" sz="2800"/>
              <a:t>外因：不受力</a:t>
            </a:r>
          </a:p>
        </p:txBody>
      </p:sp>
      <p:sp>
        <p:nvSpPr>
          <p:cNvPr id="20" name="右箭头 19"/>
          <p:cNvSpPr/>
          <p:nvPr/>
        </p:nvSpPr>
        <p:spPr>
          <a:xfrm rot="600000" flipV="1">
            <a:off x="4138930" y="4438650"/>
            <a:ext cx="1278890" cy="464820"/>
          </a:xfrm>
          <a:prstGeom prst="rightArrow">
            <a:avLst/>
          </a:prstGeom>
          <a:solidFill>
            <a:srgbClr val="BDD7EE"/>
          </a:solidFill>
          <a:ln>
            <a:solidFill>
              <a:srgbClr val="036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5786120" y="4554220"/>
            <a:ext cx="3773805" cy="521970"/>
          </a:xfrm>
          <a:prstGeom prst="rect">
            <a:avLst/>
          </a:prstGeom>
          <a:noFill/>
          <a:ln>
            <a:solidFill>
              <a:srgbClr val="BDD7E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CN" altLang="en-US" sz="2800"/>
              <a:t>内因：物体自身的属性</a:t>
            </a:r>
          </a:p>
        </p:txBody>
      </p:sp>
      <p:sp>
        <p:nvSpPr>
          <p:cNvPr id="22" name="圆角矩形标注 21"/>
          <p:cNvSpPr/>
          <p:nvPr/>
        </p:nvSpPr>
        <p:spPr>
          <a:xfrm>
            <a:off x="9918700" y="3775710"/>
            <a:ext cx="1143635" cy="649605"/>
          </a:xfrm>
          <a:prstGeom prst="wedgeRoundRectCallout">
            <a:avLst>
              <a:gd name="adj1" fmla="val -165269"/>
              <a:gd name="adj2" fmla="val 69354"/>
              <a:gd name="adj3" fmla="val 16667"/>
            </a:avLst>
          </a:prstGeom>
          <a:solidFill>
            <a:srgbClr val="036EB8"/>
          </a:solidFill>
          <a:ln>
            <a:solidFill>
              <a:srgbClr val="BDD7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/>
              <a:t>惯性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216760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953260"/>
            <a:ext cx="956500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/>
              <a:t>任何物体都有</a:t>
            </a:r>
            <a:r>
              <a:rPr lang="zh-CN" altLang="en-US" sz="2800">
                <a:sym typeface="+mn-ea"/>
              </a:rPr>
              <a:t>保持静止或匀速直线运动状态的性质</a:t>
            </a:r>
            <a:r>
              <a:rPr lang="zh-CN" altLang="en-US" sz="2800"/>
              <a:t>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34747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34900" y="203679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9795" y="1880870"/>
            <a:ext cx="4645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活动</a:t>
            </a:r>
            <a:r>
              <a:rPr lang="en-US" altLang="zh-CN" sz="2800"/>
              <a:t>	</a:t>
            </a:r>
            <a:r>
              <a:rPr lang="zh-CN" altLang="en-US" sz="2800"/>
              <a:t>做两个惯性小实验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006475" y="2663190"/>
            <a:ext cx="4064000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1. </a:t>
            </a: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在玻璃杯上放上一块塑料片，塑料片上放一枚硬币，然后用手指把塑料片迅速弹出去。塑料片被弹出去时，硬币也会一起飞出去吗？为什么？</a:t>
            </a:r>
          </a:p>
        </p:txBody>
      </p:sp>
      <p:pic>
        <p:nvPicPr>
          <p:cNvPr id="12" name="MyVideo_4.mp4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71415" y="1993265"/>
            <a:ext cx="7079615" cy="43675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34747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34900" y="1893917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9795" y="1737995"/>
            <a:ext cx="4645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活动</a:t>
            </a:r>
            <a:r>
              <a:rPr lang="en-US" altLang="zh-CN" sz="2800"/>
              <a:t>	</a:t>
            </a:r>
            <a:r>
              <a:rPr lang="zh-CN" altLang="en-US" sz="2800"/>
              <a:t>做两个惯性小实验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2259965"/>
            <a:ext cx="463550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2. </a:t>
            </a: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在小车</a:t>
            </a:r>
            <a:r>
              <a:rPr lang="en-US" altLang="zh-CN" sz="2800" i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上放置带轮子的木块</a:t>
            </a:r>
            <a:r>
              <a:rPr lang="en-US" altLang="zh-CN" sz="2800" i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。先使木块</a:t>
            </a:r>
            <a:r>
              <a:rPr lang="en-US" altLang="zh-CN" sz="2800" i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与小车</a:t>
            </a:r>
            <a:r>
              <a:rPr lang="en-US" altLang="zh-CN" sz="2800" i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一起向右运动，当小车</a:t>
            </a:r>
            <a:r>
              <a:rPr lang="en-US" altLang="zh-CN" sz="2800" i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被挡板</a:t>
            </a:r>
            <a:r>
              <a:rPr lang="en-US" altLang="zh-CN" sz="2800" i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制动时，小车上的木板</a:t>
            </a:r>
            <a:r>
              <a:rPr lang="en-US" altLang="zh-CN" sz="2800" i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的运动情况会发生什么变化？为什么？</a:t>
            </a:r>
          </a:p>
        </p:txBody>
      </p:sp>
      <p:pic>
        <p:nvPicPr>
          <p:cNvPr id="11" name="2月2日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890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71465" y="1993265"/>
            <a:ext cx="6473190" cy="40938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34747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258162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2242185"/>
            <a:ext cx="424751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进一步的实验和研究表明，</a:t>
            </a:r>
            <a:r>
              <a:rPr lang="zh-CN" altLang="en-US" sz="2800" b="1">
                <a:solidFill>
                  <a:srgbClr val="0042FE"/>
                </a:solidFill>
              </a:rPr>
              <a:t>一切物体都具有惯性</a:t>
            </a:r>
            <a:r>
              <a:rPr lang="zh-CN" altLang="en-US" sz="2800"/>
              <a:t>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0270" y="3429000"/>
            <a:ext cx="430847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惯性的大小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惯性是物体的一种普遍属性，与它是否受力的作用以及怎样运动等都无关，</a:t>
            </a:r>
          </a:p>
          <a:p>
            <a:pPr>
              <a:lnSpc>
                <a:spcPct val="150000"/>
              </a:lnSpc>
            </a:pPr>
            <a:r>
              <a:rPr lang="zh-CN" altLang="en-US" sz="2800" b="1"/>
              <a:t>只与</a:t>
            </a:r>
            <a:r>
              <a:rPr lang="zh-CN" altLang="en-US" sz="2800" b="1">
                <a:solidFill>
                  <a:srgbClr val="0042FE"/>
                </a:solidFill>
              </a:rPr>
              <a:t>物体质量的大小</a:t>
            </a:r>
            <a:r>
              <a:rPr lang="zh-CN" altLang="en-US" sz="2800" b="1"/>
              <a:t>有关</a:t>
            </a:r>
            <a:r>
              <a:rPr lang="zh-CN" altLang="en-US" sz="2800"/>
              <a:t>。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334900" y="377542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5633085" y="1268095"/>
            <a:ext cx="6005830" cy="2349500"/>
            <a:chOff x="7742" y="1615"/>
            <a:chExt cx="9458" cy="3700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38" y="1735"/>
              <a:ext cx="6362" cy="3580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/>
          </p:nvSpPr>
          <p:spPr>
            <a:xfrm>
              <a:off x="7742" y="1615"/>
              <a:ext cx="3096" cy="37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运</a:t>
              </a: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-5</a:t>
              </a:r>
              <a:r>
                <a: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运输机最大起飞质量</a:t>
              </a: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5250kg</a:t>
              </a:r>
              <a:r>
                <a: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，降落时在跑道上滑行的距离约为</a:t>
              </a: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153m</a:t>
              </a:r>
              <a:r>
                <a: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。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5633720" y="3617595"/>
            <a:ext cx="6187440" cy="2675890"/>
            <a:chOff x="7743" y="5315"/>
            <a:chExt cx="9744" cy="4214"/>
          </a:xfrm>
        </p:grpSpPr>
        <p:pic>
          <p:nvPicPr>
            <p:cNvPr id="21" name="https://docer-ks3.wpscdn.cn/picture/33906401/e76f5cab1a49173740df0cfbb09487b2_612.jpg" descr="Airplane landing to runway late eveni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43" y="5315"/>
              <a:ext cx="6362" cy="4214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/>
          </p:nvSpPr>
          <p:spPr>
            <a:xfrm>
              <a:off x="14105" y="5315"/>
              <a:ext cx="3383" cy="421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空中客车</a:t>
              </a: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A380</a:t>
              </a:r>
              <a:r>
                <a: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型号客运飞机最大起飞质量为</a:t>
              </a: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575t</a:t>
              </a:r>
              <a:r>
                <a: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，降落时在跑道上滑行的距离约为</a:t>
              </a: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2000m</a:t>
              </a:r>
              <a:r>
                <a: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。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332995" y="186788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26565"/>
            <a:ext cx="24993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惯性的理解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1052</Words>
  <Application>Microsoft Office PowerPoint</Application>
  <PresentationFormat>宽屏</PresentationFormat>
  <Paragraphs>87</Paragraphs>
  <Slides>24</Slides>
  <Notes>0</Notes>
  <HiddenSlides>0</HiddenSlides>
  <MMClips>4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35" baseType="lpstr">
      <vt:lpstr>方正教材规范楷体_GBK</vt:lpstr>
      <vt:lpstr>Calibri</vt:lpstr>
      <vt:lpstr>黑体</vt:lpstr>
      <vt:lpstr>Times New Roman</vt:lpstr>
      <vt:lpstr>Cambria Math</vt:lpstr>
      <vt:lpstr>Arial</vt:lpstr>
      <vt:lpstr>微软雅黑</vt:lpstr>
      <vt:lpstr>宋体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2025-04-06T01:36:21Z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BDCA6CC7CC9A40ECAF8CDAC1377E0517_11</vt:lpwstr>
  </property>
</Properties>
</file>