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tags/tag16.xml" ContentType="application/vnd.openxmlformats-officedocument.presentationml.tags+xml"/>
  <Override PartName="/ppt/tags/tag18.xml" ContentType="application/vnd.openxmlformats-officedocument.presentationml.tags+xml"/>
  <Override PartName="/ppt/notesSlides/notesSlide14.xml" ContentType="application/vnd.openxmlformats-officedocument.presentationml.notesSlide+xml"/>
  <Override PartName="/docProps/custom.xml" ContentType="application/vnd.openxmlformats-officedocument.custom-properties+xml"/>
  <Override PartName="/ppt/notesSlides/notesSlide9.xml" ContentType="application/vnd.openxmlformats-officedocument.presentationml.notesSlide+xml"/>
  <Override PartName="/ppt/tags/tag14.xml" ContentType="application/vnd.openxmlformats-officedocument.presentationml.tags+xml"/>
  <Override PartName="/ppt/notesSlides/notesSlide12.xml" ContentType="application/vnd.openxmlformats-officedocument.presentationml.notesSlide+xml"/>
  <Override PartName="/ppt/tags/tag25.xml" ContentType="application/vnd.openxmlformats-officedocument.presentationml.tags+xml"/>
  <Override PartName="/ppt/notesSlides/notesSlide7.xml" ContentType="application/vnd.openxmlformats-officedocument.presentationml.notesSlide+xml"/>
  <Override PartName="/ppt/tags/tag12.xml" ContentType="application/vnd.openxmlformats-officedocument.presentationml.tags+xml"/>
  <Override PartName="/ppt/notesSlides/notesSlide10.xml" ContentType="application/vnd.openxmlformats-officedocument.presentationml.notesSlide+xml"/>
  <Override PartName="/ppt/tags/tag23.xml" ContentType="application/vnd.openxmlformats-officedocument.presentationml.tag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tags/tag9.xml" ContentType="application/vnd.openxmlformats-officedocument.presentationml.tags+xml"/>
  <Override PartName="/ppt/notesSlides/notesSlide5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tags/tag3.xml" ContentType="application/vnd.openxmlformats-officedocument.presentationml.tags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Default Extension="wav" ContentType="audio/wav"/>
  <Override PartName="/ppt/tags/tag19.xml" ContentType="application/vnd.openxmlformats-officedocument.presentationml.tags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tags/tag17.xml" ContentType="application/vnd.openxmlformats-officedocument.presentationml.tags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tags/tag15.xml" ContentType="application/vnd.openxmlformats-officedocument.presentationml.tags+xml"/>
  <Override PartName="/ppt/notesSlides/notesSlide11.xml" ContentType="application/vnd.openxmlformats-officedocument.presentationml.notesSlide+xml"/>
  <Override PartName="/ppt/tags/tag24.xml" ContentType="application/vnd.openxmlformats-officedocument.presentationml.tags+xml"/>
  <Override PartName="/ppt/notesSlides/notesSlide6.xml" ContentType="application/vnd.openxmlformats-officedocument.presentationml.notesSlide+xml"/>
  <Override PartName="/ppt/tags/tag13.xml" ContentType="application/vnd.openxmlformats-officedocument.presentationml.tags+xml"/>
  <Override PartName="/ppt/tags/tag22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303" r:id="rId2"/>
    <p:sldId id="304" r:id="rId3"/>
    <p:sldId id="305" r:id="rId4"/>
    <p:sldId id="306" r:id="rId5"/>
    <p:sldId id="307" r:id="rId6"/>
    <p:sldId id="308" r:id="rId7"/>
    <p:sldId id="309" r:id="rId8"/>
    <p:sldId id="310" r:id="rId9"/>
    <p:sldId id="311" r:id="rId10"/>
    <p:sldId id="312" r:id="rId11"/>
    <p:sldId id="313" r:id="rId12"/>
    <p:sldId id="314" r:id="rId13"/>
    <p:sldId id="315" r:id="rId14"/>
    <p:sldId id="316" r:id="rId15"/>
    <p:sldId id="317" r:id="rId16"/>
    <p:sldId id="318" r:id="rId17"/>
    <p:sldId id="319" r:id="rId18"/>
    <p:sldId id="320" r:id="rId19"/>
  </p:sldIdLst>
  <p:sldSz cx="9144000" cy="6858000" type="screen4x3"/>
  <p:notesSz cx="6858000" cy="9144000"/>
  <p:defaultTextStyle>
    <a:defPPr>
      <a:defRPr lang="zh-CN"/>
    </a:defPPr>
    <a:lvl1pPr marL="0" lvl="0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1pPr>
    <a:lvl2pPr marL="457200" lvl="1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2pPr>
    <a:lvl3pPr marL="914400" lvl="2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3pPr>
    <a:lvl4pPr marL="1371600" lvl="3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4pPr>
    <a:lvl5pPr marL="1828800" lvl="4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5pPr>
    <a:lvl6pPr marL="2286000" lvl="5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6pPr>
    <a:lvl7pPr marL="2743200" lvl="6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7pPr>
    <a:lvl8pPr marL="3200400" lvl="7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8pPr>
    <a:lvl9pPr marL="3657600" lvl="8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9AA4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-1140" y="-90"/>
      </p:cViewPr>
      <p:guideLst>
        <p:guide orient="horz" pos="2168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3025" cy="737330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fontAlgn="base"/>
            <a:fld id="{D2A48B96-639E-45A3-A0BA-2464DFDB1FAA}" type="datetimeFigureOut">
              <a:rPr lang="zh-CN" altLang="en-US" strike="noStrike" noProof="1" smtClean="0">
                <a:latin typeface="Calibri" panose="020F0502020204030204" pitchFamily="34" charset="0"/>
                <a:ea typeface="幼圆" panose="02010509060101010101" pitchFamily="49" charset="-122"/>
                <a:cs typeface="+mn-ea"/>
              </a:rPr>
              <a:pPr fontAlgn="base"/>
              <a:t>2018/7/31</a:t>
            </a:fld>
            <a:endParaRPr lang="zh-CN" altLang="en-US" strike="noStrike" noProof="1" smtClean="0">
              <a:latin typeface="Calibri" panose="020F0502020204030204" pitchFamily="34" charset="0"/>
              <a:ea typeface="幼圆" panose="02010509060101010101" pitchFamily="49" charset="-122"/>
              <a:cs typeface="+mn-ea"/>
            </a:endParaRPr>
          </a:p>
        </p:txBody>
      </p:sp>
      <p:sp>
        <p:nvSpPr>
          <p:cNvPr id="7172" name="幻灯片图像占位符 3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173" name="备注占位符 4"/>
          <p:cNvSpPr>
            <a:spLocks noGrp="1"/>
          </p:cNvSpPr>
          <p:nvPr>
            <p:ph type="body" sz="quarter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 indent="0"/>
            <a:r>
              <a:rPr lang="zh-CN" altLang="en-US"/>
              <a:t>第二级</a:t>
            </a:r>
          </a:p>
          <a:p>
            <a:pPr lvl="2" indent="0"/>
            <a:r>
              <a:rPr lang="zh-CN" altLang="en-US"/>
              <a:t>第三级</a:t>
            </a:r>
          </a:p>
          <a:p>
            <a:pPr lvl="3" indent="0"/>
            <a:r>
              <a:rPr lang="zh-CN" altLang="en-US"/>
              <a:t>第四级</a:t>
            </a:r>
          </a:p>
          <a:p>
            <a:pPr lvl="4" indent="0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fontAlgn="base"/>
            <a:fld id="{A6837353-30EB-4A48-80EB-173D804AEFBD}" type="slidenum">
              <a:rPr lang="zh-CN" altLang="en-US" strike="noStrike" noProof="1" smtClean="0">
                <a:latin typeface="Calibri" panose="020F0502020204030204" pitchFamily="34" charset="0"/>
                <a:ea typeface="幼圆" panose="02010509060101010101" pitchFamily="49" charset="-122"/>
                <a:cs typeface="+mn-ea"/>
              </a:rPr>
              <a:pPr fontAlgn="base"/>
              <a:t>‹#›</a:t>
            </a:fld>
            <a:endParaRPr lang="zh-CN" altLang="en-US" strike="noStrike" noProof="1"/>
          </a:p>
        </p:txBody>
      </p:sp>
    </p:spTree>
    <p:extLst>
      <p:ext uri="{BB962C8B-B14F-4D97-AF65-F5344CB8AC3E}">
        <p14:creationId xmlns:p14="http://schemas.microsoft.com/office/powerpoint/2010/main" xmlns="" val="333489245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15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18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/>
          <a:p>
            <a:fld id="{E528DE8F-8DB5-4710-82E5-6DACE62778C2}" type="datetimeFigureOut">
              <a:rPr lang="zh-CN" altLang="en-US" smtClean="0"/>
              <a:pPr/>
              <a:t>2018/7/31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pPr/>
              <a:t>2018/7/31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pPr/>
              <a:t>2018/7/31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pPr/>
              <a:t>2018/7/31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/>
          <a:p>
            <a:fld id="{E528DE8F-8DB5-4710-82E5-6DACE62778C2}" type="datetimeFigureOut">
              <a:rPr lang="zh-CN" altLang="en-US" smtClean="0"/>
              <a:pPr/>
              <a:t>2018/7/31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/>
          <a:p>
            <a:fld id="{E528DE8F-8DB5-4710-82E5-6DACE62778C2}" type="datetimeFigureOut">
              <a:rPr lang="zh-CN" altLang="en-US" smtClean="0"/>
              <a:pPr/>
              <a:t>2018/7/31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2F5ED-D19D-4097-92A9-D6092B3D6E68}" type="datetimeFigureOut">
              <a:rPr lang="zh-CN" altLang="en-US" smtClean="0"/>
              <a:pPr/>
              <a:t>2018/7/31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AEAA2-D029-4D23-B6D5-DE004B8B3ED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pPr/>
              <a:t>2018/7/31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pPr/>
              <a:t>2018/7/31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pPr/>
              <a:t>2018/7/31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438239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43823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43823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400">
                <a:solidFill>
                  <a:schemeClr val="bg1"/>
                </a:solidFill>
              </a:defRPr>
            </a:lvl1pPr>
          </a:lstStyle>
          <a:p>
            <a:fld id="{E528DE8F-8DB5-4710-82E5-6DACE62778C2}" type="datetimeFigureOut">
              <a:rPr lang="zh-CN" altLang="en-US" smtClean="0"/>
              <a:pPr/>
              <a:t>2018/7/31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gradFill>
            <a:gsLst>
              <a:gs pos="0">
                <a:schemeClr val="accent1"/>
              </a:gs>
              <a:gs pos="33000">
                <a:schemeClr val="accent2"/>
              </a:gs>
              <a:gs pos="66000">
                <a:schemeClr val="accent3"/>
              </a:gs>
              <a:gs pos="100000">
                <a:schemeClr val="accent4"/>
              </a:gs>
            </a:gsLst>
            <a:lin ang="0" scaled="0"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80000"/>
        <a:buFont typeface="Wingdings" panose="05000000000000000000" pitchFamily="2" charset="2"/>
        <a:buChar char="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80000"/>
        <a:buFont typeface="Wingdings" panose="05000000000000000000" pitchFamily="2" charset="2"/>
        <a:buChar char="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80000"/>
        <a:buFont typeface="Wingdings" panose="05000000000000000000" pitchFamily="2" charset="2"/>
        <a:buChar char="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80000"/>
        <a:buFont typeface="Wingdings" panose="05000000000000000000" pitchFamily="2" charset="2"/>
        <a:buChar char="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80000"/>
        <a:buFont typeface="Wingdings" panose="05000000000000000000" pitchFamily="2" charset="2"/>
        <a:buChar char="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3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4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5.xml"/><Relationship Id="rId5" Type="http://schemas.openxmlformats.org/officeDocument/2006/relationships/image" Target="../media/image15.jpeg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6.xml"/><Relationship Id="rId5" Type="http://schemas.openxmlformats.org/officeDocument/2006/relationships/image" Target="../media/image16.pn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7.xml"/><Relationship Id="rId5" Type="http://schemas.openxmlformats.org/officeDocument/2006/relationships/image" Target="../media/image17.jpeg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8.xml"/><Relationship Id="rId5" Type="http://schemas.openxmlformats.org/officeDocument/2006/relationships/image" Target="../media/image18.jpeg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tags" Target="../tags/tag25.xml"/><Relationship Id="rId7" Type="http://schemas.openxmlformats.org/officeDocument/2006/relationships/image" Target="../media/image20.png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image" Target="../media/image19.png"/><Relationship Id="rId5" Type="http://schemas.openxmlformats.org/officeDocument/2006/relationships/notesSlide" Target="../notesSlides/notesSlide15.xml"/><Relationship Id="rId4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1.png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audio" Target="../media/audio2.wav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5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6.xml"/><Relationship Id="rId6" Type="http://schemas.openxmlformats.org/officeDocument/2006/relationships/image" Target="../media/image4.wmf"/><Relationship Id="rId5" Type="http://schemas.openxmlformats.org/officeDocument/2006/relationships/audio" Target="../media/audio3.wav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5" Type="http://schemas.openxmlformats.org/officeDocument/2006/relationships/image" Target="../media/image6.jpe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9.xml"/><Relationship Id="rId5" Type="http://schemas.openxmlformats.org/officeDocument/2006/relationships/image" Target="../media/image7.jpe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0.xml"/><Relationship Id="rId5" Type="http://schemas.openxmlformats.org/officeDocument/2006/relationships/image" Target="../media/image8.jpe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1.xml"/><Relationship Id="rId5" Type="http://schemas.openxmlformats.org/officeDocument/2006/relationships/image" Target="../media/image9.jpe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2.xml"/><Relationship Id="rId5" Type="http://schemas.openxmlformats.org/officeDocument/2006/relationships/image" Target="../media/image10.jpe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标题 12"/>
          <p:cNvSpPr>
            <a:spLocks noGrp="1"/>
          </p:cNvSpPr>
          <p:nvPr>
            <p:ph type="title" idx="4294967295"/>
            <p:custDataLst>
              <p:tags r:id="rId2"/>
            </p:custDataLst>
          </p:nvPr>
        </p:nvSpPr>
        <p:spPr>
          <a:xfrm>
            <a:off x="4375785" y="2157095"/>
            <a:ext cx="4042410" cy="1557655"/>
          </a:xfrm>
        </p:spPr>
        <p:txBody>
          <a:bodyPr>
            <a:noAutofit/>
          </a:bodyPr>
          <a:lstStyle/>
          <a:p>
            <a:r>
              <a:rPr lang="zh-CN" altLang="en-US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第二章</a:t>
            </a:r>
            <a:br>
              <a:rPr lang="zh-CN" altLang="en-US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</a:br>
            <a:r>
              <a:rPr lang="zh-CN" altLang="en-US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声现象</a:t>
            </a:r>
            <a:endParaRPr lang="zh-CN" altLang="en-US" b="1" kern="1200" baseline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cs typeface="+mj-cs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491615" y="430530"/>
            <a:ext cx="350202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>
                <a:latin typeface="黑体" panose="02010609060101010101" pitchFamily="2" charset="-122"/>
                <a:ea typeface="黑体" panose="02010609060101010101" pitchFamily="2" charset="-122"/>
              </a:rPr>
              <a:t>八年级物理人教版</a:t>
            </a:r>
            <a:r>
              <a:rPr lang="en-US" altLang="zh-CN" sz="2000">
                <a:latin typeface="黑体" panose="02010609060101010101" pitchFamily="2" charset="-122"/>
                <a:ea typeface="黑体" panose="02010609060101010101" pitchFamily="2" charset="-122"/>
              </a:rPr>
              <a:t>·</a:t>
            </a:r>
            <a:r>
              <a:rPr lang="zh-CN" altLang="en-US" sz="2000">
                <a:latin typeface="黑体" panose="02010609060101010101" pitchFamily="2" charset="-122"/>
                <a:ea typeface="黑体" panose="02010609060101010101" pitchFamily="2" charset="-122"/>
              </a:rPr>
              <a:t>上册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4795520" y="3952240"/>
            <a:ext cx="29241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第</a:t>
            </a:r>
            <a:r>
              <a:rPr lang="en-US" altLang="zh-CN" b="1" dirty="0"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1</a:t>
            </a:r>
            <a:r>
              <a:rPr lang="zh-CN" altLang="en-US" b="1" dirty="0"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节 声音的产生与传播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图形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79765" y="224790"/>
            <a:ext cx="592455" cy="592455"/>
          </a:xfrm>
          <a:prstGeom prst="rect">
            <a:avLst/>
          </a:prstGeom>
        </p:spPr>
      </p:pic>
      <p:pic>
        <p:nvPicPr>
          <p:cNvPr id="14338" name="Picture 4" descr="02904009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72428" y="2029778"/>
            <a:ext cx="4716462" cy="3352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339" name="Rectangle 5"/>
          <p:cNvSpPr/>
          <p:nvPr/>
        </p:nvSpPr>
        <p:spPr>
          <a:xfrm>
            <a:off x="1956753" y="5846128"/>
            <a:ext cx="4789487" cy="5175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spAutoFit/>
          </a:bodyPr>
          <a:lstStyle/>
          <a:p>
            <a:r>
              <a:rPr lang="zh-CN" altLang="en-US" sz="28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声音以波的形式传播──声波</a:t>
            </a:r>
          </a:p>
        </p:txBody>
      </p:sp>
      <p:sp>
        <p:nvSpPr>
          <p:cNvPr id="14340" name="Rectangle 6"/>
          <p:cNvSpPr/>
          <p:nvPr/>
        </p:nvSpPr>
        <p:spPr>
          <a:xfrm>
            <a:off x="374015" y="1488440"/>
            <a:ext cx="4391025" cy="5175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spAutoFit/>
          </a:bodyPr>
          <a:lstStyle/>
          <a:p>
            <a:r>
              <a:rPr lang="zh-CN" altLang="en-US" sz="2800" b="1" dirty="0">
                <a:latin typeface="Arial" panose="020B0604020202020204" charset="-76"/>
              </a:rPr>
              <a:t>声音在空气中怎样传播？</a:t>
            </a:r>
          </a:p>
        </p:txBody>
      </p:sp>
      <p:pic>
        <p:nvPicPr>
          <p:cNvPr id="14341" name="Picture 7" descr="暴风截屏20120424012714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2361"/>
          <a:stretch>
            <a:fillRect/>
          </a:stretch>
        </p:blipFill>
        <p:spPr>
          <a:xfrm>
            <a:off x="4980940" y="2174240"/>
            <a:ext cx="3890963" cy="3071813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bldLvl="0"/>
      <p:bldP spid="14340" grpId="0" bldLvl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图形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79765" y="224790"/>
            <a:ext cx="592455" cy="592455"/>
          </a:xfrm>
          <a:prstGeom prst="rect">
            <a:avLst/>
          </a:prstGeom>
        </p:spPr>
      </p:pic>
      <p:sp>
        <p:nvSpPr>
          <p:cNvPr id="15362" name="Rectangle 5"/>
          <p:cNvSpPr/>
          <p:nvPr/>
        </p:nvSpPr>
        <p:spPr>
          <a:xfrm>
            <a:off x="1163320" y="4750753"/>
            <a:ext cx="3311525" cy="51911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spAutoFit/>
          </a:bodyPr>
          <a:lstStyle/>
          <a:p>
            <a:r>
              <a:rPr lang="zh-CN" altLang="en-US" sz="2800" dirty="0">
                <a:latin typeface="Arial" panose="020B0604020202020204" charset="-76"/>
              </a:rPr>
              <a:t> 固体能传播声音</a:t>
            </a:r>
          </a:p>
        </p:txBody>
      </p:sp>
      <p:pic>
        <p:nvPicPr>
          <p:cNvPr id="15363" name="Picture 8" descr="029040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88645" y="1583690"/>
            <a:ext cx="4175125" cy="27495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364" name="Picture 6"/>
          <p:cNvPicPr>
            <a:picLocks noChangeAspect="1"/>
          </p:cNvPicPr>
          <p:nvPr/>
        </p:nvPicPr>
        <p:blipFill>
          <a:blip r:embed="rId6" cstate="print">
            <a:lum contrast="36000"/>
          </a:blip>
          <a:stretch>
            <a:fillRect/>
          </a:stretch>
        </p:blipFill>
        <p:spPr>
          <a:xfrm>
            <a:off x="5627370" y="1690053"/>
            <a:ext cx="2722563" cy="26431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365" name="Rectangle 11"/>
          <p:cNvSpPr/>
          <p:nvPr/>
        </p:nvSpPr>
        <p:spPr>
          <a:xfrm>
            <a:off x="5411470" y="4750753"/>
            <a:ext cx="3311525" cy="51911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spAutoFit/>
          </a:bodyPr>
          <a:lstStyle/>
          <a:p>
            <a:r>
              <a:rPr lang="zh-CN" altLang="en-US" sz="2800" dirty="0">
                <a:latin typeface="Arial" panose="020B0604020202020204" charset="-76"/>
              </a:rPr>
              <a:t> 液体能传播声音</a:t>
            </a:r>
          </a:p>
        </p:txBody>
      </p:sp>
      <p:sp>
        <p:nvSpPr>
          <p:cNvPr id="15366" name="Rectangle 6"/>
          <p:cNvSpPr/>
          <p:nvPr/>
        </p:nvSpPr>
        <p:spPr>
          <a:xfrm>
            <a:off x="2026920" y="5687378"/>
            <a:ext cx="5832475" cy="51911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2" charset="0"/>
              </a:rPr>
              <a:t>声音靠介质传播，真空不能传声。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 bldLvl="0"/>
      <p:bldP spid="15365" grpId="0" bldLvl="0"/>
      <p:bldP spid="15366" grpId="0" bldLvl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图形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79765" y="224790"/>
            <a:ext cx="592455" cy="592455"/>
          </a:xfrm>
          <a:prstGeom prst="rect">
            <a:avLst/>
          </a:prstGeom>
        </p:spPr>
      </p:pic>
      <p:pic>
        <p:nvPicPr>
          <p:cNvPr id="16386" name="Picture 2" descr="雷电现象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275205" y="1319530"/>
            <a:ext cx="4786313" cy="35909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6387" name="Rectangle 3"/>
          <p:cNvSpPr/>
          <p:nvPr/>
        </p:nvSpPr>
        <p:spPr>
          <a:xfrm>
            <a:off x="1124268" y="5208905"/>
            <a:ext cx="7416800" cy="9461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spAutoFit/>
          </a:bodyPr>
          <a:lstStyle/>
          <a:p>
            <a:r>
              <a:rPr lang="zh-CN" altLang="en-US" sz="2800" dirty="0">
                <a:solidFill>
                  <a:srgbClr val="0000FF"/>
                </a:solidFill>
                <a:latin typeface="Arial" panose="020B0604020202020204" charset="-76"/>
              </a:rPr>
              <a:t>闪电和雷声是同时发生的，我们总是先看到闪电后听到雷声，这说明声音的传播需要时间。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ldLvl="0"/>
      <p:bldP spid="16387" grpId="1" bldLvl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图形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79765" y="224790"/>
            <a:ext cx="592455" cy="592455"/>
          </a:xfrm>
          <a:prstGeom prst="rect">
            <a:avLst/>
          </a:prstGeom>
        </p:spPr>
      </p:pic>
      <p:pic>
        <p:nvPicPr>
          <p:cNvPr id="17410" name="Picture 4" descr="1"/>
          <p:cNvPicPr>
            <a:picLocks noChangeAspect="1"/>
          </p:cNvPicPr>
          <p:nvPr/>
        </p:nvPicPr>
        <p:blipFill>
          <a:blip r:embed="rId5" cstate="print"/>
          <a:srcRect t="720"/>
          <a:stretch>
            <a:fillRect/>
          </a:stretch>
        </p:blipFill>
        <p:spPr>
          <a:xfrm>
            <a:off x="768985" y="1660525"/>
            <a:ext cx="7704455" cy="3327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411" name="Rectangle 5"/>
          <p:cNvSpPr/>
          <p:nvPr/>
        </p:nvSpPr>
        <p:spPr>
          <a:xfrm>
            <a:off x="2217103" y="5423853"/>
            <a:ext cx="4465637" cy="51911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spAutoFit/>
          </a:bodyPr>
          <a:lstStyle/>
          <a:p>
            <a:r>
              <a:rPr lang="zh-CN" altLang="en-US" sz="2800" dirty="0">
                <a:solidFill>
                  <a:srgbClr val="0000FF"/>
                </a:solidFill>
                <a:latin typeface="Arial" panose="020B0604020202020204" charset="-76"/>
              </a:rPr>
              <a:t>声速大小与哪些因素有关？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bldLvl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图形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79765" y="224790"/>
            <a:ext cx="592455" cy="592455"/>
          </a:xfrm>
          <a:prstGeom prst="rect">
            <a:avLst/>
          </a:prstGeom>
        </p:spPr>
      </p:pic>
      <p:sp>
        <p:nvSpPr>
          <p:cNvPr id="18434" name="TextBox 10246"/>
          <p:cNvSpPr txBox="1"/>
          <p:nvPr/>
        </p:nvSpPr>
        <p:spPr>
          <a:xfrm>
            <a:off x="179705" y="1779270"/>
            <a:ext cx="5410200" cy="224409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eaLnBrk="1" hangingPunct="1">
              <a:lnSpc>
                <a:spcPct val="110000"/>
              </a:lnSpc>
              <a:spcBef>
                <a:spcPct val="30000"/>
              </a:spcBef>
              <a:buNone/>
            </a:pPr>
            <a:r>
              <a:rPr lang="zh-CN" altLang="en-US" sz="2800" b="1" dirty="0">
                <a:solidFill>
                  <a:srgbClr val="FF3399"/>
                </a:solidFill>
                <a:latin typeface="楷体" panose="02010609060101010101" pitchFamily="1" charset="-122"/>
                <a:ea typeface="楷体" panose="02010609060101010101" pitchFamily="1" charset="-122"/>
              </a:rPr>
              <a:t>外界传来的声音引起鼓膜振动，这种振动经过听小骨及其他组织</a:t>
            </a:r>
            <a:endParaRPr lang="en-US" altLang="x-none" sz="2800" b="1" dirty="0">
              <a:solidFill>
                <a:srgbClr val="FF3399"/>
              </a:solidFill>
              <a:latin typeface="楷体" panose="02010609060101010101" pitchFamily="1" charset="-122"/>
              <a:ea typeface="楷体" panose="02010609060101010101" pitchFamily="1" charset="-122"/>
            </a:endParaRPr>
          </a:p>
          <a:p>
            <a:pPr marL="0" lvl="0" indent="0" eaLnBrk="1" hangingPunct="1">
              <a:lnSpc>
                <a:spcPct val="110000"/>
              </a:lnSpc>
              <a:spcBef>
                <a:spcPct val="30000"/>
              </a:spcBef>
              <a:buNone/>
            </a:pPr>
            <a:r>
              <a:rPr lang="zh-CN" altLang="en-US" sz="2800" b="1" dirty="0">
                <a:solidFill>
                  <a:srgbClr val="FF3399"/>
                </a:solidFill>
                <a:latin typeface="楷体" panose="02010609060101010101" pitchFamily="1" charset="-122"/>
                <a:ea typeface="楷体" panose="02010609060101010101" pitchFamily="1" charset="-122"/>
              </a:rPr>
              <a:t>传给听觉神经，听觉神经把信号</a:t>
            </a:r>
            <a:endParaRPr lang="en-US" altLang="x-none" sz="2800" b="1" dirty="0">
              <a:solidFill>
                <a:srgbClr val="FF3399"/>
              </a:solidFill>
              <a:latin typeface="楷体" panose="02010609060101010101" pitchFamily="1" charset="-122"/>
              <a:ea typeface="楷体" panose="02010609060101010101" pitchFamily="1" charset="-122"/>
            </a:endParaRPr>
          </a:p>
          <a:p>
            <a:pPr marL="0" lvl="0" indent="0" eaLnBrk="1" hangingPunct="1">
              <a:lnSpc>
                <a:spcPct val="110000"/>
              </a:lnSpc>
              <a:spcBef>
                <a:spcPct val="30000"/>
              </a:spcBef>
              <a:buNone/>
            </a:pPr>
            <a:r>
              <a:rPr lang="zh-CN" altLang="en-US" sz="2800" b="1" dirty="0">
                <a:solidFill>
                  <a:srgbClr val="FF3399"/>
                </a:solidFill>
                <a:latin typeface="楷体" panose="02010609060101010101" pitchFamily="1" charset="-122"/>
                <a:ea typeface="楷体" panose="02010609060101010101" pitchFamily="1" charset="-122"/>
              </a:rPr>
              <a:t>传给大脑，这样人就听到了声音。 </a:t>
            </a:r>
          </a:p>
        </p:txBody>
      </p:sp>
      <p:sp>
        <p:nvSpPr>
          <p:cNvPr id="18435" name="TextBox 10249"/>
          <p:cNvSpPr txBox="1"/>
          <p:nvPr/>
        </p:nvSpPr>
        <p:spPr>
          <a:xfrm>
            <a:off x="782955" y="4414520"/>
            <a:ext cx="7794625" cy="1798638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zh-CN" altLang="en-US" sz="2800" b="1" dirty="0">
                <a:latin typeface="方正行楷简体" charset="-122"/>
                <a:ea typeface="方正行楷简体" charset="-122"/>
              </a:rPr>
              <a:t>总结：</a:t>
            </a:r>
            <a:r>
              <a:rPr lang="zh-CN" altLang="en-US" sz="2800" dirty="0">
                <a:solidFill>
                  <a:srgbClr val="0000FF"/>
                </a:solidFill>
                <a:latin typeface="方正行楷简体" charset="-122"/>
                <a:ea typeface="方正行楷简体" charset="-122"/>
              </a:rPr>
              <a:t>正常时听觉的引起，是由于声波经外耳道引起鼓膜的振动，再经听小骨和听觉神经传给大脑，这一条声音传递的途径，称为</a:t>
            </a:r>
            <a:r>
              <a:rPr lang="zh-CN" altLang="en-US" sz="2800" dirty="0">
                <a:solidFill>
                  <a:srgbClr val="FF0000"/>
                </a:solidFill>
                <a:latin typeface="方正行楷简体" charset="-122"/>
                <a:ea typeface="方正行楷简体" charset="-122"/>
              </a:rPr>
              <a:t>气传导</a:t>
            </a:r>
            <a:r>
              <a:rPr lang="zh-CN" altLang="en-US" sz="2800" dirty="0">
                <a:latin typeface="方正行楷简体" charset="-122"/>
                <a:ea typeface="方正行楷简体" charset="-122"/>
              </a:rPr>
              <a:t>。 </a:t>
            </a:r>
            <a:r>
              <a:rPr lang="en-US" altLang="x-none" sz="2800" dirty="0">
                <a:latin typeface="方正行楷简体" charset="-122"/>
                <a:ea typeface="方正行楷简体" charset="-122"/>
              </a:rPr>
              <a:t>(</a:t>
            </a:r>
            <a:r>
              <a:rPr lang="zh-CN" altLang="en-US" sz="2800" dirty="0">
                <a:latin typeface="方正行楷简体" charset="-122"/>
                <a:ea typeface="方正行楷简体" charset="-122"/>
              </a:rPr>
              <a:t>气体传声</a:t>
            </a:r>
            <a:r>
              <a:rPr lang="en-US" altLang="x-none" sz="2800" dirty="0">
                <a:latin typeface="方正行楷简体" charset="-122"/>
                <a:ea typeface="方正行楷简体" charset="-122"/>
              </a:rPr>
              <a:t>)</a:t>
            </a:r>
            <a:endParaRPr lang="zh-CN" altLang="en-US" sz="2800" dirty="0">
              <a:latin typeface="方正行楷简体" charset="-122"/>
              <a:ea typeface="方正行楷简体" charset="-122"/>
            </a:endParaRPr>
          </a:p>
        </p:txBody>
      </p:sp>
      <p:pic>
        <p:nvPicPr>
          <p:cNvPr id="18436" name="图片 18435" descr="W020140910343440251320[1]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499100" y="1502093"/>
            <a:ext cx="3503613" cy="2798762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/>
      <p:bldP spid="1843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图形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79765" y="224790"/>
            <a:ext cx="592455" cy="592455"/>
          </a:xfrm>
          <a:prstGeom prst="rect">
            <a:avLst/>
          </a:prstGeom>
        </p:spPr>
      </p:pic>
      <p:pic>
        <p:nvPicPr>
          <p:cNvPr id="19458" name="Picture 3" descr="03104012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55875" y="1196975"/>
            <a:ext cx="4429125" cy="37306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9459" name="Rectangle 4"/>
          <p:cNvSpPr/>
          <p:nvPr/>
        </p:nvSpPr>
        <p:spPr>
          <a:xfrm>
            <a:off x="1062038" y="1400810"/>
            <a:ext cx="2303462" cy="51911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spAutoFit/>
          </a:bodyPr>
          <a:lstStyle/>
          <a:p>
            <a:r>
              <a:rPr lang="zh-CN" altLang="en-US" sz="2800" dirty="0">
                <a:solidFill>
                  <a:schemeClr val="accent1"/>
                </a:solidFill>
                <a:latin typeface="Arial" panose="020B0604020202020204" charset="-76"/>
              </a:rPr>
              <a:t>体验骨传导</a:t>
            </a:r>
          </a:p>
        </p:txBody>
      </p:sp>
      <p:sp>
        <p:nvSpPr>
          <p:cNvPr id="19460" name="TextBox 11278"/>
          <p:cNvSpPr txBox="1"/>
          <p:nvPr/>
        </p:nvSpPr>
        <p:spPr>
          <a:xfrm>
            <a:off x="1692275" y="4941888"/>
            <a:ext cx="6264275" cy="13716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zh-CN" altLang="en-US" sz="2800" dirty="0">
                <a:solidFill>
                  <a:srgbClr val="0000FF"/>
                </a:solidFill>
                <a:latin typeface="方正行楷简体" charset="-122"/>
                <a:ea typeface="方正行楷简体" charset="-122"/>
              </a:rPr>
              <a:t>声音通过头骨、颌骨也能传到听觉神经，引起听觉，物理学中把声音的这种传导方式叫</a:t>
            </a:r>
            <a:r>
              <a:rPr lang="zh-CN" altLang="en-US" sz="2800" dirty="0">
                <a:solidFill>
                  <a:srgbClr val="FF0000"/>
                </a:solidFill>
                <a:latin typeface="方正行楷简体" charset="-122"/>
                <a:ea typeface="方正行楷简体" charset="-122"/>
              </a:rPr>
              <a:t>骨传导 </a:t>
            </a:r>
            <a:r>
              <a:rPr lang="zh-CN" altLang="en-US" sz="2800" dirty="0">
                <a:latin typeface="方正行楷简体" charset="-122"/>
                <a:ea typeface="方正行楷简体" charset="-122"/>
              </a:rPr>
              <a:t>。（固体传声）</a:t>
            </a:r>
            <a:endParaRPr lang="en-US" altLang="x-none" sz="2800" dirty="0">
              <a:latin typeface="方正行楷简体" charset="-122"/>
              <a:ea typeface="方正行楷简体" charset="-122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ldLvl="0"/>
      <p:bldP spid="19460" grpId="0" bldLvl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单圆角矩形 5"/>
          <p:cNvSpPr/>
          <p:nvPr/>
        </p:nvSpPr>
        <p:spPr>
          <a:xfrm>
            <a:off x="-24130" y="153670"/>
            <a:ext cx="3724910" cy="770255"/>
          </a:xfrm>
          <a:custGeom>
            <a:avLst/>
            <a:gdLst>
              <a:gd name="txL" fmla="*/ 0 w 3816424"/>
              <a:gd name="txT" fmla="*/ 0 h 1263290"/>
              <a:gd name="txR" fmla="*/ 3816424 w 3816424"/>
              <a:gd name="txB" fmla="*/ 1263290 h 1263290"/>
            </a:gdLst>
            <a:ahLst/>
            <a:cxnLst>
              <a:cxn ang="0">
                <a:pos x="0" y="0"/>
              </a:cxn>
              <a:cxn ang="0">
                <a:pos x="3402671" y="0"/>
              </a:cxn>
              <a:cxn ang="0">
                <a:pos x="3816424" y="413753"/>
              </a:cxn>
              <a:cxn ang="0">
                <a:pos x="3816424" y="1263290"/>
              </a:cxn>
              <a:cxn ang="0">
                <a:pos x="0" y="1263290"/>
              </a:cxn>
              <a:cxn ang="0">
                <a:pos x="0" y="0"/>
              </a:cxn>
            </a:cxnLst>
            <a:rect l="txL" t="txT" r="txR" b="txB"/>
            <a:pathLst>
              <a:path w="3816424" h="1263290">
                <a:moveTo>
                  <a:pt x="0" y="0"/>
                </a:moveTo>
                <a:lnTo>
                  <a:pt x="3402671" y="0"/>
                </a:lnTo>
                <a:cubicBezTo>
                  <a:pt x="3631180" y="0"/>
                  <a:pt x="3816424" y="185244"/>
                  <a:pt x="3816424" y="413753"/>
                </a:cubicBezTo>
                <a:lnTo>
                  <a:pt x="3816424" y="1263290"/>
                </a:lnTo>
                <a:lnTo>
                  <a:pt x="0" y="12632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73" name="矩形 6"/>
          <p:cNvSpPr/>
          <p:nvPr/>
        </p:nvSpPr>
        <p:spPr>
          <a:xfrm>
            <a:off x="219710" y="476250"/>
            <a:ext cx="99695" cy="447675"/>
          </a:xfrm>
          <a:prstGeom prst="rect">
            <a:avLst/>
          </a:prstGeom>
          <a:solidFill>
            <a:srgbClr val="FFCC00"/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3" name="副标题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02590" y="371475"/>
            <a:ext cx="3408680" cy="657225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360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三、归纳小结</a:t>
            </a: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b="1" kern="1200" baseline="0" dirty="0">
              <a:latin typeface="黑体" panose="02010609060101010101" pitchFamily="2" charset="-122"/>
              <a:ea typeface="黑体" panose="02010609060101010101" pitchFamily="2" charset="-122"/>
              <a:cs typeface="+mn-cs"/>
              <a:sym typeface="+mn-ea"/>
            </a:endParaRPr>
          </a:p>
          <a:p>
            <a:endParaRPr lang="zh-CN" altLang="en-US" dirty="0"/>
          </a:p>
        </p:txBody>
      </p:sp>
      <p:pic>
        <p:nvPicPr>
          <p:cNvPr id="10" name="图片 9" descr="图形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79765" y="224790"/>
            <a:ext cx="592455" cy="592455"/>
          </a:xfrm>
          <a:prstGeom prst="rect">
            <a:avLst/>
          </a:prstGeom>
        </p:spPr>
      </p:pic>
      <p:sp>
        <p:nvSpPr>
          <p:cNvPr id="21506" name="Rectangle 4"/>
          <p:cNvSpPr/>
          <p:nvPr/>
        </p:nvSpPr>
        <p:spPr>
          <a:xfrm>
            <a:off x="939165" y="2060575"/>
            <a:ext cx="4983163" cy="519113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en-US" altLang="x-none" sz="2800" b="1" dirty="0">
                <a:latin typeface="楷体" panose="02010609060101010101" pitchFamily="1" charset="-122"/>
                <a:ea typeface="楷体" panose="02010609060101010101" pitchFamily="1" charset="-122"/>
              </a:rPr>
              <a:t>1</a:t>
            </a:r>
            <a:r>
              <a:rPr lang="zh-CN" altLang="en-US" sz="2800" b="1" dirty="0">
                <a:latin typeface="楷体" panose="02010609060101010101" pitchFamily="1" charset="-122"/>
                <a:ea typeface="楷体" panose="02010609060101010101" pitchFamily="1" charset="-122"/>
              </a:rPr>
              <a:t>．声音是由物体振动产生的。</a:t>
            </a:r>
          </a:p>
        </p:txBody>
      </p:sp>
      <p:sp>
        <p:nvSpPr>
          <p:cNvPr id="21507" name="Rectangle 5"/>
          <p:cNvSpPr/>
          <p:nvPr/>
        </p:nvSpPr>
        <p:spPr>
          <a:xfrm>
            <a:off x="893128" y="3070225"/>
            <a:ext cx="7596187" cy="94456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en-US" altLang="x-none" sz="2800" b="1" dirty="0">
                <a:latin typeface="楷体" panose="02010609060101010101" pitchFamily="1" charset="-122"/>
                <a:ea typeface="楷体" panose="02010609060101010101" pitchFamily="1" charset="-122"/>
              </a:rPr>
              <a:t>2</a:t>
            </a:r>
            <a:r>
              <a:rPr lang="zh-CN" altLang="en-US" sz="2800" b="1" dirty="0">
                <a:latin typeface="楷体" panose="02010609060101010101" pitchFamily="1" charset="-122"/>
                <a:ea typeface="楷体" panose="02010609060101010101" pitchFamily="1" charset="-122"/>
              </a:rPr>
              <a:t>．声音的传播需要依靠介质（气体、液体、固体），真空不能传声。</a:t>
            </a:r>
          </a:p>
        </p:txBody>
      </p:sp>
      <p:sp>
        <p:nvSpPr>
          <p:cNvPr id="21508" name="Rectangle 6"/>
          <p:cNvSpPr/>
          <p:nvPr/>
        </p:nvSpPr>
        <p:spPr>
          <a:xfrm>
            <a:off x="939165" y="4292600"/>
            <a:ext cx="5338763" cy="519113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en-US" altLang="x-none" sz="2800" b="1" dirty="0">
                <a:latin typeface="楷体" panose="02010609060101010101" pitchFamily="1" charset="-122"/>
                <a:ea typeface="楷体" panose="02010609060101010101" pitchFamily="1" charset="-122"/>
              </a:rPr>
              <a:t>3</a:t>
            </a:r>
            <a:r>
              <a:rPr lang="zh-CN" altLang="en-US" sz="2800" b="1" dirty="0">
                <a:latin typeface="楷体" panose="02010609060101010101" pitchFamily="1" charset="-122"/>
                <a:ea typeface="楷体" panose="02010609060101010101" pitchFamily="1" charset="-122"/>
              </a:rPr>
              <a:t>．声速跟介质种类和温度有关。</a:t>
            </a:r>
          </a:p>
        </p:txBody>
      </p:sp>
      <p:sp>
        <p:nvSpPr>
          <p:cNvPr id="21509" name="Rectangle 7"/>
          <p:cNvSpPr/>
          <p:nvPr/>
        </p:nvSpPr>
        <p:spPr>
          <a:xfrm>
            <a:off x="888365" y="4940300"/>
            <a:ext cx="6408738" cy="51911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None/>
            </a:pPr>
            <a:r>
              <a:rPr lang="en-US" altLang="x-none" sz="2800" b="1" dirty="0">
                <a:solidFill>
                  <a:srgbClr val="FF3399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15</a:t>
            </a:r>
            <a:r>
              <a:rPr lang="en-US" altLang="x-none" sz="2800" b="1" baseline="38000" dirty="0">
                <a:solidFill>
                  <a:srgbClr val="FF3399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o</a:t>
            </a:r>
            <a:r>
              <a:rPr lang="en-US" altLang="x-none" sz="2800" b="1" dirty="0">
                <a:solidFill>
                  <a:srgbClr val="FF3399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C</a:t>
            </a:r>
            <a:r>
              <a:rPr lang="zh-CN" altLang="en-US" sz="2800" b="1" dirty="0">
                <a:solidFill>
                  <a:srgbClr val="FF3399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时， 空气中的声速为</a:t>
            </a:r>
            <a:r>
              <a:rPr lang="en-US" altLang="x-none" sz="2800" b="1" dirty="0">
                <a:solidFill>
                  <a:srgbClr val="FF3399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340m/s</a:t>
            </a:r>
            <a:endParaRPr lang="en-US" altLang="x-none" sz="2800" b="1" dirty="0">
              <a:solidFill>
                <a:srgbClr val="FF3399"/>
              </a:solidFill>
              <a:latin typeface="Times New Roman" panose="02020603050405020304" pitchFamily="2" charset="0"/>
              <a:ea typeface="Times New Roman" panose="02020603050405020304" pitchFamily="2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215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 bldLvl="0"/>
      <p:bldP spid="21507" grpId="0" bldLvl="0"/>
      <p:bldP spid="21508" grpId="0" bldLvl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单圆角矩形 5"/>
          <p:cNvSpPr/>
          <p:nvPr/>
        </p:nvSpPr>
        <p:spPr>
          <a:xfrm>
            <a:off x="-24130" y="153670"/>
            <a:ext cx="3724910" cy="770255"/>
          </a:xfrm>
          <a:custGeom>
            <a:avLst/>
            <a:gdLst>
              <a:gd name="txL" fmla="*/ 0 w 3816424"/>
              <a:gd name="txT" fmla="*/ 0 h 1263290"/>
              <a:gd name="txR" fmla="*/ 3816424 w 3816424"/>
              <a:gd name="txB" fmla="*/ 1263290 h 1263290"/>
            </a:gdLst>
            <a:ahLst/>
            <a:cxnLst>
              <a:cxn ang="0">
                <a:pos x="0" y="0"/>
              </a:cxn>
              <a:cxn ang="0">
                <a:pos x="3402671" y="0"/>
              </a:cxn>
              <a:cxn ang="0">
                <a:pos x="3816424" y="413753"/>
              </a:cxn>
              <a:cxn ang="0">
                <a:pos x="3816424" y="1263290"/>
              </a:cxn>
              <a:cxn ang="0">
                <a:pos x="0" y="1263290"/>
              </a:cxn>
              <a:cxn ang="0">
                <a:pos x="0" y="0"/>
              </a:cxn>
            </a:cxnLst>
            <a:rect l="txL" t="txT" r="txR" b="txB"/>
            <a:pathLst>
              <a:path w="3816424" h="1263290">
                <a:moveTo>
                  <a:pt x="0" y="0"/>
                </a:moveTo>
                <a:lnTo>
                  <a:pt x="3402671" y="0"/>
                </a:lnTo>
                <a:cubicBezTo>
                  <a:pt x="3631180" y="0"/>
                  <a:pt x="3816424" y="185244"/>
                  <a:pt x="3816424" y="413753"/>
                </a:cubicBezTo>
                <a:lnTo>
                  <a:pt x="3816424" y="1263290"/>
                </a:lnTo>
                <a:lnTo>
                  <a:pt x="0" y="12632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73" name="矩形 6"/>
          <p:cNvSpPr/>
          <p:nvPr/>
        </p:nvSpPr>
        <p:spPr>
          <a:xfrm>
            <a:off x="219710" y="476250"/>
            <a:ext cx="99695" cy="447675"/>
          </a:xfrm>
          <a:prstGeom prst="rect">
            <a:avLst/>
          </a:prstGeom>
          <a:solidFill>
            <a:srgbClr val="FFCC00"/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3" name="副标题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02590" y="371475"/>
            <a:ext cx="3408680" cy="657225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360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四、强化训练</a:t>
            </a: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b="1" kern="1200" baseline="0" dirty="0">
              <a:latin typeface="黑体" panose="02010609060101010101" pitchFamily="2" charset="-122"/>
              <a:ea typeface="黑体" panose="02010609060101010101" pitchFamily="2" charset="-122"/>
              <a:cs typeface="+mn-cs"/>
              <a:sym typeface="+mn-ea"/>
            </a:endParaRPr>
          </a:p>
          <a:p>
            <a:endParaRPr lang="zh-CN" altLang="en-US" dirty="0"/>
          </a:p>
        </p:txBody>
      </p:sp>
      <p:pic>
        <p:nvPicPr>
          <p:cNvPr id="10" name="图片 9" descr="图形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279765" y="224790"/>
            <a:ext cx="592455" cy="592455"/>
          </a:xfrm>
          <a:prstGeom prst="rect">
            <a:avLst/>
          </a:prstGeom>
        </p:spPr>
      </p:pic>
      <p:sp>
        <p:nvSpPr>
          <p:cNvPr id="20482" name="矩形 20481"/>
          <p:cNvSpPr/>
          <p:nvPr/>
        </p:nvSpPr>
        <p:spPr>
          <a:xfrm>
            <a:off x="402590" y="1866583"/>
            <a:ext cx="8306435" cy="383984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zh-CN" altLang="en-US" sz="2800" b="1" dirty="0">
                <a:solidFill>
                  <a:srgbClr val="0000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以下实验现象中不能说明声音产生原因的是（     ）</a:t>
            </a:r>
          </a:p>
          <a:p>
            <a:pPr marL="342900" indent="-342900">
              <a:spcBef>
                <a:spcPct val="50000"/>
              </a:spcBef>
            </a:pPr>
            <a:r>
              <a:rPr lang="zh-CN" altLang="en-US" sz="2800" b="1" dirty="0">
                <a:solidFill>
                  <a:srgbClr val="0000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A </a:t>
            </a:r>
            <a:r>
              <a:rPr lang="zh-CN" altLang="en-US" sz="2800" b="1" dirty="0">
                <a:solidFill>
                  <a:srgbClr val="0000FF"/>
                </a:solidFill>
                <a:latin typeface="Times New Roman" panose="02020603050405020304" pitchFamily="2" charset="0"/>
              </a:rPr>
              <a:t>.</a:t>
            </a:r>
            <a:r>
              <a:rPr lang="zh-CN" altLang="en-US" sz="2800" b="1" dirty="0">
                <a:solidFill>
                  <a:srgbClr val="0000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打鼓时，放在鼓面上的沙粒不停地跳动</a:t>
            </a:r>
          </a:p>
          <a:p>
            <a:pPr marL="342900" indent="-342900">
              <a:spcBef>
                <a:spcPct val="50000"/>
              </a:spcBef>
            </a:pPr>
            <a:r>
              <a:rPr lang="zh-CN" altLang="en-US" sz="2800" b="1" dirty="0">
                <a:solidFill>
                  <a:srgbClr val="0000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B </a:t>
            </a:r>
            <a:r>
              <a:rPr lang="zh-CN" altLang="en-US" sz="2800" b="1" dirty="0">
                <a:solidFill>
                  <a:srgbClr val="0000FF"/>
                </a:solidFill>
                <a:latin typeface="Times New Roman" panose="02020603050405020304" pitchFamily="2" charset="0"/>
              </a:rPr>
              <a:t>.</a:t>
            </a:r>
            <a:r>
              <a:rPr lang="zh-CN" altLang="en-US" sz="2800" b="1" dirty="0">
                <a:solidFill>
                  <a:srgbClr val="0000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对着一张纸讲话，会发现纸也随着抖动起来</a:t>
            </a:r>
          </a:p>
          <a:p>
            <a:pPr marL="342900" indent="-342900">
              <a:lnSpc>
                <a:spcPct val="110000"/>
              </a:lnSpc>
              <a:spcBef>
                <a:spcPct val="50000"/>
              </a:spcBef>
            </a:pPr>
            <a:r>
              <a:rPr lang="zh-CN" altLang="en-US" sz="2800" b="1" dirty="0">
                <a:solidFill>
                  <a:srgbClr val="0000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C </a:t>
            </a:r>
            <a:r>
              <a:rPr lang="zh-CN" altLang="en-US" sz="2800" b="1" dirty="0">
                <a:solidFill>
                  <a:srgbClr val="0000FF"/>
                </a:solidFill>
                <a:latin typeface="Times New Roman" panose="02020603050405020304" pitchFamily="2" charset="0"/>
              </a:rPr>
              <a:t>.</a:t>
            </a:r>
            <a:r>
              <a:rPr lang="zh-CN" altLang="en-US" sz="2800" b="1" dirty="0">
                <a:solidFill>
                  <a:srgbClr val="0000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拨动吉它的琴弦发出声音，与琴弦接触的小纸片</a:t>
            </a:r>
          </a:p>
          <a:p>
            <a:pPr marL="342900" indent="-342900">
              <a:lnSpc>
                <a:spcPct val="110000"/>
              </a:lnSpc>
              <a:spcBef>
                <a:spcPct val="50000"/>
              </a:spcBef>
            </a:pPr>
            <a:r>
              <a:rPr lang="zh-CN" altLang="en-US" sz="2800" b="1" dirty="0">
                <a:solidFill>
                  <a:srgbClr val="0000FF"/>
                </a:solidFill>
                <a:latin typeface="Times New Roman" panose="02020603050405020304" pitchFamily="2" charset="0"/>
              </a:rPr>
              <a:t>    </a:t>
            </a:r>
            <a:r>
              <a:rPr lang="zh-CN" altLang="en-US" sz="2800" b="1" dirty="0">
                <a:solidFill>
                  <a:srgbClr val="0000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会被弹开</a:t>
            </a:r>
          </a:p>
          <a:p>
            <a:pPr marL="342900" indent="-342900">
              <a:spcBef>
                <a:spcPct val="50000"/>
              </a:spcBef>
            </a:pPr>
            <a:r>
              <a:rPr lang="zh-CN" altLang="en-US" sz="2800" b="1" dirty="0">
                <a:solidFill>
                  <a:srgbClr val="0000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D </a:t>
            </a:r>
            <a:r>
              <a:rPr lang="zh-CN" altLang="en-US" sz="2800" b="1" dirty="0">
                <a:solidFill>
                  <a:srgbClr val="0000FF"/>
                </a:solidFill>
                <a:latin typeface="Times New Roman" panose="02020603050405020304" pitchFamily="2" charset="0"/>
              </a:rPr>
              <a:t>.</a:t>
            </a:r>
            <a:r>
              <a:rPr lang="zh-CN" altLang="en-US" sz="2800" b="1" dirty="0">
                <a:solidFill>
                  <a:srgbClr val="0000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拉小提琴时，琴弦调得越紧，发出的声音越高</a:t>
            </a:r>
            <a:endParaRPr lang="zh-CN" altLang="en-US" sz="2800" b="1" dirty="0">
              <a:solidFill>
                <a:srgbClr val="0000FF"/>
              </a:solidFill>
              <a:latin typeface="Times New Roman" panose="02020603050405020304" pitchFamily="2" charset="0"/>
              <a:ea typeface="Times New Roman" panose="02020603050405020304" pitchFamily="2" charset="0"/>
            </a:endParaRPr>
          </a:p>
        </p:txBody>
      </p:sp>
      <p:sp>
        <p:nvSpPr>
          <p:cNvPr id="20483" name="文本框 20482"/>
          <p:cNvSpPr txBox="1"/>
          <p:nvPr/>
        </p:nvSpPr>
        <p:spPr>
          <a:xfrm>
            <a:off x="7602220" y="1818005"/>
            <a:ext cx="467360" cy="58356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2" charset="0"/>
                <a:ea typeface="华文新魏" pitchFamily="2" charset="-122"/>
              </a:rPr>
              <a:t>D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4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4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4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4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4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4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4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4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4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4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FALL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文本框 2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781300" y="2019935"/>
            <a:ext cx="3973195" cy="1014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 anchor="ctr" anchorCtr="0">
            <a:no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zh-CN" altLang="en-US" sz="6600" dirty="0">
                <a:latin typeface="+mn-lt"/>
                <a:ea typeface="+mn-ea"/>
              </a:rPr>
              <a:t>本课结束</a:t>
            </a: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55055" y="88265"/>
            <a:ext cx="3013710" cy="2148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 descr="图形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08915" y="88265"/>
            <a:ext cx="702310" cy="702310"/>
          </a:xfrm>
          <a:prstGeom prst="rect">
            <a:avLst/>
          </a:prstGeom>
        </p:spPr>
      </p:pic>
      <p:pic>
        <p:nvPicPr>
          <p:cNvPr id="2" name="图片 1" descr="1bbbc8c04cbd3f6d751ab35a97585b22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-20955" y="3146425"/>
            <a:ext cx="4996180" cy="418719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单圆角矩形 5"/>
          <p:cNvSpPr/>
          <p:nvPr/>
        </p:nvSpPr>
        <p:spPr>
          <a:xfrm>
            <a:off x="-24130" y="153670"/>
            <a:ext cx="3724910" cy="770255"/>
          </a:xfrm>
          <a:custGeom>
            <a:avLst/>
            <a:gdLst>
              <a:gd name="txL" fmla="*/ 0 w 3816424"/>
              <a:gd name="txT" fmla="*/ 0 h 1263290"/>
              <a:gd name="txR" fmla="*/ 3816424 w 3816424"/>
              <a:gd name="txB" fmla="*/ 1263290 h 1263290"/>
            </a:gdLst>
            <a:ahLst/>
            <a:cxnLst>
              <a:cxn ang="0">
                <a:pos x="0" y="0"/>
              </a:cxn>
              <a:cxn ang="0">
                <a:pos x="3402671" y="0"/>
              </a:cxn>
              <a:cxn ang="0">
                <a:pos x="3816424" y="413753"/>
              </a:cxn>
              <a:cxn ang="0">
                <a:pos x="3816424" y="1263290"/>
              </a:cxn>
              <a:cxn ang="0">
                <a:pos x="0" y="1263290"/>
              </a:cxn>
              <a:cxn ang="0">
                <a:pos x="0" y="0"/>
              </a:cxn>
            </a:cxnLst>
            <a:rect l="txL" t="txT" r="txR" b="txB"/>
            <a:pathLst>
              <a:path w="3816424" h="1263290">
                <a:moveTo>
                  <a:pt x="0" y="0"/>
                </a:moveTo>
                <a:lnTo>
                  <a:pt x="3402671" y="0"/>
                </a:lnTo>
                <a:cubicBezTo>
                  <a:pt x="3631180" y="0"/>
                  <a:pt x="3816424" y="185244"/>
                  <a:pt x="3816424" y="413753"/>
                </a:cubicBezTo>
                <a:lnTo>
                  <a:pt x="3816424" y="1263290"/>
                </a:lnTo>
                <a:lnTo>
                  <a:pt x="0" y="12632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73" name="矩形 6"/>
          <p:cNvSpPr/>
          <p:nvPr/>
        </p:nvSpPr>
        <p:spPr>
          <a:xfrm>
            <a:off x="219710" y="476250"/>
            <a:ext cx="99695" cy="447675"/>
          </a:xfrm>
          <a:prstGeom prst="rect">
            <a:avLst/>
          </a:prstGeom>
          <a:solidFill>
            <a:srgbClr val="FFCC00"/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4294967295"/>
            <p:custDataLst>
              <p:tags r:id="rId2"/>
            </p:custDataLst>
          </p:nvPr>
        </p:nvSpPr>
        <p:spPr>
          <a:xfrm>
            <a:off x="402590" y="371475"/>
            <a:ext cx="3408680" cy="657225"/>
          </a:xfrm>
        </p:spPr>
        <p:txBody>
          <a:bodyPr/>
          <a:lstStyle/>
          <a:p>
            <a:pPr marL="0" indent="0">
              <a:buNone/>
            </a:pPr>
            <a:r>
              <a:rPr lang="zh-CN" altLang="en-US" sz="360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一、新课引入</a:t>
            </a: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b="1" kern="1200" baseline="0" dirty="0">
              <a:latin typeface="黑体" panose="02010609060101010101" pitchFamily="2" charset="-122"/>
              <a:ea typeface="黑体" panose="02010609060101010101" pitchFamily="2" charset="-122"/>
              <a:cs typeface="+mn-cs"/>
              <a:sym typeface="+mn-ea"/>
            </a:endParaRPr>
          </a:p>
          <a:p>
            <a:endParaRPr lang="zh-CN" altLang="en-US" dirty="0"/>
          </a:p>
        </p:txBody>
      </p:sp>
      <p:pic>
        <p:nvPicPr>
          <p:cNvPr id="10" name="图片 9" descr="图形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279765" y="224790"/>
            <a:ext cx="592455" cy="592455"/>
          </a:xfrm>
          <a:prstGeom prst="rect">
            <a:avLst/>
          </a:prstGeom>
        </p:spPr>
      </p:pic>
      <p:sp>
        <p:nvSpPr>
          <p:cNvPr id="6147" name="文本框 6146"/>
          <p:cNvSpPr txBox="1"/>
          <p:nvPr/>
        </p:nvSpPr>
        <p:spPr>
          <a:xfrm>
            <a:off x="2471103" y="3754755"/>
            <a:ext cx="6400800" cy="155416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accent2"/>
                </a:solidFill>
                <a:latin typeface="Arial" panose="020B0604020202020204" charset="-76"/>
              </a:rPr>
              <a:t>        </a:t>
            </a:r>
            <a:r>
              <a:rPr lang="zh-CN" altLang="en-US" sz="3200" b="1">
                <a:solidFill>
                  <a:schemeClr val="accent2"/>
                </a:solidFill>
                <a:latin typeface="Arial" panose="020B0604020202020204" charset="-76"/>
              </a:rPr>
              <a:t>利用身边的物体做各种活动，使物体发声。观察、思考、总结物体发声时的共同特征。</a:t>
            </a:r>
          </a:p>
        </p:txBody>
      </p:sp>
      <p:sp>
        <p:nvSpPr>
          <p:cNvPr id="6148" name="矩形 6147"/>
          <p:cNvSpPr/>
          <p:nvPr/>
        </p:nvSpPr>
        <p:spPr>
          <a:xfrm rot="20400000">
            <a:off x="353378" y="1656080"/>
            <a:ext cx="3311525" cy="1366838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normAutofit/>
            <a:scene3d>
              <a:camera prst="legacyPerspectiveFront">
                <a:rot lat="20520000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zh-CN" altLang="en-US" sz="6600" b="1">
                <a:gradFill rotWithShape="0">
                  <a:gsLst>
                    <a:gs pos="0">
                      <a:srgbClr val="FFE701">
                        <a:alpha val="100000"/>
                      </a:srgbClr>
                    </a:gs>
                    <a:gs pos="100000">
                      <a:srgbClr val="FE3E02">
                        <a:alpha val="100000"/>
                      </a:srgbClr>
                    </a:gs>
                  </a:gsLst>
                  <a:lin ang="6600000" scaled="1"/>
                  <a:tileRect/>
                </a:gradFill>
                <a:latin typeface="黑体" panose="02010609060101010101" pitchFamily="2" charset="-122"/>
                <a:ea typeface="黑体" panose="02010609060101010101" pitchFamily="2" charset="-122"/>
              </a:rPr>
              <a:t>探究</a:t>
            </a:r>
          </a:p>
        </p:txBody>
      </p:sp>
      <p:sp>
        <p:nvSpPr>
          <p:cNvPr id="6149" name="矩形 6148"/>
          <p:cNvSpPr/>
          <p:nvPr/>
        </p:nvSpPr>
        <p:spPr>
          <a:xfrm>
            <a:off x="3983990" y="2386330"/>
            <a:ext cx="3363913" cy="10175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/>
            <a:r>
              <a:rPr lang="zh-CN" altLang="en-US" sz="3600" b="1">
                <a:ln w="254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  <a:gradFill rotWithShape="0">
                  <a:gsLst>
                    <a:gs pos="0">
                      <a:srgbClr val="A603AB">
                        <a:alpha val="100000"/>
                      </a:srgbClr>
                    </a:gs>
                    <a:gs pos="12000">
                      <a:srgbClr val="E81766">
                        <a:alpha val="100000"/>
                      </a:srgbClr>
                    </a:gs>
                    <a:gs pos="27000">
                      <a:srgbClr val="EE3F17">
                        <a:alpha val="100000"/>
                      </a:srgbClr>
                    </a:gs>
                    <a:gs pos="48000">
                      <a:srgbClr val="FFFF00">
                        <a:alpha val="100000"/>
                      </a:srgbClr>
                    </a:gs>
                    <a:gs pos="64999">
                      <a:srgbClr val="1A8D48">
                        <a:alpha val="100000"/>
                      </a:srgbClr>
                    </a:gs>
                    <a:gs pos="78999">
                      <a:srgbClr val="0819FB">
                        <a:alpha val="100000"/>
                      </a:srgbClr>
                    </a:gs>
                    <a:gs pos="100000">
                      <a:srgbClr val="A603AB">
                        <a:alpha val="100000"/>
                      </a:srgbClr>
                    </a:gs>
                  </a:gsLst>
                  <a:lin ang="0" scaled="1"/>
                  <a:tileRect/>
                </a:gradFill>
                <a:effectLst>
                  <a:outerShdw dist="35921" dir="2699999" sy="50000" kx="2115830" algn="bl" rotWithShape="0">
                    <a:srgbClr val="C0C0C0">
                      <a:alpha val="76999"/>
                    </a:srgbClr>
                  </a:outerShdw>
                </a:effectLst>
                <a:latin typeface="隶书" charset="0"/>
                <a:ea typeface="隶书" charset="0"/>
              </a:rPr>
              <a:t>想一想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FALL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图形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79765" y="224790"/>
            <a:ext cx="592455" cy="592455"/>
          </a:xfrm>
          <a:prstGeom prst="rect">
            <a:avLst/>
          </a:prstGeom>
        </p:spPr>
      </p:pic>
      <p:sp>
        <p:nvSpPr>
          <p:cNvPr id="7170" name="Rectangle 6"/>
          <p:cNvSpPr/>
          <p:nvPr/>
        </p:nvSpPr>
        <p:spPr>
          <a:xfrm>
            <a:off x="1925320" y="1263968"/>
            <a:ext cx="3384550" cy="5778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spAutoFit/>
          </a:bodyPr>
          <a:lstStyle/>
          <a:p>
            <a:r>
              <a:rPr lang="zh-CN" altLang="en-US" sz="3200" b="1" dirty="0">
                <a:solidFill>
                  <a:srgbClr val="0000FF"/>
                </a:solidFill>
                <a:latin typeface="Arial" panose="020B0604020202020204" charset="-76"/>
              </a:rPr>
              <a:t>我们周围的声音</a:t>
            </a:r>
          </a:p>
        </p:txBody>
      </p:sp>
      <p:sp>
        <p:nvSpPr>
          <p:cNvPr id="7171" name="Rectangle 7"/>
          <p:cNvSpPr/>
          <p:nvPr/>
        </p:nvSpPr>
        <p:spPr>
          <a:xfrm>
            <a:off x="1853883" y="5469255"/>
            <a:ext cx="1800225" cy="51911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spAutoFit/>
          </a:bodyPr>
          <a:lstStyle/>
          <a:p>
            <a:r>
              <a:rPr lang="zh-CN" altLang="en-US" sz="2800" dirty="0">
                <a:latin typeface="Arial" panose="020B0604020202020204" charset="-76"/>
              </a:rPr>
              <a:t>演奏古筝</a:t>
            </a:r>
          </a:p>
        </p:txBody>
      </p:sp>
      <p:pic>
        <p:nvPicPr>
          <p:cNvPr id="7172" name="Picture 19" descr="02704001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58483" y="2168843"/>
            <a:ext cx="4030662" cy="29892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3" name="Picture 4" descr="AVSEQ04_20124316403"/>
          <p:cNvPicPr>
            <a:picLocks noChangeAspect="1"/>
          </p:cNvPicPr>
          <p:nvPr/>
        </p:nvPicPr>
        <p:blipFill>
          <a:blip r:embed="rId6" cstate="print"/>
          <a:srcRect t="3488" r="2730"/>
          <a:stretch>
            <a:fillRect/>
          </a:stretch>
        </p:blipFill>
        <p:spPr>
          <a:xfrm>
            <a:off x="4951095" y="2332355"/>
            <a:ext cx="3482975" cy="28289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174" name="Rectangle 21"/>
          <p:cNvSpPr/>
          <p:nvPr/>
        </p:nvSpPr>
        <p:spPr>
          <a:xfrm>
            <a:off x="5957570" y="5516880"/>
            <a:ext cx="1009650" cy="51911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spAutoFit/>
          </a:bodyPr>
          <a:lstStyle/>
          <a:p>
            <a:r>
              <a:rPr lang="zh-CN" altLang="en-US" sz="2800" dirty="0">
                <a:latin typeface="Arial" panose="020B0604020202020204" charset="-76"/>
              </a:rPr>
              <a:t>海浪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/>
                                        <p:tgtEl>
                                          <p:spTgt spid="7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ldLvl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图形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79765" y="224790"/>
            <a:ext cx="592455" cy="592455"/>
          </a:xfrm>
          <a:prstGeom prst="rect">
            <a:avLst/>
          </a:prstGeom>
        </p:spPr>
      </p:pic>
      <p:sp>
        <p:nvSpPr>
          <p:cNvPr id="8194" name="Rectangle 2"/>
          <p:cNvSpPr/>
          <p:nvPr/>
        </p:nvSpPr>
        <p:spPr>
          <a:xfrm>
            <a:off x="1814830" y="5693410"/>
            <a:ext cx="5832475" cy="5175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latin typeface="Arial" panose="020B0604020202020204" charset="-76"/>
              </a:rPr>
              <a:t>这些发声物体有什么共同的特点？</a:t>
            </a:r>
          </a:p>
        </p:txBody>
      </p:sp>
      <p:sp>
        <p:nvSpPr>
          <p:cNvPr id="8195" name="Rectangle 3"/>
          <p:cNvSpPr/>
          <p:nvPr/>
        </p:nvSpPr>
        <p:spPr>
          <a:xfrm>
            <a:off x="1598930" y="4829810"/>
            <a:ext cx="1295400" cy="5207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spAutoFit/>
          </a:bodyPr>
          <a:lstStyle/>
          <a:p>
            <a:r>
              <a:rPr lang="zh-CN" altLang="en-US" sz="2800" dirty="0">
                <a:latin typeface="Arial" panose="020B0604020202020204" charset="-76"/>
              </a:rPr>
              <a:t>鸟鸣</a:t>
            </a:r>
          </a:p>
        </p:txBody>
      </p:sp>
      <p:sp>
        <p:nvSpPr>
          <p:cNvPr id="8196" name="Rectangle 7"/>
          <p:cNvSpPr/>
          <p:nvPr/>
        </p:nvSpPr>
        <p:spPr>
          <a:xfrm>
            <a:off x="5488305" y="4886960"/>
            <a:ext cx="1727200" cy="5207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spAutoFit/>
          </a:bodyPr>
          <a:lstStyle/>
          <a:p>
            <a:r>
              <a:rPr lang="zh-CN" altLang="en-US" sz="2800" dirty="0">
                <a:latin typeface="Arial" panose="020B0604020202020204" charset="-76"/>
              </a:rPr>
              <a:t>切割金属</a:t>
            </a:r>
          </a:p>
        </p:txBody>
      </p:sp>
      <p:pic>
        <p:nvPicPr>
          <p:cNvPr id="8197" name="Picture 6" descr="MCj02271500000[1]">
            <a:hlinkClick r:id="" action="ppaction://noaction">
              <a:snd r:embed="rId5" name="MSSN00560A0000[1].wav"/>
            </a:hlinkClick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06768" y="1591310"/>
            <a:ext cx="2906712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8" name="Picture 4" descr="AVSEQ04_201243164013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623118" y="1518285"/>
            <a:ext cx="3581400" cy="293052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 bldLvl="0"/>
      <p:bldP spid="8195" grpId="0" bldLvl="0"/>
      <p:bldP spid="8196" grpId="0" bldLvl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单圆角矩形 5"/>
          <p:cNvSpPr/>
          <p:nvPr/>
        </p:nvSpPr>
        <p:spPr>
          <a:xfrm>
            <a:off x="-24130" y="153670"/>
            <a:ext cx="3724910" cy="770255"/>
          </a:xfrm>
          <a:custGeom>
            <a:avLst/>
            <a:gdLst>
              <a:gd name="txL" fmla="*/ 0 w 3816424"/>
              <a:gd name="txT" fmla="*/ 0 h 1263290"/>
              <a:gd name="txR" fmla="*/ 3816424 w 3816424"/>
              <a:gd name="txB" fmla="*/ 1263290 h 1263290"/>
            </a:gdLst>
            <a:ahLst/>
            <a:cxnLst>
              <a:cxn ang="0">
                <a:pos x="0" y="0"/>
              </a:cxn>
              <a:cxn ang="0">
                <a:pos x="3402671" y="0"/>
              </a:cxn>
              <a:cxn ang="0">
                <a:pos x="3816424" y="413753"/>
              </a:cxn>
              <a:cxn ang="0">
                <a:pos x="3816424" y="1263290"/>
              </a:cxn>
              <a:cxn ang="0">
                <a:pos x="0" y="1263290"/>
              </a:cxn>
              <a:cxn ang="0">
                <a:pos x="0" y="0"/>
              </a:cxn>
            </a:cxnLst>
            <a:rect l="txL" t="txT" r="txR" b="txB"/>
            <a:pathLst>
              <a:path w="3816424" h="1263290">
                <a:moveTo>
                  <a:pt x="0" y="0"/>
                </a:moveTo>
                <a:lnTo>
                  <a:pt x="3402671" y="0"/>
                </a:lnTo>
                <a:cubicBezTo>
                  <a:pt x="3631180" y="0"/>
                  <a:pt x="3816424" y="185244"/>
                  <a:pt x="3816424" y="413753"/>
                </a:cubicBezTo>
                <a:lnTo>
                  <a:pt x="3816424" y="1263290"/>
                </a:lnTo>
                <a:lnTo>
                  <a:pt x="0" y="12632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73" name="矩形 6"/>
          <p:cNvSpPr/>
          <p:nvPr/>
        </p:nvSpPr>
        <p:spPr>
          <a:xfrm>
            <a:off x="219710" y="476250"/>
            <a:ext cx="99695" cy="447675"/>
          </a:xfrm>
          <a:prstGeom prst="rect">
            <a:avLst/>
          </a:prstGeom>
          <a:solidFill>
            <a:srgbClr val="FFCC00"/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3" name="副标题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02590" y="371475"/>
            <a:ext cx="3408680" cy="657225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360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二、新课讲解</a:t>
            </a: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b="1" kern="1200" baseline="0" dirty="0">
              <a:latin typeface="黑体" panose="02010609060101010101" pitchFamily="2" charset="-122"/>
              <a:ea typeface="黑体" panose="02010609060101010101" pitchFamily="2" charset="-122"/>
              <a:cs typeface="+mn-cs"/>
              <a:sym typeface="+mn-ea"/>
            </a:endParaRPr>
          </a:p>
          <a:p>
            <a:endParaRPr lang="zh-CN" altLang="en-US" dirty="0"/>
          </a:p>
        </p:txBody>
      </p:sp>
      <p:pic>
        <p:nvPicPr>
          <p:cNvPr id="10" name="图片 9" descr="图形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79765" y="224790"/>
            <a:ext cx="592455" cy="592455"/>
          </a:xfrm>
          <a:prstGeom prst="rect">
            <a:avLst/>
          </a:prstGeom>
        </p:spPr>
      </p:pic>
      <p:pic>
        <p:nvPicPr>
          <p:cNvPr id="9218" name="Picture 9" descr="02704004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71775" y="1917700"/>
            <a:ext cx="3489325" cy="31130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19" name="Rectangle 12"/>
          <p:cNvSpPr/>
          <p:nvPr/>
        </p:nvSpPr>
        <p:spPr>
          <a:xfrm>
            <a:off x="827088" y="1412875"/>
            <a:ext cx="7777162" cy="521176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zh-CN" altLang="en-US" sz="2800" b="1" dirty="0">
                <a:latin typeface="方正行楷简体" charset="-122"/>
                <a:ea typeface="方正行楷简体" charset="-122"/>
              </a:rPr>
              <a:t>实验</a:t>
            </a:r>
            <a:r>
              <a:rPr lang="en-US" altLang="x-none" sz="2800" b="1" dirty="0">
                <a:latin typeface="方正行楷简体" charset="-122"/>
                <a:ea typeface="方正行楷简体" charset="-122"/>
              </a:rPr>
              <a:t>1</a:t>
            </a:r>
            <a:r>
              <a:rPr lang="zh-CN" altLang="en-US" sz="2800" b="1" dirty="0">
                <a:latin typeface="方正行楷简体" charset="-122"/>
                <a:ea typeface="方正行楷简体" charset="-122"/>
              </a:rPr>
              <a:t>：</a:t>
            </a:r>
            <a:r>
              <a:rPr lang="zh-CN" altLang="en-US" sz="2800" dirty="0">
                <a:latin typeface="方正行楷简体" charset="-122"/>
                <a:ea typeface="方正行楷简体" charset="-122"/>
              </a:rPr>
              <a:t>把橡皮筋张紧到一定程度后，用手拨动。</a:t>
            </a:r>
          </a:p>
          <a:p>
            <a:endParaRPr lang="zh-CN" altLang="en-US" sz="2800" dirty="0">
              <a:latin typeface="方正行楷简体" charset="-122"/>
              <a:ea typeface="方正行楷简体" charset="-122"/>
            </a:endParaRPr>
          </a:p>
          <a:p>
            <a:endParaRPr lang="zh-CN" altLang="en-US" sz="2800" dirty="0">
              <a:latin typeface="方正行楷简体" charset="-122"/>
              <a:ea typeface="方正行楷简体" charset="-122"/>
            </a:endParaRPr>
          </a:p>
          <a:p>
            <a:endParaRPr lang="zh-CN" altLang="en-US" sz="2800" dirty="0">
              <a:latin typeface="方正行楷简体" charset="-122"/>
              <a:ea typeface="方正行楷简体" charset="-122"/>
            </a:endParaRPr>
          </a:p>
          <a:p>
            <a:endParaRPr lang="zh-CN" altLang="en-US" sz="2800" dirty="0">
              <a:latin typeface="方正行楷简体" charset="-122"/>
              <a:ea typeface="方正行楷简体" charset="-122"/>
            </a:endParaRPr>
          </a:p>
          <a:p>
            <a:endParaRPr lang="zh-CN" altLang="en-US" sz="2800" dirty="0">
              <a:latin typeface="方正行楷简体" charset="-122"/>
              <a:ea typeface="方正行楷简体" charset="-122"/>
            </a:endParaRPr>
          </a:p>
          <a:p>
            <a:endParaRPr lang="zh-CN" altLang="en-US" sz="2800" dirty="0">
              <a:latin typeface="方正行楷简体" charset="-122"/>
              <a:ea typeface="方正行楷简体" charset="-122"/>
            </a:endParaRPr>
          </a:p>
          <a:p>
            <a:endParaRPr lang="zh-CN" altLang="en-US" sz="2800" dirty="0">
              <a:latin typeface="方正行楷简体" charset="-122"/>
              <a:ea typeface="方正行楷简体" charset="-122"/>
            </a:endParaRPr>
          </a:p>
          <a:p>
            <a:r>
              <a:rPr lang="zh-CN" altLang="en-US" sz="2800" dirty="0">
                <a:latin typeface="方正行楷简体" charset="-122"/>
                <a:ea typeface="方正行楷简体" charset="-122"/>
              </a:rPr>
              <a:t> （</a:t>
            </a:r>
            <a:r>
              <a:rPr lang="en-US" altLang="x-none" sz="2800" dirty="0">
                <a:latin typeface="方正行楷简体" charset="-122"/>
                <a:ea typeface="方正行楷简体" charset="-122"/>
              </a:rPr>
              <a:t>1</a:t>
            </a:r>
            <a:r>
              <a:rPr lang="zh-CN" altLang="en-US" sz="2800" dirty="0">
                <a:latin typeface="方正行楷简体" charset="-122"/>
                <a:ea typeface="方正行楷简体" charset="-122"/>
              </a:rPr>
              <a:t>）你听到声音了吗？</a:t>
            </a:r>
          </a:p>
          <a:p>
            <a:r>
              <a:rPr lang="zh-CN" altLang="en-US" sz="2800" dirty="0">
                <a:latin typeface="方正行楷简体" charset="-122"/>
                <a:ea typeface="方正行楷简体" charset="-122"/>
              </a:rPr>
              <a:t> （</a:t>
            </a:r>
            <a:r>
              <a:rPr lang="en-US" altLang="x-none" sz="2800" dirty="0">
                <a:latin typeface="方正行楷简体" charset="-122"/>
                <a:ea typeface="方正行楷简体" charset="-122"/>
              </a:rPr>
              <a:t>2</a:t>
            </a:r>
            <a:r>
              <a:rPr lang="zh-CN" altLang="en-US" sz="2800" dirty="0">
                <a:latin typeface="方正行楷简体" charset="-122"/>
                <a:ea typeface="方正行楷简体" charset="-122"/>
              </a:rPr>
              <a:t>）橡皮筋在做怎样的运动？</a:t>
            </a:r>
          </a:p>
          <a:p>
            <a:r>
              <a:rPr lang="zh-CN" altLang="en-US" sz="2800" dirty="0">
                <a:latin typeface="方正行楷简体" charset="-122"/>
                <a:ea typeface="方正行楷简体" charset="-122"/>
              </a:rPr>
              <a:t> （</a:t>
            </a:r>
            <a:r>
              <a:rPr lang="en-US" altLang="x-none" sz="2800" dirty="0">
                <a:latin typeface="方正行楷简体" charset="-122"/>
                <a:ea typeface="方正行楷简体" charset="-122"/>
              </a:rPr>
              <a:t>3</a:t>
            </a:r>
            <a:r>
              <a:rPr lang="zh-CN" altLang="en-US" sz="2800" dirty="0">
                <a:latin typeface="方正行楷简体" charset="-122"/>
                <a:ea typeface="方正行楷简体" charset="-122"/>
              </a:rPr>
              <a:t>）这声音是由什么引起的？</a:t>
            </a:r>
          </a:p>
          <a:p>
            <a:r>
              <a:rPr lang="zh-CN" altLang="en-US" sz="2800" dirty="0">
                <a:latin typeface="方正行楷简体" charset="-122"/>
                <a:ea typeface="方正行楷简体" charset="-122"/>
              </a:rPr>
              <a:t> （</a:t>
            </a:r>
            <a:r>
              <a:rPr lang="en-US" altLang="x-none" sz="2800" dirty="0">
                <a:latin typeface="方正行楷简体" charset="-122"/>
                <a:ea typeface="方正行楷简体" charset="-122"/>
              </a:rPr>
              <a:t>4</a:t>
            </a:r>
            <a:r>
              <a:rPr lang="zh-CN" altLang="en-US" sz="2800" dirty="0">
                <a:latin typeface="方正行楷简体" charset="-122"/>
                <a:ea typeface="方正行楷简体" charset="-122"/>
              </a:rPr>
              <a:t>）当橡皮筋停止振动时，你还能听到声音吗</a:t>
            </a:r>
            <a:r>
              <a:rPr lang="en-US" altLang="x-none" sz="2800" dirty="0">
                <a:latin typeface="方正行楷简体" charset="-122"/>
                <a:ea typeface="方正行楷简体" charset="-122"/>
              </a:rPr>
              <a:t>?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图形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79765" y="224790"/>
            <a:ext cx="592455" cy="592455"/>
          </a:xfrm>
          <a:prstGeom prst="rect">
            <a:avLst/>
          </a:prstGeom>
        </p:spPr>
      </p:pic>
      <p:sp>
        <p:nvSpPr>
          <p:cNvPr id="10242" name="Rectangle 4"/>
          <p:cNvSpPr/>
          <p:nvPr/>
        </p:nvSpPr>
        <p:spPr>
          <a:xfrm>
            <a:off x="323850" y="1410653"/>
            <a:ext cx="8424863" cy="13716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zh-CN" altLang="en-US" sz="2800" b="1" dirty="0">
                <a:latin typeface="方正行楷简体" charset="-122"/>
                <a:ea typeface="方正行楷简体" charset="-122"/>
              </a:rPr>
              <a:t>实验</a:t>
            </a:r>
            <a:r>
              <a:rPr lang="en-US" altLang="x-none" sz="2800" b="1" dirty="0">
                <a:latin typeface="方正行楷简体" charset="-122"/>
                <a:ea typeface="方正行楷简体" charset="-122"/>
              </a:rPr>
              <a:t>2</a:t>
            </a:r>
            <a:r>
              <a:rPr lang="zh-CN" altLang="en-US" sz="2800" b="1" dirty="0">
                <a:latin typeface="方正行楷简体" charset="-122"/>
                <a:ea typeface="方正行楷简体" charset="-122"/>
              </a:rPr>
              <a:t>：</a:t>
            </a:r>
            <a:r>
              <a:rPr lang="zh-CN" altLang="en-US" sz="2800" dirty="0">
                <a:latin typeface="方正行楷简体" charset="-122"/>
                <a:ea typeface="方正行楷简体" charset="-122"/>
              </a:rPr>
              <a:t>用一把尺，想办法使其发出声音，然后观察尺在发声时的现象，并用语言描述现象。当尺停止振动时，观察能否听到声音？</a:t>
            </a:r>
          </a:p>
        </p:txBody>
      </p:sp>
      <p:pic>
        <p:nvPicPr>
          <p:cNvPr id="10243" name="Picture 7" descr="03204001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908175" y="3210878"/>
            <a:ext cx="5473700" cy="255270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图形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79765" y="224790"/>
            <a:ext cx="592455" cy="592455"/>
          </a:xfrm>
          <a:prstGeom prst="rect">
            <a:avLst/>
          </a:prstGeom>
        </p:spPr>
      </p:pic>
      <p:sp>
        <p:nvSpPr>
          <p:cNvPr id="11266" name="Rectangle 3"/>
          <p:cNvSpPr/>
          <p:nvPr/>
        </p:nvSpPr>
        <p:spPr>
          <a:xfrm>
            <a:off x="685800" y="4968240"/>
            <a:ext cx="5183188" cy="6477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/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algn="just" eaLnBrk="1" hangingPunct="1">
              <a:spcBef>
                <a:spcPct val="0"/>
              </a:spcBef>
              <a:buNone/>
            </a:pPr>
            <a:r>
              <a:rPr lang="zh-CN" altLang="en-US" sz="2800" b="1" dirty="0">
                <a:latin typeface="宋体" panose="02010600030101010101" pitchFamily="2" charset="-122"/>
                <a:ea typeface="楷体" panose="02010609060101010101" pitchFamily="1" charset="-122"/>
              </a:rPr>
              <a:t>声音是由于物体</a:t>
            </a:r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  <a:ea typeface="楷体" panose="02010609060101010101" pitchFamily="1" charset="-122"/>
              </a:rPr>
              <a:t>振动</a:t>
            </a:r>
            <a:r>
              <a:rPr lang="zh-CN" altLang="en-US" sz="2800" b="1" dirty="0">
                <a:latin typeface="宋体" panose="02010600030101010101" pitchFamily="2" charset="-122"/>
                <a:ea typeface="楷体" panose="02010609060101010101" pitchFamily="1" charset="-122"/>
              </a:rPr>
              <a:t>而产生的。</a:t>
            </a:r>
          </a:p>
        </p:txBody>
      </p:sp>
      <p:sp>
        <p:nvSpPr>
          <p:cNvPr id="11267" name="Rectangle 7"/>
          <p:cNvSpPr/>
          <p:nvPr/>
        </p:nvSpPr>
        <p:spPr>
          <a:xfrm>
            <a:off x="684213" y="3958590"/>
            <a:ext cx="4248150" cy="57626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/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algn="just" eaLnBrk="1" hangingPunct="1">
              <a:spcBef>
                <a:spcPct val="0"/>
              </a:spcBef>
              <a:buNone/>
            </a:pPr>
            <a:r>
              <a:rPr lang="zh-CN" altLang="en-US" sz="2800" b="1">
                <a:latin typeface="宋体" panose="02010600030101010101" pitchFamily="2" charset="-122"/>
                <a:ea typeface="楷体" panose="02010609060101010101" pitchFamily="1" charset="-122"/>
              </a:rPr>
              <a:t>正在发声的物体叫</a:t>
            </a: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  <a:ea typeface="楷体" panose="02010609060101010101" pitchFamily="1" charset="-122"/>
              </a:rPr>
              <a:t>声源</a:t>
            </a:r>
            <a:r>
              <a:rPr lang="zh-CN" altLang="en-US" sz="2800" b="1">
                <a:latin typeface="宋体" panose="02010600030101010101" pitchFamily="2" charset="-122"/>
                <a:ea typeface="楷体" panose="02010609060101010101" pitchFamily="1" charset="-122"/>
              </a:rPr>
              <a:t>。</a:t>
            </a:r>
          </a:p>
        </p:txBody>
      </p:sp>
      <p:sp>
        <p:nvSpPr>
          <p:cNvPr id="11268" name="Rectangle 8"/>
          <p:cNvSpPr/>
          <p:nvPr/>
        </p:nvSpPr>
        <p:spPr>
          <a:xfrm>
            <a:off x="684213" y="1510665"/>
            <a:ext cx="7704137" cy="213836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eaLnBrk="1" hangingPunct="1">
              <a:lnSpc>
                <a:spcPct val="120000"/>
              </a:lnSpc>
              <a:spcBef>
                <a:spcPct val="0"/>
              </a:spcBef>
              <a:buNone/>
            </a:pPr>
            <a:r>
              <a:rPr lang="zh-CN" altLang="en-US" sz="2800" b="1" dirty="0">
                <a:latin typeface="方正行楷简体" charset="-122"/>
                <a:ea typeface="方正行楷简体" charset="-122"/>
              </a:rPr>
              <a:t>实验</a:t>
            </a:r>
            <a:r>
              <a:rPr lang="en-US" altLang="x-none" sz="2800" b="1" dirty="0">
                <a:latin typeface="方正行楷简体" charset="-122"/>
                <a:ea typeface="方正行楷简体" charset="-122"/>
              </a:rPr>
              <a:t>3</a:t>
            </a:r>
            <a:r>
              <a:rPr lang="zh-CN" altLang="en-US" sz="2800" b="1" dirty="0">
                <a:latin typeface="方正行楷简体" charset="-122"/>
                <a:ea typeface="方正行楷简体" charset="-122"/>
              </a:rPr>
              <a:t>：</a:t>
            </a:r>
            <a:r>
              <a:rPr lang="zh-CN" altLang="en-US" sz="2800" dirty="0">
                <a:latin typeface="方正行楷简体" charset="-122"/>
                <a:ea typeface="方正行楷简体" charset="-122"/>
              </a:rPr>
              <a:t>用两只手指轻轻地放在你的喉部，然后发出声。</a:t>
            </a:r>
          </a:p>
          <a:p>
            <a:pPr marL="0" lvl="0" indent="0" eaLnBrk="1" hangingPunct="1">
              <a:lnSpc>
                <a:spcPct val="120000"/>
              </a:lnSpc>
              <a:spcBef>
                <a:spcPct val="0"/>
              </a:spcBef>
              <a:buNone/>
            </a:pPr>
            <a:r>
              <a:rPr lang="zh-CN" altLang="en-US" sz="2800" dirty="0">
                <a:latin typeface="方正行楷简体" charset="-122"/>
                <a:ea typeface="方正行楷简体" charset="-122"/>
              </a:rPr>
              <a:t>你能感觉到喉部在振动吗？</a:t>
            </a:r>
          </a:p>
          <a:p>
            <a:pPr marL="0" lvl="0" indent="0" eaLnBrk="1" hangingPunct="1">
              <a:lnSpc>
                <a:spcPct val="120000"/>
              </a:lnSpc>
              <a:spcBef>
                <a:spcPct val="0"/>
              </a:spcBef>
              <a:buNone/>
            </a:pPr>
            <a:r>
              <a:rPr lang="zh-CN" altLang="en-US" sz="2800" dirty="0">
                <a:latin typeface="方正行楷简体" charset="-122"/>
                <a:ea typeface="方正行楷简体" charset="-122"/>
              </a:rPr>
              <a:t>你知道是什么部位在振动吗？</a:t>
            </a:r>
          </a:p>
        </p:txBody>
      </p:sp>
      <p:pic>
        <p:nvPicPr>
          <p:cNvPr id="11269" name="Picture 9" descr="0270400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571808" y="2156778"/>
            <a:ext cx="2881312" cy="3459162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  <p:bldP spid="11267" grpId="0"/>
      <p:bldP spid="1126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图形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79765" y="224790"/>
            <a:ext cx="592455" cy="592455"/>
          </a:xfrm>
          <a:prstGeom prst="rect">
            <a:avLst/>
          </a:prstGeom>
        </p:spPr>
      </p:pic>
      <p:pic>
        <p:nvPicPr>
          <p:cNvPr id="12290" name="Picture 4" descr="暴风截屏2012042402352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64490" y="1539240"/>
            <a:ext cx="4105275" cy="32829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291" name="Text Box 6"/>
          <p:cNvSpPr txBox="1"/>
          <p:nvPr/>
        </p:nvSpPr>
        <p:spPr>
          <a:xfrm>
            <a:off x="1802765" y="5139690"/>
            <a:ext cx="5761038" cy="11588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eaLnBrk="1" hangingPunct="1">
              <a:lnSpc>
                <a:spcPct val="125000"/>
              </a:lnSpc>
              <a:spcBef>
                <a:spcPct val="0"/>
              </a:spcBef>
              <a:buNone/>
            </a:pPr>
            <a:r>
              <a:rPr lang="zh-CN" altLang="en-US" sz="2800">
                <a:latin typeface="宋体" panose="02010600030101010101" pitchFamily="2" charset="-122"/>
              </a:rPr>
              <a:t>我们用</a:t>
            </a:r>
            <a:r>
              <a:rPr lang="zh-CN" altLang="en-US" sz="2800">
                <a:solidFill>
                  <a:srgbClr val="FF3399"/>
                </a:solidFill>
                <a:latin typeface="宋体" panose="02010600030101010101" pitchFamily="2" charset="-122"/>
              </a:rPr>
              <a:t>转换法</a:t>
            </a:r>
            <a:r>
              <a:rPr lang="zh-CN" altLang="en-US" sz="2800">
                <a:latin typeface="宋体" panose="02010600030101010101" pitchFamily="2" charset="-122"/>
              </a:rPr>
              <a:t>把不容易观察到的现象间接表现出来。</a:t>
            </a:r>
            <a:endParaRPr lang="zh-CN" altLang="en-US" sz="2800">
              <a:solidFill>
                <a:srgbClr val="0066CC"/>
              </a:solidFill>
              <a:latin typeface="宋体" panose="02010600030101010101" pitchFamily="2" charset="-122"/>
            </a:endParaRPr>
          </a:p>
        </p:txBody>
      </p:sp>
      <p:sp>
        <p:nvSpPr>
          <p:cNvPr id="12292" name="Text Box 6"/>
          <p:cNvSpPr txBox="1"/>
          <p:nvPr/>
        </p:nvSpPr>
        <p:spPr>
          <a:xfrm>
            <a:off x="4612640" y="2836228"/>
            <a:ext cx="4464050" cy="62388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eaLnBrk="1" hangingPunct="1">
              <a:lnSpc>
                <a:spcPct val="125000"/>
              </a:lnSpc>
              <a:spcBef>
                <a:spcPct val="0"/>
              </a:spcBef>
              <a:buNone/>
            </a:pPr>
            <a:r>
              <a:rPr lang="zh-CN" altLang="en-US" sz="2800" b="1" dirty="0">
                <a:latin typeface="楷体_GB2312" charset="-122"/>
                <a:ea typeface="楷体_GB2312" charset="-122"/>
              </a:rPr>
              <a:t>1.发声的</a:t>
            </a: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音叉是否在振动</a:t>
            </a:r>
            <a:r>
              <a:rPr lang="zh-CN" altLang="en-US" sz="2800" b="1" dirty="0">
                <a:latin typeface="宋体" panose="02010600030101010101" pitchFamily="2" charset="-122"/>
              </a:rPr>
              <a:t>？</a:t>
            </a:r>
            <a:endParaRPr lang="zh-CN" altLang="en-US" sz="2800" b="1" dirty="0">
              <a:solidFill>
                <a:srgbClr val="0066CC"/>
              </a:solidFill>
              <a:latin typeface="宋体" panose="02010600030101010101" pitchFamily="2" charset="-122"/>
            </a:endParaRPr>
          </a:p>
        </p:txBody>
      </p:sp>
      <p:sp>
        <p:nvSpPr>
          <p:cNvPr id="12293" name="Text Box 6"/>
          <p:cNvSpPr txBox="1"/>
          <p:nvPr/>
        </p:nvSpPr>
        <p:spPr>
          <a:xfrm>
            <a:off x="4684078" y="3987165"/>
            <a:ext cx="3887787" cy="6254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eaLnBrk="1" hangingPunct="1">
              <a:lnSpc>
                <a:spcPct val="125000"/>
              </a:lnSpc>
              <a:spcBef>
                <a:spcPct val="0"/>
              </a:spcBef>
              <a:buNone/>
            </a:pPr>
            <a:r>
              <a:rPr lang="zh-CN" altLang="en-US" sz="2800" b="1" dirty="0">
                <a:latin typeface="楷体_GB2312" charset="-122"/>
                <a:ea typeface="楷体_GB2312" charset="-122"/>
              </a:rPr>
              <a:t>2.乒乓球起什么作用</a:t>
            </a:r>
            <a:r>
              <a:rPr lang="zh-CN" altLang="en-US" sz="2800" b="1" dirty="0">
                <a:latin typeface="宋体" panose="02010600030101010101" pitchFamily="2" charset="-122"/>
              </a:rPr>
              <a:t>？</a:t>
            </a:r>
            <a:endParaRPr lang="zh-CN" altLang="en-US" sz="2800" b="1" dirty="0">
              <a:solidFill>
                <a:srgbClr val="0066CC"/>
              </a:solidFill>
              <a:latin typeface="宋体" panose="02010600030101010101" pitchFamily="2" charset="-122"/>
            </a:endParaRPr>
          </a:p>
        </p:txBody>
      </p:sp>
      <p:sp>
        <p:nvSpPr>
          <p:cNvPr id="12294" name="文本框 12293"/>
          <p:cNvSpPr txBox="1"/>
          <p:nvPr/>
        </p:nvSpPr>
        <p:spPr>
          <a:xfrm>
            <a:off x="4612640" y="1683703"/>
            <a:ext cx="4449763" cy="82391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rgbClr val="0000FF"/>
                </a:solidFill>
                <a:latin typeface="Arial" panose="020B0604020202020204" charset="-76"/>
              </a:rPr>
              <a:t>观察左图，尝试着做这个实验，</a:t>
            </a:r>
          </a:p>
          <a:p>
            <a:r>
              <a:rPr lang="zh-CN" altLang="en-US" sz="2400" b="1" dirty="0">
                <a:solidFill>
                  <a:srgbClr val="0000FF"/>
                </a:solidFill>
                <a:latin typeface="Arial" panose="020B0604020202020204" charset="-76"/>
              </a:rPr>
              <a:t>回答下列问题：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2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ldLvl="0"/>
      <p:bldP spid="12292" grpId="0" bldLvl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图形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79765" y="224790"/>
            <a:ext cx="592455" cy="592455"/>
          </a:xfrm>
          <a:prstGeom prst="rect">
            <a:avLst/>
          </a:prstGeom>
        </p:spPr>
      </p:pic>
      <p:pic>
        <p:nvPicPr>
          <p:cNvPr id="13314" name="Picture 4" descr="0280400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00980" y="1457325"/>
            <a:ext cx="3292475" cy="36004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315" name="Text Box 6"/>
          <p:cNvSpPr txBox="1"/>
          <p:nvPr/>
        </p:nvSpPr>
        <p:spPr>
          <a:xfrm>
            <a:off x="619443" y="2105025"/>
            <a:ext cx="4535487" cy="25654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eaLnBrk="1" hangingPunct="1">
              <a:lnSpc>
                <a:spcPct val="145000"/>
              </a:lnSpc>
              <a:spcBef>
                <a:spcPct val="0"/>
              </a:spcBef>
              <a:buNone/>
            </a:pPr>
            <a:r>
              <a:rPr lang="zh-CN" altLang="en-US" sz="2800" b="1">
                <a:solidFill>
                  <a:srgbClr val="0000FF"/>
                </a:solidFill>
                <a:latin typeface="宋体" panose="02010600030101010101" pitchFamily="2" charset="-122"/>
                <a:ea typeface="方正行楷简体" charset="-122"/>
              </a:rPr>
              <a:t>实验：逐渐抽出玻璃罩里面的空气，注意声音的变化。</a:t>
            </a:r>
          </a:p>
          <a:p>
            <a:pPr marL="0" lvl="0" indent="0" eaLnBrk="1" hangingPunct="1">
              <a:lnSpc>
                <a:spcPct val="145000"/>
              </a:lnSpc>
              <a:spcBef>
                <a:spcPct val="0"/>
              </a:spcBef>
              <a:buNone/>
            </a:pPr>
            <a:r>
              <a:rPr lang="zh-CN" altLang="en-US" sz="2800" b="1">
                <a:solidFill>
                  <a:srgbClr val="0000FF"/>
                </a:solidFill>
                <a:latin typeface="宋体" panose="02010600030101010101" pitchFamily="2" charset="-122"/>
                <a:ea typeface="方正行楷简体" charset="-122"/>
              </a:rPr>
              <a:t>再让空气逐渐进入玻璃罩，注意声音的变化。</a:t>
            </a:r>
          </a:p>
        </p:txBody>
      </p:sp>
      <p:sp>
        <p:nvSpPr>
          <p:cNvPr id="13316" name="Text Box 6"/>
          <p:cNvSpPr txBox="1"/>
          <p:nvPr/>
        </p:nvSpPr>
        <p:spPr>
          <a:xfrm>
            <a:off x="1052830" y="5200650"/>
            <a:ext cx="7775575" cy="6254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eaLnBrk="1" hangingPunct="1">
              <a:lnSpc>
                <a:spcPct val="125000"/>
              </a:lnSpc>
              <a:spcBef>
                <a:spcPct val="0"/>
              </a:spcBef>
              <a:buNone/>
            </a:pPr>
            <a:r>
              <a:rPr lang="zh-CN" altLang="en-US" sz="2800" b="1">
                <a:latin typeface="宋体" panose="02010600030101010101" pitchFamily="2" charset="-122"/>
                <a:ea typeface="方正行楷简体" charset="-122"/>
              </a:rPr>
              <a:t>结论</a:t>
            </a:r>
            <a:r>
              <a:rPr lang="zh-CN" altLang="en-US" sz="2800">
                <a:latin typeface="楷体_GB2312" charset="-122"/>
                <a:ea typeface="方正行楷简体" charset="-122"/>
              </a:rPr>
              <a:t>：空气能传播声音，</a:t>
            </a:r>
            <a:r>
              <a:rPr lang="zh-CN" altLang="en-US" sz="2800">
                <a:solidFill>
                  <a:srgbClr val="FF0000"/>
                </a:solidFill>
                <a:latin typeface="楷体_GB2312" charset="-122"/>
                <a:ea typeface="方正行楷简体" charset="-122"/>
              </a:rPr>
              <a:t>真空不能传声</a:t>
            </a:r>
            <a:r>
              <a:rPr lang="zh-CN" altLang="en-US" sz="2800">
                <a:latin typeface="楷体_GB2312" charset="-122"/>
                <a:ea typeface="方正行楷简体" charset="-122"/>
              </a:rPr>
              <a:t>。</a:t>
            </a:r>
            <a:endParaRPr lang="zh-CN" altLang="en-US" sz="2800">
              <a:solidFill>
                <a:srgbClr val="0066CC"/>
              </a:solidFill>
              <a:latin typeface="宋体" panose="02010600030101010101" pitchFamily="2" charset="-122"/>
              <a:ea typeface="方正行楷简体" charset="-122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/>
      <p:bldP spid="1331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15"/>
  <p:tag name="KSO_WM_TAG_VERSION" val="1.0"/>
  <p:tag name="KSO_WM_SLIDE_ID" val="custom596_12"/>
  <p:tag name="KSO_WM_SLIDE_INDEX" val="12"/>
  <p:tag name="KSO_WM_SLIDE_ITEM_CNT" val="2"/>
  <p:tag name="KSO_WM_SLIDE_LAYOUT" val="a_b_e"/>
  <p:tag name="KSO_WM_SLIDE_LAYOUT_CNT" val="1_1_1"/>
  <p:tag name="KSO_WM_SLIDE_TYPE" val="sectionTitle"/>
  <p:tag name="KSO_WM_BEAUTIFY_FLAG" val="#wm#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1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596"/>
  <p:tag name="KSO_WM_UNIT_TYPE" val="a"/>
  <p:tag name="KSO_WM_UNIT_INDEX" val="1"/>
  <p:tag name="KSO_WM_UNIT_ID" val="custom596_12*a*1"/>
  <p:tag name="KSO_WM_UNIT_CLEAR" val="1"/>
  <p:tag name="KSO_WM_UNIT_LAYERLEVEL" val="1"/>
  <p:tag name="KSO_WM_UNIT_VALUE" val="13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596"/>
  <p:tag name="KSO_WM_UNIT_TYPE" val="b"/>
  <p:tag name="KSO_WM_UNIT_INDEX" val="1"/>
  <p:tag name="KSO_WM_UNIT_ID" val="custom596_1*b*1"/>
  <p:tag name="KSO_WM_UNIT_CLEAR" val="1"/>
  <p:tag name="KSO_WM_UNIT_LAYERLEVEL" val="1"/>
  <p:tag name="KSO_WM_UNIT_VALUE" val="66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15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596"/>
  <p:tag name="KSO_WM_UNIT_TYPE" val="b"/>
  <p:tag name="KSO_WM_UNIT_INDEX" val="1"/>
  <p:tag name="KSO_WM_UNIT_ID" val="custom596_1*b*1"/>
  <p:tag name="KSO_WM_UNIT_CLEAR" val="1"/>
  <p:tag name="KSO_WM_UNIT_LAYERLEVEL" val="1"/>
  <p:tag name="KSO_WM_UNIT_VALUE" val="66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15"/>
  <p:tag name="KSO_WM_TAG_VERSION" val="1.0"/>
  <p:tag name="KSO_WM_SLIDE_ID" val="custom596_6"/>
  <p:tag name="KSO_WM_SLIDE_INDEX" val="6"/>
  <p:tag name="KSO_WM_SLIDE_ITEM_CNT" val="1"/>
  <p:tag name="KSO_WM_SLIDE_LAYOUT" val="a_l"/>
  <p:tag name="KSO_WM_SLIDE_LAYOUT_CNT" val="1_1"/>
  <p:tag name="KSO_WM_SLIDE_TYPE" val="contents"/>
  <p:tag name="KSO_WM_BEAUTIFY_FLAG" val="#wm#"/>
  <p:tag name="KSO_WM_DIAGRAM_GROUP_CODE" val="l1-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596"/>
  <p:tag name="KSO_WM_UNIT_TYPE" val="l_h_f"/>
  <p:tag name="KSO_WM_UNIT_INDEX" val="1_1_1"/>
  <p:tag name="KSO_WM_UNIT_ID" val="custom596_6*l_h_f*1_1_1"/>
  <p:tag name="KSO_WM_UNIT_CLEAR" val="1"/>
  <p:tag name="KSO_WM_UNIT_LAYERLEVEL" val="1_1_1"/>
  <p:tag name="KSO_WM_UNIT_VALUE" val="36"/>
  <p:tag name="KSO_WM_UNIT_HIGHLIGHT" val="0"/>
  <p:tag name="KSO_WM_UNIT_COMPATIBLE" val="0"/>
  <p:tag name="KSO_WM_UNIT_PRESET_TEXT_INDEX" val="3"/>
  <p:tag name="KSO_WM_UNIT_PRESET_TEXT_LEN" val="17"/>
  <p:tag name="KSO_WM_DIAGRAM_GROUP_CODE" val="l1-1"/>
  <p:tag name="KSO_WM_UNIT_TEXT_FILL_FORE_SCHEMECOLOR_INDEX" val="13"/>
  <p:tag name="KSO_WM_UNIT_TEXT_FILL_TYPE" val="1"/>
  <p:tag name="KSO_WM_UNIT_USESOURCEFORMAT_APPLY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925142203"/>
  <p:tag name="MH_LIBRARY" val="GRAPHIC"/>
  <p:tag name="MH_ORDER" val="图片 6"/>
  <p:tag name="KSO_WM_TAG_VERSION" val="1.0"/>
  <p:tag name="KSO_WM_BEAUTIFY_FLAG" val="#wm#"/>
  <p:tag name="KSO_WM_UNIT_TYPE" val="i"/>
  <p:tag name="KSO_WM_UNIT_ID" val="258*i*0"/>
  <p:tag name="KSO_WM_TEMPLATE_CATEGORY" val="custom"/>
  <p:tag name="KSO_WM_TEMPLATE_INDEX" val="16011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596"/>
  <p:tag name="KSO_WM_UNIT_TYPE" val="b"/>
  <p:tag name="KSO_WM_UNIT_INDEX" val="1"/>
  <p:tag name="KSO_WM_UNIT_ID" val="custom596_1*b*1"/>
  <p:tag name="KSO_WM_UNIT_CLEAR" val="1"/>
  <p:tag name="KSO_WM_UNIT_LAYERLEVEL" val="1"/>
  <p:tag name="KSO_WM_UNIT_VALUE" val="66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1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596"/>
  <p:tag name="KSO_WM_UNIT_TYPE" val="b"/>
  <p:tag name="KSO_WM_UNIT_INDEX" val="1"/>
  <p:tag name="KSO_WM_UNIT_ID" val="custom596_1*b*1"/>
  <p:tag name="KSO_WM_UNIT_CLEAR" val="1"/>
  <p:tag name="KSO_WM_UNIT_LAYERLEVEL" val="1"/>
  <p:tag name="KSO_WM_UNIT_VALUE" val="66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heme/theme1.xml><?xml version="1.0" encoding="utf-8"?>
<a:theme xmlns:a="http://schemas.openxmlformats.org/drawingml/2006/main" name="Office 主题">
  <a:themeElements>
    <a:clrScheme name="21515">
      <a:dk1>
        <a:srgbClr val="5F5F5F"/>
      </a:dk1>
      <a:lt1>
        <a:srgbClr val="FFFFFF"/>
      </a:lt1>
      <a:dk2>
        <a:srgbClr val="4D4D4D"/>
      </a:dk2>
      <a:lt2>
        <a:srgbClr val="FFFFFF"/>
      </a:lt2>
      <a:accent1>
        <a:srgbClr val="47B6E7"/>
      </a:accent1>
      <a:accent2>
        <a:srgbClr val="628EE3"/>
      </a:accent2>
      <a:accent3>
        <a:srgbClr val="2BC3B5"/>
      </a:accent3>
      <a:accent4>
        <a:srgbClr val="92D050"/>
      </a:accent4>
      <a:accent5>
        <a:srgbClr val="CEB9A3"/>
      </a:accent5>
      <a:accent6>
        <a:srgbClr val="FFC000"/>
      </a:accent6>
      <a:hlink>
        <a:srgbClr val="00B0F0"/>
      </a:hlink>
      <a:folHlink>
        <a:srgbClr val="AFB2B4"/>
      </a:folHlink>
    </a:clrScheme>
    <a:fontScheme name="自定义 2">
      <a:majorFont>
        <a:latin typeface="Arial"/>
        <a:ea typeface="黑体"/>
        <a:cs typeface=""/>
      </a:majorFont>
      <a:minorFont>
        <a:latin typeface="Arial"/>
        <a:ea typeface="黑体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653</Words>
  <Application>Microsoft Office PowerPoint</Application>
  <PresentationFormat>全屏显示(4:3)</PresentationFormat>
  <Paragraphs>88</Paragraphs>
  <Slides>18</Slides>
  <Notes>15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19" baseType="lpstr">
      <vt:lpstr>Office 主题</vt:lpstr>
      <vt:lpstr>第二章 声现象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Administrator</cp:lastModifiedBy>
  <cp:revision>73</cp:revision>
  <dcterms:created xsi:type="dcterms:W3CDTF">2015-11-16T05:18:00Z</dcterms:created>
  <dcterms:modified xsi:type="dcterms:W3CDTF">2018-07-31T06:45:40Z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2052-10.1.0.7224</vt:lpwstr>
  </property>
</Properties>
</file>