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28"/>
  </p:notesMasterIdLst>
  <p:handoutMasterIdLst>
    <p:handoutMasterId r:id="rId29"/>
  </p:handoutMasterIdLst>
  <p:sldIdLst>
    <p:sldId id="256" r:id="rId4"/>
    <p:sldId id="320" r:id="rId5"/>
    <p:sldId id="271" r:id="rId6"/>
    <p:sldId id="291" r:id="rId7"/>
    <p:sldId id="321" r:id="rId8"/>
    <p:sldId id="293" r:id="rId9"/>
    <p:sldId id="343" r:id="rId10"/>
    <p:sldId id="294" r:id="rId11"/>
    <p:sldId id="323" r:id="rId12"/>
    <p:sldId id="324" r:id="rId13"/>
    <p:sldId id="368" r:id="rId14"/>
    <p:sldId id="325" r:id="rId15"/>
    <p:sldId id="326" r:id="rId16"/>
    <p:sldId id="327" r:id="rId17"/>
    <p:sldId id="328" r:id="rId18"/>
    <p:sldId id="345" r:id="rId19"/>
    <p:sldId id="360" r:id="rId20"/>
    <p:sldId id="309" r:id="rId21"/>
    <p:sldId id="292" r:id="rId22"/>
    <p:sldId id="299" r:id="rId23"/>
    <p:sldId id="359" r:id="rId24"/>
    <p:sldId id="369" r:id="rId25"/>
    <p:sldId id="341" r:id="rId26"/>
    <p:sldId id="342" r:id="rId27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2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01"/>
        <p:guide pos="27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727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037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647443" y="15779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22.2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核能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6647443" y="15779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22.2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核能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6680;&#35010;&#21464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hyperlink" Target="&#38142;&#24335;&#21453;&#24212;.sw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5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76580" y="1130300"/>
            <a:ext cx="8196580" cy="2533650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第二十二章  能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源与可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持续发展</a:t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  核能</a:t>
            </a: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199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73034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1"/>
          <p:cNvSpPr txBox="1"/>
          <p:nvPr/>
        </p:nvSpPr>
        <p:spPr>
          <a:xfrm>
            <a:off x="116585" y="3619744"/>
            <a:ext cx="3880485" cy="130873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链式反应如果不加以控制，大量原子核就在一瞬间发生裂变，释放出极大的能量。</a:t>
            </a:r>
          </a:p>
        </p:txBody>
      </p:sp>
      <p:sp>
        <p:nvSpPr>
          <p:cNvPr id="30723" name="TextBox 11"/>
          <p:cNvSpPr txBox="1"/>
          <p:nvPr/>
        </p:nvSpPr>
        <p:spPr>
          <a:xfrm>
            <a:off x="4029154" y="3613717"/>
            <a:ext cx="5102066" cy="1308735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在人类实现可控核裂变大约三年后，即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1945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，利用不加控制的核裂变制造的毁灭性武器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原子弹爆炸了。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351213" y="507982"/>
            <a:ext cx="4317206" cy="3832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50000">
                <a:schemeClr val="bg1"/>
              </a:gs>
              <a:gs pos="100000">
                <a:srgbClr val="9999FF"/>
              </a:gs>
            </a:gsLst>
            <a:lin ang="5400000" scaled="1"/>
            <a:tileRect/>
          </a:gra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原子弹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91318" y="906379"/>
            <a:ext cx="7247531" cy="2531894"/>
            <a:chOff x="791318" y="906379"/>
            <a:chExt cx="7247531" cy="2531894"/>
          </a:xfrm>
        </p:grpSpPr>
        <p:pic>
          <p:nvPicPr>
            <p:cNvPr id="2" name="图片 1" descr="435f86ee73934afc8d54c77154d04e8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1318" y="906379"/>
              <a:ext cx="7247531" cy="2531894"/>
            </a:xfrm>
            <a:prstGeom prst="rect">
              <a:avLst/>
            </a:prstGeom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0074" y="3224463"/>
              <a:ext cx="1628775" cy="21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863" y="780472"/>
            <a:ext cx="85985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缓解电力紧张的状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况，我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省正在加快核电站的相关建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设，下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列说法正确的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   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核电站将核能最终转化为电能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核反应堆中发生的是不可控制的核裂变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核能发电使用的燃料是天然气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核电站利用的核能属于可再生能源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5223765" y="1537351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90" name="图片 28689" descr="172040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316" y="1142186"/>
            <a:ext cx="3093578" cy="269509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98" name="组合 28697"/>
          <p:cNvGrpSpPr/>
          <p:nvPr/>
        </p:nvGrpSpPr>
        <p:grpSpPr>
          <a:xfrm>
            <a:off x="5561410" y="1602952"/>
            <a:ext cx="1391840" cy="414337"/>
            <a:chOff x="839" y="1706"/>
            <a:chExt cx="1169" cy="348"/>
          </a:xfrm>
        </p:grpSpPr>
        <p:sp>
          <p:nvSpPr>
            <p:cNvPr id="28680" name="矩形 15"/>
            <p:cNvSpPr/>
            <p:nvPr/>
          </p:nvSpPr>
          <p:spPr>
            <a:xfrm>
              <a:off x="839" y="1706"/>
              <a:ext cx="398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氘</a:t>
              </a:r>
            </a:p>
          </p:txBody>
        </p:sp>
        <p:sp>
          <p:nvSpPr>
            <p:cNvPr id="28681" name="矩形 16"/>
            <p:cNvSpPr/>
            <p:nvPr/>
          </p:nvSpPr>
          <p:spPr>
            <a:xfrm>
              <a:off x="1678" y="1706"/>
              <a:ext cx="33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氚</a:t>
              </a:r>
            </a:p>
          </p:txBody>
        </p:sp>
      </p:grpSp>
      <p:sp>
        <p:nvSpPr>
          <p:cNvPr id="28685" name="矩形 22"/>
          <p:cNvSpPr/>
          <p:nvPr/>
        </p:nvSpPr>
        <p:spPr>
          <a:xfrm>
            <a:off x="5156597" y="3115046"/>
            <a:ext cx="78224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Arial" panose="020B0604020202020204" pitchFamily="34" charset="0"/>
              </a:rPr>
              <a:t>氦核</a:t>
            </a:r>
          </a:p>
        </p:txBody>
      </p:sp>
      <p:sp>
        <p:nvSpPr>
          <p:cNvPr id="28686" name="矩形 23"/>
          <p:cNvSpPr/>
          <p:nvPr/>
        </p:nvSpPr>
        <p:spPr>
          <a:xfrm>
            <a:off x="6694885" y="3087661"/>
            <a:ext cx="891778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chemeClr val="tx2"/>
                </a:solidFill>
                <a:latin typeface="Arial" panose="020B0604020202020204" pitchFamily="34" charset="0"/>
              </a:rPr>
              <a:t>中子</a:t>
            </a:r>
          </a:p>
        </p:txBody>
      </p:sp>
      <p:sp>
        <p:nvSpPr>
          <p:cNvPr id="28687" name="TextBox 14"/>
          <p:cNvSpPr txBox="1"/>
          <p:nvPr/>
        </p:nvSpPr>
        <p:spPr>
          <a:xfrm>
            <a:off x="346422" y="3808726"/>
            <a:ext cx="8644414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核与氚核在超高温下结合形成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氦核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和一个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释放大量核能。这一过程就是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聚变，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也称为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热核反应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28699" name="组合 28698"/>
          <p:cNvGrpSpPr/>
          <p:nvPr/>
        </p:nvGrpSpPr>
        <p:grpSpPr>
          <a:xfrm>
            <a:off x="5831046" y="2006971"/>
            <a:ext cx="864394" cy="404813"/>
            <a:chOff x="1066" y="2024"/>
            <a:chExt cx="726" cy="340"/>
          </a:xfrm>
        </p:grpSpPr>
        <p:sp>
          <p:nvSpPr>
            <p:cNvPr id="28692" name="直接连接符 28691"/>
            <p:cNvSpPr/>
            <p:nvPr/>
          </p:nvSpPr>
          <p:spPr>
            <a:xfrm>
              <a:off x="1066" y="2024"/>
              <a:ext cx="227" cy="3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28693" name="直接连接符 28692"/>
            <p:cNvSpPr/>
            <p:nvPr/>
          </p:nvSpPr>
          <p:spPr>
            <a:xfrm flipH="1">
              <a:off x="1542" y="2024"/>
              <a:ext cx="250" cy="3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</p:grpSp>
      <p:sp>
        <p:nvSpPr>
          <p:cNvPr id="28696" name="矩形 23"/>
          <p:cNvSpPr/>
          <p:nvPr/>
        </p:nvSpPr>
        <p:spPr>
          <a:xfrm>
            <a:off x="5938838" y="3331740"/>
            <a:ext cx="81081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CC0000"/>
                </a:solidFill>
                <a:latin typeface="Arial" panose="020B0604020202020204" pitchFamily="34" charset="0"/>
              </a:rPr>
              <a:t>能量</a:t>
            </a:r>
          </a:p>
        </p:txBody>
      </p:sp>
      <p:sp>
        <p:nvSpPr>
          <p:cNvPr id="28682" name="矩形 17"/>
          <p:cNvSpPr/>
          <p:nvPr/>
        </p:nvSpPr>
        <p:spPr>
          <a:xfrm>
            <a:off x="5912644" y="2412577"/>
            <a:ext cx="7162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Arial" panose="020B0604020202020204" pitchFamily="34" charset="0"/>
              </a:rPr>
              <a:t>聚变</a:t>
            </a:r>
          </a:p>
        </p:txBody>
      </p:sp>
      <p:sp>
        <p:nvSpPr>
          <p:cNvPr id="28694" name="直接连接符 28693"/>
          <p:cNvSpPr/>
          <p:nvPr/>
        </p:nvSpPr>
        <p:spPr>
          <a:xfrm flipH="1">
            <a:off x="5750719" y="2763811"/>
            <a:ext cx="323850" cy="35123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8695" name="直接连接符 28694"/>
          <p:cNvSpPr/>
          <p:nvPr/>
        </p:nvSpPr>
        <p:spPr>
          <a:xfrm>
            <a:off x="6451997" y="2763811"/>
            <a:ext cx="323850" cy="378619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8697" name="直接连接符 28696"/>
          <p:cNvSpPr/>
          <p:nvPr/>
        </p:nvSpPr>
        <p:spPr>
          <a:xfrm flipH="1">
            <a:off x="6263879" y="2790005"/>
            <a:ext cx="0" cy="540544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grpSp>
        <p:nvGrpSpPr>
          <p:cNvPr id="2" name="组合 1"/>
          <p:cNvGrpSpPr/>
          <p:nvPr/>
        </p:nvGrpSpPr>
        <p:grpSpPr>
          <a:xfrm>
            <a:off x="276860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</a:t>
                </a:r>
                <a:r>
                  <a:rPr 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聚 变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/>
      <p:bldP spid="28686" grpId="0"/>
      <p:bldP spid="28687" grpId="0"/>
      <p:bldP spid="28696" grpId="0"/>
      <p:bldP spid="286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电子课件编制\22章\2\hydrogen-bom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5393" y="1114399"/>
            <a:ext cx="3676650" cy="3606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11"/>
          <p:cNvSpPr txBox="1"/>
          <p:nvPr/>
        </p:nvSpPr>
        <p:spPr>
          <a:xfrm>
            <a:off x="403859" y="826668"/>
            <a:ext cx="4489133" cy="1863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氘核和氚核都属于氢核的一种。大量氢核的聚变，可以在瞬间释放惊人的能量。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氢弹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利用的就是聚变瞬间释放的能量。</a:t>
            </a:r>
          </a:p>
        </p:txBody>
      </p:sp>
      <p:sp>
        <p:nvSpPr>
          <p:cNvPr id="27652" name="TextBox 11"/>
          <p:cNvSpPr txBox="1"/>
          <p:nvPr/>
        </p:nvSpPr>
        <p:spPr>
          <a:xfrm>
            <a:off x="442117" y="2769920"/>
            <a:ext cx="4413885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lIns="13500" rIns="135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可控聚变尚未实现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，海水中蕴藏着丰富的氘核，科学家预言，通过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可控聚变来利用核能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，将有望彻底解决人类能源问题。</a:t>
            </a:r>
          </a:p>
        </p:txBody>
      </p:sp>
      <p:pic>
        <p:nvPicPr>
          <p:cNvPr id="27653" name="Picture 3" descr="E:\电子课件编制\22章\2\77.jpg"/>
          <p:cNvPicPr/>
          <p:nvPr/>
        </p:nvPicPr>
        <p:blipFill>
          <a:blip r:embed="rId4" cstate="print"/>
          <a:srcRect l="48431" r="8754"/>
          <a:stretch>
            <a:fillRect/>
          </a:stretch>
        </p:blipFill>
        <p:spPr>
          <a:xfrm>
            <a:off x="5051560" y="826668"/>
            <a:ext cx="3648075" cy="35971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0" name="Picture 6" descr="D:\sustain-environ\teachinfo\IMAGES\NUCLEAR\n-power8.jpg"/>
          <p:cNvPicPr>
            <a:picLocks noChangeAspect="1"/>
          </p:cNvPicPr>
          <p:nvPr/>
        </p:nvPicPr>
        <p:blipFill>
          <a:blip r:embed="rId2" cstate="print"/>
          <a:srcRect l="-397" t="15107" r="397" b="511"/>
          <a:stretch>
            <a:fillRect/>
          </a:stretch>
        </p:blipFill>
        <p:spPr>
          <a:xfrm>
            <a:off x="1038026" y="952919"/>
            <a:ext cx="6927533" cy="3918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0"/>
          <p:cNvSpPr/>
          <p:nvPr/>
        </p:nvSpPr>
        <p:spPr>
          <a:xfrm>
            <a:off x="1904957" y="507982"/>
            <a:ext cx="5193673" cy="3832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50000">
                <a:schemeClr val="bg1"/>
              </a:gs>
              <a:gs pos="100000">
                <a:srgbClr val="9999FF"/>
              </a:gs>
            </a:gsLst>
            <a:lin ang="5400000" scaled="1"/>
            <a:tileRect/>
          </a:gra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核燃料的安全循环使用和处理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3179427" y="1786855"/>
            <a:ext cx="4672667" cy="1543574"/>
          </a:xfrm>
          <a:prstGeom prst="wedgeRoundRectCallout">
            <a:avLst>
              <a:gd name="adj1" fmla="val -70090"/>
              <a:gd name="adj2" fmla="val 11510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核电站的核废料具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放射性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，对环境会造成相当大的危害，因此要将核废料深埋到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人迹稀少的沙漠地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矩形 87042"/>
          <p:cNvSpPr/>
          <p:nvPr/>
        </p:nvSpPr>
        <p:spPr>
          <a:xfrm>
            <a:off x="560939" y="1969964"/>
            <a:ext cx="8115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Tx/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一道屏障是锆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合金的燃料包壳，它把核燃料及其裂变产物封闭起来。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4985" y="1147311"/>
            <a:ext cx="8208645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核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电站实施纵深防御、多重保护、多样性的设计原则，确保核安全。以秦山核电站为例，它有三道屏障，用于防止放射性物质的外泄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  <p:sp>
        <p:nvSpPr>
          <p:cNvPr id="88067" name="矩形 88066"/>
          <p:cNvSpPr/>
          <p:nvPr/>
        </p:nvSpPr>
        <p:spPr>
          <a:xfrm>
            <a:off x="560705" y="2738120"/>
            <a:ext cx="8413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二道屏障是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壁厚为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175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毫米钢板制成的反应堆压力容器以及相应的管道设施，它把反应堆冷却剂包容在里面，防止有放射性的反应堆冷却剂外泄。</a:t>
            </a:r>
          </a:p>
        </p:txBody>
      </p:sp>
      <p:sp>
        <p:nvSpPr>
          <p:cNvPr id="89091" name="矩形 89090"/>
          <p:cNvSpPr/>
          <p:nvPr/>
        </p:nvSpPr>
        <p:spPr>
          <a:xfrm>
            <a:off x="580758" y="3752917"/>
            <a:ext cx="83934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三道屏障是反应堆安全壳，它是高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72.5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米、外径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米、厚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米的钢筋混凝土制成的圆柱形建筑，内衬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毫米的钢板。安全壳也能抵御外部破坏。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946805" y="573637"/>
            <a:ext cx="3343734" cy="3832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50000">
                <a:schemeClr val="bg1"/>
              </a:gs>
              <a:gs pos="100000">
                <a:srgbClr val="9999FF"/>
              </a:gs>
            </a:gsLst>
            <a:lin ang="5400000" scaled="1"/>
            <a:tileRect/>
          </a:gra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核废料处理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70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80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90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2" grpId="0" bldLvl="0" animBg="1"/>
      <p:bldP spid="88067" grpId="0"/>
      <p:bldP spid="890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8193" y="908524"/>
            <a:ext cx="84031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列关于原子核聚变的说法不正确的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     ）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任何两个原子核都可以发生聚变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原子核必须在超高温下才能发生聚变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大量的氢原子核聚变时释放出惊人的能量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目前人类还不能有效地控制原子核聚变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7499242" y="1045766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3"/>
          <p:cNvGrpSpPr/>
          <p:nvPr/>
        </p:nvGrpSpPr>
        <p:grpSpPr bwMode="auto">
          <a:xfrm>
            <a:off x="3339465" y="430016"/>
            <a:ext cx="1879997" cy="474345"/>
            <a:chOff x="497257" y="753279"/>
            <a:chExt cx="1881032" cy="475146"/>
          </a:xfrm>
        </p:grpSpPr>
        <p:grpSp>
          <p:nvGrpSpPr>
            <p:cNvPr id="2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3803" y="1007913"/>
            <a:ext cx="8618861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•内江）关于核聚变，下列说法正确的是（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A．原子核必须在超高温下才能发生聚变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B．任何两个原子核都可以发生聚变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C．原子弹爆炸时释放的巨大能量来自核聚变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D．目前人类已经建成核电站，利用核聚变发电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85590" y="2528252"/>
            <a:ext cx="2528638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矩形标注 3"/>
          <p:cNvSpPr/>
          <p:nvPr/>
        </p:nvSpPr>
        <p:spPr>
          <a:xfrm>
            <a:off x="2131024" y="1708538"/>
            <a:ext cx="6230299" cy="715645"/>
          </a:xfrm>
          <a:prstGeom prst="wedgeRectCallout">
            <a:avLst>
              <a:gd name="adj1" fmla="val -36477"/>
              <a:gd name="adj2" fmla="val 68993"/>
            </a:avLst>
          </a:prstGeom>
          <a:solidFill>
            <a:srgbClr val="FFFFFF"/>
          </a:solidFill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自然界中最容易实现的聚变反应是氢的同位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素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氘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与氚的聚变，不是任意的原子核就能发生核聚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变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03" y="1836172"/>
            <a:ext cx="436245" cy="460375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2822" y="2444362"/>
            <a:ext cx="436245" cy="460375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64959" y="3138805"/>
            <a:ext cx="1120023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82181" y="3775075"/>
            <a:ext cx="942975" cy="368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endParaRPr lang="zh-CN" altLang="en-US"/>
          </a:p>
        </p:txBody>
      </p:sp>
      <p:sp>
        <p:nvSpPr>
          <p:cNvPr id="10" name="矩形标注 9"/>
          <p:cNvSpPr/>
          <p:nvPr/>
        </p:nvSpPr>
        <p:spPr>
          <a:xfrm>
            <a:off x="7670111" y="2577823"/>
            <a:ext cx="1095649" cy="455295"/>
          </a:xfrm>
          <a:prstGeom prst="wedgeRectCallout">
            <a:avLst>
              <a:gd name="adj1" fmla="val -64962"/>
              <a:gd name="adj2" fmla="val 76492"/>
            </a:avLst>
          </a:prstGeom>
          <a:solidFill>
            <a:srgbClr val="FFFFFF"/>
          </a:solidFill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核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裂变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5921934" y="4342130"/>
            <a:ext cx="1141596" cy="430530"/>
          </a:xfrm>
          <a:prstGeom prst="wedgeRectCallout">
            <a:avLst>
              <a:gd name="adj1" fmla="val 24427"/>
              <a:gd name="adj2" fmla="val -102312"/>
            </a:avLst>
          </a:prstGeom>
          <a:solidFill>
            <a:srgbClr val="FFFFFF"/>
          </a:solidFill>
          <a:ln w="28575" cmpd="sng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核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裂变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6250" y="3124171"/>
            <a:ext cx="436245" cy="460375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9737" y="3736293"/>
            <a:ext cx="436245" cy="460375"/>
          </a:xfrm>
          <a:prstGeom prst="rect">
            <a:avLst/>
          </a:prstGeom>
          <a:noFill/>
          <a:ln w="285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14" name="文本框 3"/>
          <p:cNvSpPr txBox="1"/>
          <p:nvPr/>
        </p:nvSpPr>
        <p:spPr>
          <a:xfrm>
            <a:off x="8265084" y="1162874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/>
      <p:bldP spid="7" grpId="0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占位符 160769"/>
          <p:cNvSpPr>
            <a:spLocks noGrp="1"/>
          </p:cNvSpPr>
          <p:nvPr>
            <p:ph idx="4294967295"/>
          </p:nvPr>
        </p:nvSpPr>
        <p:spPr>
          <a:xfrm>
            <a:off x="-1" y="1003781"/>
            <a:ext cx="9272337" cy="34036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发生变化的过程中释放出的能量，它又叫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能。获得核能的两条途径是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核电站是利用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的能量来发电的。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核电站的核心是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它的优点是只需消耗很少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，就可以产生大量的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能。</a:t>
            </a:r>
          </a:p>
        </p:txBody>
      </p:sp>
      <p:sp>
        <p:nvSpPr>
          <p:cNvPr id="160771" name="矩形 160770"/>
          <p:cNvSpPr/>
          <p:nvPr/>
        </p:nvSpPr>
        <p:spPr>
          <a:xfrm>
            <a:off x="2462129" y="2080115"/>
            <a:ext cx="193270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轻核聚变 </a:t>
            </a:r>
          </a:p>
        </p:txBody>
      </p:sp>
      <p:sp>
        <p:nvSpPr>
          <p:cNvPr id="160772" name="矩形 160771"/>
          <p:cNvSpPr/>
          <p:nvPr/>
        </p:nvSpPr>
        <p:spPr>
          <a:xfrm>
            <a:off x="2156026" y="1476845"/>
            <a:ext cx="1260877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原子</a:t>
            </a:r>
          </a:p>
        </p:txBody>
      </p:sp>
      <p:sp>
        <p:nvSpPr>
          <p:cNvPr id="160773" name="矩形 160772"/>
          <p:cNvSpPr/>
          <p:nvPr/>
        </p:nvSpPr>
        <p:spPr>
          <a:xfrm>
            <a:off x="1529190" y="842538"/>
            <a:ext cx="2709396" cy="79925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原子核内部结构</a:t>
            </a:r>
          </a:p>
        </p:txBody>
      </p:sp>
      <p:sp>
        <p:nvSpPr>
          <p:cNvPr id="160774" name="矩形 160773"/>
          <p:cNvSpPr/>
          <p:nvPr/>
        </p:nvSpPr>
        <p:spPr>
          <a:xfrm>
            <a:off x="490852" y="2084098"/>
            <a:ext cx="1710092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重核裂变</a:t>
            </a:r>
          </a:p>
        </p:txBody>
      </p:sp>
      <p:sp>
        <p:nvSpPr>
          <p:cNvPr id="160775" name="矩形 160774"/>
          <p:cNvSpPr/>
          <p:nvPr/>
        </p:nvSpPr>
        <p:spPr>
          <a:xfrm>
            <a:off x="2566111" y="2900025"/>
            <a:ext cx="5054589" cy="79925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原子核裂变的链式反应所产生 </a:t>
            </a:r>
          </a:p>
        </p:txBody>
      </p:sp>
      <p:sp>
        <p:nvSpPr>
          <p:cNvPr id="160776" name="矩形 160775"/>
          <p:cNvSpPr/>
          <p:nvPr/>
        </p:nvSpPr>
        <p:spPr>
          <a:xfrm>
            <a:off x="1842980" y="4181031"/>
            <a:ext cx="1087157" cy="79925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燃料 </a:t>
            </a:r>
          </a:p>
        </p:txBody>
      </p:sp>
      <p:sp>
        <p:nvSpPr>
          <p:cNvPr id="160779" name="矩形 160778"/>
          <p:cNvSpPr/>
          <p:nvPr/>
        </p:nvSpPr>
        <p:spPr>
          <a:xfrm>
            <a:off x="4257963" y="3491616"/>
            <a:ext cx="276928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核反应堆   </a:t>
            </a:r>
          </a:p>
        </p:txBody>
      </p:sp>
      <p:sp>
        <p:nvSpPr>
          <p:cNvPr id="160780" name="文本框 160779"/>
          <p:cNvSpPr txBox="1"/>
          <p:nvPr/>
        </p:nvSpPr>
        <p:spPr>
          <a:xfrm>
            <a:off x="6378412" y="4117739"/>
            <a:ext cx="443389" cy="7992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</a:t>
            </a:r>
          </a:p>
        </p:txBody>
      </p:sp>
      <p:grpSp>
        <p:nvGrpSpPr>
          <p:cNvPr id="25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/>
      <p:bldP spid="160772" grpId="0"/>
      <p:bldP spid="160773" grpId="0"/>
      <p:bldP spid="160774" grpId="0"/>
      <p:bldP spid="160775" grpId="0"/>
      <p:bldP spid="160776" grpId="0"/>
      <p:bldP spid="160779" grpId="0"/>
      <p:bldP spid="1607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2007" y="1135249"/>
            <a:ext cx="8571071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列关于核能说法正确的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A．核反应堆中发生的链式反应是不可控制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B．核电站产生的核废料仍具有放射性，一般深埋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 </a:t>
            </a:r>
            <a:endParaRPr lang="en-US" altLang="zh-CN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烟稀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少的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地方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C．核反应堆可将核能直接转化成电能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D．我国已建成可控核聚变反应堆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22889" y="1264197"/>
            <a:ext cx="42351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核能爆炸的瞬间发射出的辐射力量"/>
          <p:cNvPicPr>
            <a:picLocks noChangeAspect="1"/>
          </p:cNvPicPr>
          <p:nvPr/>
        </p:nvPicPr>
        <p:blipFill>
          <a:blip r:embed="rId2" cstate="print"/>
          <a:srcRect b="5305"/>
          <a:stretch>
            <a:fillRect/>
          </a:stretch>
        </p:blipFill>
        <p:spPr>
          <a:xfrm>
            <a:off x="466249" y="1276086"/>
            <a:ext cx="3429000" cy="2591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58370" descr="氢弹爆炸升起的蘑菇云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1058" y="1276086"/>
            <a:ext cx="34290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文本框 58371"/>
          <p:cNvSpPr txBox="1"/>
          <p:nvPr/>
        </p:nvSpPr>
        <p:spPr>
          <a:xfrm>
            <a:off x="314344" y="4046870"/>
            <a:ext cx="3864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Clr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我国第一颗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原子弹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爆炸时的情景</a:t>
            </a:r>
          </a:p>
        </p:txBody>
      </p:sp>
      <p:sp>
        <p:nvSpPr>
          <p:cNvPr id="58373" name="文本框 58372"/>
          <p:cNvSpPr txBox="1"/>
          <p:nvPr/>
        </p:nvSpPr>
        <p:spPr>
          <a:xfrm>
            <a:off x="4432832" y="3988841"/>
            <a:ext cx="386545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Clr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我国第一颗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氢弹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爆炸时的情景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3142" y="687679"/>
            <a:ext cx="811339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氢弹和原子弹能量来源于哪里？它们的原理相同吗？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7660" y="949626"/>
            <a:ext cx="8151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图是核电站工作的流程图。关于流程图中各装置的能量转化，下列说法错误的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是（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）</a:t>
            </a:r>
            <a:endParaRPr lang="zh-CN" alt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20" y="2158680"/>
            <a:ext cx="8057198" cy="5699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410528" y="2652686"/>
            <a:ext cx="81514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A．核反应堆将核能转化为内能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B．蒸汽轮机将机械能转化为内能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C．发电机将机械能转化为电能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D．各种用电器将电能转化为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zh-CN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r>
              <a:rPr 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式的能</a:t>
            </a:r>
            <a:endParaRPr lang="zh-CN" altLang="en-US" sz="2400" b="1" dirty="0">
              <a:solidFill>
                <a:srgbClr val="33333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5200" y="1616836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1" name="组合 1"/>
          <p:cNvGrpSpPr>
            <a:grpSpLocks noChangeAspect="1"/>
          </p:cNvGrpSpPr>
          <p:nvPr/>
        </p:nvGrpSpPr>
        <p:grpSpPr>
          <a:xfrm>
            <a:off x="3219133" y="515435"/>
            <a:ext cx="2411412" cy="450850"/>
            <a:chOff x="3564387" y="597378"/>
            <a:chExt cx="2247990" cy="419195"/>
          </a:xfrm>
        </p:grpSpPr>
        <p:sp>
          <p:nvSpPr>
            <p:cNvPr id="12" name="缺角矩形 11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" name="缺角矩形 1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" name="缺角矩形 2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5" name="缺角矩形 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7" name="缺角矩形 6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8" name="TextBox 15"/>
          <p:cNvSpPr txBox="1"/>
          <p:nvPr/>
        </p:nvSpPr>
        <p:spPr>
          <a:xfrm>
            <a:off x="3184208" y="47257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440" y="683895"/>
            <a:ext cx="896048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读材料，回答问题。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在常规化石能源非常紧缺的今天，核能受到越来越高的重视。如今美国电力的21%是来自核电站。核材料在原子反应堆中发生核反应产生大量的热能，冷却剂将这些热能带到热交换器将水变成水蒸气，水蒸气推动蒸汽轮机，蒸汽轮机带动发电机发电，最终实现了核能到电能的转换。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请在下面的空格中填上适当的内容：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（1）发电机发电时是让线圈在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中旋转而产生电流，这种现象在物理学中称之为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现象。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）核电站所需的核能是利用原子核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（选填“裂变”或“聚变”）所产生的。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）核电站的核废料具有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性，对环境会造成相当大的危害，因此要将核废料深埋到人迹稀少的沙漠地带。在开发新能源时，如何保护环境是人类面临的一大课题。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5560" y="2482215"/>
            <a:ext cx="8096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磁场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68780" y="2792730"/>
            <a:ext cx="13468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电磁感应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51375" y="3096895"/>
            <a:ext cx="10699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裂变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64230" y="3703955"/>
            <a:ext cx="7423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放射</a:t>
            </a:r>
          </a:p>
        </p:txBody>
      </p:sp>
      <p:grpSp>
        <p:nvGrpSpPr>
          <p:cNvPr id="13" name="组合 1"/>
          <p:cNvGrpSpPr>
            <a:grpSpLocks noChangeAspect="1"/>
          </p:cNvGrpSpPr>
          <p:nvPr/>
        </p:nvGrpSpPr>
        <p:grpSpPr>
          <a:xfrm>
            <a:off x="3217863" y="141420"/>
            <a:ext cx="2411412" cy="450850"/>
            <a:chOff x="3564387" y="597378"/>
            <a:chExt cx="2247990" cy="419195"/>
          </a:xfrm>
        </p:grpSpPr>
        <p:sp>
          <p:nvSpPr>
            <p:cNvPr id="14" name="缺角矩形 13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5" name="缺角矩形 14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6" name="缺角矩形 15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9" name="TextBox 15"/>
          <p:cNvSpPr txBox="1"/>
          <p:nvPr/>
        </p:nvSpPr>
        <p:spPr>
          <a:xfrm>
            <a:off x="3183573" y="115702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能力提升题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7" name="组合 26626"/>
          <p:cNvGrpSpPr/>
          <p:nvPr/>
        </p:nvGrpSpPr>
        <p:grpSpPr>
          <a:xfrm>
            <a:off x="512435" y="2131366"/>
            <a:ext cx="2282428" cy="621506"/>
            <a:chOff x="0" y="0"/>
            <a:chExt cx="2523" cy="522"/>
          </a:xfrm>
        </p:grpSpPr>
        <p:pic>
          <p:nvPicPr>
            <p:cNvPr id="26628" name="矩形 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523" cy="52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</p:pic>
        <p:sp>
          <p:nvSpPr>
            <p:cNvPr id="26629" name="文本框 26628"/>
            <p:cNvSpPr txBox="1"/>
            <p:nvPr/>
          </p:nvSpPr>
          <p:spPr>
            <a:xfrm>
              <a:off x="39" y="68"/>
              <a:ext cx="2449" cy="408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核能</a:t>
              </a:r>
            </a:p>
          </p:txBody>
        </p:sp>
      </p:grpSp>
      <p:grpSp>
        <p:nvGrpSpPr>
          <p:cNvPr id="26630" name="组合 26629"/>
          <p:cNvGrpSpPr/>
          <p:nvPr/>
        </p:nvGrpSpPr>
        <p:grpSpPr>
          <a:xfrm>
            <a:off x="3603329" y="1564629"/>
            <a:ext cx="2282429" cy="603647"/>
            <a:chOff x="0" y="0"/>
            <a:chExt cx="2523" cy="507"/>
          </a:xfrm>
        </p:grpSpPr>
        <p:pic>
          <p:nvPicPr>
            <p:cNvPr id="26631" name="矩形 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2523" cy="507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26632" name="文本框 26631"/>
            <p:cNvSpPr txBox="1"/>
            <p:nvPr/>
          </p:nvSpPr>
          <p:spPr>
            <a:xfrm>
              <a:off x="39" y="54"/>
              <a:ext cx="2449" cy="408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裂变</a:t>
              </a:r>
              <a:endParaRPr lang="zh-CN" altLang="en-US" sz="2400" b="1" baseline="-25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6633" name="组合 26632"/>
          <p:cNvGrpSpPr/>
          <p:nvPr/>
        </p:nvGrpSpPr>
        <p:grpSpPr>
          <a:xfrm>
            <a:off x="3601521" y="2659409"/>
            <a:ext cx="2282429" cy="603647"/>
            <a:chOff x="0" y="0"/>
            <a:chExt cx="2523" cy="507"/>
          </a:xfrm>
        </p:grpSpPr>
        <p:pic>
          <p:nvPicPr>
            <p:cNvPr id="26634" name="矩形 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523" cy="50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26635" name="文本框 26634"/>
            <p:cNvSpPr txBox="1"/>
            <p:nvPr/>
          </p:nvSpPr>
          <p:spPr>
            <a:xfrm>
              <a:off x="39" y="53"/>
              <a:ext cx="2449" cy="40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sz="2400" b="1" dirty="0">
                  <a:solidFill>
                    <a:srgbClr val="000000"/>
                  </a:solidFill>
                  <a:latin typeface="Calibri" panose="020F0502020204030204" pitchFamily="34" charset="0"/>
                </a:rPr>
                <a:t>聚变</a:t>
              </a:r>
              <a:endParaRPr lang="zh-CN" altLang="en-US" sz="2400" b="1" baseline="-250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左大括号 1"/>
          <p:cNvSpPr/>
          <p:nvPr/>
        </p:nvSpPr>
        <p:spPr>
          <a:xfrm>
            <a:off x="6132218" y="1414059"/>
            <a:ext cx="401053" cy="835819"/>
          </a:xfrm>
          <a:prstGeom prst="leftBrace">
            <a:avLst>
              <a:gd name="adj1" fmla="val 30392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8071" y="1045517"/>
            <a:ext cx="1612231" cy="51911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311" y="1184086"/>
            <a:ext cx="111280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原子弹</a:t>
            </a:r>
          </a:p>
        </p:txBody>
      </p:sp>
      <p:sp>
        <p:nvSpPr>
          <p:cNvPr id="6" name="矩形 5"/>
          <p:cNvSpPr/>
          <p:nvPr/>
        </p:nvSpPr>
        <p:spPr>
          <a:xfrm>
            <a:off x="6604311" y="2035946"/>
            <a:ext cx="1422184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核反应堆</a:t>
            </a:r>
          </a:p>
        </p:txBody>
      </p:sp>
      <p:sp>
        <p:nvSpPr>
          <p:cNvPr id="9" name="矩形 8"/>
          <p:cNvSpPr/>
          <p:nvPr/>
        </p:nvSpPr>
        <p:spPr>
          <a:xfrm>
            <a:off x="6604311" y="2801391"/>
            <a:ext cx="803425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氢弹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6068049" y="2953344"/>
            <a:ext cx="46522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左大括号 16"/>
          <p:cNvSpPr/>
          <p:nvPr/>
        </p:nvSpPr>
        <p:spPr>
          <a:xfrm>
            <a:off x="2912244" y="1978527"/>
            <a:ext cx="401053" cy="835819"/>
          </a:xfrm>
          <a:prstGeom prst="leftBrace">
            <a:avLst>
              <a:gd name="adj1" fmla="val 30392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9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</a:t>
              </a:r>
              <a:r>
                <a:rPr lang="zh-CN" altLang="en-US" sz="2100" b="1" spc="150" dirty="0" smtClean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册练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97374" y="1420072"/>
            <a:ext cx="7141699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795028" y="2808086"/>
            <a:ext cx="7385209" cy="148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核能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裂变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聚变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，知道核能的优点和可能带来的环境问题。 </a:t>
            </a:r>
          </a:p>
          <a:p>
            <a:pPr eaLnBrk="1" hangingPunct="1">
              <a:lnSpc>
                <a:spcPct val="150000"/>
              </a:lnSpc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530350" y="1078445"/>
            <a:ext cx="6772275" cy="13679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初步认识科学及相关技术对于人类生活的影响有两面性。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78815" y="630370"/>
            <a:ext cx="8214995" cy="3871595"/>
            <a:chOff x="987" y="819"/>
            <a:chExt cx="12937" cy="6097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87" y="6916"/>
              <a:ext cx="12104" cy="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993" y="4057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图片 57346" descr="原子构造"/>
          <p:cNvPicPr>
            <a:picLocks noChangeAspect="1"/>
          </p:cNvPicPr>
          <p:nvPr/>
        </p:nvPicPr>
        <p:blipFill>
          <a:blip r:embed="rId2" cstate="print"/>
          <a:srcRect r="40104" b="16414"/>
          <a:stretch>
            <a:fillRect/>
          </a:stretch>
        </p:blipFill>
        <p:spPr>
          <a:xfrm>
            <a:off x="322739" y="886751"/>
            <a:ext cx="3866824" cy="38309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8" name="左大括号 57347"/>
          <p:cNvSpPr/>
          <p:nvPr/>
        </p:nvSpPr>
        <p:spPr>
          <a:xfrm>
            <a:off x="4299744" y="2495685"/>
            <a:ext cx="161925" cy="1512094"/>
          </a:xfrm>
          <a:prstGeom prst="leftBrace">
            <a:avLst>
              <a:gd name="adj1" fmla="val 69215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4572000" y="2259859"/>
            <a:ext cx="1970723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原子核（正）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4518184" y="3796480"/>
            <a:ext cx="2586038" cy="460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核外电子（负）</a:t>
            </a:r>
          </a:p>
        </p:txBody>
      </p:sp>
      <p:sp>
        <p:nvSpPr>
          <p:cNvPr id="57351" name="左大括号 57350"/>
          <p:cNvSpPr/>
          <p:nvPr/>
        </p:nvSpPr>
        <p:spPr>
          <a:xfrm>
            <a:off x="6553676" y="1947121"/>
            <a:ext cx="228600" cy="1085850"/>
          </a:xfrm>
          <a:prstGeom prst="leftBrace">
            <a:avLst>
              <a:gd name="adj1" fmla="val 39583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6882539" y="1747986"/>
            <a:ext cx="1574006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质子（正）</a:t>
            </a:r>
          </a:p>
        </p:txBody>
      </p:sp>
      <p:sp>
        <p:nvSpPr>
          <p:cNvPr id="57353" name="文本框 57352"/>
          <p:cNvSpPr txBox="1"/>
          <p:nvPr/>
        </p:nvSpPr>
        <p:spPr>
          <a:xfrm>
            <a:off x="6782276" y="2802783"/>
            <a:ext cx="2241233" cy="4603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中子（不带电）</a:t>
            </a:r>
          </a:p>
        </p:txBody>
      </p:sp>
      <p:sp>
        <p:nvSpPr>
          <p:cNvPr id="57354" name="任意多边形 57353"/>
          <p:cNvSpPr/>
          <p:nvPr/>
        </p:nvSpPr>
        <p:spPr>
          <a:xfrm>
            <a:off x="3456860" y="3008845"/>
            <a:ext cx="732235" cy="485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6600FF"/>
              </a:gs>
            </a:gsLst>
            <a:lin ang="0" scaled="1"/>
            <a:tileRect/>
          </a:gra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6860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核能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bldLvl="0" animBg="1"/>
      <p:bldP spid="57350" grpId="0" bldLvl="0" animBg="1"/>
      <p:bldP spid="57352" grpId="0" bldLvl="0" animBg="1"/>
      <p:bldP spid="5735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C:\Users\John\AppData\Roaming\Tencent\Users\76476908\QQ\WinTemp\RichOle\SCP_BBN$4WULZFMWK(N%8ON.jpg"/>
          <p:cNvPicPr>
            <a:picLocks noChangeAspect="1"/>
          </p:cNvPicPr>
          <p:nvPr/>
        </p:nvPicPr>
        <p:blipFill>
          <a:blip r:embed="rId2" cstate="print"/>
          <a:srcRect t="2499" b="5000"/>
          <a:stretch>
            <a:fillRect/>
          </a:stretch>
        </p:blipFill>
        <p:spPr>
          <a:xfrm>
            <a:off x="770021" y="2161393"/>
            <a:ext cx="2542975" cy="169389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Picture 2" descr="E:\电子课件编制\22章\2\12313123.jpg"/>
          <p:cNvPicPr>
            <a:picLocks noChangeAspect="1"/>
          </p:cNvPicPr>
          <p:nvPr/>
        </p:nvPicPr>
        <p:blipFill>
          <a:blip r:embed="rId3" cstate="print"/>
          <a:srcRect l="35280" b="28622"/>
          <a:stretch>
            <a:fillRect/>
          </a:stretch>
        </p:blipFill>
        <p:spPr>
          <a:xfrm>
            <a:off x="6707379" y="2038139"/>
            <a:ext cx="1806385" cy="17229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0" name="组合 34819"/>
          <p:cNvGrpSpPr>
            <a:grpSpLocks noChangeAspect="1"/>
          </p:cNvGrpSpPr>
          <p:nvPr/>
        </p:nvGrpSpPr>
        <p:grpSpPr>
          <a:xfrm>
            <a:off x="3966850" y="1943960"/>
            <a:ext cx="1899234" cy="1911332"/>
            <a:chOff x="0" y="0"/>
            <a:chExt cx="2774082" cy="2644700"/>
          </a:xfrm>
        </p:grpSpPr>
        <p:pic>
          <p:nvPicPr>
            <p:cNvPr id="34821" name="Picture 2" descr="E:\电子课件编制\22章\2\12313123.jpg"/>
            <p:cNvPicPr>
              <a:picLocks noChangeAspect="1"/>
            </p:cNvPicPr>
            <p:nvPr/>
          </p:nvPicPr>
          <p:blipFill>
            <a:blip r:embed="rId3" cstate="print"/>
            <a:srcRect l="35280" b="28622"/>
            <a:stretch>
              <a:fillRect/>
            </a:stretch>
          </p:blipFill>
          <p:spPr>
            <a:xfrm>
              <a:off x="0" y="0"/>
              <a:ext cx="2774082" cy="2644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2" name="Picture 2" descr="E:\电子课件编制\22章\2\12313123.jpg"/>
            <p:cNvPicPr>
              <a:picLocks noChangeAspect="1"/>
            </p:cNvPicPr>
            <p:nvPr/>
          </p:nvPicPr>
          <p:blipFill>
            <a:blip r:embed="rId3" cstate="print"/>
            <a:srcRect l="19565" t="51717" r="63635" b="40509"/>
            <a:stretch>
              <a:fillRect/>
            </a:stretch>
          </p:blipFill>
          <p:spPr>
            <a:xfrm rot="5958979">
              <a:off x="272410" y="954669"/>
              <a:ext cx="720080" cy="2880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3" name="Picture 2" descr="E:\电子课件编制\22章\2\12313123.jpg"/>
            <p:cNvPicPr>
              <a:picLocks noChangeAspect="1"/>
            </p:cNvPicPr>
            <p:nvPr/>
          </p:nvPicPr>
          <p:blipFill>
            <a:blip r:embed="rId3" cstate="print"/>
            <a:srcRect l="19565" t="51717" r="63635" b="40509"/>
            <a:stretch>
              <a:fillRect/>
            </a:stretch>
          </p:blipFill>
          <p:spPr>
            <a:xfrm rot="9509615">
              <a:off x="1035841" y="1490118"/>
              <a:ext cx="720080" cy="2880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4824" name="TextBox 8"/>
          <p:cNvSpPr txBox="1"/>
          <p:nvPr/>
        </p:nvSpPr>
        <p:spPr>
          <a:xfrm>
            <a:off x="241701" y="3864715"/>
            <a:ext cx="8676799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Arial" panose="020B0604020202020204" pitchFamily="34" charset="0"/>
              </a:rPr>
              <a:t>       质</a:t>
            </a:r>
            <a:r>
              <a:rPr lang="zh-CN" altLang="en-US" sz="2100" b="1" dirty="0">
                <a:latin typeface="Arial" panose="020B0604020202020204" pitchFamily="34" charset="0"/>
              </a:rPr>
              <a:t>量较大的原子核发生分裂或者质量较小的原子核相互结合时，就有可能释放出惊人的能量，这就是</a:t>
            </a:r>
            <a:r>
              <a:rPr lang="zh-CN" altLang="en-US" sz="2100" b="1" dirty="0">
                <a:solidFill>
                  <a:srgbClr val="CC0000"/>
                </a:solidFill>
                <a:latin typeface="Arial" panose="020B0604020202020204" pitchFamily="34" charset="0"/>
              </a:rPr>
              <a:t>核能</a:t>
            </a:r>
            <a:r>
              <a:rPr lang="zh-CN" altLang="en-US" sz="2100" b="1" dirty="0">
                <a:latin typeface="Arial" panose="020B0604020202020204" pitchFamily="34" charset="0"/>
              </a:rPr>
              <a:t>。</a:t>
            </a:r>
            <a:endParaRPr lang="en-US" altLang="zh-CN" sz="2100" b="1" dirty="0">
              <a:latin typeface="Arial" panose="020B0604020202020204" pitchFamily="34" charset="0"/>
            </a:endParaRPr>
          </a:p>
        </p:txBody>
      </p:sp>
      <p:sp>
        <p:nvSpPr>
          <p:cNvPr id="34827" name="TextBox 8"/>
          <p:cNvSpPr txBox="1"/>
          <p:nvPr/>
        </p:nvSpPr>
        <p:spPr>
          <a:xfrm>
            <a:off x="141923" y="1064869"/>
            <a:ext cx="8768239" cy="10618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      质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子</a:t>
            </a:r>
            <a:r>
              <a:rPr lang="zh-CN" altLang="en-US" sz="2100" b="1" dirty="0">
                <a:latin typeface="Arial" panose="020B0604020202020204" pitchFamily="34" charset="0"/>
              </a:rPr>
              <a:t>和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中子</a:t>
            </a:r>
            <a:r>
              <a:rPr lang="zh-CN" altLang="en-US" sz="2100" b="1" dirty="0">
                <a:latin typeface="Arial" panose="020B0604020202020204" pitchFamily="34" charset="0"/>
              </a:rPr>
              <a:t>依靠强大的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</a:rPr>
              <a:t>核力</a:t>
            </a:r>
            <a:r>
              <a:rPr lang="zh-CN" altLang="en-US" sz="2100" b="1" dirty="0">
                <a:latin typeface="Arial" panose="020B0604020202020204" pitchFamily="34" charset="0"/>
              </a:rPr>
              <a:t>紧密地结合在一起。要使它们分裂或结合都是极其困难的。</a:t>
            </a:r>
            <a:endParaRPr lang="en-US" altLang="zh-CN" sz="2100" b="1" dirty="0">
              <a:latin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31447" y="473203"/>
            <a:ext cx="2334637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核 能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build="p"/>
      <p:bldP spid="348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2605" y="1144336"/>
            <a:ext cx="79883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裂变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：质量较大的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原子核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中子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轰击下分裂成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个新原子核，并释放能量的过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程。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68600" y="563880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 b="1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</a:t>
                </a:r>
                <a:r>
                  <a:rPr lang="zh-CN" altLang="en-US" sz="2400" b="1" dirty="0" smtClean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点 </a:t>
                </a:r>
                <a:r>
                  <a:rPr lang="en-US" sz="2400" b="1" dirty="0" smtClean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裂 变</a:t>
              </a:r>
              <a:endPara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0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420" y="1960683"/>
            <a:ext cx="3599113" cy="26386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11"/>
          <p:cNvSpPr txBox="1"/>
          <p:nvPr/>
        </p:nvSpPr>
        <p:spPr>
          <a:xfrm>
            <a:off x="535940" y="2329726"/>
            <a:ext cx="3787407" cy="2526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1938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年，科学家用中子轰击质量比较大的铀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原子核，使其发生了裂变。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铀全部裂变，释放的能量超过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2 000t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煤完全燃烧时释放的能量。</a:t>
            </a:r>
          </a:p>
        </p:txBody>
      </p:sp>
      <p:grpSp>
        <p:nvGrpSpPr>
          <p:cNvPr id="24" name="组合 23"/>
          <p:cNvGrpSpPr/>
          <p:nvPr/>
        </p:nvGrpSpPr>
        <p:grpSpPr>
          <a:xfrm flipH="1">
            <a:off x="7965533" y="1780306"/>
            <a:ext cx="873667" cy="3160119"/>
            <a:chOff x="464930" y="1150512"/>
            <a:chExt cx="837045" cy="3160119"/>
          </a:xfrm>
        </p:grpSpPr>
        <p:sp>
          <p:nvSpPr>
            <p:cNvPr id="25" name="右箭头标注 18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09346" y="1189656"/>
              <a:ext cx="465779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TextBox 20"/>
            <p:cNvSpPr txBox="1"/>
            <p:nvPr/>
          </p:nvSpPr>
          <p:spPr>
            <a:xfrm>
              <a:off x="564021" y="1619154"/>
              <a:ext cx="412825" cy="2691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片演示核裂变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Box 14"/>
          <p:cNvSpPr txBox="1"/>
          <p:nvPr/>
        </p:nvSpPr>
        <p:spPr>
          <a:xfrm>
            <a:off x="680319" y="1500171"/>
            <a:ext cx="7423150" cy="257666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中子轰击铀核，铀核才能发生裂变，放出能量。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界中子停止轰击，裂变也就停止了。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样才能让裂变继续下去呢？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233291" y="852236"/>
            <a:ext cx="4317206" cy="38324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999FF"/>
              </a:gs>
              <a:gs pos="50000">
                <a:schemeClr val="bg1"/>
              </a:gs>
              <a:gs pos="100000">
                <a:srgbClr val="9999FF"/>
              </a:gs>
            </a:gsLst>
            <a:lin ang="5400000" scaled="1"/>
            <a:tileRect/>
          </a:gradFill>
          <a:ln w="28575" cap="flat" cmpd="sng">
            <a:solidFill>
              <a:srgbClr val="EAEAEA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生裂变的条件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9" name="图片 32778" descr="8@9VH_%MW93WVL%~3%OP@4U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4039" y="1264178"/>
            <a:ext cx="3178016" cy="19826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21509"/>
          <p:cNvSpPr txBox="1"/>
          <p:nvPr/>
        </p:nvSpPr>
        <p:spPr>
          <a:xfrm>
            <a:off x="350699" y="3467685"/>
            <a:ext cx="82010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当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中子轰击铀核时，铀核发生裂变，释放大量核能的同时产生出几个新的中子，这些中子又会轰击其他铀核，使它们也发生裂变。由此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，链式裂变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就是铀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核持续裂变的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现象。</a:t>
            </a:r>
          </a:p>
        </p:txBody>
      </p:sp>
      <p:pic>
        <p:nvPicPr>
          <p:cNvPr id="7" name="图片 6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93370" y="1288706"/>
            <a:ext cx="2759075" cy="195770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294191" y="493941"/>
            <a:ext cx="2334637" cy="481013"/>
            <a:chOff x="2104699" y="599994"/>
            <a:chExt cx="3958508" cy="481013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104699" y="599994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2191591" y="599994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链式反应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4796" y="1098424"/>
            <a:ext cx="942948" cy="2147987"/>
            <a:chOff x="359027" y="1150512"/>
            <a:chExt cx="942948" cy="2147987"/>
          </a:xfrm>
        </p:grpSpPr>
        <p:sp>
          <p:nvSpPr>
            <p:cNvPr id="27" name="右箭头标注 18"/>
            <p:cNvSpPr/>
            <p:nvPr/>
          </p:nvSpPr>
          <p:spPr>
            <a:xfrm>
              <a:off x="464930" y="1150512"/>
              <a:ext cx="837045" cy="2147987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0"/>
            <p:cNvSpPr txBox="1"/>
            <p:nvPr/>
          </p:nvSpPr>
          <p:spPr>
            <a:xfrm>
              <a:off x="359027" y="1678759"/>
              <a:ext cx="677108" cy="15378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片演示链式反应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635" y="1047115"/>
            <a:ext cx="6221095" cy="3369945"/>
          </a:xfrm>
          <a:prstGeom prst="rect">
            <a:avLst/>
          </a:prstGeom>
        </p:spPr>
      </p:pic>
      <p:sp>
        <p:nvSpPr>
          <p:cNvPr id="31746" name="TextBox 11"/>
          <p:cNvSpPr txBox="1"/>
          <p:nvPr/>
        </p:nvSpPr>
        <p:spPr>
          <a:xfrm>
            <a:off x="330200" y="1222676"/>
            <a:ext cx="2469515" cy="2120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电站的核心设备是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核反应堆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。核反应堆是原子核发生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链式反应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的场所。</a:t>
            </a:r>
          </a:p>
        </p:txBody>
      </p:sp>
      <p:sp>
        <p:nvSpPr>
          <p:cNvPr id="138245" name="矩形 138244"/>
          <p:cNvSpPr/>
          <p:nvPr/>
        </p:nvSpPr>
        <p:spPr>
          <a:xfrm>
            <a:off x="3238968" y="4493553"/>
            <a:ext cx="405271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核能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→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内能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→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机械能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→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电能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860885" y="493941"/>
            <a:ext cx="5430252" cy="481013"/>
            <a:chOff x="2104699" y="599994"/>
            <a:chExt cx="3958508" cy="481013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104699" y="599994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2191591" y="599994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核能的和平利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核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电站 </a:t>
              </a:r>
            </a:p>
          </p:txBody>
        </p:sp>
      </p:grpSp>
      <p:sp>
        <p:nvSpPr>
          <p:cNvPr id="3" name="TextBox 11"/>
          <p:cNvSpPr txBox="1"/>
          <p:nvPr/>
        </p:nvSpPr>
        <p:spPr>
          <a:xfrm>
            <a:off x="330200" y="3433445"/>
            <a:ext cx="203898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1942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年，人类利用核反应堆第一次实现了可控制的铀核裂变。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Microsoft Office PowerPoint</Application>
  <PresentationFormat>全屏显示(16:9)</PresentationFormat>
  <Paragraphs>132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《七彩课堂》课件模板（新）</vt:lpstr>
      <vt:lpstr>1_《七彩课堂》课件模板（新）</vt:lpstr>
      <vt:lpstr>自定义设计方案</vt:lpstr>
      <vt:lpstr>第二十二章  能源与可持续发展  第2节    核能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41</cp:revision>
  <dcterms:created xsi:type="dcterms:W3CDTF">2018-03-01T02:03:00Z</dcterms:created>
  <dcterms:modified xsi:type="dcterms:W3CDTF">2019-11-12T09:19:49Z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