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mf" ContentType="image/x-wm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658" r:id="rId6"/>
    <p:sldId id="3642" r:id="rId7"/>
    <p:sldId id="3643" r:id="rId8"/>
    <p:sldId id="3644" r:id="rId9"/>
    <p:sldId id="3645" r:id="rId10"/>
    <p:sldId id="3646" r:id="rId11"/>
    <p:sldId id="3647" r:id="rId12"/>
    <p:sldId id="3648" r:id="rId13"/>
    <p:sldId id="3649" r:id="rId14"/>
    <p:sldId id="3650" r:id="rId15"/>
    <p:sldId id="3651" r:id="rId16"/>
    <p:sldId id="3652" r:id="rId17"/>
    <p:sldId id="3653" r:id="rId18"/>
    <p:sldId id="3654" r:id="rId19"/>
    <p:sldId id="3655" r:id="rId20"/>
    <p:sldId id="3659" r:id="rId21"/>
    <p:sldId id="3660" r:id="rId22"/>
    <p:sldId id="3661" r:id="rId23"/>
    <p:sldId id="3662" r:id="rId24"/>
    <p:sldId id="3663" r:id="rId25"/>
    <p:sldId id="3664" r:id="rId26"/>
    <p:sldId id="3665" r:id="rId27"/>
    <p:sldId id="3666" r:id="rId28"/>
    <p:sldId id="3667" r:id="rId29"/>
    <p:sldId id="3657" r:id="rId30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6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46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tags" Target="tags/tag401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1.xml" /><Relationship Id="rId4" Type="http://schemas.openxmlformats.org/officeDocument/2006/relationships/tags" Target="../tags/tag292.xml" /><Relationship Id="rId5" Type="http://schemas.openxmlformats.org/officeDocument/2006/relationships/tags" Target="../tags/tag293.xml" /><Relationship Id="rId6" Type="http://schemas.openxmlformats.org/officeDocument/2006/relationships/tags" Target="../tags/tag294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2.xml" /><Relationship Id="rId4" Type="http://schemas.openxmlformats.org/officeDocument/2006/relationships/tags" Target="../tags/tag303.xml" /><Relationship Id="rId5" Type="http://schemas.openxmlformats.org/officeDocument/2006/relationships/tags" Target="../tags/tag304.xml" /><Relationship Id="rId6" Type="http://schemas.openxmlformats.org/officeDocument/2006/relationships/tags" Target="../tags/tag305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3.xml" /><Relationship Id="rId4" Type="http://schemas.openxmlformats.org/officeDocument/2006/relationships/tags" Target="../tags/tag314.xml" /><Relationship Id="rId5" Type="http://schemas.openxmlformats.org/officeDocument/2006/relationships/tags" Target="../tags/tag315.xml" /><Relationship Id="rId6" Type="http://schemas.openxmlformats.org/officeDocument/2006/relationships/tags" Target="../tags/tag316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8.xml" /><Relationship Id="rId4" Type="http://schemas.openxmlformats.org/officeDocument/2006/relationships/tags" Target="../tags/tag329.xml" /><Relationship Id="rId5" Type="http://schemas.openxmlformats.org/officeDocument/2006/relationships/tags" Target="../tags/tag330.xml" /><Relationship Id="rId6" Type="http://schemas.openxmlformats.org/officeDocument/2006/relationships/tags" Target="../tags/tag33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3.xml" /><Relationship Id="rId4" Type="http://schemas.openxmlformats.org/officeDocument/2006/relationships/tags" Target="../tags/tag354.xml" /><Relationship Id="rId5" Type="http://schemas.openxmlformats.org/officeDocument/2006/relationships/tags" Target="../tags/tag355.xml" /><Relationship Id="rId6" Type="http://schemas.openxmlformats.org/officeDocument/2006/relationships/tags" Target="../tags/tag356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4.xml" /><Relationship Id="rId4" Type="http://schemas.openxmlformats.org/officeDocument/2006/relationships/tags" Target="../tags/tag365.xml" /><Relationship Id="rId5" Type="http://schemas.openxmlformats.org/officeDocument/2006/relationships/tags" Target="../tags/tag366.xml" /><Relationship Id="rId6" Type="http://schemas.openxmlformats.org/officeDocument/2006/relationships/tags" Target="../tags/tag367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tags" Target="../tags/tag14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0.xml" /><Relationship Id="rId4" Type="http://schemas.openxmlformats.org/officeDocument/2006/relationships/tags" Target="../tags/tag181.xml" /><Relationship Id="rId5" Type="http://schemas.openxmlformats.org/officeDocument/2006/relationships/tags" Target="../tags/tag182.xml" /><Relationship Id="rId6" Type="http://schemas.openxmlformats.org/officeDocument/2006/relationships/tags" Target="../tags/tag183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6.xml" /><Relationship Id="rId4" Type="http://schemas.openxmlformats.org/officeDocument/2006/relationships/tags" Target="../tags/tag197.xml" /><Relationship Id="rId5" Type="http://schemas.openxmlformats.org/officeDocument/2006/relationships/tags" Target="../tags/tag198.xml" /><Relationship Id="rId6" Type="http://schemas.openxmlformats.org/officeDocument/2006/relationships/tags" Target="../tags/tag19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7.xml" /><Relationship Id="rId4" Type="http://schemas.openxmlformats.org/officeDocument/2006/relationships/tags" Target="../tags/tag258.xml" /><Relationship Id="rId5" Type="http://schemas.openxmlformats.org/officeDocument/2006/relationships/tags" Target="../tags/tag259.xml" /><Relationship Id="rId6" Type="http://schemas.openxmlformats.org/officeDocument/2006/relationships/tags" Target="../tags/tag260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7.xml" /><Relationship Id="rId4" Type="http://schemas.openxmlformats.org/officeDocument/2006/relationships/tags" Target="../tags/tag268.xml" /><Relationship Id="rId5" Type="http://schemas.openxmlformats.org/officeDocument/2006/relationships/tags" Target="../tags/tag269.xml" /><Relationship Id="rId6" Type="http://schemas.openxmlformats.org/officeDocument/2006/relationships/tags" Target="../tags/tag270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1.xml" /><Relationship Id="rId4" Type="http://schemas.openxmlformats.org/officeDocument/2006/relationships/tags" Target="../tags/tag282.xml" /><Relationship Id="rId5" Type="http://schemas.openxmlformats.org/officeDocument/2006/relationships/tags" Target="../tags/tag283.xml" /><Relationship Id="rId6" Type="http://schemas.openxmlformats.org/officeDocument/2006/relationships/tags" Target="../tags/tag28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2026年2月2日星期一11时27分48秒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tags" Target="../tags/tag32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6.png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image" Target="../media/image7.gif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10" Type="http://schemas.openxmlformats.org/officeDocument/2006/relationships/image" Target="../media/image10.png" /><Relationship Id="rId11" Type="http://schemas.openxmlformats.org/officeDocument/2006/relationships/tags" Target="../tags/tag39.xml" /><Relationship Id="rId12" Type="http://schemas.openxmlformats.org/officeDocument/2006/relationships/tags" Target="../tags/tag40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image" Target="../media/image8.png" /><Relationship Id="rId6" Type="http://schemas.openxmlformats.org/officeDocument/2006/relationships/tags" Target="../tags/tag36.xml" /><Relationship Id="rId7" Type="http://schemas.openxmlformats.org/officeDocument/2006/relationships/image" Target="../media/image9.png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2026年2月2日星期一11时27分47秒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4.xml" /><Relationship Id="rId11" Type="http://schemas.openxmlformats.org/officeDocument/2006/relationships/tags" Target="../tags/tag215.xml" /><Relationship Id="rId12" Type="http://schemas.openxmlformats.org/officeDocument/2006/relationships/tags" Target="../tags/tag216.xml" /><Relationship Id="rId2" Type="http://schemas.openxmlformats.org/officeDocument/2006/relationships/tags" Target="../tags/tag206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Relationship Id="rId7" Type="http://schemas.openxmlformats.org/officeDocument/2006/relationships/tags" Target="../tags/tag211.xml" /><Relationship Id="rId8" Type="http://schemas.openxmlformats.org/officeDocument/2006/relationships/tags" Target="../tags/tag212.xml" /><Relationship Id="rId9" Type="http://schemas.openxmlformats.org/officeDocument/2006/relationships/tags" Target="../tags/tag21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4.xml" /><Relationship Id="rId11" Type="http://schemas.openxmlformats.org/officeDocument/2006/relationships/tags" Target="../tags/tag225.xml" /><Relationship Id="rId2" Type="http://schemas.openxmlformats.org/officeDocument/2006/relationships/tags" Target="../tags/tag217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image" Target="../media/image27.png" /><Relationship Id="rId7" Type="http://schemas.openxmlformats.org/officeDocument/2006/relationships/tags" Target="../tags/tag221.xml" /><Relationship Id="rId8" Type="http://schemas.openxmlformats.org/officeDocument/2006/relationships/tags" Target="../tags/tag222.xml" /><Relationship Id="rId9" Type="http://schemas.openxmlformats.org/officeDocument/2006/relationships/tags" Target="../tags/tag22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2.xml" /><Relationship Id="rId11" Type="http://schemas.openxmlformats.org/officeDocument/2006/relationships/tags" Target="../tags/tag233.xml" /><Relationship Id="rId12" Type="http://schemas.openxmlformats.org/officeDocument/2006/relationships/tags" Target="../tags/tag234.xml" /><Relationship Id="rId2" Type="http://schemas.openxmlformats.org/officeDocument/2006/relationships/tags" Target="../tags/tag226.xml" /><Relationship Id="rId3" Type="http://schemas.openxmlformats.org/officeDocument/2006/relationships/tags" Target="../tags/tag227.xml" /><Relationship Id="rId4" Type="http://schemas.openxmlformats.org/officeDocument/2006/relationships/image" Target="../media/image28.png" /><Relationship Id="rId5" Type="http://schemas.openxmlformats.org/officeDocument/2006/relationships/tags" Target="../tags/tag228.xml" /><Relationship Id="rId6" Type="http://schemas.openxmlformats.org/officeDocument/2006/relationships/image" Target="../media/image29.png" /><Relationship Id="rId7" Type="http://schemas.openxmlformats.org/officeDocument/2006/relationships/tags" Target="../tags/tag229.xml" /><Relationship Id="rId8" Type="http://schemas.openxmlformats.org/officeDocument/2006/relationships/tags" Target="../tags/tag230.xml" /><Relationship Id="rId9" Type="http://schemas.openxmlformats.org/officeDocument/2006/relationships/tags" Target="../tags/tag23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2.xml" /><Relationship Id="rId11" Type="http://schemas.openxmlformats.org/officeDocument/2006/relationships/tags" Target="../tags/tag243.xml" /><Relationship Id="rId12" Type="http://schemas.openxmlformats.org/officeDocument/2006/relationships/tags" Target="../tags/tag244.xml" /><Relationship Id="rId13" Type="http://schemas.openxmlformats.org/officeDocument/2006/relationships/image" Target="../media/image31.png" /><Relationship Id="rId14" Type="http://schemas.openxmlformats.org/officeDocument/2006/relationships/tags" Target="../tags/tag245.xml" /><Relationship Id="rId2" Type="http://schemas.openxmlformats.org/officeDocument/2006/relationships/tags" Target="../tags/tag235.xml" /><Relationship Id="rId3" Type="http://schemas.openxmlformats.org/officeDocument/2006/relationships/tags" Target="../tags/tag236.xml" /><Relationship Id="rId4" Type="http://schemas.openxmlformats.org/officeDocument/2006/relationships/tags" Target="../tags/tag237.xml" /><Relationship Id="rId5" Type="http://schemas.openxmlformats.org/officeDocument/2006/relationships/image" Target="../media/image30.wmf" /><Relationship Id="rId6" Type="http://schemas.openxmlformats.org/officeDocument/2006/relationships/tags" Target="../tags/tag238.xml" /><Relationship Id="rId7" Type="http://schemas.openxmlformats.org/officeDocument/2006/relationships/tags" Target="../tags/tag239.xml" /><Relationship Id="rId8" Type="http://schemas.openxmlformats.org/officeDocument/2006/relationships/tags" Target="../tags/tag240.xml" /><Relationship Id="rId9" Type="http://schemas.openxmlformats.org/officeDocument/2006/relationships/tags" Target="../tags/tag24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46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image" Target="../media/image32.wmf" /><Relationship Id="rId6" Type="http://schemas.openxmlformats.org/officeDocument/2006/relationships/tags" Target="../tags/tag249.xml" /><Relationship Id="rId7" Type="http://schemas.openxmlformats.org/officeDocument/2006/relationships/image" Target="../media/image33.wmf" /><Relationship Id="rId8" Type="http://schemas.openxmlformats.org/officeDocument/2006/relationships/tags" Target="../tags/tag250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7.png" /><Relationship Id="rId11" Type="http://schemas.openxmlformats.org/officeDocument/2006/relationships/tags" Target="../tags/tag256.xml" /><Relationship Id="rId2" Type="http://schemas.openxmlformats.org/officeDocument/2006/relationships/tags" Target="../tags/tag251.xml" /><Relationship Id="rId3" Type="http://schemas.openxmlformats.org/officeDocument/2006/relationships/image" Target="../media/image34.png" /><Relationship Id="rId4" Type="http://schemas.openxmlformats.org/officeDocument/2006/relationships/tags" Target="../tags/tag252.xml" /><Relationship Id="rId5" Type="http://schemas.openxmlformats.org/officeDocument/2006/relationships/tags" Target="../tags/tag253.xml" /><Relationship Id="rId6" Type="http://schemas.openxmlformats.org/officeDocument/2006/relationships/image" Target="../media/image35.jpeg" /><Relationship Id="rId7" Type="http://schemas.openxmlformats.org/officeDocument/2006/relationships/tags" Target="../tags/tag254.xml" /><Relationship Id="rId8" Type="http://schemas.openxmlformats.org/officeDocument/2006/relationships/image" Target="../media/image36.jpeg" /><Relationship Id="rId9" Type="http://schemas.openxmlformats.org/officeDocument/2006/relationships/tags" Target="../tags/tag25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61.xml" /><Relationship Id="rId4" Type="http://schemas.openxmlformats.org/officeDocument/2006/relationships/tags" Target="../tags/tag262.xml" /><Relationship Id="rId5" Type="http://schemas.openxmlformats.org/officeDocument/2006/relationships/tags" Target="../tags/tag263.xml" /><Relationship Id="rId6" Type="http://schemas.openxmlformats.org/officeDocument/2006/relationships/tags" Target="../tags/tag264.xml" /><Relationship Id="rId7" Type="http://schemas.openxmlformats.org/officeDocument/2006/relationships/tags" Target="../tags/tag265.xml" /><Relationship Id="rId8" Type="http://schemas.openxmlformats.org/officeDocument/2006/relationships/tags" Target="../tags/tag266.xml" /><Relationship Id="rId9" Type="http://schemas.openxmlformats.org/officeDocument/2006/relationships/slide" Target="slide2.xml" TargetMode="Interna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76.xml" /><Relationship Id="rId11" Type="http://schemas.openxmlformats.org/officeDocument/2006/relationships/tags" Target="../tags/tag277.xml" /><Relationship Id="rId12" Type="http://schemas.openxmlformats.org/officeDocument/2006/relationships/image" Target="../media/image40.png" /><Relationship Id="rId13" Type="http://schemas.openxmlformats.org/officeDocument/2006/relationships/tags" Target="../tags/tag278.xml" /><Relationship Id="rId14" Type="http://schemas.openxmlformats.org/officeDocument/2006/relationships/tags" Target="../tags/tag279.xml" /><Relationship Id="rId15" Type="http://schemas.openxmlformats.org/officeDocument/2006/relationships/image" Target="../media/image41.png" /><Relationship Id="rId16" Type="http://schemas.openxmlformats.org/officeDocument/2006/relationships/tags" Target="../tags/tag280.xml" /><Relationship Id="rId17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71.xml" /><Relationship Id="rId4" Type="http://schemas.openxmlformats.org/officeDocument/2006/relationships/image" Target="../media/image38.png" /><Relationship Id="rId5" Type="http://schemas.openxmlformats.org/officeDocument/2006/relationships/tags" Target="../tags/tag272.xml" /><Relationship Id="rId6" Type="http://schemas.openxmlformats.org/officeDocument/2006/relationships/tags" Target="../tags/tag273.xml" /><Relationship Id="rId7" Type="http://schemas.openxmlformats.org/officeDocument/2006/relationships/tags" Target="../tags/tag274.xml" /><Relationship Id="rId8" Type="http://schemas.openxmlformats.org/officeDocument/2006/relationships/image" Target="../media/image39.png" /><Relationship Id="rId9" Type="http://schemas.openxmlformats.org/officeDocument/2006/relationships/tags" Target="../tags/tag27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285.xml" /><Relationship Id="rId4" Type="http://schemas.openxmlformats.org/officeDocument/2006/relationships/tags" Target="../tags/tag286.xml" /><Relationship Id="rId5" Type="http://schemas.openxmlformats.org/officeDocument/2006/relationships/tags" Target="../tags/tag287.xml" /><Relationship Id="rId6" Type="http://schemas.openxmlformats.org/officeDocument/2006/relationships/tags" Target="../tags/tag288.xml" /><Relationship Id="rId7" Type="http://schemas.openxmlformats.org/officeDocument/2006/relationships/tags" Target="../tags/tag289.xml" /><Relationship Id="rId8" Type="http://schemas.openxmlformats.org/officeDocument/2006/relationships/tags" Target="../tags/tag290.xml" /><Relationship Id="rId9" Type="http://schemas.openxmlformats.org/officeDocument/2006/relationships/slide" Target="slide2.xml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8.xml" /><Relationship Id="rId3" Type="http://schemas.openxmlformats.org/officeDocument/2006/relationships/image" Target="../media/image17.jpeg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43.png" /><Relationship Id="rId11" Type="http://schemas.openxmlformats.org/officeDocument/2006/relationships/tags" Target="../tags/tag301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295.xml" /><Relationship Id="rId4" Type="http://schemas.openxmlformats.org/officeDocument/2006/relationships/tags" Target="../tags/tag296.xml" /><Relationship Id="rId5" Type="http://schemas.openxmlformats.org/officeDocument/2006/relationships/tags" Target="../tags/tag297.xml" /><Relationship Id="rId6" Type="http://schemas.openxmlformats.org/officeDocument/2006/relationships/image" Target="../media/image42.png" /><Relationship Id="rId7" Type="http://schemas.openxmlformats.org/officeDocument/2006/relationships/tags" Target="../tags/tag298.xml" /><Relationship Id="rId8" Type="http://schemas.openxmlformats.org/officeDocument/2006/relationships/tags" Target="../tags/tag299.xml" /><Relationship Id="rId9" Type="http://schemas.openxmlformats.org/officeDocument/2006/relationships/tags" Target="../tags/tag30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11.xml" /><Relationship Id="rId11" Type="http://schemas.openxmlformats.org/officeDocument/2006/relationships/tags" Target="../tags/tag312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306.xml" /><Relationship Id="rId4" Type="http://schemas.openxmlformats.org/officeDocument/2006/relationships/image" Target="../media/image44.png" /><Relationship Id="rId5" Type="http://schemas.openxmlformats.org/officeDocument/2006/relationships/tags" Target="../tags/tag307.xml" /><Relationship Id="rId6" Type="http://schemas.openxmlformats.org/officeDocument/2006/relationships/tags" Target="../tags/tag308.xml" /><Relationship Id="rId7" Type="http://schemas.openxmlformats.org/officeDocument/2006/relationships/image" Target="../media/image45.jpeg" /><Relationship Id="rId8" Type="http://schemas.openxmlformats.org/officeDocument/2006/relationships/tags" Target="../tags/tag309.xml" /><Relationship Id="rId9" Type="http://schemas.openxmlformats.org/officeDocument/2006/relationships/tags" Target="../tags/tag31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46.png" /><Relationship Id="rId11" Type="http://schemas.openxmlformats.org/officeDocument/2006/relationships/tags" Target="../tags/tag324.xml" /><Relationship Id="rId12" Type="http://schemas.openxmlformats.org/officeDocument/2006/relationships/tags" Target="../tags/tag325.xml" /><Relationship Id="rId13" Type="http://schemas.openxmlformats.org/officeDocument/2006/relationships/tags" Target="../tags/tag326.xml" /><Relationship Id="rId14" Type="http://schemas.openxmlformats.org/officeDocument/2006/relationships/image" Target="../media/image47.png" /><Relationship Id="rId15" Type="http://schemas.openxmlformats.org/officeDocument/2006/relationships/tags" Target="../tags/tag327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317.xml" /><Relationship Id="rId4" Type="http://schemas.openxmlformats.org/officeDocument/2006/relationships/tags" Target="../tags/tag318.xml" /><Relationship Id="rId5" Type="http://schemas.openxmlformats.org/officeDocument/2006/relationships/tags" Target="../tags/tag319.xml" /><Relationship Id="rId6" Type="http://schemas.openxmlformats.org/officeDocument/2006/relationships/tags" Target="../tags/tag320.xml" /><Relationship Id="rId7" Type="http://schemas.openxmlformats.org/officeDocument/2006/relationships/tags" Target="../tags/tag321.xml" /><Relationship Id="rId8" Type="http://schemas.openxmlformats.org/officeDocument/2006/relationships/tags" Target="../tags/tag322.xml" /><Relationship Id="rId9" Type="http://schemas.openxmlformats.org/officeDocument/2006/relationships/tags" Target="../tags/tag32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332.xml" /><Relationship Id="rId4" Type="http://schemas.openxmlformats.org/officeDocument/2006/relationships/tags" Target="../tags/tag333.xml" /><Relationship Id="rId5" Type="http://schemas.openxmlformats.org/officeDocument/2006/relationships/tags" Target="../tags/tag334.xml" /><Relationship Id="rId6" Type="http://schemas.openxmlformats.org/officeDocument/2006/relationships/image" Target="../media/image48.png" /><Relationship Id="rId7" Type="http://schemas.openxmlformats.org/officeDocument/2006/relationships/tags" Target="../tags/tag335.xml" /><Relationship Id="rId8" Type="http://schemas.openxmlformats.org/officeDocument/2006/relationships/tags" Target="../tags/tag336.xml" /><Relationship Id="rId9" Type="http://schemas.openxmlformats.org/officeDocument/2006/relationships/tags" Target="../tags/tag33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46.xml" /><Relationship Id="rId11" Type="http://schemas.openxmlformats.org/officeDocument/2006/relationships/tags" Target="../tags/tag347.xml" /><Relationship Id="rId12" Type="http://schemas.openxmlformats.org/officeDocument/2006/relationships/tags" Target="../tags/tag348.xml" /><Relationship Id="rId13" Type="http://schemas.openxmlformats.org/officeDocument/2006/relationships/tags" Target="../tags/tag349.xml" /><Relationship Id="rId14" Type="http://schemas.openxmlformats.org/officeDocument/2006/relationships/image" Target="../media/image52.png" /><Relationship Id="rId15" Type="http://schemas.openxmlformats.org/officeDocument/2006/relationships/tags" Target="../tags/tag350.xml" /><Relationship Id="rId16" Type="http://schemas.openxmlformats.org/officeDocument/2006/relationships/tags" Target="../tags/tag351.xml" /><Relationship Id="rId17" Type="http://schemas.openxmlformats.org/officeDocument/2006/relationships/image" Target="../media/image53.png" /><Relationship Id="rId18" Type="http://schemas.openxmlformats.org/officeDocument/2006/relationships/tags" Target="../tags/tag352.xml" /><Relationship Id="rId19" Type="http://schemas.openxmlformats.org/officeDocument/2006/relationships/slide" Target="slide2.xml" TargetMode="Interna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342.xml" /><Relationship Id="rId4" Type="http://schemas.openxmlformats.org/officeDocument/2006/relationships/image" Target="../media/image49.png" /><Relationship Id="rId5" Type="http://schemas.openxmlformats.org/officeDocument/2006/relationships/tags" Target="../tags/tag343.xml" /><Relationship Id="rId6" Type="http://schemas.openxmlformats.org/officeDocument/2006/relationships/tags" Target="../tags/tag344.xml" /><Relationship Id="rId7" Type="http://schemas.openxmlformats.org/officeDocument/2006/relationships/tags" Target="../tags/tag345.xml" /><Relationship Id="rId8" Type="http://schemas.openxmlformats.org/officeDocument/2006/relationships/image" Target="../media/image50.png" /><Relationship Id="rId9" Type="http://schemas.openxmlformats.org/officeDocument/2006/relationships/image" Target="../media/image51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62.xml" /><Relationship Id="rId11" Type="http://schemas.openxmlformats.org/officeDocument/2006/relationships/tags" Target="../tags/tag363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357.xml" /><Relationship Id="rId4" Type="http://schemas.openxmlformats.org/officeDocument/2006/relationships/tags" Target="../tags/tag358.xml" /><Relationship Id="rId5" Type="http://schemas.openxmlformats.org/officeDocument/2006/relationships/tags" Target="../tags/tag359.xml" /><Relationship Id="rId6" Type="http://schemas.openxmlformats.org/officeDocument/2006/relationships/image" Target="../media/image54.png" /><Relationship Id="rId7" Type="http://schemas.openxmlformats.org/officeDocument/2006/relationships/tags" Target="../tags/tag360.xml" /><Relationship Id="rId8" Type="http://schemas.openxmlformats.org/officeDocument/2006/relationships/image" Target="../media/image55.png" /><Relationship Id="rId9" Type="http://schemas.openxmlformats.org/officeDocument/2006/relationships/tags" Target="../tags/tag361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5.xml" /><Relationship Id="rId11" Type="http://schemas.openxmlformats.org/officeDocument/2006/relationships/tags" Target="../tags/tag376.xml" /><Relationship Id="rId12" Type="http://schemas.openxmlformats.org/officeDocument/2006/relationships/tags" Target="../tags/tag377.xml" /><Relationship Id="rId13" Type="http://schemas.openxmlformats.org/officeDocument/2006/relationships/tags" Target="../tags/tag378.xml" /><Relationship Id="rId14" Type="http://schemas.openxmlformats.org/officeDocument/2006/relationships/tags" Target="../tags/tag379.xml" /><Relationship Id="rId15" Type="http://schemas.openxmlformats.org/officeDocument/2006/relationships/tags" Target="../tags/tag380.xml" /><Relationship Id="rId16" Type="http://schemas.openxmlformats.org/officeDocument/2006/relationships/tags" Target="../tags/tag381.xml" /><Relationship Id="rId17" Type="http://schemas.openxmlformats.org/officeDocument/2006/relationships/tags" Target="../tags/tag382.xml" /><Relationship Id="rId18" Type="http://schemas.openxmlformats.org/officeDocument/2006/relationships/tags" Target="../tags/tag383.xml" /><Relationship Id="rId19" Type="http://schemas.openxmlformats.org/officeDocument/2006/relationships/tags" Target="../tags/tag384.xml" /><Relationship Id="rId2" Type="http://schemas.openxmlformats.org/officeDocument/2006/relationships/notesSlide" Target="../notesSlides/notesSlide16.xml" /><Relationship Id="rId20" Type="http://schemas.openxmlformats.org/officeDocument/2006/relationships/tags" Target="../tags/tag385.xml" /><Relationship Id="rId21" Type="http://schemas.openxmlformats.org/officeDocument/2006/relationships/tags" Target="../tags/tag386.xml" /><Relationship Id="rId22" Type="http://schemas.openxmlformats.org/officeDocument/2006/relationships/tags" Target="../tags/tag387.xml" /><Relationship Id="rId23" Type="http://schemas.openxmlformats.org/officeDocument/2006/relationships/tags" Target="../tags/tag388.xml" /><Relationship Id="rId24" Type="http://schemas.openxmlformats.org/officeDocument/2006/relationships/tags" Target="../tags/tag389.xml" /><Relationship Id="rId25" Type="http://schemas.openxmlformats.org/officeDocument/2006/relationships/tags" Target="../tags/tag390.xml" /><Relationship Id="rId26" Type="http://schemas.openxmlformats.org/officeDocument/2006/relationships/tags" Target="../tags/tag391.xml" /><Relationship Id="rId27" Type="http://schemas.openxmlformats.org/officeDocument/2006/relationships/tags" Target="../tags/tag392.xml" /><Relationship Id="rId28" Type="http://schemas.openxmlformats.org/officeDocument/2006/relationships/tags" Target="../tags/tag393.xml" /><Relationship Id="rId29" Type="http://schemas.openxmlformats.org/officeDocument/2006/relationships/tags" Target="../tags/tag394.xml" /><Relationship Id="rId3" Type="http://schemas.openxmlformats.org/officeDocument/2006/relationships/tags" Target="../tags/tag368.xml" /><Relationship Id="rId30" Type="http://schemas.openxmlformats.org/officeDocument/2006/relationships/tags" Target="../tags/tag395.xml" /><Relationship Id="rId31" Type="http://schemas.openxmlformats.org/officeDocument/2006/relationships/tags" Target="../tags/tag396.xml" /><Relationship Id="rId32" Type="http://schemas.openxmlformats.org/officeDocument/2006/relationships/tags" Target="../tags/tag397.xml" /><Relationship Id="rId33" Type="http://schemas.openxmlformats.org/officeDocument/2006/relationships/tags" Target="../tags/tag398.xml" /><Relationship Id="rId34" Type="http://schemas.openxmlformats.org/officeDocument/2006/relationships/tags" Target="../tags/tag399.xml" /><Relationship Id="rId35" Type="http://schemas.openxmlformats.org/officeDocument/2006/relationships/tags" Target="../tags/tag400.xml" /><Relationship Id="rId4" Type="http://schemas.openxmlformats.org/officeDocument/2006/relationships/tags" Target="../tags/tag369.xml" /><Relationship Id="rId5" Type="http://schemas.openxmlformats.org/officeDocument/2006/relationships/tags" Target="../tags/tag370.xml" /><Relationship Id="rId6" Type="http://schemas.openxmlformats.org/officeDocument/2006/relationships/tags" Target="../tags/tag371.xml" /><Relationship Id="rId7" Type="http://schemas.openxmlformats.org/officeDocument/2006/relationships/tags" Target="../tags/tag372.xml" /><Relationship Id="rId8" Type="http://schemas.openxmlformats.org/officeDocument/2006/relationships/tags" Target="../tags/tag373.xml" /><Relationship Id="rId9" Type="http://schemas.openxmlformats.org/officeDocument/2006/relationships/tags" Target="../tags/tag37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2.xml" /><Relationship Id="rId11" Type="http://schemas.openxmlformats.org/officeDocument/2006/relationships/tags" Target="../tags/tag93.xml" /><Relationship Id="rId12" Type="http://schemas.openxmlformats.org/officeDocument/2006/relationships/tags" Target="../tags/tag94.xml" /><Relationship Id="rId13" Type="http://schemas.openxmlformats.org/officeDocument/2006/relationships/tags" Target="../tags/tag95.xml" /><Relationship Id="rId14" Type="http://schemas.openxmlformats.org/officeDocument/2006/relationships/tags" Target="../tags/tag96.xml" /><Relationship Id="rId15" Type="http://schemas.openxmlformats.org/officeDocument/2006/relationships/tags" Target="../tags/tag97.xml" /><Relationship Id="rId16" Type="http://schemas.openxmlformats.org/officeDocument/2006/relationships/tags" Target="../tags/tag98.xml" /><Relationship Id="rId17" Type="http://schemas.openxmlformats.org/officeDocument/2006/relationships/image" Target="../media/image19.png" /><Relationship Id="rId18" Type="http://schemas.openxmlformats.org/officeDocument/2006/relationships/tags" Target="../tags/tag99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tags" Target="../tags/tag90.xml" /><Relationship Id="rId8" Type="http://schemas.openxmlformats.org/officeDocument/2006/relationships/tags" Target="../tags/tag91.xml" /><Relationship Id="rId9" Type="http://schemas.openxmlformats.org/officeDocument/2006/relationships/image" Target="../media/image18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2.jpeg" /><Relationship Id="rId11" Type="http://schemas.openxmlformats.org/officeDocument/2006/relationships/tags" Target="../tags/tag109.xml" /><Relationship Id="rId12" Type="http://schemas.openxmlformats.org/officeDocument/2006/relationships/image" Target="../media/image23.jpeg" /><Relationship Id="rId13" Type="http://schemas.openxmlformats.org/officeDocument/2006/relationships/tags" Target="../tags/tag110.xml" /><Relationship Id="rId14" Type="http://schemas.openxmlformats.org/officeDocument/2006/relationships/tags" Target="../tags/tag111.xml" /><Relationship Id="rId15" Type="http://schemas.openxmlformats.org/officeDocument/2006/relationships/tags" Target="../tags/tag112.xml" /><Relationship Id="rId16" Type="http://schemas.openxmlformats.org/officeDocument/2006/relationships/tags" Target="../tags/tag113.xml" /><Relationship Id="rId17" Type="http://schemas.openxmlformats.org/officeDocument/2006/relationships/tags" Target="../tags/tag114.xml" /><Relationship Id="rId18" Type="http://schemas.openxmlformats.org/officeDocument/2006/relationships/tags" Target="../tags/tag115.xml" /><Relationship Id="rId19" Type="http://schemas.openxmlformats.org/officeDocument/2006/relationships/tags" Target="../tags/tag116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117.xml" /><Relationship Id="rId21" Type="http://schemas.openxmlformats.org/officeDocument/2006/relationships/tags" Target="../tags/tag118.xml" /><Relationship Id="rId22" Type="http://schemas.openxmlformats.org/officeDocument/2006/relationships/tags" Target="../tags/tag119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Relationship Id="rId6" Type="http://schemas.openxmlformats.org/officeDocument/2006/relationships/image" Target="../media/image20.png" /><Relationship Id="rId7" Type="http://schemas.openxmlformats.org/officeDocument/2006/relationships/tags" Target="../tags/tag107.xml" /><Relationship Id="rId8" Type="http://schemas.openxmlformats.org/officeDocument/2006/relationships/image" Target="../media/image21.jpeg" /><Relationship Id="rId9" Type="http://schemas.openxmlformats.org/officeDocument/2006/relationships/tags" Target="../tags/tag108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7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image" Target="../media/image24.jpeg" /><Relationship Id="rId5" Type="http://schemas.openxmlformats.org/officeDocument/2006/relationships/tags" Target="../tags/tag122.xml" /><Relationship Id="rId6" Type="http://schemas.openxmlformats.org/officeDocument/2006/relationships/tags" Target="../tags/tag123.xml" /><Relationship Id="rId7" Type="http://schemas.openxmlformats.org/officeDocument/2006/relationships/tags" Target="../tags/tag124.xml" /><Relationship Id="rId8" Type="http://schemas.openxmlformats.org/officeDocument/2006/relationships/tags" Target="../tags/tag125.xml" /><Relationship Id="rId9" Type="http://schemas.openxmlformats.org/officeDocument/2006/relationships/tags" Target="../tags/tag126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6.xml" /><Relationship Id="rId2" Type="http://schemas.openxmlformats.org/officeDocument/2006/relationships/tags" Target="../tags/tag128.xml" /><Relationship Id="rId3" Type="http://schemas.openxmlformats.org/officeDocument/2006/relationships/tags" Target="../tags/tag129.xml" /><Relationship Id="rId4" Type="http://schemas.openxmlformats.org/officeDocument/2006/relationships/tags" Target="../tags/tag130.xml" /><Relationship Id="rId5" Type="http://schemas.openxmlformats.org/officeDocument/2006/relationships/tags" Target="../tags/tag131.xml" /><Relationship Id="rId6" Type="http://schemas.openxmlformats.org/officeDocument/2006/relationships/tags" Target="../tags/tag132.xml" /><Relationship Id="rId7" Type="http://schemas.openxmlformats.org/officeDocument/2006/relationships/tags" Target="../tags/tag133.xml" /><Relationship Id="rId8" Type="http://schemas.openxmlformats.org/officeDocument/2006/relationships/tags" Target="../tags/tag134.xml" /><Relationship Id="rId9" Type="http://schemas.openxmlformats.org/officeDocument/2006/relationships/tags" Target="../tags/tag13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8.xml" /><Relationship Id="rId11" Type="http://schemas.openxmlformats.org/officeDocument/2006/relationships/tags" Target="../tags/tag149.xml" /><Relationship Id="rId12" Type="http://schemas.openxmlformats.org/officeDocument/2006/relationships/tags" Target="../tags/tag150.xml" /><Relationship Id="rId13" Type="http://schemas.openxmlformats.org/officeDocument/2006/relationships/tags" Target="../tags/tag151.xml" /><Relationship Id="rId14" Type="http://schemas.openxmlformats.org/officeDocument/2006/relationships/tags" Target="../tags/tag152.xml" /><Relationship Id="rId15" Type="http://schemas.openxmlformats.org/officeDocument/2006/relationships/tags" Target="../tags/tag153.xml" /><Relationship Id="rId16" Type="http://schemas.openxmlformats.org/officeDocument/2006/relationships/tags" Target="../tags/tag154.xml" /><Relationship Id="rId17" Type="http://schemas.openxmlformats.org/officeDocument/2006/relationships/tags" Target="../tags/tag155.xml" /><Relationship Id="rId18" Type="http://schemas.openxmlformats.org/officeDocument/2006/relationships/tags" Target="../tags/tag156.xml" /><Relationship Id="rId19" Type="http://schemas.openxmlformats.org/officeDocument/2006/relationships/tags" Target="../tags/tag157.xml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158.xml" /><Relationship Id="rId21" Type="http://schemas.openxmlformats.org/officeDocument/2006/relationships/tags" Target="../tags/tag159.xml" /><Relationship Id="rId22" Type="http://schemas.openxmlformats.org/officeDocument/2006/relationships/tags" Target="../tags/tag160.xml" /><Relationship Id="rId23" Type="http://schemas.openxmlformats.org/officeDocument/2006/relationships/tags" Target="../tags/tag161.xml" /><Relationship Id="rId24" Type="http://schemas.openxmlformats.org/officeDocument/2006/relationships/tags" Target="../tags/tag162.xml" /><Relationship Id="rId25" Type="http://schemas.openxmlformats.org/officeDocument/2006/relationships/tags" Target="../tags/tag163.xml" /><Relationship Id="rId26" Type="http://schemas.openxmlformats.org/officeDocument/2006/relationships/tags" Target="../tags/tag164.xml" /><Relationship Id="rId27" Type="http://schemas.openxmlformats.org/officeDocument/2006/relationships/tags" Target="../tags/tag165.xml" /><Relationship Id="rId28" Type="http://schemas.openxmlformats.org/officeDocument/2006/relationships/tags" Target="../tags/tag166.xml" /><Relationship Id="rId29" Type="http://schemas.openxmlformats.org/officeDocument/2006/relationships/tags" Target="../tags/tag167.xml" /><Relationship Id="rId3" Type="http://schemas.openxmlformats.org/officeDocument/2006/relationships/tags" Target="../tags/tag141.xml" /><Relationship Id="rId30" Type="http://schemas.openxmlformats.org/officeDocument/2006/relationships/tags" Target="../tags/tag168.xml" /><Relationship Id="rId31" Type="http://schemas.openxmlformats.org/officeDocument/2006/relationships/tags" Target="../tags/tag169.xml" /><Relationship Id="rId32" Type="http://schemas.openxmlformats.org/officeDocument/2006/relationships/tags" Target="../tags/tag170.xml" /><Relationship Id="rId33" Type="http://schemas.openxmlformats.org/officeDocument/2006/relationships/tags" Target="../tags/tag17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Relationship Id="rId7" Type="http://schemas.openxmlformats.org/officeDocument/2006/relationships/tags" Target="../tags/tag145.xml" /><Relationship Id="rId8" Type="http://schemas.openxmlformats.org/officeDocument/2006/relationships/tags" Target="../tags/tag146.xml" /><Relationship Id="rId9" Type="http://schemas.openxmlformats.org/officeDocument/2006/relationships/tags" Target="../tags/tag14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9.xml" /><Relationship Id="rId2" Type="http://schemas.openxmlformats.org/officeDocument/2006/relationships/tags" Target="../tags/tag172.xml" /><Relationship Id="rId3" Type="http://schemas.openxmlformats.org/officeDocument/2006/relationships/tags" Target="../tags/tag173.xml" /><Relationship Id="rId4" Type="http://schemas.openxmlformats.org/officeDocument/2006/relationships/tags" Target="../tags/tag174.xml" /><Relationship Id="rId5" Type="http://schemas.openxmlformats.org/officeDocument/2006/relationships/tags" Target="../tags/tag175.xml" /><Relationship Id="rId6" Type="http://schemas.openxmlformats.org/officeDocument/2006/relationships/tags" Target="../tags/tag176.xml" /><Relationship Id="rId7" Type="http://schemas.openxmlformats.org/officeDocument/2006/relationships/tags" Target="../tags/tag177.xml" /><Relationship Id="rId8" Type="http://schemas.openxmlformats.org/officeDocument/2006/relationships/tags" Target="../tags/tag178.xml" /><Relationship Id="rId9" Type="http://schemas.openxmlformats.org/officeDocument/2006/relationships/image" Target="../media/image25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0.xml" /><Relationship Id="rId11" Type="http://schemas.openxmlformats.org/officeDocument/2006/relationships/tags" Target="../tags/tag191.xml" /><Relationship Id="rId12" Type="http://schemas.openxmlformats.org/officeDocument/2006/relationships/tags" Target="../tags/tag192.xml" /><Relationship Id="rId13" Type="http://schemas.openxmlformats.org/officeDocument/2006/relationships/tags" Target="../tags/tag193.xml" /><Relationship Id="rId14" Type="http://schemas.openxmlformats.org/officeDocument/2006/relationships/tags" Target="../tags/tag194.xml" /><Relationship Id="rId15" Type="http://schemas.openxmlformats.org/officeDocument/2006/relationships/tags" Target="../tags/tag195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84.xml" /><Relationship Id="rId4" Type="http://schemas.openxmlformats.org/officeDocument/2006/relationships/tags" Target="../tags/tag185.xml" /><Relationship Id="rId5" Type="http://schemas.openxmlformats.org/officeDocument/2006/relationships/tags" Target="../tags/tag186.xml" /><Relationship Id="rId6" Type="http://schemas.openxmlformats.org/officeDocument/2006/relationships/image" Target="../media/image26.jpeg" /><Relationship Id="rId7" Type="http://schemas.openxmlformats.org/officeDocument/2006/relationships/tags" Target="../tags/tag187.xml" /><Relationship Id="rId8" Type="http://schemas.openxmlformats.org/officeDocument/2006/relationships/tags" Target="../tags/tag188.xml" /><Relationship Id="rId9" Type="http://schemas.openxmlformats.org/officeDocument/2006/relationships/tags" Target="../tags/tag18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15.1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电磁波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第十五章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电磁波与通信技术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  <a:p>
            <a:pPr algn="ctr">
              <a:defRPr/>
            </a:pP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2026年2月2日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" name="Rectangle 1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05585" y="1395889"/>
            <a:ext cx="6606641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能看到手机提示灯闪烁，听不到钟罩中电铃发出的声音。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 Box 6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97466" y="2877708"/>
            <a:ext cx="7080222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0"/>
              </a:spcBef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电磁波能在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真空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中传播。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56124" y="698886"/>
            <a:ext cx="1387282" cy="41402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</a:gradFill>
          <a:ln w="19050">
            <a:solidFill>
              <a:schemeClr val="tx2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现象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56124" y="2302481"/>
            <a:ext cx="1387282" cy="41402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</a:gradFill>
          <a:ln w="19050">
            <a:solidFill>
              <a:schemeClr val="tx2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1115854" y="3706178"/>
            <a:ext cx="7306151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50"/>
              </a:spcBef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研究表明</a:t>
            </a:r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: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电磁波在真空中传播的速度为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光速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约</a:t>
            </a:r>
            <a:r>
              <a:rPr lang="en-US" altLang="zh-CN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3x10</a:t>
            </a:r>
            <a:r>
              <a:rPr lang="en-US" altLang="zh-CN" sz="2100" b="0" baseline="30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 </a:t>
            </a:r>
            <a:r>
              <a:rPr lang="en-US" altLang="zh-CN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m/s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。电磁波在空气中传播的速度与在真空中的非常接近。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Text 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9447" y="935903"/>
            <a:ext cx="7830543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1950">
                <a:latin typeface="Times New Roman" panose="02020603050405020304" charset="0"/>
                <a:ea typeface="黑体" panose="02010609060101010101" charset="-122"/>
              </a:rPr>
              <a:t>        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设电磁波的波长</a:t>
            </a:r>
            <a:r>
              <a:rPr lang="el-GR" altLang="zh-CN" sz="210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λ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、频率</a:t>
            </a:r>
            <a:r>
              <a:rPr lang="en-US" altLang="zh-CN" sz="210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，那么根据波长和频率的定义，有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8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53889" y="3947461"/>
            <a:ext cx="475297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10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：波速，真空中约为 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3×10</a:t>
            </a:r>
            <a:r>
              <a:rPr lang="en-US" altLang="zh-CN" sz="2100" b="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8 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m/s</a:t>
            </a:r>
            <a:endParaRPr lang="en-US" altLang="zh-CN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9" name="Text Box 7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55779" y="2652744"/>
            <a:ext cx="3114675" cy="349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2100" b="0" i="1">
                <a:ea typeface="微软雅黑" panose="020b0503020204020204" charset="-122"/>
                <a:cs typeface="Times New Roman" panose="02020603050405020304" charset="0"/>
              </a:rPr>
              <a:t>f </a:t>
            </a:r>
            <a:r>
              <a:rPr lang="en-US" altLang="zh-CN" sz="2100" b="0"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100" b="0">
                <a:ea typeface="微软雅黑" panose="020b0503020204020204" charset="-122"/>
                <a:cs typeface="Times New Roman" panose="02020603050405020304" charset="0"/>
              </a:rPr>
              <a:t>：频率，单位：</a:t>
            </a:r>
            <a:r>
              <a:rPr lang="en-US" altLang="zh-CN" sz="2100" b="0">
                <a:ea typeface="微软雅黑" panose="020b0503020204020204" charset="-122"/>
                <a:cs typeface="Times New Roman" panose="02020603050405020304" charset="0"/>
              </a:rPr>
              <a:t>Hz</a:t>
            </a:r>
            <a:endParaRPr lang="en-US" altLang="zh-CN" sz="2100" b="0"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0" name="文本框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23692" y="1825040"/>
            <a:ext cx="958454" cy="41402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l-GR" altLang="zh-CN" sz="210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λ</a:t>
            </a:r>
            <a:r>
              <a:rPr lang="en-US" altLang="zh-CN" sz="210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en-US" altLang="zh-CN" sz="2100" b="0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矩形 20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68011" y="3267786"/>
            <a:ext cx="238696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λ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：波长，单位：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</a:t>
            </a:r>
            <a:endParaRPr lang="en-US" altLang="zh-CN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9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5349716" cy="414020"/>
            <a:chOff x="0" y="623478"/>
            <a:chExt cx="6287554" cy="484440"/>
          </a:xfrm>
        </p:grpSpPr>
        <p:grpSp>
          <p:nvGrpSpPr>
            <p:cNvPr id="6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881" y="623478"/>
              <a:ext cx="5515673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电磁波的波长、频率与波速的关系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 animBg="1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Text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1719" y="735623"/>
            <a:ext cx="7938551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例：打开收音机，将调谐旋钮转动到中央人民广播电台第一套节目，已知这套节目的发射频率为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640 kHz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。请根据</a:t>
            </a:r>
            <a:r>
              <a:rPr lang="en-US" altLang="zh-CN" sz="210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100" b="0" i="1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λf 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计算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这套节目用来发射信号的电磁波的波长。你计算结果与收音机刻度盘上标出的波长数值一致吗？</a:t>
            </a:r>
            <a:endParaRPr lang="en-US" altLang="zh-CN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>
        <mc:Choice Requires="a14">
          <p:sp>
            <p:nvSpPr>
              <p:cNvPr id="15" name="矩形 14" title="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441657" y="2811169"/>
                <a:ext cx="5022349" cy="1931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buFontTx/>
                  <a:buNone/>
                </a:pPr>
                <a:r>
                  <a:rPr lang="zh-CN" altLang="en-US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解：</a:t>
                </a:r>
                <a:r>
                  <a:rPr lang="en-US" altLang="zh-CN" sz="2100" b="0" i="1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c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=3×10</a:t>
                </a:r>
                <a:r>
                  <a:rPr lang="en-US" altLang="zh-CN" sz="2100" b="0" baseline="3000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8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m/s, </a:t>
                </a:r>
                <a:r>
                  <a:rPr lang="en-US" altLang="zh-CN" sz="2100" b="0" i="1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f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= 640 kHz=6.4×10</a:t>
                </a:r>
                <a:r>
                  <a:rPr lang="en-US" altLang="zh-CN" sz="2100" b="0" baseline="3000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5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Hz</a:t>
                </a:r>
                <a:endParaRPr lang="en-US" altLang="zh-CN" sz="2100" b="0">
                  <a:solidFill>
                    <a:srgbClr val="FF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  <a:p>
                <a:pPr eaLnBrk="1" hangingPunct="1">
                  <a:lnSpc>
                    <a:spcPct val="150000"/>
                  </a:lnSpc>
                  <a:buFontTx/>
                  <a:buNone/>
                </a:pPr>
                <a:r>
                  <a:rPr lang="zh-CN" altLang="en-US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由 </a:t>
                </a:r>
                <a:r>
                  <a:rPr lang="en-US" altLang="zh-CN" sz="2100" b="0" i="1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c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=</a:t>
                </a:r>
                <a:r>
                  <a:rPr lang="el-GR" altLang="zh-CN" sz="2100" b="0" i="1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λ</a:t>
                </a:r>
                <a:r>
                  <a:rPr lang="en-US" altLang="zh-CN" sz="2100" b="0" i="1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f 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r>
                  <a:rPr lang="zh-CN" altLang="en-US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得：</a:t>
                </a:r>
                <a:endParaRPr lang="en-US" altLang="zh-CN" sz="2100" b="0">
                  <a:solidFill>
                    <a:srgbClr val="FF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  <a:p>
                <a:pPr eaLnBrk="1" hangingPunct="1">
                  <a:lnSpc>
                    <a:spcPct val="150000"/>
                  </a:lnSpc>
                  <a:buFontTx/>
                  <a:buNone/>
                </a:pPr>
                <a:r>
                  <a:rPr lang="el-GR" altLang="zh-CN" sz="2100" b="0" i="1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λ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= 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c</m:t>
                          </m:r>
                        </m:num>
                        <m:den>
                          <m:r>
                            <a:rPr lang="en-US" altLang="zh-CN" sz="2100" b="0" i="1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= 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1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10</m:t>
                          </m:r>
                          <m:r>
                            <m:rPr>
                              <m:sty m:val="p"/>
                            </m:rPr>
                            <a:rPr lang="en-US" altLang="zh-CN" sz="2100" b="0" baseline="3000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lang="en-US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  <a:sym typeface="+mn-ea"/>
                            </a:rPr>
                            <m:t> </m:t>
                          </m:r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10</m:t>
                          </m:r>
                          <m:r>
                            <m:rPr>
                              <m:sty m:val="p"/>
                            </m:rPr>
                            <a:rPr lang="en-US" altLang="zh-CN" sz="2100" b="0" baseline="3000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  <a:sym typeface="+mn-ea"/>
                            </a:rPr>
                            <m:t> </m:t>
                          </m:r>
                          <m:r>
                            <m:rPr>
                              <m:sty m:val="p"/>
                            </m:rPr>
                            <a:rPr lang="nl-NL" altLang="zh-CN" sz="2100" b="0">
                              <a:solidFill>
                                <a:srgbClr val="FF0000"/>
                              </a:solidFill>
                              <a:latin typeface="Times New Roman" panose="02020603050405020304" charset="0"/>
                              <a:ea typeface="微软雅黑" panose="020b0503020204020204" charset="-122"/>
                              <a:cs typeface="Times New Roman" panose="02020603050405020304" charset="0"/>
                            </a:rPr>
                            <m:t>Hz</m:t>
                          </m:r>
                        </m:den>
                      </m:f>
                    </m:oMath>
                  </m:oMathPara>
                </a14:m>
                <a:r>
                  <a:rPr lang="en-US" altLang="nl-NL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r>
                  <a:rPr lang="nl-NL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=</a:t>
                </a:r>
                <a:r>
                  <a:rPr lang="en-US" altLang="nl-NL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r>
                  <a:rPr lang="nl-NL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468.75</a:t>
                </a:r>
                <a:r>
                  <a:rPr lang="en-US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nl-NL" altLang="zh-CN" sz="2100" b="0">
                    <a:solidFill>
                      <a:srgbClr val="FF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m</a:t>
                </a:r>
                <a:endParaRPr lang="nl-NL" altLang="zh-CN" sz="2100" b="0">
                  <a:solidFill>
                    <a:srgbClr val="FF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441657" y="2811169"/>
                <a:ext cx="5022349" cy="1931035"/>
              </a:xfrm>
              <a:prstGeom prst="rect">
                <a:avLst/>
              </a:prstGeom>
              <a:blipFill rotWithShape="1">
                <a:blip r:embed="rId6"/>
                <a:stretch>
                  <a:fillRect l="-4" t="-1086" r="7" b="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2018348" cy="414020"/>
            <a:chOff x="0" y="623478"/>
            <a:chExt cx="2372176" cy="484440"/>
          </a:xfrm>
        </p:grpSpPr>
        <p:grpSp>
          <p:nvGrpSpPr>
            <p:cNvPr id="6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881" y="623478"/>
              <a:ext cx="160029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随堂练习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Rectangle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9726" y="967960"/>
            <a:ext cx="261937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雷达工作依靠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电磁波</a:t>
            </a:r>
            <a:endParaRPr lang="zh-CN" altLang="en-US" sz="2100" b="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7" y="1431434"/>
            <a:ext cx="3072538" cy="3414713"/>
          </a:xfrm>
          <a:prstGeom prst="rect">
            <a:avLst/>
          </a:prstGeom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257" r="10465"/>
          <a:stretch>
            <a:fillRect/>
          </a:stretch>
        </p:blipFill>
        <p:spPr>
          <a:xfrm>
            <a:off x="5004029" y="1433103"/>
            <a:ext cx="3348233" cy="3413044"/>
          </a:xfrm>
          <a:prstGeom prst="rect">
            <a:avLst/>
          </a:prstGeom>
        </p:spPr>
      </p:pic>
      <p:grpSp>
        <p:nvGrpSpPr>
          <p:cNvPr id="2" name="组合 9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6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电磁波的应用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Rectangle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1719" y="76236"/>
            <a:ext cx="945356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微波炉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Rectangle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4828" y="1005840"/>
            <a:ext cx="8217218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表面和内部同时加热（水分子共振）；将电磁能转化为食物的内能。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"/>
          <a:stretch>
            <a:fillRect/>
          </a:stretch>
        </p:blipFill>
        <p:spPr bwMode="auto">
          <a:xfrm>
            <a:off x="5358713" y="1986368"/>
            <a:ext cx="2700188" cy="260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标注 2663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034863" y="1839880"/>
            <a:ext cx="931197" cy="345106"/>
          </a:xfrm>
          <a:prstGeom prst="wedgeRectCallout">
            <a:avLst>
              <a:gd name="adj1" fmla="val 103262"/>
              <a:gd name="adj2" fmla="val 122096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00">
                <a:latin typeface="黑体" panose="02010609060101010101" charset="-122"/>
                <a:ea typeface="黑体" panose="02010609060101010101" charset="-122"/>
              </a:rPr>
              <a:t>风扇</a:t>
            </a:r>
            <a:endParaRPr lang="zh-CN" altLang="en-US" sz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矩形标注 26636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662105" y="1667327"/>
            <a:ext cx="931197" cy="345106"/>
          </a:xfrm>
          <a:prstGeom prst="wedgeRectCallout">
            <a:avLst>
              <a:gd name="adj1" fmla="val 7296"/>
              <a:gd name="adj2" fmla="val 225366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00">
                <a:latin typeface="黑体" panose="02010609060101010101" charset="-122"/>
                <a:ea typeface="黑体" panose="02010609060101010101" charset="-122"/>
              </a:rPr>
              <a:t>波导管</a:t>
            </a:r>
            <a:endParaRPr lang="zh-CN" altLang="en-US" sz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矩形标注 26637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562743" y="3930659"/>
            <a:ext cx="1123663" cy="345106"/>
          </a:xfrm>
          <a:prstGeom prst="wedgeRectCallout">
            <a:avLst>
              <a:gd name="adj1" fmla="val -83264"/>
              <a:gd name="adj2" fmla="val -172507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00">
                <a:latin typeface="黑体" panose="02010609060101010101" charset="-122"/>
                <a:ea typeface="黑体" panose="02010609060101010101" charset="-122"/>
              </a:rPr>
              <a:t>控制面板</a:t>
            </a:r>
            <a:endParaRPr lang="zh-CN" altLang="en-US" sz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标注 26638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27585" y="4118492"/>
            <a:ext cx="1123663" cy="345106"/>
          </a:xfrm>
          <a:prstGeom prst="wedgeRectCallout">
            <a:avLst>
              <a:gd name="adj1" fmla="val -76272"/>
              <a:gd name="adj2" fmla="val -155676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00">
                <a:latin typeface="黑体" panose="02010609060101010101" charset="-122"/>
                <a:ea typeface="黑体" panose="02010609060101010101" charset="-122"/>
              </a:rPr>
              <a:t>屏蔽网</a:t>
            </a:r>
            <a:endParaRPr lang="zh-CN" altLang="en-US" sz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矩形标注 26639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41800" y="3745414"/>
            <a:ext cx="578814" cy="345106"/>
          </a:xfrm>
          <a:prstGeom prst="wedgeRectCallout">
            <a:avLst>
              <a:gd name="adj1" fmla="val 131783"/>
              <a:gd name="adj2" fmla="val -65887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00">
                <a:latin typeface="黑体" panose="02010609060101010101" charset="-122"/>
                <a:ea typeface="黑体" panose="02010609060101010101" charset="-122"/>
              </a:rPr>
              <a:t>门</a:t>
            </a:r>
            <a:endParaRPr lang="zh-CN" altLang="en-US" sz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矩形标注 26640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891108" y="1951811"/>
            <a:ext cx="931197" cy="324483"/>
          </a:xfrm>
          <a:prstGeom prst="wedgeRectCallout">
            <a:avLst>
              <a:gd name="adj1" fmla="val -88843"/>
              <a:gd name="adj2" fmla="val 199351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00">
                <a:latin typeface="黑体" panose="02010609060101010101" charset="-122"/>
                <a:ea typeface="黑体" panose="02010609060101010101" charset="-122"/>
              </a:rPr>
              <a:t>磁控管</a:t>
            </a:r>
            <a:endParaRPr lang="zh-CN" altLang="en-US" sz="1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11165" r="12647" b="11652"/>
          <a:stretch>
            <a:fillRect/>
          </a:stretch>
        </p:blipFill>
        <p:spPr>
          <a:xfrm>
            <a:off x="332733" y="1938043"/>
            <a:ext cx="4202990" cy="26537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2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" name="Text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745" y="573611"/>
            <a:ext cx="148471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广播和电视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Rectangle 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9744" y="1125055"/>
            <a:ext cx="3456384" cy="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8" rIns="69056" bIns="34528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电磁波能够传递信息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Picture 8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96780">
            <a:off x="716245" y="2408117"/>
            <a:ext cx="3822283" cy="153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925" y="1237574"/>
            <a:ext cx="2402264" cy="30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Picture 14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3893" y="872567"/>
            <a:ext cx="4618973" cy="39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51" title=""/>
          <p:cNvSpPr txBox="1">
            <a:spLocks noRot="1" noChangeArrowheads="1"/>
          </p:cNvSpPr>
          <p:nvPr>
            <p:custDataLst>
              <p:tags r:id="rId5"/>
            </p:custDataLst>
          </p:nvPr>
        </p:nvSpPr>
        <p:spPr bwMode="auto">
          <a:xfrm>
            <a:off x="304873" y="409413"/>
            <a:ext cx="1265635" cy="46315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100" b="0">
                <a:latin typeface="微软雅黑" panose="020b0503020204020204" charset="-122"/>
              </a:rPr>
              <a:t>卫星通信</a:t>
            </a:r>
            <a:endParaRPr lang="zh-CN" altLang="en-US" sz="2100" b="0">
              <a:latin typeface="微软雅黑" panose="020b0503020204020204" charset="-122"/>
            </a:endParaRPr>
          </a:p>
        </p:txBody>
      </p:sp>
      <p:pic>
        <p:nvPicPr>
          <p:cNvPr id="8" name="图片 7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749" y="2566826"/>
            <a:ext cx="2669718" cy="226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051" y="877262"/>
            <a:ext cx="2669718" cy="150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909300" y="11442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2116f5293?vcp=1&amp;pid=b823a3293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电磁波的产生与描述</a:t>
            </a:r>
            <a:endParaRPr lang="en-US" altLang="zh-CN" sz="2600"/>
          </a:p>
        </p:txBody>
      </p:sp>
      <p:sp>
        <p:nvSpPr>
          <p:cNvPr id="3" name="QC_5_BD.1_1#b5032e743?vcp=1&amp;vis=1&amp;pid=2116f5293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关于电磁波的产生，下列说法正确的是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_1#b5032e743.bracket?vcp=1&amp;vis=1&amp;pid=2116f5293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6347365" y="105238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5_BD.1_2#b5032e743.choices?vcp=1&amp;vis=1&amp;pid=2116f5293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1584125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导线中没有电流，可以在空间激起电磁波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导线中有电流，就可以在空间激起电磁波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导线中有迅速变化的电流，就可以在空间激起电磁波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以上三种情况都可以产生电磁波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3_1#67b5bdbe3?htil=1&amp;vcp=1&amp;vis=1&amp;pid=2116f5293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704" y="600242"/>
            <a:ext cx="3447288" cy="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5_BD.3_2#67b5bdbe3?htil=1&amp;sp=1&amp;vcp=1&amp;vis=1&amp;pid=2116f5293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499658"/>
                <a:ext cx="4480560" cy="1333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5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2.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［2024·广州二模改编］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示是电磁波谱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小明用收音机收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听广州交通电台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FM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MHz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频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C_5_BD.3_2#67b5bdbe3?htil=1&amp;sp=1&amp;vcp=1&amp;vis=1&amp;pid=2116f5293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499658"/>
                <a:ext cx="4480560" cy="1333500"/>
              </a:xfrm>
              <a:prstGeom prst="rect">
                <a:avLst/>
              </a:prstGeom>
              <a:blipFill rotWithShape="1">
                <a:blip r:embed="rId8"/>
                <a:stretch>
                  <a:fillRect l="-9" t="-41" r="-1083" b="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C_5_AN.4_1#67b5bdbe3.bracket?vcp=1&amp;vis=1&amp;pid=2116f5293&amp;color=0,0,0&amp;vpa=2&amp;vtp=1" title=""/>
          <p:cNvSpPr/>
          <p:nvPr>
            <p:custDataLst>
              <p:tags r:id="rId9"/>
            </p:custDataLst>
          </p:nvPr>
        </p:nvSpPr>
        <p:spPr>
          <a:xfrm>
            <a:off x="7730078" y="2312256"/>
            <a:ext cx="4238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C_5_BD.3_3#67b5bdbe3.choices?htil=1&amp;vcp=1&amp;vis=1&amp;pid=2116f5293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743494"/>
                <a:ext cx="8065008" cy="1778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5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收音机接收的信息是无线电波</a:t>
                </a:r>
                <a:endParaRPr lang="en-US" altLang="zh-CN" sz="2400"/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440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Hz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表示钢琴的琴弦每秒钟振动440次</a:t>
                </a:r>
                <a:endParaRPr lang="en-US" altLang="zh-CN" sz="2400"/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收音机收到空中电磁波的频率是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061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Hz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除图中频率外，波长也是描述波的物理量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5_BD.3_3#67b5bdbe3.choices?htil=1&amp;vcp=1&amp;vis=1&amp;pid=2116f5293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743494"/>
                <a:ext cx="8065008" cy="1778000"/>
              </a:xfrm>
              <a:prstGeom prst="rect">
                <a:avLst/>
              </a:prstGeom>
              <a:blipFill rotWithShape="1">
                <a:blip r:embed="rId12"/>
                <a:stretch>
                  <a:fillRect l="-5" t="-17" r="3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C_5_BD.3_2#67b5bdbe3?htil=1&amp;sp=1&amp;vcp=1&amp;vis=1&amp;pid=2116f5293&amp;color=0,0,0&amp;vtp=1&amp;bt=1&amp;bbb=1&amp;hb=1&amp;hs=1" title=""/>
              <p:cNvSpPr/>
              <p:nvPr>
                <p:custDataLst>
                  <p:tags r:id="rId13"/>
                </p:custDataLst>
              </p:nvPr>
            </p:nvSpPr>
            <p:spPr>
              <a:xfrm>
                <a:off x="539496" y="1862168"/>
                <a:ext cx="8064000" cy="889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道播放的钢琴节目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某时刻他听到演员弹奏音符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dol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la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频率分别为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261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Hz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440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Hz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下列说法错误的是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3_2#67b5bdbe3?htil=1&amp;sp=1&amp;vcp=1&amp;vis=1&amp;pid=2116f5293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539496" y="1862168"/>
                <a:ext cx="8064000" cy="889000"/>
              </a:xfrm>
              <a:prstGeom prst="rect">
                <a:avLst/>
              </a:prstGeom>
              <a:blipFill rotWithShape="1">
                <a:blip r:embed="rId15"/>
                <a:stretch>
                  <a:fillRect l="-5" t="-39" r="-2821" b="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7" action="ppaction://hlinksldjump"/>
          </p:cNvPr>
          <p:cNvSpPr/>
          <p:nvPr>
            <p:custDataLst>
              <p:tags r:id="rId16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a039e7eea?vcp=1&amp;pid=b823a3293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3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电磁波的传播</a:t>
            </a:r>
            <a:endParaRPr lang="en-US" altLang="zh-CN" sz="2600"/>
          </a:p>
        </p:txBody>
      </p:sp>
      <p:sp>
        <p:nvSpPr>
          <p:cNvPr id="3" name="QC_5_BD.5_1#c34da572c?vcp=1&amp;vis=1&amp;pid=a039e7eea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778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［2024·盐城］将手机“背景灯光提示”和“声音提示”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功能打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开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，放到真空钟罩中，用抽气机抽去其中空气。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然后打电话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呼叫手机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，看到背景灯光亮却听不到铃声。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该现象说明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6_1#c34da572c.bracket?vcp=1&amp;vis=1&amp;pid=a039e7eea&amp;color=0,0,0&amp;vpa=3&amp;vtp=1" title=""/>
          <p:cNvSpPr/>
          <p:nvPr>
            <p:custDataLst>
              <p:tags r:id="rId6"/>
            </p:custDataLst>
          </p:nvPr>
        </p:nvSpPr>
        <p:spPr>
          <a:xfrm>
            <a:off x="772065" y="2391469"/>
            <a:ext cx="441325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5_BD.5_2#c34da572c.choices?vcp=1&amp;vis=1&amp;pid=a039e7eea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855780"/>
            <a:ext cx="8065008" cy="1778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声音和电磁波都能在真空中传播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声音和电磁波都不能在真空中传播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声音能在真空中传播，电磁波不能在真空中传播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声音不能在真空中传播，电磁波能在真空中传播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4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7978" y="735623"/>
            <a:ext cx="414456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3385" y="485140"/>
            <a:ext cx="189166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隐形飞机</a:t>
            </a:r>
            <a:endParaRPr lang="zh-CN" altLang="en-US" sz="2100" b="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 Box 2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3936" y="1005641"/>
            <a:ext cx="3510244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US" altLang="zh-CN" sz="195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100" b="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隐形飞机是一种先进的军用飞机，可以防止被雷达发现，隐形飞机用的主要是吸收电磁波材料，它能减少飞机对电磁波反射，使雷达很难发现它。</a:t>
            </a:r>
            <a:endParaRPr lang="zh-CN" altLang="en-US" sz="2100" b="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5_BD.7_1#39cbac4bd?vcp=1&amp;vis=1&amp;pid=a039e7ee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4.［2024·淮安］利用北斗卫星导航系统进行定位和导航时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导航仪与北斗卫星之间通过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传递信息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它在真空中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传播的速度约为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5_BD.7_1#39cbac4bd?vcp=1&amp;vis=1&amp;pid=a039e7ee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7" r="3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5_AN.8_1#39cbac4bd.blank?vcp=1&amp;vis=1&amp;pid=a039e7eea&amp;color=0,0,0&amp;vpa=4&amp;vtp=1&amp;bbb=1" title=""/>
          <p:cNvSpPr/>
          <p:nvPr>
            <p:custDataLst>
              <p:tags r:id="rId7"/>
            </p:custDataLst>
          </p:nvPr>
        </p:nvSpPr>
        <p:spPr>
          <a:xfrm>
            <a:off x="4213765" y="2228827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电磁波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4" name="QB_5_AN.9_1#39cbac4bd.blank?vcp=1&amp;vis=1&amp;pid=a039e7eea&amp;color=0,0,0&amp;vpa=5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2747708" y="2892973"/>
                <a:ext cx="1384808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5_AN.9_1#39cbac4bd.blank?vcp=1&amp;vis=1&amp;pid=a039e7eea&amp;color=0,0,0&amp;vpa=5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2747708" y="2892973"/>
                <a:ext cx="1384808" cy="381000"/>
              </a:xfrm>
              <a:prstGeom prst="rect">
                <a:avLst/>
              </a:prstGeom>
              <a:blipFill rotWithShape="1">
                <a:blip r:embed="rId10"/>
                <a:stretch>
                  <a:fillRect l="-5" t="-144" r="41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10_1#98e843365?htil=2&amp;vcp=1&amp;vis=1&amp;pid=a039e7eea&amp;color=0,0,0&amp;tib=255,255,255&amp;vtp=1&amp;bt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5472" y="887707"/>
            <a:ext cx="1380744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10_2#98e843365?htil=2&amp;vcp=1&amp;vis=1&amp;pid=a039e7eea&amp;color=0,0,0&amp;vtp=1&amp;bbb=1&amp;hb=1" title=""/>
          <p:cNvSpPr/>
          <p:nvPr>
            <p:custDataLst>
              <p:tags r:id="rId6"/>
            </p:custDataLst>
          </p:nvPr>
        </p:nvSpPr>
        <p:spPr>
          <a:xfrm>
            <a:off x="539496" y="875007"/>
            <a:ext cx="6547104" cy="3352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，在一个较大的平盘中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用细杆端部连续点击水面中央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间隔的时间要均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匀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），先后进行两次实验，两次点击的频率不同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会看到两次形成的水波波长不同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由此类比电磁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波的传播过程可知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一定的条件下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频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率越高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波长越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4" name="QB_5_BD.10_2#98e843365?htil=2&amp;vcp=1&amp;vis=1&amp;pid=a039e7eea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934443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5_AN.11_1#98e843365.blank?vcp=1&amp;vis=1&amp;pid=a039e7eea&amp;color=0,0,0&amp;vpa=6&amp;vtp=1&amp;bbb=1" title=""/>
          <p:cNvSpPr/>
          <p:nvPr>
            <p:custDataLst>
              <p:tags r:id="rId9"/>
            </p:custDataLst>
          </p:nvPr>
        </p:nvSpPr>
        <p:spPr>
          <a:xfrm>
            <a:off x="3604165" y="308226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波速</a:t>
            </a:r>
            <a:endParaRPr lang="en-US" altLang="zh-CN" sz="2400"/>
          </a:p>
        </p:txBody>
      </p:sp>
      <p:sp>
        <p:nvSpPr>
          <p:cNvPr id="6" name="QB_5_AN.12_1#98e843365.blank?vcp=1&amp;vis=1&amp;pid=a039e7eea&amp;color=0,0,0&amp;vpa=7&amp;vtp=1" title=""/>
          <p:cNvSpPr/>
          <p:nvPr>
            <p:custDataLst>
              <p:tags r:id="rId10"/>
            </p:custDataLst>
          </p:nvPr>
        </p:nvSpPr>
        <p:spPr>
          <a:xfrm>
            <a:off x="2689764" y="364106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短</a:t>
            </a:r>
            <a:endParaRPr lang="en-US" altLang="zh-CN" sz="2400"/>
          </a:p>
        </p:txBody>
      </p:sp>
      <p:sp>
        <p:nvSpPr>
          <p:cNvPr id="7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8ddf32f35?vcp=1&amp;pid=b823a3293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电磁波的应用</a:t>
            </a:r>
            <a:endParaRPr lang="en-US" altLang="zh-CN" sz="2600">
              <a:solidFill>
                <a:srgbClr val="93CDDD"/>
              </a:solidFill>
            </a:endParaRPr>
          </a:p>
        </p:txBody>
      </p:sp>
      <p:sp>
        <p:nvSpPr>
          <p:cNvPr id="3" name="QC_5_BD.13_1#83148e555?vcp=1&amp;vis=1&amp;pid=8ddf32f35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［2024·成都］电磁波具有信息特征和能量特性。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以下设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备中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，主要利用电磁波的能量特性工作的是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4" name="QC_5_AN.14_1#83148e555.bracket?vcp=1&amp;vis=1&amp;pid=8ddf32f35&amp;color=0,0,0&amp;vpa=8&amp;vtp=1" title=""/>
          <p:cNvSpPr/>
          <p:nvPr>
            <p:custDataLst>
              <p:tags r:id="rId6"/>
            </p:custDataLst>
          </p:nvPr>
        </p:nvSpPr>
        <p:spPr>
          <a:xfrm>
            <a:off x="6563264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5" name="QC_5_BD.13_2#83148e555.choices?vcp=1&amp;vis=1&amp;pid=8ddf32f35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234565"/>
                <a:tab pos="4139565"/>
                <a:tab pos="6044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微波炉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手机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雷达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电吹风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6" name="QB_5_BD.15_1#6d16c7524?vcp=1&amp;vis=1&amp;pid=8ddf32f35&amp;color=0,0,0&amp;vtp=1&amp;bbb=1&amp;h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2727125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7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.电磁波的家族成员很多，有无线电波、红外线、可见光、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紫</a:t>
                </a:r>
                <a:endParaRPr lang="en-US" altLang="zh-CN" sz="2400" b="0" i="0" spc="-5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外线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pc="-5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X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射线等，它们与人们的生活息息相关。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电视机遥控器</a:t>
                </a:r>
                <a:endParaRPr lang="en-US" altLang="zh-CN" sz="2400" b="0" i="0" spc="-5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是利用</a:t>
                </a:r>
                <a:r>
                  <a:rPr lang="en-US" altLang="zh-CN" sz="2400" i="0" spc="-5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来工作的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医院是用</a:t>
                </a:r>
                <a:r>
                  <a:rPr lang="en-US" altLang="zh-CN" sz="2400" i="0" spc="-5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来检查身体的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 spc="-5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QB_5_BD.15_1#6d16c7524?vcp=1&amp;vis=1&amp;pid=8ddf32f35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2727125"/>
                <a:ext cx="8065008" cy="1676400"/>
              </a:xfrm>
              <a:prstGeom prst="rect">
                <a:avLst/>
              </a:prstGeom>
              <a:blipFill rotWithShape="1">
                <a:blip r:embed="rId10"/>
                <a:stretch>
                  <a:fillRect l="-5" t="-26" r="-13" b="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B_5_AN.16_1#6d16c7524.blank?vcp=1&amp;vis=1&amp;pid=8ddf32f35&amp;color=0,0,0&amp;vpa=9&amp;vtp=1&amp;bbb=1" title=""/>
          <p:cNvSpPr/>
          <p:nvPr>
            <p:custDataLst>
              <p:tags r:id="rId11"/>
            </p:custDataLst>
          </p:nvPr>
        </p:nvSpPr>
        <p:spPr>
          <a:xfrm>
            <a:off x="1441990" y="3816785"/>
            <a:ext cx="11096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pc="-5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红外线</a:t>
            </a:r>
            <a:endParaRPr lang="en-US" altLang="zh-CN" sz="2400" spc="-5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8" name="QB_5_AN.17_1#6d16c7524.blank?vcp=1&amp;vis=1&amp;pid=8ddf32f35&amp;color=0,0,0&amp;vpa=10&amp;vtp=1&amp;bbb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283740" y="3921951"/>
                <a:ext cx="979488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pc="-5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X</m:t>
                      </m:r>
                    </m:oMath>
                  </m:oMathPara>
                </a14:m>
                <a:r>
                  <a:rPr lang="en-US" altLang="zh-CN" sz="2400" b="0" i="0" spc="-5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射线</a:t>
                </a:r>
                <a:endParaRPr lang="en-US" altLang="zh-CN" sz="100" spc="-5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QB_5_AN.17_1#6d16c7524.blank?vcp=1&amp;vis=1&amp;pid=8ddf32f35&amp;color=0,0,0&amp;vpa=1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283740" y="3921951"/>
                <a:ext cx="979488" cy="368300"/>
              </a:xfrm>
              <a:prstGeom prst="rect">
                <a:avLst/>
              </a:prstGeom>
              <a:blipFill rotWithShape="1">
                <a:blip r:embed="rId14"/>
                <a:stretch>
                  <a:fillRect l="-55" t="-6604" r="23" b="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build="p" animBg="1"/>
      <p:bldP spid="8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18_1#1437ae813?sp=1&amp;vcp=1&amp;vis=1&amp;pid=d38e05517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228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8.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［2024·武汉］如图所示，打开收音机的开关，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旋至没有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电台的位置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，将音量开大，取一节干电池和一根导线，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先将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导线的一端与电池的负极相连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再将导线的另一端与电池的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正极快速摩擦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，使它们时断时续地接触，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会听到收音机中传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“嗒嗒”声。关于这个实验，下列说法错误的是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4_AN.19_1#1437ae813.bracket?vcp=1&amp;vis=1&amp;pid=d38e05517&amp;color=0,0,0&amp;vpa=11&amp;vtp=1" title=""/>
          <p:cNvSpPr/>
          <p:nvPr>
            <p:custDataLst>
              <p:tags r:id="rId5"/>
            </p:custDataLst>
          </p:nvPr>
        </p:nvSpPr>
        <p:spPr>
          <a:xfrm>
            <a:off x="7137939" y="2242121"/>
            <a:ext cx="441325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pic>
        <p:nvPicPr>
          <p:cNvPr id="4" name="QC_4_BD.18_2#1437ae813?htil=3&amp;vcp=1&amp;vis=1&amp;pid=d38e05517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5739" y="2769108"/>
            <a:ext cx="1380744" cy="13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4_BD.18_3#1437ae813.choices?htil=3&amp;vcp=1&amp;vis=1&amp;pid=d38e05517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2687882"/>
            <a:ext cx="6547104" cy="1828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这个实验对电池有损害，最好用旧电池来做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迅速变化的电流能够产生电磁波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收音机可以接收到电磁波信号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电磁波只能在空气中传播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20_1#432257703?htil=4&amp;vcp=1&amp;vis=1&amp;pid=d38e05517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506" y="415036"/>
            <a:ext cx="1929384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4_BD.20_2#432257703?htil=4&amp;vcp=1&amp;vis=1&amp;pid=d38e05517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402336"/>
                <a:ext cx="5998464" cy="152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9.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2024·常州］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英国科学家研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究发现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用特定波长的红光持续照射人体背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min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,可明显刺激人体线粒体，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增加葡萄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C_4_BD.20_2#432257703?htil=4&amp;vcp=1&amp;vis=1&amp;pid=d38e05517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402336"/>
                <a:ext cx="5998464" cy="1524000"/>
              </a:xfrm>
              <a:prstGeom prst="rect">
                <a:avLst/>
              </a:prstGeom>
              <a:blipFill rotWithShape="1">
                <a:blip r:embed="rId8"/>
                <a:stretch>
                  <a:fillRect l="-6" t="-25" r="0" b="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C_4_BD.20_2#432257703?htil=4&amp;vcp=1&amp;vis=1&amp;pid=d38e05517&amp;color=0,0,0&amp;tib=255,255,255&amp;iip=2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674" y="419704"/>
            <a:ext cx="166420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4_AN.21_1#432257703.bracket?vcp=1&amp;vis=1&amp;pid=d38e05517&amp;color=0,0,0&amp;vpa=12&amp;vtp=1" title=""/>
          <p:cNvSpPr/>
          <p:nvPr>
            <p:custDataLst>
              <p:tags r:id="rId11"/>
            </p:custDataLst>
          </p:nvPr>
        </p:nvSpPr>
        <p:spPr>
          <a:xfrm>
            <a:off x="7470807" y="2933509"/>
            <a:ext cx="441325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4_BD.20_3#432257703.choices?vcp=1&amp;vis=1&amp;pid=d38e05517&amp;color=0,0,0&amp;vtp=1&amp;bbb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39496" y="3467662"/>
                <a:ext cx="8065008" cy="1016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413956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335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nm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,合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335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nm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,合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marL="0" marR="0" lvl="0" indent="0" defTabSz="914400" eaLnBrk="1" fontAlgn="auto" latinLnBrk="1" hangingPunct="1">
                  <a:lnSpc>
                    <a:spcPts val="4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4139565"/>
                  </a:tabLst>
                  <a:defRPr/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670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nm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,合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70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670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nm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,合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70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4_BD.20_3#432257703.choices?vcp=1&amp;vis=1&amp;pid=d38e05517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39496" y="3467662"/>
                <a:ext cx="8065008" cy="1016000"/>
              </a:xfrm>
              <a:prstGeom prst="rect">
                <a:avLst/>
              </a:prstGeom>
              <a:blipFill rotWithShape="1">
                <a:blip r:embed="rId14"/>
                <a:stretch>
                  <a:fillRect l="-5" t="-55" r="3" b="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7" name="QC_4_BD.20_2#432257703?htil=4&amp;vcp=1&amp;vis=1&amp;pid=d38e05517&amp;color=0,0,0&amp;vtp=1&amp;bbb=1&amp;hb=1&amp;hs=1" title=""/>
              <p:cNvSpPr/>
              <p:nvPr>
                <p:custDataLst>
                  <p:tags r:id="rId15"/>
                </p:custDataLst>
              </p:nvPr>
            </p:nvSpPr>
            <p:spPr>
              <a:xfrm>
                <a:off x="539496" y="1910588"/>
                <a:ext cx="8064000" cy="152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糖消耗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，降低血糖水平。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该技术有望用来帮助糖尿病患者通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过非药物方式降低血糖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该红光的波形图如图所示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已知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OA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BC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CD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335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nm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则该红光的波长为(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7" name="QC_4_BD.20_2#432257703?htil=4&amp;vcp=1&amp;vis=1&amp;pid=d38e05517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539496" y="1910588"/>
                <a:ext cx="8064000" cy="1524000"/>
              </a:xfrm>
              <a:prstGeom prst="rect">
                <a:avLst/>
              </a:prstGeom>
              <a:blipFill rotWithShape="1">
                <a:blip r:embed="rId17"/>
                <a:stretch>
                  <a:fillRect l="-5" t="-33" r="6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54" title="">
            <a:hlinkClick r:id="rId19" action="ppaction://hlinksldjump"/>
          </p:cNvPr>
          <p:cNvSpPr/>
          <p:nvPr>
            <p:custDataLst>
              <p:tags r:id="rId1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22_1#9a863619b?sp=1&amp;vcp=1&amp;vis=1&amp;pid=d38e05517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826974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10.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［2024·广州三模］如图是一台收音机的屏板，当在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FM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波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段时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，向右调指针（图中黑块），所接收到的电磁波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22_1#9a863619b?sp=1&amp;vcp=1&amp;vis=1&amp;pid=d38e05517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826974"/>
                <a:ext cx="8065008" cy="1117600"/>
              </a:xfrm>
              <a:prstGeom prst="rect">
                <a:avLst/>
              </a:prstGeom>
              <a:blipFill rotWithShape="1">
                <a:blip r:embed="rId6"/>
                <a:stretch>
                  <a:fillRect l="-5" t="-18" r="-950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23_1#9a863619b.bracket?vcp=1&amp;vis=1&amp;pid=d38e05517&amp;color=0,0,0&amp;vpa=13&amp;vtp=1" title=""/>
          <p:cNvSpPr/>
          <p:nvPr>
            <p:custDataLst>
              <p:tags r:id="rId7"/>
            </p:custDataLst>
          </p:nvPr>
        </p:nvSpPr>
        <p:spPr>
          <a:xfrm>
            <a:off x="7795164" y="139593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pic>
        <p:nvPicPr>
          <p:cNvPr id="4" name="QC_4_BD.22_2#9a863619b?htil=5&amp;vcp=1&amp;vis=1&amp;pid=d38e05517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4439" y="2063446"/>
            <a:ext cx="3895344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4_BD.22_3#9a863619b.choices?htil=5&amp;vcp=1&amp;vis=1&amp;pid=d38e05517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539496" y="1982220"/>
            <a:ext cx="4032504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波速变大，波长不变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波速不变，波长变小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波速不变，波长变大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波速变小，波长变小</a:t>
            </a:r>
            <a:endParaRPr lang="en-US" altLang="zh-CN" sz="2400"/>
          </a:p>
        </p:txBody>
      </p:sp>
      <p:sp>
        <p:nvSpPr>
          <p:cNvPr id="6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7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1528" y="2193607"/>
            <a:ext cx="527685" cy="1111968"/>
          </a:xfrm>
          <a:prstGeom prst="roundRect">
            <a:avLst/>
          </a:prstGeom>
          <a:solidFill>
            <a:srgbClr val="008080"/>
          </a:solidFill>
          <a:ln w="19050">
            <a:solidFill>
              <a:srgbClr val="008080"/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1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电磁波</a:t>
            </a:r>
            <a:endParaRPr lang="zh-CN" altLang="en-US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628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77866" y="904399"/>
            <a:ext cx="1052513" cy="7660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电磁波的产生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633" name="文本框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80724" y="3489960"/>
            <a:ext cx="1163003" cy="7660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eaLnBrk="1" hangingPunct="1"/>
            <a:r>
              <a:rPr lang="zh-CN" altLang="en-US" sz="1950">
                <a:ea typeface="微软雅黑" panose="020b0503020204020204" charset="-122"/>
                <a:cs typeface="Times New Roman" panose="02020603050405020304" charset="0"/>
              </a:rPr>
              <a:t>电磁波的传播</a:t>
            </a:r>
            <a:endParaRPr lang="zh-CN" altLang="en-US" sz="1950"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0" name="文本框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91687" y="1361724"/>
            <a:ext cx="2178048" cy="441842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eaLnBrk="1" hangingPunct="1"/>
            <a:r>
              <a:rPr lang="zh-CN" altLang="en-US" sz="1950">
                <a:ea typeface="微软雅黑" panose="020b0503020204020204" charset="-122"/>
                <a:cs typeface="Times New Roman" panose="02020603050405020304" charset="0"/>
              </a:rPr>
              <a:t>不需要介质</a:t>
            </a:r>
            <a:endParaRPr lang="zh-CN" altLang="en-US" sz="1950"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8"/>
            </p:custDataLst>
          </p:nvPr>
        </p:nvSpPr>
        <p:spPr>
          <a:xfrm>
            <a:off x="3526930" y="3433173"/>
            <a:ext cx="4271218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600" b="0">
                <a:latin typeface="Times New Roman" panose="02020603050405020304" charset="0"/>
                <a:ea typeface="微软雅黑" panose="020b0503020204020204" charset="-122"/>
              </a:defRPr>
            </a:lvl1pPr>
          </a:lstStyle>
          <a:p>
            <a:pPr eaLnBrk="1" hangingPunct="1"/>
            <a:r>
              <a:rPr lang="zh-CN" altLang="en-US" sz="1950">
                <a:cs typeface="Times New Roman" panose="02020603050405020304" charset="0"/>
              </a:rPr>
              <a:t>在真空中电磁波的波速</a:t>
            </a:r>
            <a:r>
              <a:rPr lang="en-US" altLang="zh-CN" sz="1950" i="1">
                <a:cs typeface="Times New Roman" panose="02020603050405020304" charset="0"/>
              </a:rPr>
              <a:t>c</a:t>
            </a:r>
            <a:r>
              <a:rPr lang="en-US" altLang="zh-CN" sz="1950">
                <a:cs typeface="Times New Roman" panose="02020603050405020304" charset="0"/>
              </a:rPr>
              <a:t>=3×10</a:t>
            </a:r>
            <a:r>
              <a:rPr lang="en-US" altLang="zh-CN" sz="1950" baseline="30000">
                <a:cs typeface="Times New Roman" panose="02020603050405020304" charset="0"/>
              </a:rPr>
              <a:t>8 </a:t>
            </a:r>
            <a:r>
              <a:rPr lang="en-US" altLang="zh-CN" sz="1950">
                <a:cs typeface="Times New Roman" panose="02020603050405020304" charset="0"/>
              </a:rPr>
              <a:t>m/s</a:t>
            </a:r>
            <a:endParaRPr lang="en-US" altLang="zh-CN" sz="1950">
              <a:cs typeface="Times New Roman" panose="02020603050405020304" charset="0"/>
            </a:endParaRPr>
          </a:p>
        </p:txBody>
      </p:sp>
      <p:sp>
        <p:nvSpPr>
          <p:cNvPr id="3" name="文本框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79594" y="2423309"/>
            <a:ext cx="765001" cy="441842"/>
          </a:xfrm>
          <a:prstGeom prst="roundRect">
            <a:avLst>
              <a:gd name="adj" fmla="val 19698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eaLnBrk="1" hangingPunct="1"/>
            <a:r>
              <a:rPr lang="zh-CN" altLang="en-US" sz="1950">
                <a:ea typeface="微软雅黑" panose="020b0503020204020204" charset="-122"/>
                <a:cs typeface="Times New Roman" panose="02020603050405020304" charset="0"/>
              </a:rPr>
              <a:t>特征</a:t>
            </a:r>
            <a:endParaRPr lang="zh-CN" altLang="en-US" sz="1950"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2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50136" y="1882619"/>
            <a:ext cx="876129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波长</a:t>
            </a:r>
            <a:r>
              <a:rPr lang="en-US" altLang="zh-CN" sz="195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λ</a:t>
            </a:r>
            <a:endParaRPr lang="en-US" altLang="zh-CN" sz="1950" b="0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54415" y="2423198"/>
            <a:ext cx="885900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频率</a:t>
            </a:r>
            <a:r>
              <a:rPr lang="en-US" altLang="zh-CN" sz="195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en-US" altLang="zh-CN" sz="1950" b="0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0" name="文本框 2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57849" y="2972751"/>
            <a:ext cx="885900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波速</a:t>
            </a:r>
            <a:r>
              <a:rPr lang="en-US" altLang="zh-CN" sz="195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endParaRPr lang="en-US" altLang="zh-CN" sz="1950" b="0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文本框 2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518834" y="4031480"/>
            <a:ext cx="4428308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波长、频率、波速之间的关系：</a:t>
            </a:r>
            <a:r>
              <a:rPr lang="en-US" altLang="zh-CN" sz="1950" b="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en-US" altLang="zh-CN" sz="195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1950" b="0" i="1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λf</a:t>
            </a:r>
            <a:endParaRPr lang="en-US" altLang="zh-CN" sz="1950" b="0" i="1" err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14"/>
            </p:custDataLst>
          </p:nvPr>
        </p:nvGrpSpPr>
        <p:grpSpPr>
          <a:xfrm>
            <a:off x="1374458" y="1182053"/>
            <a:ext cx="410528" cy="3630930"/>
            <a:chOff x="3741" y="2400"/>
            <a:chExt cx="862" cy="5864"/>
          </a:xfrm>
        </p:grpSpPr>
        <p:cxnSp>
          <p:nvCxnSpPr>
            <p:cNvPr id="4" name="直接连接符 3"/>
            <p:cNvCxnSpPr/>
            <p:nvPr>
              <p:custDataLst>
                <p:tags r:id="rId15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6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7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8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3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491865" y="739616"/>
            <a:ext cx="4772501" cy="441842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eaLnBrk="1" hangingPunct="1"/>
            <a:r>
              <a:rPr lang="zh-CN" altLang="en-US" sz="19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变化的电流能在周围的空间中产生电磁波</a:t>
            </a:r>
            <a:endParaRPr lang="zh-CN" altLang="en-US" sz="19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3" name="组合 22" title=""/>
          <p:cNvGrpSpPr/>
          <p:nvPr>
            <p:custDataLst>
              <p:tags r:id="rId20"/>
            </p:custDataLst>
          </p:nvPr>
        </p:nvGrpSpPr>
        <p:grpSpPr>
          <a:xfrm>
            <a:off x="3222784" y="818674"/>
            <a:ext cx="173355" cy="853440"/>
            <a:chOff x="3741" y="2400"/>
            <a:chExt cx="862" cy="5864"/>
          </a:xfrm>
        </p:grpSpPr>
        <p:cxnSp>
          <p:nvCxnSpPr>
            <p:cNvPr id="24" name="直接连接符 23"/>
            <p:cNvCxnSpPr/>
            <p:nvPr>
              <p:custDataLst>
                <p:tags r:id="rId21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2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23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24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 title=""/>
          <p:cNvGrpSpPr/>
          <p:nvPr>
            <p:custDataLst>
              <p:tags r:id="rId25"/>
            </p:custDataLst>
          </p:nvPr>
        </p:nvGrpSpPr>
        <p:grpSpPr>
          <a:xfrm>
            <a:off x="3018473" y="2034064"/>
            <a:ext cx="173355" cy="1180148"/>
            <a:chOff x="3741" y="2400"/>
            <a:chExt cx="862" cy="5864"/>
          </a:xfrm>
        </p:grpSpPr>
        <p:cxnSp>
          <p:nvCxnSpPr>
            <p:cNvPr id="30" name="直接连接符 29"/>
            <p:cNvCxnSpPr/>
            <p:nvPr>
              <p:custDataLst>
                <p:tags r:id="rId26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27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28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29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7" title="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977866" y="4566285"/>
            <a:ext cx="1772603" cy="4332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eaLnBrk="1" hangingPunct="1"/>
            <a:r>
              <a:rPr lang="zh-CN" altLang="en-US" sz="1950">
                <a:ea typeface="微软雅黑" panose="020b0503020204020204" charset="-122"/>
                <a:cs typeface="Times New Roman" panose="02020603050405020304" charset="0"/>
              </a:rPr>
              <a:t>电磁波的应用</a:t>
            </a:r>
            <a:endParaRPr lang="zh-CN" altLang="en-US" sz="1950"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40" name="组合 39" title=""/>
          <p:cNvGrpSpPr/>
          <p:nvPr>
            <p:custDataLst>
              <p:tags r:id="rId31"/>
            </p:custDataLst>
          </p:nvPr>
        </p:nvGrpSpPr>
        <p:grpSpPr>
          <a:xfrm>
            <a:off x="3299936" y="3529013"/>
            <a:ext cx="173355" cy="853440"/>
            <a:chOff x="3741" y="2400"/>
            <a:chExt cx="862" cy="5864"/>
          </a:xfrm>
        </p:grpSpPr>
        <p:cxnSp>
          <p:nvCxnSpPr>
            <p:cNvPr id="41" name="直接连接符 40"/>
            <p:cNvCxnSpPr/>
            <p:nvPr>
              <p:custDataLst>
                <p:tags r:id="rId32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33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34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35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33" grpId="0" animBg="1"/>
      <p:bldP spid="20" grpId="0" animBg="1"/>
      <p:bldP spid="25" grpId="0" animBg="1"/>
      <p:bldP spid="3" grpId="0" animBg="1"/>
      <p:bldP spid="7" grpId="0" animBg="1"/>
      <p:bldP spid="9" grpId="0" animBg="1"/>
      <p:bldP spid="10" grpId="0" animBg="1"/>
      <p:bldP spid="11" grpId="0" animBg="1"/>
      <p:bldP spid="22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6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11" name="Picture 6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250" r="8124" b="11874"/>
          <a:stretch>
            <a:fillRect/>
          </a:stretch>
        </p:blipFill>
        <p:spPr bwMode="auto">
          <a:xfrm>
            <a:off x="1264444" y="3045457"/>
            <a:ext cx="18811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 title=""/>
          <p:cNvGrpSpPr/>
          <p:nvPr>
            <p:custDataLst>
              <p:tags r:id="rId11"/>
            </p:custDataLst>
          </p:nvPr>
        </p:nvGrpSpPr>
        <p:grpSpPr>
          <a:xfrm>
            <a:off x="4193974" y="860177"/>
            <a:ext cx="4213706" cy="2090831"/>
            <a:chOff x="3779911" y="986924"/>
            <a:chExt cx="4623455" cy="2600843"/>
          </a:xfrm>
        </p:grpSpPr>
        <p:sp>
          <p:nvSpPr>
            <p:cNvPr id="16" name="矩形 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057157" y="1062475"/>
              <a:ext cx="4176464" cy="252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875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</a:rPr>
                <a:t>    </a:t>
              </a:r>
              <a:r>
                <a:rPr lang="zh-CN" altLang="en-US" sz="2100" b="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为什么可以利用遥控器选择电视节目？又是谁将播音员的话语、动听的音乐送进我们的收音机的？</a:t>
              </a:r>
              <a:endPara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圆角矩形 8"/>
            <p:cNvSpPr/>
            <p:nvPr>
              <p:custDataLst>
                <p:tags r:id="rId13"/>
              </p:custDataLst>
            </p:nvPr>
          </p:nvSpPr>
          <p:spPr>
            <a:xfrm>
              <a:off x="3779911" y="986924"/>
              <a:ext cx="4623455" cy="2595094"/>
            </a:xfrm>
            <a:prstGeom prst="round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zh-CN" altLang="en-US" sz="1875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8" name="组合 10" title=""/>
          <p:cNvGrpSpPr/>
          <p:nvPr>
            <p:custDataLst>
              <p:tags r:id="rId14"/>
            </p:custDataLst>
          </p:nvPr>
        </p:nvGrpSpPr>
        <p:grpSpPr>
          <a:xfrm>
            <a:off x="4193972" y="3186268"/>
            <a:ext cx="4213706" cy="1616829"/>
            <a:chOff x="6142" y="6307"/>
            <a:chExt cx="7280" cy="3396"/>
          </a:xfrm>
        </p:grpSpPr>
        <p:sp>
          <p:nvSpPr>
            <p:cNvPr id="19" name="矩形 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575" y="6457"/>
              <a:ext cx="6437" cy="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875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</a:rPr>
                <a:t>    </a:t>
              </a:r>
              <a:r>
                <a:rPr lang="zh-CN" altLang="en-US" sz="2100" b="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你们知道在这些现象中，人们是通过什么来传递信号的吗？</a:t>
              </a:r>
              <a:endPara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圆角矩形 9"/>
            <p:cNvSpPr/>
            <p:nvPr>
              <p:custDataLst>
                <p:tags r:id="rId16"/>
              </p:custDataLst>
            </p:nvPr>
          </p:nvSpPr>
          <p:spPr>
            <a:xfrm>
              <a:off x="6142" y="6307"/>
              <a:ext cx="7280" cy="3230"/>
            </a:xfrm>
            <a:prstGeom prst="round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zh-CN" altLang="en-US" sz="1875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rcRect b="1861"/>
          <a:stretch>
            <a:fillRect/>
          </a:stretch>
        </p:blipFill>
        <p:spPr>
          <a:xfrm>
            <a:off x="736321" y="940085"/>
            <a:ext cx="2215567" cy="21091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1" name="矩形 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91865" y="1639253"/>
            <a:ext cx="3576638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收音机、导线、电池、钢锉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 title=""/>
          <p:cNvGrpSpPr/>
          <p:nvPr>
            <p:custDataLst>
              <p:tags r:id="rId5"/>
            </p:custDataLst>
          </p:nvPr>
        </p:nvGrpSpPr>
        <p:grpSpPr>
          <a:xfrm>
            <a:off x="2141831" y="2203449"/>
            <a:ext cx="5025629" cy="2733675"/>
            <a:chOff x="1862" y="4227"/>
            <a:chExt cx="10552" cy="5741"/>
          </a:xfrm>
        </p:grpSpPr>
        <p:pic>
          <p:nvPicPr>
            <p:cNvPr id="13" name="图片 7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110" y="4520"/>
              <a:ext cx="1587" cy="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87" y="7316"/>
              <a:ext cx="3045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1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02" y="4227"/>
              <a:ext cx="4365" cy="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14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47" y="6468"/>
              <a:ext cx="4967" cy="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圆角矩形 15"/>
            <p:cNvSpPr/>
            <p:nvPr>
              <p:custDataLst>
                <p:tags r:id="rId14"/>
              </p:custDataLst>
            </p:nvPr>
          </p:nvSpPr>
          <p:spPr>
            <a:xfrm>
              <a:off x="1862" y="4275"/>
              <a:ext cx="10482" cy="5646"/>
            </a:xfrm>
            <a:prstGeom prst="round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zh-CN" altLang="en-US" sz="2100">
                <a:latin typeface="宋体" panose="02010600030101010101" pitchFamily="2" charset="-122"/>
              </a:endParaRPr>
            </a:p>
          </p:txBody>
        </p:sp>
      </p:grpSp>
      <p:sp>
        <p:nvSpPr>
          <p:cNvPr id="24" name="Rectangle 2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663373" y="1022735"/>
            <a:ext cx="1427564" cy="41402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</a:gradFill>
          <a:ln w="19050">
            <a:solidFill>
              <a:schemeClr val="tx2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演示实验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35850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91925" y="1022735"/>
            <a:ext cx="262770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探测电磁波的产生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Rectangle 2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664563" y="1639479"/>
            <a:ext cx="1427565" cy="41402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</a:gradFill>
          <a:ln w="19050">
            <a:solidFill>
              <a:schemeClr val="tx2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实验器材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9" title=""/>
          <p:cNvGrpSpPr/>
          <p:nvPr>
            <p:custDataLst>
              <p:tags r:id="rId18"/>
            </p:custDataLst>
          </p:nvPr>
        </p:nvGrpSpPr>
        <p:grpSpPr>
          <a:xfrm>
            <a:off x="-76200" y="303610"/>
            <a:ext cx="3221831" cy="737235"/>
            <a:chOff x="0" y="623478"/>
            <a:chExt cx="3786638" cy="862630"/>
          </a:xfrm>
        </p:grpSpPr>
        <p:grpSp>
          <p:nvGrpSpPr>
            <p:cNvPr id="6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71662" y="623478"/>
              <a:ext cx="3014976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电磁波的产生与描述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5" name="组合 35846" title=""/>
          <p:cNvGrpSpPr/>
          <p:nvPr>
            <p:custDataLst>
              <p:tags r:id="rId3"/>
            </p:custDataLst>
          </p:nvPr>
        </p:nvGrpSpPr>
        <p:grpSpPr>
          <a:xfrm>
            <a:off x="2061875" y="524982"/>
            <a:ext cx="4536315" cy="2766173"/>
            <a:chExt cx="4083" cy="2282"/>
          </a:xfrm>
        </p:grpSpPr>
        <p:pic>
          <p:nvPicPr>
            <p:cNvPr id="29" name="图片 35847" descr="电磁波是怎样产生的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>
              <a:off x="0" y="0"/>
              <a:ext cx="4083" cy="2282"/>
            </a:xfrm>
            <a:prstGeom prst="rect">
              <a:avLst/>
            </a:prstGeom>
            <a:noFill/>
            <a:ln w="19050">
              <a:solidFill>
                <a:srgbClr val="002EC2"/>
              </a:solidFill>
              <a:miter lim="800000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31" name="矩形 3584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84" y="243"/>
              <a:ext cx="2325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电磁波是怎样产生的</a:t>
              </a:r>
              <a:endParaRPr lang="zh-CN" altLang="en-US" sz="21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TextBox 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44190" y="4168140"/>
            <a:ext cx="5462111" cy="4585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变化的电流能在周围的空间中产生电磁波。</a:t>
            </a:r>
            <a:endParaRPr lang="zh-CN" altLang="en-US" sz="2100" b="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Rectangle 2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751327" y="3532573"/>
            <a:ext cx="1107281" cy="41402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</a:gradFill>
          <a:ln w="19050">
            <a:solidFill>
              <a:schemeClr val="tx2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现 象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Rectangle 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44183" y="4175510"/>
            <a:ext cx="1107281" cy="41402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</a:gradFill>
          <a:ln w="19050">
            <a:solidFill>
              <a:schemeClr val="tx2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结 论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Rectangle 7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48321" y="3516560"/>
            <a:ext cx="4617244" cy="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8" rIns="69056" bIns="34528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收音机：发出“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咔咔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”声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323374" y="588645"/>
            <a:ext cx="8282464" cy="4162425"/>
            <a:chOff x="679" y="1236"/>
            <a:chExt cx="17391" cy="8740"/>
          </a:xfrm>
        </p:grpSpPr>
        <p:sp>
          <p:nvSpPr>
            <p:cNvPr id="3" name="圆角矩形 2"/>
            <p:cNvSpPr/>
            <p:nvPr>
              <p:custDataLst>
                <p:tags r:id="rId4"/>
              </p:custDataLst>
            </p:nvPr>
          </p:nvSpPr>
          <p:spPr>
            <a:xfrm>
              <a:off x="6425" y="6299"/>
              <a:ext cx="3855" cy="3628"/>
            </a:xfrm>
            <a:prstGeom prst="roundRect">
              <a:avLst>
                <a:gd name="adj" fmla="val 1041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679" y="1236"/>
              <a:ext cx="17391" cy="87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210000"/>
                </a:lnSpc>
              </a:pPr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电台采用专门的电子器件和电路，产生大小和方向周期性变化的电流，这种电流称为</a:t>
              </a:r>
              <a:r>
                <a:rPr lang="zh-CN" altLang="en-US" sz="1800" b="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振荡电流</a:t>
              </a:r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210000"/>
                </a:lnSpc>
              </a:pPr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振荡电流变化的快慢用频率表示，频率的国际单位是赫兹</a:t>
              </a:r>
              <a:r>
                <a:rPr lang="en-US" altLang="zh-CN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(Hz)</a:t>
              </a:r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，表示电磁波的频率一般要用较大的单位，如千赫</a:t>
              </a:r>
              <a:r>
                <a:rPr lang="en-US" altLang="zh-CN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(kHz)</a:t>
              </a:r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、兆赫</a:t>
              </a:r>
              <a:r>
                <a:rPr lang="en-US" altLang="zh-CN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(MHz)</a:t>
              </a:r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、吉赫</a:t>
              </a:r>
              <a:r>
                <a:rPr lang="en-US" altLang="zh-CN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(GHz)</a:t>
              </a:r>
              <a:r>
                <a:rPr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210000"/>
                </a:lnSpc>
              </a:pPr>
              <a:r>
                <a:rPr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           1 kHz=10</a:t>
              </a:r>
              <a:r>
                <a:rPr sz="1800" b="0" baseline="30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Hz</a:t>
              </a:r>
              <a:endParaRPr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210000"/>
                </a:lnSpc>
              </a:pPr>
              <a:r>
                <a:rPr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           1 MHz=10</a:t>
              </a:r>
              <a:r>
                <a:rPr lang="en-US" sz="1800" b="0" baseline="30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</a:t>
              </a:r>
              <a:r>
                <a:rPr 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Hz</a:t>
              </a:r>
              <a:endParaRPr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210000"/>
                </a:lnSpc>
              </a:pPr>
              <a:r>
                <a:rPr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           1</a:t>
              </a:r>
              <a:r>
                <a:rPr 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GHz=10</a:t>
              </a:r>
              <a:r>
                <a:rPr lang="en-US" sz="1800" b="0" baseline="30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</a:t>
              </a:r>
              <a:r>
                <a:rPr lang="en-US"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sz="18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Hz</a:t>
              </a:r>
              <a:endParaRPr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6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3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电磁波的频率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1" name="矩形 2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46806" y="897887"/>
            <a:ext cx="5258096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与水波、声波相似，电磁波也有波长。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3" title=""/>
          <p:cNvGrpSpPr/>
          <p:nvPr>
            <p:custDataLst>
              <p:tags r:id="rId5"/>
            </p:custDataLst>
          </p:nvPr>
        </p:nvGrpSpPr>
        <p:grpSpPr>
          <a:xfrm>
            <a:off x="1507951" y="1311283"/>
            <a:ext cx="5724542" cy="2173169"/>
            <a:chOff x="2342" y="4520"/>
            <a:chExt cx="10162" cy="3784"/>
          </a:xfrm>
        </p:grpSpPr>
        <p:grpSp>
          <p:nvGrpSpPr>
            <p:cNvPr id="22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2342" y="4520"/>
              <a:ext cx="10162" cy="3784"/>
              <a:chOff x="1254358" y="2458736"/>
              <a:chExt cx="6452525" cy="2402522"/>
            </a:xfrm>
          </p:grpSpPr>
          <p:grpSp>
            <p:nvGrpSpPr>
              <p:cNvPr id="24" name="组合 10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1273562" y="2881630"/>
                <a:ext cx="5905649" cy="1979628"/>
                <a:chOff x="1254358" y="2959117"/>
                <a:chExt cx="5905649" cy="1979628"/>
              </a:xfrm>
            </p:grpSpPr>
            <p:sp>
              <p:nvSpPr>
                <p:cNvPr id="28" name="未知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1254358" y="3633570"/>
                  <a:ext cx="5905649" cy="684213"/>
                </a:xfrm>
                <a:custGeom>
                  <a:gdLst>
                    <a:gd name="T0" fmla="*/ 200 w 21633"/>
                    <a:gd name="T1" fmla="*/ 1653 h 4000"/>
                    <a:gd name="T2" fmla="*/ 600 w 21633"/>
                    <a:gd name="T3" fmla="*/ 1000 h 4000"/>
                    <a:gd name="T4" fmla="*/ 1000 w 21633"/>
                    <a:gd name="T5" fmla="*/ 468 h 4000"/>
                    <a:gd name="T6" fmla="*/ 1400 w 21633"/>
                    <a:gd name="T7" fmla="*/ 121 h 4000"/>
                    <a:gd name="T8" fmla="*/ 1800 w 21633"/>
                    <a:gd name="T9" fmla="*/ 0 h 4000"/>
                    <a:gd name="T10" fmla="*/ 2200 w 21633"/>
                    <a:gd name="T11" fmla="*/ 121 h 4000"/>
                    <a:gd name="T12" fmla="*/ 2600 w 21633"/>
                    <a:gd name="T13" fmla="*/ 468 h 4000"/>
                    <a:gd name="T14" fmla="*/ 3000 w 21633"/>
                    <a:gd name="T15" fmla="*/ 1000 h 4000"/>
                    <a:gd name="T16" fmla="*/ 3400 w 21633"/>
                    <a:gd name="T17" fmla="*/ 1653 h 4000"/>
                    <a:gd name="T18" fmla="*/ 3800 w 21633"/>
                    <a:gd name="T19" fmla="*/ 2347 h 4000"/>
                    <a:gd name="T20" fmla="*/ 4200 w 21633"/>
                    <a:gd name="T21" fmla="*/ 3000 h 4000"/>
                    <a:gd name="T22" fmla="*/ 4600 w 21633"/>
                    <a:gd name="T23" fmla="*/ 3532 h 4000"/>
                    <a:gd name="T24" fmla="*/ 5000 w 21633"/>
                    <a:gd name="T25" fmla="*/ 3879 h 4000"/>
                    <a:gd name="T26" fmla="*/ 5400 w 21633"/>
                    <a:gd name="T27" fmla="*/ 4000 h 4000"/>
                    <a:gd name="T28" fmla="*/ 5800 w 21633"/>
                    <a:gd name="T29" fmla="*/ 3879 h 4000"/>
                    <a:gd name="T30" fmla="*/ 6200 w 21633"/>
                    <a:gd name="T31" fmla="*/ 3532 h 4000"/>
                    <a:gd name="T32" fmla="*/ 6600 w 21633"/>
                    <a:gd name="T33" fmla="*/ 3000 h 4000"/>
                    <a:gd name="T34" fmla="*/ 7000 w 21633"/>
                    <a:gd name="T35" fmla="*/ 2348 h 4000"/>
                    <a:gd name="T36" fmla="*/ 7400 w 21633"/>
                    <a:gd name="T37" fmla="*/ 1653 h 4000"/>
                    <a:gd name="T38" fmla="*/ 7800 w 21633"/>
                    <a:gd name="T39" fmla="*/ 1000 h 4000"/>
                    <a:gd name="T40" fmla="*/ 8200 w 21633"/>
                    <a:gd name="T41" fmla="*/ 468 h 4000"/>
                    <a:gd name="T42" fmla="*/ 8600 w 21633"/>
                    <a:gd name="T43" fmla="*/ 121 h 4000"/>
                    <a:gd name="T44" fmla="*/ 9000 w 21633"/>
                    <a:gd name="T45" fmla="*/ 0 h 4000"/>
                    <a:gd name="T46" fmla="*/ 9400 w 21633"/>
                    <a:gd name="T47" fmla="*/ 120 h 4000"/>
                    <a:gd name="T48" fmla="*/ 9800 w 21633"/>
                    <a:gd name="T49" fmla="*/ 468 h 4000"/>
                    <a:gd name="T50" fmla="*/ 10200 w 21633"/>
                    <a:gd name="T51" fmla="*/ 1000 h 4000"/>
                    <a:gd name="T52" fmla="*/ 10600 w 21633"/>
                    <a:gd name="T53" fmla="*/ 1652 h 4000"/>
                    <a:gd name="T54" fmla="*/ 11000 w 21633"/>
                    <a:gd name="T55" fmla="*/ 2347 h 4000"/>
                    <a:gd name="T56" fmla="*/ 11400 w 21633"/>
                    <a:gd name="T57" fmla="*/ 2999 h 4000"/>
                    <a:gd name="T58" fmla="*/ 11800 w 21633"/>
                    <a:gd name="T59" fmla="*/ 3532 h 4000"/>
                    <a:gd name="T60" fmla="*/ 12200 w 21633"/>
                    <a:gd name="T61" fmla="*/ 3879 h 4000"/>
                    <a:gd name="T62" fmla="*/ 12600 w 21633"/>
                    <a:gd name="T63" fmla="*/ 4000 h 4000"/>
                    <a:gd name="T64" fmla="*/ 13000 w 21633"/>
                    <a:gd name="T65" fmla="*/ 3880 h 4000"/>
                    <a:gd name="T66" fmla="*/ 13400 w 21633"/>
                    <a:gd name="T67" fmla="*/ 3533 h 4000"/>
                    <a:gd name="T68" fmla="*/ 13800 w 21633"/>
                    <a:gd name="T69" fmla="*/ 3001 h 4000"/>
                    <a:gd name="T70" fmla="*/ 14200 w 21633"/>
                    <a:gd name="T71" fmla="*/ 2348 h 4000"/>
                    <a:gd name="T72" fmla="*/ 14600 w 21633"/>
                    <a:gd name="T73" fmla="*/ 1653 h 4000"/>
                    <a:gd name="T74" fmla="*/ 15000 w 21633"/>
                    <a:gd name="T75" fmla="*/ 1001 h 4000"/>
                    <a:gd name="T76" fmla="*/ 15400 w 21633"/>
                    <a:gd name="T77" fmla="*/ 468 h 4000"/>
                    <a:gd name="T78" fmla="*/ 15800 w 21633"/>
                    <a:gd name="T79" fmla="*/ 121 h 4000"/>
                    <a:gd name="T80" fmla="*/ 16200 w 21633"/>
                    <a:gd name="T81" fmla="*/ 0 h 4000"/>
                    <a:gd name="T82" fmla="*/ 16600 w 21633"/>
                    <a:gd name="T83" fmla="*/ 120 h 4000"/>
                    <a:gd name="T84" fmla="*/ 17000 w 21633"/>
                    <a:gd name="T85" fmla="*/ 467 h 4000"/>
                    <a:gd name="T86" fmla="*/ 17400 w 21633"/>
                    <a:gd name="T87" fmla="*/ 999 h 4000"/>
                    <a:gd name="T88" fmla="*/ 17800 w 21633"/>
                    <a:gd name="T89" fmla="*/ 1652 h 4000"/>
                    <a:gd name="T90" fmla="*/ 18200 w 21633"/>
                    <a:gd name="T91" fmla="*/ 2346 h 4000"/>
                    <a:gd name="T92" fmla="*/ 18600 w 21633"/>
                    <a:gd name="T93" fmla="*/ 2999 h 4000"/>
                    <a:gd name="T94" fmla="*/ 19000 w 21633"/>
                    <a:gd name="T95" fmla="*/ 3531 h 4000"/>
                    <a:gd name="T96" fmla="*/ 19400 w 21633"/>
                    <a:gd name="T97" fmla="*/ 3879 h 4000"/>
                    <a:gd name="T98" fmla="*/ 19800 w 21633"/>
                    <a:gd name="T99" fmla="*/ 4000 h 4000"/>
                    <a:gd name="T100" fmla="*/ 20200 w 21633"/>
                    <a:gd name="T101" fmla="*/ 3880 h 4000"/>
                    <a:gd name="T102" fmla="*/ 20600 w 21633"/>
                    <a:gd name="T103" fmla="*/ 3533 h 4000"/>
                    <a:gd name="T104" fmla="*/ 21000 w 21633"/>
                    <a:gd name="T105" fmla="*/ 3001 h 4000"/>
                    <a:gd name="T106" fmla="*/ 21400 w 21633"/>
                    <a:gd name="T107" fmla="*/ 2348 h 4000"/>
                    <a:gd name="T108" fmla="*/ 21600 w 21633"/>
                    <a:gd name="T109" fmla="*/ 2001 h 400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1633"/>
                    <a:gd name="T166" fmla="*/ 0 h 4000"/>
                    <a:gd name="T167" fmla="*/ 21633 w 21633"/>
                    <a:gd name="T168" fmla="*/ 4000 h 4000"/>
                  </a:gdLst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1633" h="4000">
                      <a:moveTo>
                        <a:pt x="0" y="2000"/>
                      </a:moveTo>
                      <a:cubicBezTo>
                        <a:pt x="66" y="1883"/>
                        <a:pt x="133" y="1767"/>
                        <a:pt x="200" y="1653"/>
                      </a:cubicBezTo>
                      <a:cubicBezTo>
                        <a:pt x="267" y="1539"/>
                        <a:pt x="333" y="1425"/>
                        <a:pt x="400" y="1316"/>
                      </a:cubicBezTo>
                      <a:cubicBezTo>
                        <a:pt x="467" y="1207"/>
                        <a:pt x="533" y="1100"/>
                        <a:pt x="600" y="1000"/>
                      </a:cubicBezTo>
                      <a:cubicBezTo>
                        <a:pt x="667" y="900"/>
                        <a:pt x="733" y="803"/>
                        <a:pt x="800" y="714"/>
                      </a:cubicBezTo>
                      <a:cubicBezTo>
                        <a:pt x="867" y="625"/>
                        <a:pt x="933" y="542"/>
                        <a:pt x="1000" y="468"/>
                      </a:cubicBezTo>
                      <a:cubicBezTo>
                        <a:pt x="1067" y="394"/>
                        <a:pt x="1133" y="326"/>
                        <a:pt x="1200" y="268"/>
                      </a:cubicBezTo>
                      <a:cubicBezTo>
                        <a:pt x="1267" y="210"/>
                        <a:pt x="1333" y="161"/>
                        <a:pt x="1400" y="121"/>
                      </a:cubicBezTo>
                      <a:cubicBezTo>
                        <a:pt x="1467" y="81"/>
                        <a:pt x="1533" y="50"/>
                        <a:pt x="1600" y="30"/>
                      </a:cubicBezTo>
                      <a:cubicBezTo>
                        <a:pt x="1667" y="10"/>
                        <a:pt x="1733" y="0"/>
                        <a:pt x="1800" y="0"/>
                      </a:cubicBezTo>
                      <a:cubicBezTo>
                        <a:pt x="1867" y="0"/>
                        <a:pt x="1933" y="10"/>
                        <a:pt x="2000" y="30"/>
                      </a:cubicBezTo>
                      <a:cubicBezTo>
                        <a:pt x="2067" y="50"/>
                        <a:pt x="2133" y="81"/>
                        <a:pt x="2200" y="121"/>
                      </a:cubicBezTo>
                      <a:cubicBezTo>
                        <a:pt x="2267" y="161"/>
                        <a:pt x="2333" y="210"/>
                        <a:pt x="2400" y="268"/>
                      </a:cubicBezTo>
                      <a:cubicBezTo>
                        <a:pt x="2467" y="326"/>
                        <a:pt x="2533" y="394"/>
                        <a:pt x="2600" y="468"/>
                      </a:cubicBezTo>
                      <a:cubicBezTo>
                        <a:pt x="2667" y="542"/>
                        <a:pt x="2733" y="625"/>
                        <a:pt x="2800" y="714"/>
                      </a:cubicBezTo>
                      <a:cubicBezTo>
                        <a:pt x="2867" y="803"/>
                        <a:pt x="2933" y="900"/>
                        <a:pt x="3000" y="1000"/>
                      </a:cubicBezTo>
                      <a:cubicBezTo>
                        <a:pt x="3067" y="1100"/>
                        <a:pt x="3133" y="1207"/>
                        <a:pt x="3200" y="1316"/>
                      </a:cubicBezTo>
                      <a:cubicBezTo>
                        <a:pt x="3267" y="1425"/>
                        <a:pt x="3333" y="1539"/>
                        <a:pt x="3400" y="1653"/>
                      </a:cubicBezTo>
                      <a:cubicBezTo>
                        <a:pt x="3467" y="1767"/>
                        <a:pt x="3533" y="1884"/>
                        <a:pt x="3600" y="2000"/>
                      </a:cubicBezTo>
                      <a:cubicBezTo>
                        <a:pt x="3667" y="2116"/>
                        <a:pt x="3733" y="2233"/>
                        <a:pt x="3800" y="2347"/>
                      </a:cubicBezTo>
                      <a:cubicBezTo>
                        <a:pt x="3867" y="2461"/>
                        <a:pt x="3933" y="2575"/>
                        <a:pt x="4000" y="2684"/>
                      </a:cubicBezTo>
                      <a:cubicBezTo>
                        <a:pt x="4067" y="2793"/>
                        <a:pt x="4133" y="2900"/>
                        <a:pt x="4200" y="3000"/>
                      </a:cubicBezTo>
                      <a:cubicBezTo>
                        <a:pt x="4267" y="3100"/>
                        <a:pt x="4333" y="3196"/>
                        <a:pt x="4400" y="3285"/>
                      </a:cubicBezTo>
                      <a:cubicBezTo>
                        <a:pt x="4467" y="3374"/>
                        <a:pt x="4533" y="3458"/>
                        <a:pt x="4600" y="3532"/>
                      </a:cubicBezTo>
                      <a:cubicBezTo>
                        <a:pt x="4667" y="3606"/>
                        <a:pt x="4733" y="3674"/>
                        <a:pt x="4800" y="3732"/>
                      </a:cubicBezTo>
                      <a:cubicBezTo>
                        <a:pt x="4867" y="3790"/>
                        <a:pt x="4933" y="3839"/>
                        <a:pt x="5000" y="3879"/>
                      </a:cubicBezTo>
                      <a:cubicBezTo>
                        <a:pt x="5067" y="3919"/>
                        <a:pt x="5133" y="3950"/>
                        <a:pt x="5200" y="3970"/>
                      </a:cubicBezTo>
                      <a:cubicBezTo>
                        <a:pt x="5267" y="3990"/>
                        <a:pt x="5333" y="4000"/>
                        <a:pt x="5400" y="4000"/>
                      </a:cubicBezTo>
                      <a:cubicBezTo>
                        <a:pt x="5467" y="4000"/>
                        <a:pt x="5533" y="3990"/>
                        <a:pt x="5600" y="3970"/>
                      </a:cubicBezTo>
                      <a:cubicBezTo>
                        <a:pt x="5667" y="3950"/>
                        <a:pt x="5733" y="3919"/>
                        <a:pt x="5800" y="3879"/>
                      </a:cubicBezTo>
                      <a:cubicBezTo>
                        <a:pt x="5867" y="3839"/>
                        <a:pt x="5933" y="3790"/>
                        <a:pt x="6000" y="3732"/>
                      </a:cubicBezTo>
                      <a:cubicBezTo>
                        <a:pt x="6067" y="3674"/>
                        <a:pt x="6133" y="3606"/>
                        <a:pt x="6200" y="3532"/>
                      </a:cubicBezTo>
                      <a:cubicBezTo>
                        <a:pt x="6267" y="3458"/>
                        <a:pt x="6333" y="3375"/>
                        <a:pt x="6400" y="3286"/>
                      </a:cubicBezTo>
                      <a:cubicBezTo>
                        <a:pt x="6467" y="3197"/>
                        <a:pt x="6533" y="3100"/>
                        <a:pt x="6600" y="3000"/>
                      </a:cubicBezTo>
                      <a:cubicBezTo>
                        <a:pt x="6667" y="2900"/>
                        <a:pt x="6733" y="2793"/>
                        <a:pt x="6800" y="2684"/>
                      </a:cubicBezTo>
                      <a:cubicBezTo>
                        <a:pt x="6867" y="2575"/>
                        <a:pt x="6933" y="2462"/>
                        <a:pt x="7000" y="2348"/>
                      </a:cubicBezTo>
                      <a:cubicBezTo>
                        <a:pt x="7067" y="2234"/>
                        <a:pt x="7133" y="2116"/>
                        <a:pt x="7200" y="2000"/>
                      </a:cubicBezTo>
                      <a:cubicBezTo>
                        <a:pt x="7267" y="1884"/>
                        <a:pt x="7333" y="1767"/>
                        <a:pt x="7400" y="1653"/>
                      </a:cubicBezTo>
                      <a:cubicBezTo>
                        <a:pt x="7467" y="1539"/>
                        <a:pt x="7533" y="1425"/>
                        <a:pt x="7600" y="1316"/>
                      </a:cubicBezTo>
                      <a:cubicBezTo>
                        <a:pt x="7667" y="1207"/>
                        <a:pt x="7733" y="1100"/>
                        <a:pt x="7800" y="1000"/>
                      </a:cubicBezTo>
                      <a:cubicBezTo>
                        <a:pt x="7867" y="900"/>
                        <a:pt x="7933" y="804"/>
                        <a:pt x="8000" y="715"/>
                      </a:cubicBezTo>
                      <a:cubicBezTo>
                        <a:pt x="8067" y="626"/>
                        <a:pt x="8133" y="542"/>
                        <a:pt x="8200" y="468"/>
                      </a:cubicBezTo>
                      <a:cubicBezTo>
                        <a:pt x="8267" y="394"/>
                        <a:pt x="8333" y="326"/>
                        <a:pt x="8400" y="268"/>
                      </a:cubicBezTo>
                      <a:cubicBezTo>
                        <a:pt x="8467" y="210"/>
                        <a:pt x="8533" y="161"/>
                        <a:pt x="8600" y="121"/>
                      </a:cubicBezTo>
                      <a:cubicBezTo>
                        <a:pt x="8667" y="81"/>
                        <a:pt x="8733" y="50"/>
                        <a:pt x="8800" y="30"/>
                      </a:cubicBezTo>
                      <a:cubicBezTo>
                        <a:pt x="8867" y="10"/>
                        <a:pt x="8933" y="0"/>
                        <a:pt x="9000" y="0"/>
                      </a:cubicBezTo>
                      <a:cubicBezTo>
                        <a:pt x="9067" y="0"/>
                        <a:pt x="9133" y="10"/>
                        <a:pt x="9200" y="30"/>
                      </a:cubicBezTo>
                      <a:cubicBezTo>
                        <a:pt x="9267" y="50"/>
                        <a:pt x="9333" y="80"/>
                        <a:pt x="9400" y="120"/>
                      </a:cubicBezTo>
                      <a:cubicBezTo>
                        <a:pt x="9467" y="160"/>
                        <a:pt x="9533" y="210"/>
                        <a:pt x="9600" y="268"/>
                      </a:cubicBezTo>
                      <a:cubicBezTo>
                        <a:pt x="9667" y="326"/>
                        <a:pt x="9733" y="394"/>
                        <a:pt x="9800" y="468"/>
                      </a:cubicBezTo>
                      <a:cubicBezTo>
                        <a:pt x="9867" y="542"/>
                        <a:pt x="9933" y="625"/>
                        <a:pt x="10000" y="714"/>
                      </a:cubicBezTo>
                      <a:cubicBezTo>
                        <a:pt x="10067" y="803"/>
                        <a:pt x="10133" y="900"/>
                        <a:pt x="10200" y="1000"/>
                      </a:cubicBezTo>
                      <a:cubicBezTo>
                        <a:pt x="10267" y="1100"/>
                        <a:pt x="10333" y="1206"/>
                        <a:pt x="10400" y="1315"/>
                      </a:cubicBezTo>
                      <a:cubicBezTo>
                        <a:pt x="10467" y="1424"/>
                        <a:pt x="10533" y="1538"/>
                        <a:pt x="10600" y="1652"/>
                      </a:cubicBezTo>
                      <a:cubicBezTo>
                        <a:pt x="10667" y="1766"/>
                        <a:pt x="10733" y="1883"/>
                        <a:pt x="10800" y="1999"/>
                      </a:cubicBezTo>
                      <a:cubicBezTo>
                        <a:pt x="10867" y="2115"/>
                        <a:pt x="10933" y="2233"/>
                        <a:pt x="11000" y="2347"/>
                      </a:cubicBezTo>
                      <a:cubicBezTo>
                        <a:pt x="11067" y="2461"/>
                        <a:pt x="11133" y="2574"/>
                        <a:pt x="11200" y="2683"/>
                      </a:cubicBezTo>
                      <a:cubicBezTo>
                        <a:pt x="11267" y="2792"/>
                        <a:pt x="11333" y="2899"/>
                        <a:pt x="11400" y="2999"/>
                      </a:cubicBezTo>
                      <a:cubicBezTo>
                        <a:pt x="11467" y="3099"/>
                        <a:pt x="11533" y="3196"/>
                        <a:pt x="11600" y="3285"/>
                      </a:cubicBezTo>
                      <a:cubicBezTo>
                        <a:pt x="11667" y="3374"/>
                        <a:pt x="11733" y="3458"/>
                        <a:pt x="11800" y="3532"/>
                      </a:cubicBezTo>
                      <a:cubicBezTo>
                        <a:pt x="11867" y="3606"/>
                        <a:pt x="11933" y="3674"/>
                        <a:pt x="12000" y="3732"/>
                      </a:cubicBezTo>
                      <a:cubicBezTo>
                        <a:pt x="12067" y="3790"/>
                        <a:pt x="12133" y="3839"/>
                        <a:pt x="12200" y="3879"/>
                      </a:cubicBezTo>
                      <a:cubicBezTo>
                        <a:pt x="12267" y="3919"/>
                        <a:pt x="12333" y="3950"/>
                        <a:pt x="12400" y="3970"/>
                      </a:cubicBezTo>
                      <a:cubicBezTo>
                        <a:pt x="12467" y="3990"/>
                        <a:pt x="12533" y="4000"/>
                        <a:pt x="12600" y="4000"/>
                      </a:cubicBezTo>
                      <a:cubicBezTo>
                        <a:pt x="12667" y="4000"/>
                        <a:pt x="12733" y="3990"/>
                        <a:pt x="12800" y="3970"/>
                      </a:cubicBezTo>
                      <a:cubicBezTo>
                        <a:pt x="12867" y="3950"/>
                        <a:pt x="12933" y="3920"/>
                        <a:pt x="13000" y="3880"/>
                      </a:cubicBezTo>
                      <a:cubicBezTo>
                        <a:pt x="13067" y="3840"/>
                        <a:pt x="13133" y="3790"/>
                        <a:pt x="13200" y="3732"/>
                      </a:cubicBezTo>
                      <a:cubicBezTo>
                        <a:pt x="13267" y="3674"/>
                        <a:pt x="13333" y="3607"/>
                        <a:pt x="13400" y="3533"/>
                      </a:cubicBezTo>
                      <a:cubicBezTo>
                        <a:pt x="13467" y="3459"/>
                        <a:pt x="13533" y="3375"/>
                        <a:pt x="13600" y="3286"/>
                      </a:cubicBezTo>
                      <a:cubicBezTo>
                        <a:pt x="13667" y="3197"/>
                        <a:pt x="13733" y="3101"/>
                        <a:pt x="13800" y="3001"/>
                      </a:cubicBezTo>
                      <a:cubicBezTo>
                        <a:pt x="13867" y="2901"/>
                        <a:pt x="13933" y="2794"/>
                        <a:pt x="14000" y="2685"/>
                      </a:cubicBezTo>
                      <a:cubicBezTo>
                        <a:pt x="14067" y="2576"/>
                        <a:pt x="14133" y="2462"/>
                        <a:pt x="14200" y="2348"/>
                      </a:cubicBezTo>
                      <a:cubicBezTo>
                        <a:pt x="14267" y="2234"/>
                        <a:pt x="14333" y="2117"/>
                        <a:pt x="14400" y="2001"/>
                      </a:cubicBezTo>
                      <a:cubicBezTo>
                        <a:pt x="14467" y="1885"/>
                        <a:pt x="14533" y="1767"/>
                        <a:pt x="14600" y="1653"/>
                      </a:cubicBezTo>
                      <a:cubicBezTo>
                        <a:pt x="14667" y="1539"/>
                        <a:pt x="14733" y="1426"/>
                        <a:pt x="14800" y="1317"/>
                      </a:cubicBezTo>
                      <a:cubicBezTo>
                        <a:pt x="14867" y="1208"/>
                        <a:pt x="14933" y="1101"/>
                        <a:pt x="15000" y="1001"/>
                      </a:cubicBezTo>
                      <a:cubicBezTo>
                        <a:pt x="15067" y="901"/>
                        <a:pt x="15133" y="804"/>
                        <a:pt x="15200" y="715"/>
                      </a:cubicBezTo>
                      <a:cubicBezTo>
                        <a:pt x="15267" y="626"/>
                        <a:pt x="15333" y="542"/>
                        <a:pt x="15400" y="468"/>
                      </a:cubicBezTo>
                      <a:cubicBezTo>
                        <a:pt x="15467" y="394"/>
                        <a:pt x="15533" y="326"/>
                        <a:pt x="15600" y="268"/>
                      </a:cubicBezTo>
                      <a:cubicBezTo>
                        <a:pt x="15667" y="210"/>
                        <a:pt x="15733" y="161"/>
                        <a:pt x="15800" y="121"/>
                      </a:cubicBezTo>
                      <a:cubicBezTo>
                        <a:pt x="15867" y="81"/>
                        <a:pt x="15933" y="51"/>
                        <a:pt x="16000" y="31"/>
                      </a:cubicBezTo>
                      <a:cubicBezTo>
                        <a:pt x="16067" y="11"/>
                        <a:pt x="16133" y="0"/>
                        <a:pt x="16200" y="0"/>
                      </a:cubicBezTo>
                      <a:cubicBezTo>
                        <a:pt x="16267" y="0"/>
                        <a:pt x="16333" y="10"/>
                        <a:pt x="16400" y="30"/>
                      </a:cubicBezTo>
                      <a:cubicBezTo>
                        <a:pt x="16467" y="50"/>
                        <a:pt x="16533" y="80"/>
                        <a:pt x="16600" y="120"/>
                      </a:cubicBezTo>
                      <a:cubicBezTo>
                        <a:pt x="16667" y="160"/>
                        <a:pt x="16733" y="210"/>
                        <a:pt x="16800" y="268"/>
                      </a:cubicBezTo>
                      <a:cubicBezTo>
                        <a:pt x="16867" y="326"/>
                        <a:pt x="16933" y="393"/>
                        <a:pt x="17000" y="467"/>
                      </a:cubicBezTo>
                      <a:cubicBezTo>
                        <a:pt x="17067" y="541"/>
                        <a:pt x="17133" y="625"/>
                        <a:pt x="17200" y="714"/>
                      </a:cubicBezTo>
                      <a:cubicBezTo>
                        <a:pt x="17267" y="803"/>
                        <a:pt x="17333" y="899"/>
                        <a:pt x="17400" y="999"/>
                      </a:cubicBezTo>
                      <a:cubicBezTo>
                        <a:pt x="17467" y="1099"/>
                        <a:pt x="17533" y="1206"/>
                        <a:pt x="17600" y="1315"/>
                      </a:cubicBezTo>
                      <a:cubicBezTo>
                        <a:pt x="17667" y="1424"/>
                        <a:pt x="17733" y="1538"/>
                        <a:pt x="17800" y="1652"/>
                      </a:cubicBezTo>
                      <a:cubicBezTo>
                        <a:pt x="17867" y="1766"/>
                        <a:pt x="17933" y="1883"/>
                        <a:pt x="18000" y="1999"/>
                      </a:cubicBezTo>
                      <a:cubicBezTo>
                        <a:pt x="18067" y="2115"/>
                        <a:pt x="18133" y="2232"/>
                        <a:pt x="18200" y="2346"/>
                      </a:cubicBezTo>
                      <a:cubicBezTo>
                        <a:pt x="18267" y="2460"/>
                        <a:pt x="18333" y="2574"/>
                        <a:pt x="18400" y="2683"/>
                      </a:cubicBezTo>
                      <a:cubicBezTo>
                        <a:pt x="18467" y="2792"/>
                        <a:pt x="18533" y="2899"/>
                        <a:pt x="18600" y="2999"/>
                      </a:cubicBezTo>
                      <a:cubicBezTo>
                        <a:pt x="18667" y="3099"/>
                        <a:pt x="18733" y="3196"/>
                        <a:pt x="18800" y="3285"/>
                      </a:cubicBezTo>
                      <a:cubicBezTo>
                        <a:pt x="18867" y="3374"/>
                        <a:pt x="18933" y="3456"/>
                        <a:pt x="19000" y="3531"/>
                      </a:cubicBezTo>
                      <a:cubicBezTo>
                        <a:pt x="19067" y="3606"/>
                        <a:pt x="19133" y="3674"/>
                        <a:pt x="19200" y="3732"/>
                      </a:cubicBezTo>
                      <a:cubicBezTo>
                        <a:pt x="19267" y="3790"/>
                        <a:pt x="19333" y="3839"/>
                        <a:pt x="19400" y="3879"/>
                      </a:cubicBezTo>
                      <a:cubicBezTo>
                        <a:pt x="19467" y="3919"/>
                        <a:pt x="19533" y="3949"/>
                        <a:pt x="19600" y="3969"/>
                      </a:cubicBezTo>
                      <a:cubicBezTo>
                        <a:pt x="19667" y="3989"/>
                        <a:pt x="19733" y="4000"/>
                        <a:pt x="19800" y="4000"/>
                      </a:cubicBezTo>
                      <a:cubicBezTo>
                        <a:pt x="19867" y="4000"/>
                        <a:pt x="19933" y="3990"/>
                        <a:pt x="20000" y="3970"/>
                      </a:cubicBezTo>
                      <a:cubicBezTo>
                        <a:pt x="20067" y="3950"/>
                        <a:pt x="20133" y="3920"/>
                        <a:pt x="20200" y="3880"/>
                      </a:cubicBezTo>
                      <a:cubicBezTo>
                        <a:pt x="20267" y="3840"/>
                        <a:pt x="20333" y="3791"/>
                        <a:pt x="20400" y="3733"/>
                      </a:cubicBezTo>
                      <a:cubicBezTo>
                        <a:pt x="20467" y="3675"/>
                        <a:pt x="20533" y="3608"/>
                        <a:pt x="20600" y="3533"/>
                      </a:cubicBezTo>
                      <a:cubicBezTo>
                        <a:pt x="20667" y="3458"/>
                        <a:pt x="20733" y="3375"/>
                        <a:pt x="20800" y="3286"/>
                      </a:cubicBezTo>
                      <a:cubicBezTo>
                        <a:pt x="20867" y="3197"/>
                        <a:pt x="20933" y="3101"/>
                        <a:pt x="21000" y="3001"/>
                      </a:cubicBezTo>
                      <a:cubicBezTo>
                        <a:pt x="21067" y="2901"/>
                        <a:pt x="21133" y="2794"/>
                        <a:pt x="21200" y="2685"/>
                      </a:cubicBezTo>
                      <a:cubicBezTo>
                        <a:pt x="21267" y="2576"/>
                        <a:pt x="21333" y="2462"/>
                        <a:pt x="21400" y="2348"/>
                      </a:cubicBezTo>
                      <a:cubicBezTo>
                        <a:pt x="21467" y="2234"/>
                        <a:pt x="21567" y="2059"/>
                        <a:pt x="21600" y="2001"/>
                      </a:cubicBezTo>
                      <a:cubicBezTo>
                        <a:pt x="21633" y="1943"/>
                        <a:pt x="21616" y="1972"/>
                        <a:pt x="21600" y="2001"/>
                      </a:cubicBezTo>
                    </a:path>
                  </a:pathLst>
                </a:custGeom>
                <a:noFill/>
                <a:ln w="28575">
                  <a:solidFill>
                    <a:srgbClr val="002EC2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grpSp>
              <p:nvGrpSpPr>
                <p:cNvPr id="29" name="Group 14"/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3694696" y="2959117"/>
                  <a:ext cx="2027916" cy="636587"/>
                  <a:chOff x="0" y="-69"/>
                  <a:chExt cx="1115" cy="401"/>
                </a:xfrm>
              </p:grpSpPr>
              <p:sp>
                <p:nvSpPr>
                  <p:cNvPr id="38" name="Line 15"/>
                  <p:cNvSpPr>
                    <a:spLocks noChangeShapeType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 flipH="1">
                    <a:off x="0" y="55"/>
                    <a:ext cx="0" cy="204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100"/>
                  </a:p>
                </p:txBody>
              </p:sp>
              <p:sp>
                <p:nvSpPr>
                  <p:cNvPr id="39" name="Line 16"/>
                  <p:cNvSpPr>
                    <a:spLocks noChangeShapeType="1"/>
                  </p:cNvSpPr>
                  <p:nvPr>
                    <p:custDataLst>
                      <p:tags r:id="rId11"/>
                    </p:custDataLst>
                  </p:nvPr>
                </p:nvSpPr>
                <p:spPr bwMode="auto">
                  <a:xfrm flipH="1">
                    <a:off x="1115" y="66"/>
                    <a:ext cx="0" cy="204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100"/>
                  </a:p>
                </p:txBody>
              </p:sp>
              <p:sp>
                <p:nvSpPr>
                  <p:cNvPr id="40" name="Line 17"/>
                  <p:cNvSpPr>
                    <a:spLocks noChangeShapeType="1"/>
                  </p:cNvSpPr>
                  <p:nvPr>
                    <p:custDataLst>
                      <p:tags r:id="rId12"/>
                    </p:custDataLst>
                  </p:nvPr>
                </p:nvSpPr>
                <p:spPr bwMode="auto">
                  <a:xfrm flipH="1">
                    <a:off x="23" y="168"/>
                    <a:ext cx="249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100"/>
                  </a:p>
                </p:txBody>
              </p:sp>
              <p:sp>
                <p:nvSpPr>
                  <p:cNvPr id="41" name="Line 18"/>
                  <p:cNvSpPr>
                    <a:spLocks noChangeShapeType="1"/>
                  </p:cNvSpPr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866" y="164"/>
                    <a:ext cx="249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100"/>
                  </a:p>
                </p:txBody>
              </p:sp>
              <p:sp>
                <p:nvSpPr>
                  <p:cNvPr id="42" name="Rectangle 19"/>
                  <p:cNvSpPr>
                    <a:spLocks noChangeArrowheads="1"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262" y="-69"/>
                    <a:ext cx="444" cy="4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>
                      <a:lnSpc>
                        <a:spcPct val="150000"/>
                      </a:lnSpc>
                    </a:pPr>
                    <a:r>
                      <a:rPr lang="zh-CN" altLang="en-US" sz="2100" b="0">
                        <a:latin typeface="微软雅黑" panose="020b0503020204020204" charset="-122"/>
                        <a:ea typeface="微软雅黑" panose="020b0503020204020204" charset="-122"/>
                      </a:rPr>
                      <a:t>波长</a:t>
                    </a:r>
                    <a:endParaRPr lang="zh-CN" altLang="en-US" sz="2100" b="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30" name="Group 20"/>
                <p:cNvGrpSpPr/>
                <p:nvPr>
                  <p:custDataLst>
                    <p:tags r:id="rId15"/>
                  </p:custDataLst>
                </p:nvPr>
              </p:nvGrpSpPr>
              <p:grpSpPr>
                <a:xfrm>
                  <a:off x="4696479" y="4195152"/>
                  <a:ext cx="1980629" cy="636587"/>
                  <a:chOff x="0" y="-76"/>
                  <a:chExt cx="1089" cy="401"/>
                </a:xfrm>
              </p:grpSpPr>
              <p:sp>
                <p:nvSpPr>
                  <p:cNvPr id="33" name="Line 21"/>
                  <p:cNvSpPr>
                    <a:spLocks noChangeShapeType="1"/>
                  </p:cNvSpPr>
                  <p:nvPr>
                    <p:custDataLst>
                      <p:tags r:id="rId16"/>
                    </p:custDataLst>
                  </p:nvPr>
                </p:nvSpPr>
                <p:spPr bwMode="auto">
                  <a:xfrm flipH="1">
                    <a:off x="0" y="55"/>
                    <a:ext cx="0" cy="204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100"/>
                  </a:p>
                </p:txBody>
              </p:sp>
              <p:sp>
                <p:nvSpPr>
                  <p:cNvPr id="34" name="Line 22"/>
                  <p:cNvSpPr>
                    <a:spLocks noChangeShapeType="1"/>
                  </p:cNvSpPr>
                  <p:nvPr>
                    <p:custDataLst>
                      <p:tags r:id="rId17"/>
                    </p:custDataLst>
                  </p:nvPr>
                </p:nvSpPr>
                <p:spPr bwMode="auto">
                  <a:xfrm flipH="1">
                    <a:off x="1089" y="77"/>
                    <a:ext cx="0" cy="204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100"/>
                  </a:p>
                </p:txBody>
              </p:sp>
              <p:sp>
                <p:nvSpPr>
                  <p:cNvPr id="35" name="Line 23"/>
                  <p:cNvSpPr>
                    <a:spLocks noChangeShapeType="1"/>
                  </p:cNvSpPr>
                  <p:nvPr>
                    <p:custDataLst>
                      <p:tags r:id="rId18"/>
                    </p:custDataLst>
                  </p:nvPr>
                </p:nvSpPr>
                <p:spPr bwMode="auto">
                  <a:xfrm flipH="1">
                    <a:off x="23" y="168"/>
                    <a:ext cx="249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100"/>
                  </a:p>
                </p:txBody>
              </p:sp>
              <p:sp>
                <p:nvSpPr>
                  <p:cNvPr id="36" name="Line 24"/>
                  <p:cNvSpPr>
                    <a:spLocks noChangeShapeType="1"/>
                  </p:cNvSpPr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840" y="177"/>
                    <a:ext cx="249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100"/>
                  </a:p>
                </p:txBody>
              </p:sp>
              <p:sp>
                <p:nvSpPr>
                  <p:cNvPr id="37" name="Rectangle 25"/>
                  <p:cNvSpPr>
                    <a:spLocks noChangeArrowhead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280" y="-76"/>
                    <a:ext cx="444" cy="4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>
                      <a:lnSpc>
                        <a:spcPct val="150000"/>
                      </a:lnSpc>
                    </a:pPr>
                    <a:r>
                      <a:rPr lang="zh-CN" altLang="en-US" sz="2100" b="0">
                        <a:latin typeface="微软雅黑" panose="020b0503020204020204" charset="-122"/>
                        <a:ea typeface="微软雅黑" panose="020b0503020204020204" charset="-122"/>
                      </a:rPr>
                      <a:t>波长</a:t>
                    </a:r>
                    <a:endParaRPr lang="zh-CN" altLang="en-US" sz="2100" b="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sp>
              <p:nvSpPr>
                <p:cNvPr id="31" name="矩形 1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1357026" y="2999519"/>
                  <a:ext cx="807369" cy="6367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150000"/>
                    </a:lnSpc>
                  </a:pPr>
                  <a:r>
                    <a:rPr lang="zh-CN" altLang="en-US" sz="2100" b="0">
                      <a:latin typeface="微软雅黑" panose="020b0503020204020204" charset="-122"/>
                      <a:ea typeface="微软雅黑" panose="020b0503020204020204" charset="-122"/>
                    </a:rPr>
                    <a:t>波峰</a:t>
                  </a:r>
                  <a:endParaRPr lang="zh-CN" altLang="en-US" sz="2100" b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32" name="矩形 2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2264861" y="4302016"/>
                  <a:ext cx="807369" cy="6367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150000"/>
                    </a:lnSpc>
                  </a:pPr>
                  <a:r>
                    <a:rPr lang="zh-CN" altLang="en-US" sz="2100" b="0">
                      <a:latin typeface="微软雅黑" panose="020b0503020204020204" charset="-122"/>
                      <a:ea typeface="微软雅黑" panose="020b0503020204020204" charset="-122"/>
                    </a:rPr>
                    <a:t>波谷</a:t>
                  </a:r>
                  <a:endParaRPr lang="zh-CN" altLang="en-US" sz="2100" b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25" name="组合 12"/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1254358" y="2458736"/>
                <a:ext cx="6452525" cy="2273676"/>
                <a:chOff x="1254358" y="2453288"/>
                <a:chExt cx="6452525" cy="2273676"/>
              </a:xfrm>
            </p:grpSpPr>
            <p:cxnSp>
              <p:nvCxnSpPr>
                <p:cNvPr id="26" name="直接箭头连接符 25"/>
                <p:cNvCxnSpPr/>
                <p:nvPr>
                  <p:custDataLst>
                    <p:tags r:id="rId24"/>
                  </p:custDataLst>
                </p:nvPr>
              </p:nvCxnSpPr>
              <p:spPr>
                <a:xfrm flipV="1">
                  <a:off x="1267057" y="3887709"/>
                  <a:ext cx="6439826" cy="3490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>
                  <p:custDataLst>
                    <p:tags r:id="rId25"/>
                  </p:custDataLst>
                </p:nvPr>
              </p:nvCxnSpPr>
              <p:spPr>
                <a:xfrm flipH="1" flipV="1">
                  <a:off x="1254358" y="2453288"/>
                  <a:ext cx="0" cy="227063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矩形 1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183" y="5340"/>
              <a:ext cx="555" cy="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100" b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λ</a:t>
              </a:r>
              <a:endPara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1" name="矩形 3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9787" y="7330"/>
              <a:ext cx="555" cy="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100" b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λ</a:t>
              </a:r>
              <a:endPara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2" name="组合 9" title=""/>
          <p:cNvGrpSpPr/>
          <p:nvPr>
            <p:custDataLst>
              <p:tags r:id="rId2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2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" name="矩形 3"/>
              <p:cNvSpPr/>
              <p:nvPr>
                <p:custDataLst>
                  <p:tags r:id="rId3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3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3" name="文本框 1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电磁波的波长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44" name="Rectangle 2" title="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67678" y="3570605"/>
            <a:ext cx="8165783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波长：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波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振动</a:t>
            </a:r>
            <a:r>
              <a:rPr lang="zh-CN" altLang="en-US" sz="2100" b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一次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传播的</a:t>
            </a:r>
            <a:r>
              <a:rPr lang="zh-CN" altLang="en-US" sz="2100" b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距离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（</a:t>
            </a:r>
            <a:r>
              <a:rPr lang="zh-CN" altLang="en-US" sz="2100" b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相邻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两个波峰或波谷之间的距离）用字母</a:t>
            </a:r>
            <a:r>
              <a:rPr lang="en-US" altLang="zh-CN" sz="2100" b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λ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表示。单位：</a:t>
            </a:r>
            <a:r>
              <a:rPr lang="en-US" altLang="zh-CN" sz="2100" b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19" name="Rectangle 3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51523" y="686753"/>
            <a:ext cx="7797641" cy="126968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电磁波的范围很广</a:t>
            </a:r>
            <a:r>
              <a:rPr lang="zh-CN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γ射线</a:t>
            </a:r>
            <a:r>
              <a:rPr lang="zh-CN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X射线、紫外线、可见光、红外线和无线电波都是电磁波。它们的本质都是电磁波，只是它们的波长和频率</a:t>
            </a:r>
            <a:r>
              <a:rPr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范围不同。电磁波谱如图所示。</a:t>
            </a:r>
            <a:endParaRPr sz="18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6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电磁波谱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" name="图片 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1523" y="2106225"/>
            <a:ext cx="7758113" cy="26627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05933" y="837009"/>
            <a:ext cx="5866210" cy="9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声音的传播需要固体、液体、气体等介质。电磁波的传播需要介质吗？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2" title=""/>
          <p:cNvGrpSpPr/>
          <p:nvPr>
            <p:custDataLst>
              <p:tags r:id="rId5"/>
            </p:custDataLst>
          </p:nvPr>
        </p:nvGrpSpPr>
        <p:grpSpPr>
          <a:xfrm>
            <a:off x="791737" y="2463743"/>
            <a:ext cx="7668710" cy="2619645"/>
            <a:chOff x="251" y="5158"/>
            <a:chExt cx="15322" cy="8051"/>
          </a:xfrm>
        </p:grpSpPr>
        <p:pic>
          <p:nvPicPr>
            <p:cNvPr id="8" name="Picture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67" y="5158"/>
              <a:ext cx="6906" cy="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97" y="5479"/>
              <a:ext cx="7199" cy="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buClr>
                  <a:srgbClr val="009999"/>
                </a:buClr>
                <a:buSzPct val="75000"/>
              </a:pPr>
              <a:r>
                <a:rPr lang="en-US" altLang="zh-CN" sz="2100" b="0"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如图所示用抽气机抽去玻璃罩中的空气。</a:t>
              </a:r>
              <a:endParaRPr lang="en-US" altLang="zh-CN" sz="2100" b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  <a:buClr>
                  <a:srgbClr val="009999"/>
                </a:buClr>
                <a:buSzPct val="75000"/>
              </a:pPr>
              <a:r>
                <a:rPr lang="en-US" altLang="zh-CN" sz="2100" b="0">
                  <a:latin typeface="微软雅黑" panose="020b0503020204020204" charset="-122"/>
                  <a:ea typeface="微软雅黑" panose="020b0503020204020204" charset="-122"/>
                </a:rPr>
                <a:t>2.</a:t>
              </a: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打电话呼叫玻璃罩中的手机。</a:t>
              </a:r>
              <a:endParaRPr lang="en-US" altLang="zh-CN" sz="2100" b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  <a:buClr>
                  <a:srgbClr val="009999"/>
                </a:buClr>
                <a:buSzPct val="75000"/>
              </a:pPr>
              <a:r>
                <a:rPr lang="en-US" altLang="zh-CN" sz="2100" b="0"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观察现象</a:t>
              </a:r>
              <a:endParaRPr lang="en-US" altLang="zh-CN" sz="21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圆角矩形 10"/>
            <p:cNvSpPr/>
            <p:nvPr>
              <p:custDataLst>
                <p:tags r:id="rId9"/>
              </p:custDataLst>
            </p:nvPr>
          </p:nvSpPr>
          <p:spPr>
            <a:xfrm>
              <a:off x="251" y="5158"/>
              <a:ext cx="8093" cy="7077"/>
            </a:xfrm>
            <a:prstGeom prst="round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zh-CN" altLang="en-US" sz="100">
                <a:latin typeface="Times New Roman" panose="02020603050405020304" charset="0"/>
              </a:endParaRPr>
            </a:p>
          </p:txBody>
        </p:sp>
      </p:grpSp>
      <p:sp>
        <p:nvSpPr>
          <p:cNvPr id="11" name="Rectangle 2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14860" y="1929359"/>
            <a:ext cx="1228725" cy="41402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</a:gradFill>
          <a:ln w="19050">
            <a:solidFill>
              <a:schemeClr val="tx2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小实验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11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" name="矩形 3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电磁波的传播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  <p:tag name="KSO_WM_DIAGRAM_VIRTUALLY_FRAME" val="{&quot;height&quot;:139.8,&quot;left&quot;:174.63236220472442,&quot;top&quot;:107.37377952755905,&quot;width&quot;:567.4676377952756}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  <p:tag name="KSO_WM_DIAGRAM_VIRTUALLY_FRAME" val="{&quot;height&quot;:139.8,&quot;left&quot;:174.63236220472442,&quot;top&quot;:107.37377952755905,&quot;width&quot;:567.4676377952756}"/>
</p:tagLst>
</file>

<file path=ppt/tags/tag113.xml><?xml version="1.0" encoding="utf-8"?>
<p:tagLst xmlns:p="http://schemas.openxmlformats.org/presentationml/2006/main">
  <p:tag name="AS_UNIQUEID" val="608"/>
  <p:tag name="KSO_WM_DIAGRAM_VIRTUALLY_FRAME" val="{&quot;height&quot;:139.8,&quot;left&quot;:174.63236220472442,&quot;top&quot;:107.37377952755905,&quot;width&quot;:567.4676377952756}"/>
</p:tagLst>
</file>

<file path=ppt/tags/tag114.xml><?xml version="1.0" encoding="utf-8"?>
<p:tagLst xmlns:p="http://schemas.openxmlformats.org/presentationml/2006/main">
  <p:tag name="AS_UNIQUEID" val="609"/>
  <p:tag name="KSO_WM_DIAGRAM_VIRTUALLY_FRAME" val="{&quot;height&quot;:139.8,&quot;left&quot;:174.63236220472442,&quot;top&quot;:107.37377952755905,&quot;width&quot;:567.4676377952756}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895"/>
</p:tagLst>
</file>

<file path=ppt/tags/tag257.xml><?xml version="1.0" encoding="utf-8"?>
<p:tagLst xmlns:p="http://schemas.openxmlformats.org/presentationml/2006/main">
  <p:tag name="AS_UNIQUEID" val="751"/>
</p:tagLst>
</file>

<file path=ppt/tags/tag258.xml><?xml version="1.0" encoding="utf-8"?>
<p:tagLst xmlns:p="http://schemas.openxmlformats.org/presentationml/2006/main">
  <p:tag name="AS_UNIQUEID" val="752"/>
</p:tagLst>
</file>

<file path=ppt/tags/tag259.xml><?xml version="1.0" encoding="utf-8"?>
<p:tagLst xmlns:p="http://schemas.openxmlformats.org/presentationml/2006/main">
  <p:tag name="AS_UNIQUEID" val="753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</p:tagLst>
</file>

<file path=ppt/tags/tag261.xml><?xml version="1.0" encoding="utf-8"?>
<p:tagLst xmlns:p="http://schemas.openxmlformats.org/presentationml/2006/main">
  <p:tag name="AS_UNIQUEID" val="755"/>
</p:tagLst>
</file>

<file path=ppt/tags/tag262.xml><?xml version="1.0" encoding="utf-8"?>
<p:tagLst xmlns:p="http://schemas.openxmlformats.org/presentationml/2006/main">
  <p:tag name="AS_UNIQUEID" val="756"/>
</p:tagLst>
</file>

<file path=ppt/tags/tag263.xml><?xml version="1.0" encoding="utf-8"?>
<p:tagLst xmlns:p="http://schemas.openxmlformats.org/presentationml/2006/main">
  <p:tag name="AS_UNIQUEID" val="757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</p:tagLst>
</file>

<file path=ppt/tags/tag269.xml><?xml version="1.0" encoding="utf-8"?>
<p:tagLst xmlns:p="http://schemas.openxmlformats.org/presentationml/2006/main">
  <p:tag name="AS_UNIQUEID" val="763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UNIQUEID" val="786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</p:tagLst>
</file>

<file path=ppt/tags/tag295.xml><?xml version="1.0" encoding="utf-8"?>
<p:tagLst xmlns:p="http://schemas.openxmlformats.org/presentationml/2006/main">
  <p:tag name="AS_UNIQUEID" val="789"/>
</p:tagLst>
</file>

<file path=ppt/tags/tag296.xml><?xml version="1.0" encoding="utf-8"?>
<p:tagLst xmlns:p="http://schemas.openxmlformats.org/presentationml/2006/main">
  <p:tag name="AS_UNIQUEID" val="790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</p:tagLst>
</file>

<file path=ppt/tags/tag311.xml><?xml version="1.0" encoding="utf-8"?>
<p:tagLst xmlns:p="http://schemas.openxmlformats.org/presentationml/2006/main">
  <p:tag name="AS_UNIQUEID" val="805"/>
</p:tagLst>
</file>

<file path=ppt/tags/tag312.xml><?xml version="1.0" encoding="utf-8"?>
<p:tagLst xmlns:p="http://schemas.openxmlformats.org/presentationml/2006/main">
  <p:tag name="AS_UNIQUEID" val="806"/>
</p:tagLst>
</file>

<file path=ppt/tags/tag313.xml><?xml version="1.0" encoding="utf-8"?>
<p:tagLst xmlns:p="http://schemas.openxmlformats.org/presentationml/2006/main">
  <p:tag name="AS_UNIQUEID" val="807"/>
</p:tagLst>
</file>

<file path=ppt/tags/tag314.xml><?xml version="1.0" encoding="utf-8"?>
<p:tagLst xmlns:p="http://schemas.openxmlformats.org/presentationml/2006/main">
  <p:tag name="AS_UNIQUEID" val="808"/>
</p:tagLst>
</file>

<file path=ppt/tags/tag315.xml><?xml version="1.0" encoding="utf-8"?>
<p:tagLst xmlns:p="http://schemas.openxmlformats.org/presentationml/2006/main">
  <p:tag name="AS_UNIQUEID" val="809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</p:tagLst>
</file>

<file path=ppt/tags/tag321.xml><?xml version="1.0" encoding="utf-8"?>
<p:tagLst xmlns:p="http://schemas.openxmlformats.org/presentationml/2006/main">
  <p:tag name="AS_UNIQUEID" val="815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</p:tagLst>
</file>

<file path=ppt/tags/tag326.xml><?xml version="1.0" encoding="utf-8"?>
<p:tagLst xmlns:p="http://schemas.openxmlformats.org/presentationml/2006/main">
  <p:tag name="AS_UNIQUEID" val="820"/>
</p:tagLst>
</file>

<file path=ppt/tags/tag327.xml><?xml version="1.0" encoding="utf-8"?>
<p:tagLst xmlns:p="http://schemas.openxmlformats.org/presentationml/2006/main">
  <p:tag name="AS_UNIQUEID" val="821"/>
</p:tagLst>
</file>

<file path=ppt/tags/tag328.xml><?xml version="1.0" encoding="utf-8"?>
<p:tagLst xmlns:p="http://schemas.openxmlformats.org/presentationml/2006/main">
  <p:tag name="AS_UNIQUEID" val="822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UNIQUEID" val="857"/>
</p:tagLst>
</file>

<file path=ppt/tags/tag364.xml><?xml version="1.0" encoding="utf-8"?>
<p:tagLst xmlns:p="http://schemas.openxmlformats.org/presentationml/2006/main">
  <p:tag name="AS_UNIQUEID" val="858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</p:tagLst>
</file>

<file path=ppt/tags/tag367.xml><?xml version="1.0" encoding="utf-8"?>
<p:tagLst xmlns:p="http://schemas.openxmlformats.org/presentationml/2006/main">
  <p:tag name="AS_UNIQUEID" val="861"/>
</p:tagLst>
</file>

<file path=ppt/tags/tag368.xml><?xml version="1.0" encoding="utf-8"?>
<p:tagLst xmlns:p="http://schemas.openxmlformats.org/presentationml/2006/main">
  <p:tag name="AS_UNIQUEID" val="862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1.xml><?xml version="1.0" encoding="utf-8"?>
<p:tagLst xmlns:p="http://schemas.openxmlformats.org/presentationml/2006/main">
  <p:tag name="AS_UNIQUEID" val="539"/>
</p:tagLst>
</file>

<file path=ppt/tags/tag42.xml><?xml version="1.0" encoding="utf-8"?>
<p:tagLst xmlns:p="http://schemas.openxmlformats.org/presentationml/2006/main">
  <p:tag name="AS_UNIQUEID" val="540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171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2026-02-02T23:27:47Z</cp:lastPrinted>
  <dcterms:created xsi:type="dcterms:W3CDTF">2026-02-02T23:27:47Z</dcterms:created>
  <dcterms:modified xsi:type="dcterms:W3CDTF">2026-02-02T15:27:47Z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