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8054-51CC-40EC-B3E7-6095A42702A4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61EA1-C864-455C-A732-72EC755546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819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B3E4D50D-2A0D-4672-A7F8-A6249EBD3074}" type="slidenum">
              <a:rPr sz="1200">
                <a:solidFill>
                  <a:prstClr val="black"/>
                </a:solidFill>
              </a:rPr>
              <a:pPr algn="r"/>
              <a:t>4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024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5974153-4EE0-43B7-B770-DBA759EF0BC0}" type="slidenum">
              <a:rPr sz="1200">
                <a:solidFill>
                  <a:prstClr val="black"/>
                </a:solidFill>
              </a:rPr>
              <a:pPr algn="r"/>
              <a:t>5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2290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EF99BE3-A12B-4B27-A050-ACDC8ADEF5D4}" type="slidenum">
              <a:rPr sz="1200">
                <a:solidFill>
                  <a:prstClr val="black"/>
                </a:solidFill>
              </a:rPr>
              <a:pPr algn="r"/>
              <a:t>6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4338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4339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3CBF6C24-3124-44DF-B5A5-530DFBBCA447}" type="slidenum">
              <a:rPr sz="1200">
                <a:solidFill>
                  <a:prstClr val="black"/>
                </a:solidFill>
              </a:rPr>
              <a:pPr algn="r"/>
              <a:t>7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6386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858EA9F-09C8-4418-998E-1DD0B581EAD8}" type="slidenum">
              <a:rPr sz="1200">
                <a:solidFill>
                  <a:prstClr val="black"/>
                </a:solidFill>
              </a:rPr>
              <a:pPr algn="r"/>
              <a:t>8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18434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18435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175C4AE8-E750-4DDE-8A4D-25818E038DCE}" type="slidenum">
              <a:rPr sz="1200">
                <a:solidFill>
                  <a:prstClr val="black"/>
                </a:solidFill>
              </a:rPr>
              <a:pPr algn="r"/>
              <a:t>9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20482" name="备注占位符 2"/>
          <p:cNvSpPr>
            <a:spLocks noGrp="1"/>
          </p:cNvSpPr>
          <p:nvPr>
            <p:ph type="body" idx="4294967295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2048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r"/>
            <a:fld id="{50E14C9B-74B0-4E7A-BF71-55F661453047}" type="slidenum">
              <a:rPr sz="1200">
                <a:solidFill>
                  <a:prstClr val="black"/>
                </a:solidFill>
              </a:rPr>
              <a:pPr algn="r"/>
              <a:t>10</a:t>
            </a:fld>
            <a:endParaRPr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807462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857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kern="1200">
          <a:solidFill>
            <a:schemeClr val="tx1"/>
          </a:solidFill>
          <a:latin typeface="Calibri" pitchFamily="34" charset="0"/>
          <a:ea typeface="宋体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1.xml"/><Relationship Id="rId7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0.xml"/><Relationship Id="rId5" Type="http://schemas.openxmlformats.org/officeDocument/2006/relationships/slide" Target="slide18.xml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slide" Target="slide10.x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image" Target="../media/image2.png"/><Relationship Id="rId7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6.png"/><Relationship Id="rId2" Type="http://schemas.openxmlformats.org/officeDocument/2006/relationships/slide" Target="slide2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.xml"/><Relationship Id="rId5" Type="http://schemas.openxmlformats.org/officeDocument/2006/relationships/slide" Target="slide33.xml"/><Relationship Id="rId4" Type="http://schemas.openxmlformats.org/officeDocument/2006/relationships/slide" Target="slide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9.xml"/><Relationship Id="rId5" Type="http://schemas.openxmlformats.org/officeDocument/2006/relationships/image" Target="../media/image6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file:///F:\&#37045;\21&#26149;\&#29289;&#29702;\&#28857;&#25320;&#20013;&#32771;\word\&#35762;&#26412;\&#22270;+376.tif" TargetMode="External"/><Relationship Id="rId5" Type="http://schemas.openxmlformats.org/officeDocument/2006/relationships/image" Target="../media/image13.png"/><Relationship Id="rId4" Type="http://schemas.openxmlformats.org/officeDocument/2006/relationships/image" Target="file:///F:\&#37045;\21&#26149;\&#29289;&#29702;\&#28857;&#25320;&#20013;&#32771;\word\&#35762;&#26412;\&#22270;+375.ti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文本框 6"/>
          <p:cNvSpPr/>
          <p:nvPr/>
        </p:nvSpPr>
        <p:spPr>
          <a:xfrm>
            <a:off x="1474788" y="1690688"/>
            <a:ext cx="6157912" cy="81817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>
              <a:lnSpc>
                <a:spcPct val="150000"/>
              </a:lnSpc>
            </a:pPr>
            <a:r>
              <a:rPr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第</a:t>
            </a:r>
            <a:r>
              <a:rPr lang="en-US" altLang="zh-CN" sz="3600" b="1" kern="0" dirty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36</a:t>
            </a:r>
            <a:r>
              <a:rPr sz="3600" b="1" kern="0" dirty="0" smtClean="0">
                <a:solidFill>
                  <a:srgbClr val="0070C0"/>
                </a:solidFill>
                <a:latin typeface="Times New Roman" pitchFamily="18" charset="0"/>
                <a:ea typeface="黑体" pitchFamily="49" charset="-122"/>
                <a:sym typeface="Times New Roman" pitchFamily="18" charset="0"/>
              </a:rPr>
              <a:t>课时 电能从哪里来</a:t>
            </a:r>
            <a:endParaRPr sz="3600" b="1" kern="0" dirty="0">
              <a:solidFill>
                <a:srgbClr val="0070C0"/>
              </a:solidFill>
              <a:latin typeface="Times New Roman" pitchFamily="18" charset="0"/>
              <a:ea typeface="黑体" pitchFamily="49" charset="-122"/>
              <a:sym typeface="Times New Roman" pitchFamily="18" charset="0"/>
            </a:endParaRPr>
          </a:p>
        </p:txBody>
      </p:sp>
      <p:sp>
        <p:nvSpPr>
          <p:cNvPr id="4098" name="Text Box 22"/>
          <p:cNvSpPr txBox="1">
            <a:spLocks noChangeArrowheads="1"/>
          </p:cNvSpPr>
          <p:nvPr/>
        </p:nvSpPr>
        <p:spPr bwMode="auto">
          <a:xfrm>
            <a:off x="6227763" y="411163"/>
            <a:ext cx="24495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40385" indent="-540385" algn="ctr">
              <a:lnSpc>
                <a:spcPct val="150000"/>
              </a:lnSpc>
            </a:pPr>
            <a:r>
              <a:rPr sz="3000" b="1" kern="0">
                <a:solidFill>
                  <a:srgbClr val="7030A0"/>
                </a:solidFill>
                <a:latin typeface="宋体" pitchFamily="2" charset="-122"/>
              </a:rPr>
              <a:t>基础梳理篇</a:t>
            </a:r>
            <a:endParaRPr altLang="zh-CN" sz="3000" b="1" kern="0">
              <a:solidFill>
                <a:srgbClr val="7030A0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132851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组合 2"/>
          <p:cNvGrpSpPr/>
          <p:nvPr/>
        </p:nvGrpSpPr>
        <p:grpSpPr>
          <a:xfrm>
            <a:off x="2517775" y="195263"/>
            <a:ext cx="4235450" cy="2008187"/>
            <a:chOff x="1847662" y="1504750"/>
            <a:chExt cx="5448676" cy="2584754"/>
          </a:xfrm>
        </p:grpSpPr>
        <p:grpSp>
          <p:nvGrpSpPr>
            <p:cNvPr id="19458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19459" name="圆角矩形 4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19460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19461" name="椭圆 25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62" name="椭圆 26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463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19464" name="椭圆 23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65" name="椭圆 2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9466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19467" name="文本框 16"/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19468" name="组合 9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19469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19470" name="椭圆 11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471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sp>
        <p:nvSpPr>
          <p:cNvPr id="19472" name="矩形 1">
            <a:hlinkClick r:id="rId3" action="ppaction://hlinksldjump"/>
          </p:cNvPr>
          <p:cNvSpPr/>
          <p:nvPr/>
        </p:nvSpPr>
        <p:spPr>
          <a:xfrm>
            <a:off x="1471613" y="1563688"/>
            <a:ext cx="6326187" cy="461962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电磁感应</a:t>
            </a:r>
          </a:p>
        </p:txBody>
      </p:sp>
      <p:sp>
        <p:nvSpPr>
          <p:cNvPr id="19473" name="矩形 2">
            <a:hlinkClick r:id="rId4" action="ppaction://hlinksldjump"/>
          </p:cNvPr>
          <p:cNvSpPr/>
          <p:nvPr/>
        </p:nvSpPr>
        <p:spPr>
          <a:xfrm>
            <a:off x="1485900" y="2305050"/>
            <a:ext cx="6326188" cy="461963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电磁现象的识别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[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高频考点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]</a:t>
            </a:r>
            <a:endParaRPr sz="2400" b="1" kern="0">
              <a:solidFill>
                <a:prstClr val="white"/>
              </a:solidFill>
              <a:latin typeface="隶书" pitchFamily="49" charset="-122"/>
              <a:ea typeface="隶书" panose="02010509060101010101" pitchFamily="49" charset="-122"/>
            </a:endParaRPr>
          </a:p>
        </p:txBody>
      </p:sp>
      <p:sp>
        <p:nvSpPr>
          <p:cNvPr id="19474" name="矩形 3">
            <a:hlinkClick r:id="rId5" action="ppaction://hlinksldjump"/>
          </p:cNvPr>
          <p:cNvSpPr/>
          <p:nvPr/>
        </p:nvSpPr>
        <p:spPr>
          <a:xfrm>
            <a:off x="1458913" y="3067050"/>
            <a:ext cx="6326187" cy="461963"/>
          </a:xfrm>
          <a:prstGeom prst="rect">
            <a:avLst/>
          </a:prstGeom>
          <a:solidFill>
            <a:srgbClr val="EF9F9F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电能的输送</a:t>
            </a:r>
          </a:p>
        </p:txBody>
      </p:sp>
      <p:sp>
        <p:nvSpPr>
          <p:cNvPr id="19475" name="矩形 51">
            <a:hlinkClick r:id="rId6" action="ppaction://hlinksldjump"/>
          </p:cNvPr>
          <p:cNvSpPr/>
          <p:nvPr/>
        </p:nvSpPr>
        <p:spPr bwMode="auto">
          <a:xfrm>
            <a:off x="1458913" y="3854450"/>
            <a:ext cx="6326188" cy="4603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·4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实验</a:t>
            </a:r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: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探究产生感应电流的条件</a:t>
            </a:r>
          </a:p>
        </p:txBody>
      </p:sp>
      <p:pic>
        <p:nvPicPr>
          <p:cNvPr id="19476" name="Picture 7" descr="C:\Users\Administrator\Desktop\习题课件\返回框.png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72450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71140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2" grpId="0" animBg="1"/>
      <p:bldP spid="19473" grpId="0" animBg="1"/>
      <p:bldP spid="19474" grpId="0" animBg="1"/>
      <p:bldP spid="194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38480" indent="-53848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福州质检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所示是探究电磁感应现象的实验装置，磁铁放置在水平面上，下列说法正确的是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1506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电磁感应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图+37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43188" y="2582863"/>
            <a:ext cx="3765550" cy="19462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65754692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2"/>
          <p:cNvSpPr txBox="1">
            <a:spLocks noChangeArrowheads="1"/>
          </p:cNvSpPr>
          <p:nvPr/>
        </p:nvSpPr>
        <p:spPr bwMode="auto">
          <a:xfrm>
            <a:off x="468313" y="1058863"/>
            <a:ext cx="81153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．感应电流的方向与磁场方向无关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．线圈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边竖直方向运动时，感应电流最大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．若线圈不动，磁铁运动，也可能产生感应电流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．若线圈无论如何运动灵敏电流计指针均不偏转，一定是磁场太弱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418103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矩形 3"/>
          <p:cNvSpPr/>
          <p:nvPr/>
        </p:nvSpPr>
        <p:spPr>
          <a:xfrm>
            <a:off x="809625" y="2646363"/>
            <a:ext cx="7488238" cy="576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C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23554" name="矩形 6"/>
          <p:cNvSpPr/>
          <p:nvPr/>
        </p:nvSpPr>
        <p:spPr>
          <a:xfrm>
            <a:off x="755650" y="922338"/>
            <a:ext cx="7488238" cy="16843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方法点拨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sz="2400" b="1" kern="0">
                <a:solidFill>
                  <a:srgbClr val="C00000"/>
                </a:solidFill>
                <a:latin typeface="Times New Roman" pitchFamily="18" charset="0"/>
              </a:rPr>
              <a:t>在电磁感应现象中，感应电流的方向与磁场方向和导体运动的方向有关，在磁场方向不变时，导体运动方向相反，则产生的感应电流的方向也相反。</a:t>
            </a:r>
            <a:endParaRPr sz="2400" b="1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23555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1432668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2"/>
          <p:cNvSpPr txBox="1">
            <a:spLocks noChangeArrowheads="1"/>
          </p:cNvSpPr>
          <p:nvPr/>
        </p:nvSpPr>
        <p:spPr bwMode="auto">
          <a:xfrm>
            <a:off x="488950" y="915988"/>
            <a:ext cx="811530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38480" indent="-53848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】我国未来的航母将采用自行研制的电磁弹射器，图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是它的工作原理示意图。电磁弹射器的弹射车与飞机前轮连接，并处于强磁场中，当弹射车内的导体通以强电流时，即可受到强大的推力。在如图所示的实验中，与电磁弹射器工作原理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一致的是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4578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电磁现象的识别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953735"/>
                </a:solidFill>
                <a:latin typeface="Times New Roman" pitchFamily="18" charset="0"/>
              </a:rPr>
              <a:t>高频考点</a:t>
            </a:r>
            <a:r>
              <a:rPr lang="en-US" altLang="zh-CN" sz="2400" b="1" kern="0">
                <a:solidFill>
                  <a:srgbClr val="953735"/>
                </a:solidFill>
                <a:latin typeface="Times New Roman" pitchFamily="18" charset="0"/>
              </a:rPr>
              <a:t>】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  <p:pic>
        <p:nvPicPr>
          <p:cNvPr id="2457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700" y="3211513"/>
            <a:ext cx="3408363" cy="126206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30478124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06538" y="604838"/>
            <a:ext cx="6234112" cy="398303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5602" name="矩形 7"/>
          <p:cNvSpPr/>
          <p:nvPr/>
        </p:nvSpPr>
        <p:spPr>
          <a:xfrm>
            <a:off x="1693863" y="2139950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88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矩形 3"/>
          <p:cNvSpPr>
            <a:spLocks noChangeArrowheads="1"/>
          </p:cNvSpPr>
          <p:nvPr/>
        </p:nvSpPr>
        <p:spPr bwMode="auto">
          <a:xfrm>
            <a:off x="828675" y="484188"/>
            <a:ext cx="7488238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所示，电动平衡车是一种新型交通工具，被广大青少年所喜爱。选项中与电动平衡车驱动前行过程原理相同的是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2662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78263" y="2211388"/>
            <a:ext cx="1846262" cy="1981200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3855406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27650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81175" y="461963"/>
            <a:ext cx="5599113" cy="42195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7651" name="矩形 6"/>
          <p:cNvSpPr/>
          <p:nvPr/>
        </p:nvSpPr>
        <p:spPr>
          <a:xfrm>
            <a:off x="2916238" y="4164013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652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矩形 5"/>
          <p:cNvSpPr>
            <a:spLocks noChangeArrowheads="1"/>
          </p:cNvSpPr>
          <p:nvPr/>
        </p:nvSpPr>
        <p:spPr bwMode="auto">
          <a:xfrm>
            <a:off x="565150" y="1131888"/>
            <a:ext cx="8023225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】远距离输电要采用高压输电。如果保证输送的电功率不变，将输电电压升高到原来的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100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倍，则输电线上的电流就变为原来的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倍，输电线上的能量损失就减小到原来的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倍。高压输电是不减小输电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，而减小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上的电能损失的有效措施。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28674" name="矩形 15"/>
          <p:cNvSpPr>
            <a:spLocks noChangeArrowheads="1"/>
          </p:cNvSpPr>
          <p:nvPr/>
        </p:nvSpPr>
        <p:spPr bwMode="auto">
          <a:xfrm>
            <a:off x="539750" y="741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电能的输送</a:t>
            </a:r>
            <a:endParaRPr sz="2400" b="1" kern="0">
              <a:solidFill>
                <a:srgbClr val="953735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621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7" name="对象 1"/>
          <p:cNvGraphicFramePr>
            <a:graphicFrameLocks noChangeAspect="1"/>
          </p:cNvGraphicFramePr>
          <p:nvPr/>
        </p:nvGraphicFramePr>
        <p:xfrm>
          <a:off x="755650" y="769938"/>
          <a:ext cx="76200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r:id="rId4" imgW="7620000" imgH="2933700" progId="Word.Document.8">
                  <p:embed/>
                </p:oleObj>
              </mc:Choice>
              <mc:Fallback>
                <p:oleObj r:id="rId4" imgW="7620000" imgH="29337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650" y="769938"/>
                        <a:ext cx="7620000" cy="293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698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29699" name="矩形 3"/>
          <p:cNvSpPr>
            <a:spLocks noChangeArrowheads="1"/>
          </p:cNvSpPr>
          <p:nvPr/>
        </p:nvSpPr>
        <p:spPr bwMode="auto">
          <a:xfrm>
            <a:off x="611188" y="3508375"/>
            <a:ext cx="74882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【</a:t>
            </a:r>
            <a:r>
              <a:rPr sz="2400" b="1" kern="0">
                <a:solidFill>
                  <a:srgbClr val="00B050"/>
                </a:solidFill>
                <a:latin typeface="Times New Roman" pitchFamily="18" charset="0"/>
              </a:rPr>
              <a:t>答案</a:t>
            </a:r>
            <a:r>
              <a:rPr lang="en-US" altLang="zh-CN" sz="2400" b="1" kern="0">
                <a:solidFill>
                  <a:srgbClr val="00B050"/>
                </a:solidFill>
                <a:latin typeface="Times New Roman" pitchFamily="18" charset="0"/>
              </a:rPr>
              <a:t>】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10</a:t>
            </a:r>
            <a:r>
              <a:rPr altLang="zh-CN" sz="2400" b="1" kern="0" baseline="30000">
                <a:solidFill>
                  <a:srgbClr val="C00000"/>
                </a:solidFill>
                <a:latin typeface="Times New Roman"/>
              </a:rPr>
              <a:t>－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2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；</a:t>
            </a: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10</a:t>
            </a:r>
            <a:r>
              <a:rPr altLang="zh-CN" sz="2400" b="1" kern="0" baseline="30000">
                <a:solidFill>
                  <a:srgbClr val="C00000"/>
                </a:solidFill>
                <a:latin typeface="Times New Roman"/>
              </a:rPr>
              <a:t>－</a:t>
            </a:r>
            <a:r>
              <a:rPr lang="en-US" altLang="zh-CN" sz="2400" b="1" kern="0" baseline="30000">
                <a:solidFill>
                  <a:srgbClr val="C00000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；功率；输电线路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3154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1" name="组合 56"/>
          <p:cNvGrpSpPr/>
          <p:nvPr/>
        </p:nvGrpSpPr>
        <p:grpSpPr>
          <a:xfrm>
            <a:off x="3568700" y="-561975"/>
            <a:ext cx="1755775" cy="1755775"/>
            <a:chOff x="2894659" y="1465288"/>
            <a:chExt cx="1727827" cy="1727827"/>
          </a:xfrm>
        </p:grpSpPr>
        <p:grpSp>
          <p:nvGrpSpPr>
            <p:cNvPr id="5122" name="组合 57"/>
            <p:cNvGrpSpPr>
              <a:grpSpLocks noGrp="1" noChangeAspect="1"/>
            </p:cNvGrpSpPr>
            <p:nvPr/>
          </p:nvGrpSpPr>
          <p:grpSpPr>
            <a:xfrm>
              <a:off x="2804310" y="1456286"/>
              <a:ext cx="1856504" cy="1856409"/>
              <a:chOff x="1827622" y="1343919"/>
              <a:chExt cx="2304000" cy="2304000"/>
            </a:xfrm>
          </p:grpSpPr>
        </p:grpSp>
        <p:sp>
          <p:nvSpPr>
            <p:cNvPr id="5123" name="流程图: 联系 32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  <a:round/>
            </a:ln>
          </p:spPr>
          <p:txBody>
            <a:bodyPr anchor="ctr" anchorCtr="0"/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endParaRPr b="1" kern="0">
                <a:solidFill>
                  <a:srgbClr val="FFFFFF"/>
                </a:solidFill>
              </a:endParaRPr>
            </a:p>
          </p:txBody>
        </p:sp>
      </p:grpSp>
      <p:pic>
        <p:nvPicPr>
          <p:cNvPr id="5124" name="组合 61"/>
          <p:cNvPicPr>
            <a:picLocks noGrp="1"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248025" y="666750"/>
            <a:ext cx="658813" cy="6604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5" name="组合 64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813" y="325438"/>
            <a:ext cx="658812" cy="6588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6" name="组合 67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025" y="736600"/>
            <a:ext cx="612775" cy="612775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7" name="组合 70"/>
          <p:cNvPicPr>
            <a:picLocks noGrp="1"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6263" y="762000"/>
            <a:ext cx="769937" cy="7699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8" name="组合 73"/>
          <p:cNvPicPr>
            <a:picLocks noGrp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62300" y="185738"/>
            <a:ext cx="585788" cy="569912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5129" name="组合 76"/>
          <p:cNvPicPr>
            <a:picLocks noGrp="1"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9175" y="1103313"/>
            <a:ext cx="601663" cy="601662"/>
          </a:xfrm>
          <a:prstGeom prst="rect">
            <a:avLst/>
          </a:prstGeom>
          <a:noFill/>
          <a:ln>
            <a:miter lim="800000"/>
          </a:ln>
        </p:spPr>
      </p:pic>
      <p:sp>
        <p:nvSpPr>
          <p:cNvPr id="5130" name="文本框 131"/>
          <p:cNvSpPr/>
          <p:nvPr/>
        </p:nvSpPr>
        <p:spPr>
          <a:xfrm>
            <a:off x="3757613" y="101600"/>
            <a:ext cx="1414462" cy="7699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400" b="1" kern="0">
                <a:solidFill>
                  <a:srgbClr val="C00000"/>
                </a:solidFill>
                <a:latin typeface="华文隶书" pitchFamily="2" charset="-122"/>
                <a:ea typeface="华文隶书" pitchFamily="2" charset="-122"/>
              </a:rPr>
              <a:t>目录</a:t>
            </a:r>
          </a:p>
        </p:txBody>
      </p:sp>
      <p:grpSp>
        <p:nvGrpSpPr>
          <p:cNvPr id="5131" name="组合 130"/>
          <p:cNvGrpSpPr/>
          <p:nvPr/>
        </p:nvGrpSpPr>
        <p:grpSpPr>
          <a:xfrm>
            <a:off x="2425700" y="2097088"/>
            <a:ext cx="4235450" cy="2008187"/>
            <a:chOff x="1847662" y="1504750"/>
            <a:chExt cx="5448676" cy="2584754"/>
          </a:xfrm>
        </p:grpSpPr>
        <p:grpSp>
          <p:nvGrpSpPr>
            <p:cNvPr id="5132" name="组合 2"/>
            <p:cNvGrpSpPr>
              <a:grpSpLocks noGrp="1" noChangeAspect="1"/>
            </p:cNvGrpSpPr>
            <p:nvPr/>
          </p:nvGrpSpPr>
          <p:grpSpPr>
            <a:xfrm>
              <a:off x="1531891" y="1379981"/>
              <a:ext cx="2667917" cy="2596667"/>
              <a:chOff x="3295850" y="1908877"/>
              <a:chExt cx="3738030" cy="4660916"/>
            </a:xfrm>
          </p:grpSpPr>
        </p:grpSp>
        <p:sp>
          <p:nvSpPr>
            <p:cNvPr id="5133" name="圆角矩形 132"/>
            <p:cNvSpPr/>
            <p:nvPr/>
          </p:nvSpPr>
          <p:spPr>
            <a:xfrm>
              <a:off x="3321077" y="1888926"/>
              <a:ext cx="4147992" cy="1004251"/>
            </a:xfrm>
            <a:prstGeom prst="roundRect">
              <a:avLst>
                <a:gd name="adj" fmla="val 9976"/>
              </a:avLst>
            </a:prstGeom>
            <a:solidFill>
              <a:srgbClr val="FFB850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34" name="组合 4"/>
            <p:cNvGrpSpPr/>
            <p:nvPr/>
          </p:nvGrpSpPr>
          <p:grpSpPr>
            <a:xfrm>
              <a:off x="3471676" y="2283134"/>
              <a:ext cx="118508" cy="118509"/>
              <a:chOff x="4486616" y="3001075"/>
              <a:chExt cx="274695" cy="274699"/>
            </a:xfrm>
          </p:grpSpPr>
          <p:sp>
            <p:nvSpPr>
              <p:cNvPr id="5135" name="椭圆 153"/>
              <p:cNvSpPr/>
              <p:nvPr/>
            </p:nvSpPr>
            <p:spPr>
              <a:xfrm rot="16200000">
                <a:off x="4485528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6" name="椭圆 154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37" name="组合 5"/>
            <p:cNvGrpSpPr/>
            <p:nvPr/>
          </p:nvGrpSpPr>
          <p:grpSpPr>
            <a:xfrm>
              <a:off x="3172171" y="2283134"/>
              <a:ext cx="118508" cy="118509"/>
              <a:chOff x="4486616" y="3001075"/>
              <a:chExt cx="274695" cy="274699"/>
            </a:xfrm>
          </p:grpSpPr>
          <p:sp>
            <p:nvSpPr>
              <p:cNvPr id="5138" name="椭圆 151"/>
              <p:cNvSpPr/>
              <p:nvPr/>
            </p:nvSpPr>
            <p:spPr>
              <a:xfrm rot="16200000">
                <a:off x="4488632" y="3001392"/>
                <a:ext cx="274702" cy="274561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39" name="椭圆 152"/>
              <p:cNvSpPr/>
              <p:nvPr/>
            </p:nvSpPr>
            <p:spPr>
              <a:xfrm>
                <a:off x="4387220" y="2759656"/>
                <a:ext cx="466047" cy="491021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40" name="组合 6"/>
            <p:cNvGrpSpPr>
              <a:grpSpLocks noGrp="1" noChangeAspect="1"/>
            </p:cNvGrpSpPr>
            <p:nvPr/>
          </p:nvGrpSpPr>
          <p:grpSpPr>
            <a:xfrm>
              <a:off x="3202082" y="2161737"/>
              <a:ext cx="361529" cy="235113"/>
              <a:chOff x="4318304" y="3089060"/>
              <a:chExt cx="384317" cy="61430"/>
            </a:xfrm>
          </p:grpSpPr>
        </p:grpSp>
        <p:sp>
          <p:nvSpPr>
            <p:cNvPr id="5141" name="文本框 16">
              <a:hlinkClick r:id="rId7" action="ppaction://hlinksldjump"/>
            </p:cNvPr>
            <p:cNvSpPr/>
            <p:nvPr/>
          </p:nvSpPr>
          <p:spPr>
            <a:xfrm>
              <a:off x="3960320" y="2044671"/>
              <a:ext cx="2919972" cy="65326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7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重点突破</a:t>
              </a:r>
            </a:p>
          </p:txBody>
        </p:sp>
        <p:grpSp>
          <p:nvGrpSpPr>
            <p:cNvPr id="5142" name="组合 137"/>
            <p:cNvGrpSpPr>
              <a:grpSpLocks noGrp="1" noChangeAspect="1"/>
            </p:cNvGrpSpPr>
            <p:nvPr/>
          </p:nvGrpSpPr>
          <p:grpSpPr>
            <a:xfrm>
              <a:off x="2292908" y="2072845"/>
              <a:ext cx="647360" cy="550720"/>
              <a:chOff x="3108756" y="2110160"/>
              <a:chExt cx="745081" cy="698920"/>
            </a:xfrm>
          </p:grpSpPr>
        </p:grpSp>
        <p:grpSp>
          <p:nvGrpSpPr>
            <p:cNvPr id="5143" name="组合 9"/>
            <p:cNvGrpSpPr/>
            <p:nvPr/>
          </p:nvGrpSpPr>
          <p:grpSpPr>
            <a:xfrm>
              <a:off x="3709827" y="2081394"/>
              <a:ext cx="663073" cy="571160"/>
              <a:chOff x="4946438" y="2775191"/>
              <a:chExt cx="884098" cy="761546"/>
            </a:xfrm>
          </p:grpSpPr>
          <p:sp>
            <p:nvSpPr>
              <p:cNvPr id="5144" name="椭圆 139"/>
              <p:cNvSpPr/>
              <p:nvPr/>
            </p:nvSpPr>
            <p:spPr>
              <a:xfrm>
                <a:off x="4990474" y="2774608"/>
                <a:ext cx="743374" cy="743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45" name="文本框 28"/>
              <p:cNvSpPr/>
              <p:nvPr/>
            </p:nvSpPr>
            <p:spPr>
              <a:xfrm>
                <a:off x="4946438" y="2824081"/>
                <a:ext cx="884098" cy="712656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FFB850"/>
                    </a:solidFill>
                    <a:latin typeface="Impact" pitchFamily="34" charset="0"/>
                  </a:rPr>
                  <a:t>02</a:t>
                </a:r>
                <a:endParaRPr sz="2100" b="1" kern="0">
                  <a:solidFill>
                    <a:srgbClr val="FFB850"/>
                  </a:solidFill>
                  <a:latin typeface="Impact" pitchFamily="34" charset="0"/>
                </a:endParaRPr>
              </a:p>
            </p:txBody>
          </p:sp>
        </p:grpSp>
      </p:grpSp>
      <p:grpSp>
        <p:nvGrpSpPr>
          <p:cNvPr id="5146" name="组合 159"/>
          <p:cNvGrpSpPr/>
          <p:nvPr/>
        </p:nvGrpSpPr>
        <p:grpSpPr>
          <a:xfrm>
            <a:off x="2425700" y="3222625"/>
            <a:ext cx="4449763" cy="2085975"/>
            <a:chOff x="2000534" y="2474331"/>
            <a:chExt cx="5723839" cy="2584754"/>
          </a:xfrm>
        </p:grpSpPr>
        <p:grpSp>
          <p:nvGrpSpPr>
            <p:cNvPr id="5147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5148" name="圆角矩形 161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5149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5150" name="椭圆 178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1" name="椭圆 179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2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5153" name="椭圆 176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4" name="椭圆 17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55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5156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5157" name="椭圆 172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58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5159" name="组合 166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5160" name="文本框 47">
              <a:hlinkClick r:id="rId8" action="ppaction://hlinksldjump"/>
            </p:cNvPr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Times New Roman" pitchFamily="18" charset="0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5161" name="组合 184"/>
          <p:cNvGrpSpPr/>
          <p:nvPr/>
        </p:nvGrpSpPr>
        <p:grpSpPr>
          <a:xfrm>
            <a:off x="2425700" y="987425"/>
            <a:ext cx="4192588" cy="1992313"/>
            <a:chOff x="1851755" y="1505713"/>
            <a:chExt cx="5440491" cy="2584754"/>
          </a:xfrm>
        </p:grpSpPr>
        <p:grpSp>
          <p:nvGrpSpPr>
            <p:cNvPr id="5162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5163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5164" name="圆角矩形 187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5165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6" name="椭圆 200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7" name="椭圆 201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68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5169" name="椭圆 198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0" name="椭圆 199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171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5172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5173" name="椭圆 194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4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5175" name="文本框 24">
                <a:hlinkClick r:id="rId9" action="ppaction://hlinksldjump"/>
              </p:cNvPr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5176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21682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 fill="hold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 fill="hold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矩形 15"/>
          <p:cNvSpPr>
            <a:spLocks noChangeArrowheads="1"/>
          </p:cNvSpPr>
          <p:nvPr/>
        </p:nvSpPr>
        <p:spPr bwMode="auto">
          <a:xfrm>
            <a:off x="633413" y="627063"/>
            <a:ext cx="6459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/>
              </a:rPr>
              <a:t>重点</a:t>
            </a:r>
            <a:r>
              <a:rPr lang="en-US" altLang="zh-CN" sz="2400" b="1" kern="0">
                <a:solidFill>
                  <a:srgbClr val="E46C0A"/>
                </a:solidFill>
                <a:latin typeface="Times New Roman"/>
              </a:rPr>
              <a:t>4   </a:t>
            </a:r>
            <a:r>
              <a:rPr sz="2400" b="1" kern="0">
                <a:solidFill>
                  <a:srgbClr val="E46C0A"/>
                </a:solidFill>
                <a:latin typeface="Times New Roman"/>
              </a:rPr>
              <a:t>实验：探究产生感应电流的条件</a:t>
            </a:r>
          </a:p>
        </p:txBody>
      </p:sp>
      <p:sp>
        <p:nvSpPr>
          <p:cNvPr id="30722" name="矩形 5"/>
          <p:cNvSpPr>
            <a:spLocks noChangeArrowheads="1"/>
          </p:cNvSpPr>
          <p:nvPr/>
        </p:nvSpPr>
        <p:spPr bwMode="auto">
          <a:xfrm>
            <a:off x="581025" y="1103313"/>
            <a:ext cx="8023225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【实验剖析】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．实验原理：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电磁感应。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．实验方法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转换法：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通过灵敏电流计的指针是否偏转来判断感应电流的产生。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81876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矩形 5"/>
          <p:cNvSpPr>
            <a:spLocks noChangeArrowheads="1"/>
          </p:cNvSpPr>
          <p:nvPr/>
        </p:nvSpPr>
        <p:spPr bwMode="auto">
          <a:xfrm>
            <a:off x="581025" y="646113"/>
            <a:ext cx="802322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控制变量法：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控制导体运动方向不变，改变磁场方向，观察灵敏电流计指针的偏转方向。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控制磁场方向不变，改变导体运动方向，观察灵敏电流计指针的偏转方向。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．根据实验现象，分析总结产生感应电流的条件。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318103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矩形 5"/>
          <p:cNvSpPr>
            <a:spLocks noChangeArrowheads="1"/>
          </p:cNvSpPr>
          <p:nvPr/>
        </p:nvSpPr>
        <p:spPr bwMode="auto">
          <a:xfrm>
            <a:off x="581025" y="623888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．导体在磁场中运动时，电流计指针不偏转的原因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8445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①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没有感应电流产生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导体没有做切割磁感线运动；电路没有闭合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；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84455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宋体" pitchFamily="2" charset="-122"/>
              </a:rPr>
              <a:t>②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产生的感应电流太小。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895399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矩形 5"/>
          <p:cNvSpPr>
            <a:spLocks noChangeArrowheads="1"/>
          </p:cNvSpPr>
          <p:nvPr/>
        </p:nvSpPr>
        <p:spPr bwMode="auto">
          <a:xfrm>
            <a:off x="581025" y="682625"/>
            <a:ext cx="8023225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．要使电流计指针偏转明显可采取的措施：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换灵敏度更高的电流计；用多匝数线圈替代单根导体棒；加快导体切割磁感线的速度；换磁性更强的蹄形磁铁等。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6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．实验结论：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闭合电路的部分导体在磁场中做切割磁感线运动时，电路中产生感应电流，电流的方向与磁场方向和导体运动方向有关。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451976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矩形 5"/>
          <p:cNvSpPr>
            <a:spLocks noChangeArrowheads="1"/>
          </p:cNvSpPr>
          <p:nvPr/>
        </p:nvSpPr>
        <p:spPr bwMode="auto">
          <a:xfrm>
            <a:off x="581025" y="544513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【典例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5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】某同学利用如图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所示的实验装置探究什么情况下磁可以生电。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实验时应将灵敏电流计、导体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串联起来组成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回路。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4818" name="Picture 3" descr="图+38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65588" y="2560638"/>
            <a:ext cx="2720975" cy="1946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1763713" y="2139950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闭合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92080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矩形 4"/>
          <p:cNvSpPr>
            <a:spLocks noChangeArrowheads="1"/>
          </p:cNvSpPr>
          <p:nvPr/>
        </p:nvSpPr>
        <p:spPr bwMode="auto">
          <a:xfrm>
            <a:off x="565150" y="546100"/>
            <a:ext cx="802322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该同学进行以下尝试，能使电流计指针偏转的是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填字母标号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．导体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在磁场中静止，换用磁性更强的蹄形磁体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．导体在磁场中静止，但不用单根导体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，而用匝数很多的线圈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 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．蹄形磁体静止，导体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从图中所示位置水平向左或水平向右运动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5842" name="矩形 5"/>
          <p:cNvSpPr/>
          <p:nvPr/>
        </p:nvSpPr>
        <p:spPr>
          <a:xfrm>
            <a:off x="1042988" y="3363913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5433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矩形 4"/>
          <p:cNvSpPr>
            <a:spLocks noChangeArrowheads="1"/>
          </p:cNvSpPr>
          <p:nvPr/>
        </p:nvSpPr>
        <p:spPr bwMode="auto">
          <a:xfrm>
            <a:off x="565150" y="984250"/>
            <a:ext cx="80232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．蹄形磁体静止，导体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从图中所示位置竖直向上或竖直向下运动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10845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E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．蹄形磁体静止，导体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从图中所示位置斜向上或斜向下运动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6866" name="矩形 2"/>
          <p:cNvSpPr/>
          <p:nvPr/>
        </p:nvSpPr>
        <p:spPr>
          <a:xfrm>
            <a:off x="1046163" y="2211388"/>
            <a:ext cx="501650" cy="7842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4500" kern="0">
                <a:solidFill>
                  <a:srgbClr val="C00000"/>
                </a:solidFill>
                <a:latin typeface="Times New Roman" pitchFamily="18" charset="0"/>
              </a:rPr>
              <a:t>√</a:t>
            </a:r>
            <a:endParaRPr sz="4500" kern="0">
              <a:solidFill>
                <a:srgbClr val="C00000"/>
              </a:solidFill>
              <a:latin typeface="Times New Roman" pitchFamily="18" charset="0"/>
              <a:ea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495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矩形 4"/>
          <p:cNvSpPr>
            <a:spLocks noChangeArrowheads="1"/>
          </p:cNvSpPr>
          <p:nvPr/>
        </p:nvSpPr>
        <p:spPr bwMode="auto">
          <a:xfrm>
            <a:off x="539750" y="785813"/>
            <a:ext cx="802322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355600" indent="-35560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如图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所示的实验装置中，将电流计换成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进行触接，还可以探究电动机的工作原理。</a:t>
            </a:r>
            <a:endParaRPr altLang="zh-CN" sz="100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890" name="矩形 6"/>
          <p:cNvSpPr>
            <a:spLocks noChangeArrowheads="1"/>
          </p:cNvSpPr>
          <p:nvPr/>
        </p:nvSpPr>
        <p:spPr bwMode="auto">
          <a:xfrm>
            <a:off x="6875463" y="771525"/>
            <a:ext cx="80486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电源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7891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22588" y="1893888"/>
            <a:ext cx="3378200" cy="27971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7892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944621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组合 27"/>
          <p:cNvGrpSpPr/>
          <p:nvPr/>
        </p:nvGrpSpPr>
        <p:grpSpPr>
          <a:xfrm>
            <a:off x="2425700" y="269875"/>
            <a:ext cx="4449763" cy="2085975"/>
            <a:chOff x="2000534" y="2474331"/>
            <a:chExt cx="5723839" cy="2584754"/>
          </a:xfrm>
        </p:grpSpPr>
        <p:grpSp>
          <p:nvGrpSpPr>
            <p:cNvPr id="38914" name="组合 31"/>
            <p:cNvGrpSpPr>
              <a:grpSpLocks noGrp="1" noChangeAspect="1"/>
            </p:cNvGrpSpPr>
            <p:nvPr/>
          </p:nvGrpSpPr>
          <p:grpSpPr>
            <a:xfrm>
              <a:off x="1684793" y="2368687"/>
              <a:ext cx="2695413" cy="2568248"/>
              <a:chOff x="3295850" y="1895995"/>
              <a:chExt cx="3725149" cy="4660916"/>
            </a:xfrm>
          </p:grpSpPr>
        </p:grpSp>
        <p:sp>
          <p:nvSpPr>
            <p:cNvPr id="38915" name="圆角矩形 29"/>
            <p:cNvSpPr/>
            <p:nvPr/>
          </p:nvSpPr>
          <p:spPr>
            <a:xfrm>
              <a:off x="3465772" y="2871970"/>
              <a:ext cx="4147968" cy="994810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2540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</a:gradFill>
            </a:ln>
            <a:effectLst>
              <a:outerShdw blurRad="101600" dist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015" b="1">
                <a:solidFill>
                  <a:prstClr val="white"/>
                </a:solidFill>
              </a:endParaRPr>
            </a:p>
          </p:txBody>
        </p:sp>
        <p:grpSp>
          <p:nvGrpSpPr>
            <p:cNvPr id="38916" name="组合 33"/>
            <p:cNvGrpSpPr/>
            <p:nvPr/>
          </p:nvGrpSpPr>
          <p:grpSpPr>
            <a:xfrm>
              <a:off x="3616363" y="3263182"/>
              <a:ext cx="118508" cy="118509"/>
              <a:chOff x="4486616" y="3001075"/>
              <a:chExt cx="274695" cy="274699"/>
            </a:xfrm>
          </p:grpSpPr>
          <p:sp>
            <p:nvSpPr>
              <p:cNvPr id="38917" name="椭圆 46"/>
              <p:cNvSpPr/>
              <p:nvPr/>
            </p:nvSpPr>
            <p:spPr>
              <a:xfrm rot="16200000">
                <a:off x="448576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18" name="椭圆 47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19" name="组合 34"/>
            <p:cNvGrpSpPr/>
            <p:nvPr/>
          </p:nvGrpSpPr>
          <p:grpSpPr>
            <a:xfrm>
              <a:off x="3316858" y="3263182"/>
              <a:ext cx="118508" cy="118509"/>
              <a:chOff x="4486616" y="3001075"/>
              <a:chExt cx="274695" cy="274699"/>
            </a:xfrm>
          </p:grpSpPr>
          <p:sp>
            <p:nvSpPr>
              <p:cNvPr id="38920" name="椭圆 44"/>
              <p:cNvSpPr/>
              <p:nvPr/>
            </p:nvSpPr>
            <p:spPr>
              <a:xfrm rot="16200000">
                <a:off x="4488931" y="3000483"/>
                <a:ext cx="273579" cy="27453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7000">
                    <a:srgbClr val="A6A6A6"/>
                  </a:gs>
                  <a:gs pos="35001">
                    <a:srgbClr val="F2F2F2"/>
                  </a:gs>
                  <a:gs pos="55000">
                    <a:srgbClr val="A6A6A6"/>
                  </a:gs>
                  <a:gs pos="75000">
                    <a:srgbClr val="F2F2F2"/>
                  </a:gs>
                  <a:gs pos="100000">
                    <a:srgbClr val="A6A6A6"/>
                  </a:gs>
                </a:gsLst>
                <a:lin ang="2700000" scaled="1"/>
              </a:gradFill>
              <a:ln w="25400">
                <a:noFill/>
                <a:miter lim="800000"/>
              </a:ln>
              <a:effectLst>
                <a:outerShdw blurRad="12700" dist="12700" dir="2700000" algn="tl">
                  <a:srgbClr val="000000">
                    <a:alpha val="39999"/>
                  </a:srgbClr>
                </a:outerShdw>
              </a:effectLst>
            </p:spPr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21" name="椭圆 45"/>
              <p:cNvSpPr/>
              <p:nvPr/>
            </p:nvSpPr>
            <p:spPr>
              <a:xfrm>
                <a:off x="4390939" y="2764996"/>
                <a:ext cx="448668" cy="495325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8922" name="组合 35"/>
            <p:cNvGrpSpPr>
              <a:grpSpLocks noGrp="1" noChangeAspect="1"/>
            </p:cNvGrpSpPr>
            <p:nvPr/>
          </p:nvGrpSpPr>
          <p:grpSpPr>
            <a:xfrm>
              <a:off x="3346774" y="3147881"/>
              <a:ext cx="361523" cy="227756"/>
              <a:chOff x="4312849" y="3104300"/>
              <a:chExt cx="384317" cy="61430"/>
            </a:xfrm>
          </p:grpSpPr>
        </p:grpSp>
        <p:grpSp>
          <p:nvGrpSpPr>
            <p:cNvPr id="38923" name="组合 36"/>
            <p:cNvGrpSpPr/>
            <p:nvPr/>
          </p:nvGrpSpPr>
          <p:grpSpPr>
            <a:xfrm>
              <a:off x="3731804" y="3056740"/>
              <a:ext cx="674163" cy="552077"/>
              <a:chOff x="4777361" y="2784157"/>
              <a:chExt cx="898883" cy="736101"/>
            </a:xfrm>
          </p:grpSpPr>
          <p:sp>
            <p:nvSpPr>
              <p:cNvPr id="38924" name="椭圆 40"/>
              <p:cNvSpPr/>
              <p:nvPr/>
            </p:nvSpPr>
            <p:spPr>
              <a:xfrm>
                <a:off x="4881330" y="2783955"/>
                <a:ext cx="735134" cy="7370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endParaRPr sz="1000" b="1" ker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25" name="文本框 41"/>
              <p:cNvSpPr/>
              <p:nvPr/>
            </p:nvSpPr>
            <p:spPr>
              <a:xfrm>
                <a:off x="4777361" y="2821067"/>
                <a:ext cx="898883" cy="690947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lang="en-US" altLang="zh-CN" sz="2100" b="1" kern="0">
                    <a:solidFill>
                      <a:srgbClr val="01ACBE"/>
                    </a:solidFill>
                    <a:latin typeface="Impact" pitchFamily="34" charset="0"/>
                  </a:rPr>
                  <a:t>03</a:t>
                </a:r>
                <a:endParaRPr sz="2100" b="1" kern="0">
                  <a:solidFill>
                    <a:srgbClr val="01ACBE"/>
                  </a:solidFill>
                  <a:latin typeface="Impact" pitchFamily="34" charset="0"/>
                </a:endParaRPr>
              </a:p>
            </p:txBody>
          </p:sp>
        </p:grpSp>
        <p:grpSp>
          <p:nvGrpSpPr>
            <p:cNvPr id="38926" name="组合 34"/>
            <p:cNvGrpSpPr>
              <a:grpSpLocks noGrp="1" noChangeAspect="1"/>
            </p:cNvGrpSpPr>
            <p:nvPr/>
          </p:nvGrpSpPr>
          <p:grpSpPr>
            <a:xfrm>
              <a:off x="2434145" y="3056739"/>
              <a:ext cx="623455" cy="497016"/>
              <a:chOff x="9404083" y="1238855"/>
              <a:chExt cx="801342" cy="665020"/>
            </a:xfrm>
          </p:grpSpPr>
        </p:grpSp>
        <p:sp>
          <p:nvSpPr>
            <p:cNvPr id="38927" name="文本框 47"/>
            <p:cNvSpPr/>
            <p:nvPr/>
          </p:nvSpPr>
          <p:spPr>
            <a:xfrm>
              <a:off x="4051919" y="3037104"/>
              <a:ext cx="3672454" cy="572054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ctr"/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福建</a:t>
              </a:r>
              <a:r>
                <a:rPr lang="en-US" altLang="zh-CN"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4</a:t>
              </a:r>
              <a:r>
                <a:rPr sz="2400" b="1" kern="0">
                  <a:solidFill>
                    <a:prstClr val="white"/>
                  </a:solidFill>
                  <a:latin typeface="黑体" pitchFamily="49" charset="-122"/>
                  <a:ea typeface="黑体" pitchFamily="49" charset="-122"/>
                </a:rPr>
                <a:t>年中考聚焦</a:t>
              </a:r>
            </a:p>
          </p:txBody>
        </p:sp>
      </p:grpSp>
      <p:grpSp>
        <p:nvGrpSpPr>
          <p:cNvPr id="38928" name="组合 1"/>
          <p:cNvGrpSpPr/>
          <p:nvPr/>
        </p:nvGrpSpPr>
        <p:grpSpPr>
          <a:xfrm>
            <a:off x="1592263" y="1924050"/>
            <a:ext cx="542925" cy="547688"/>
            <a:chOff x="1153731" y="1592014"/>
            <a:chExt cx="543166" cy="547688"/>
          </a:xfrm>
        </p:grpSpPr>
        <p:pic>
          <p:nvPicPr>
            <p:cNvPr id="38929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8930" name="矩形 53">
              <a:hlinkClick r:id="rId2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1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8931" name="组合 1"/>
          <p:cNvGrpSpPr/>
          <p:nvPr/>
        </p:nvGrpSpPr>
        <p:grpSpPr>
          <a:xfrm>
            <a:off x="2843213" y="1924050"/>
            <a:ext cx="542925" cy="547688"/>
            <a:chOff x="1153731" y="1592014"/>
            <a:chExt cx="543166" cy="547688"/>
          </a:xfrm>
        </p:grpSpPr>
        <p:pic>
          <p:nvPicPr>
            <p:cNvPr id="38932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8933" name="矩形 32">
              <a:hlinkClick r:id="rId4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2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grpSp>
        <p:nvGrpSpPr>
          <p:cNvPr id="38934" name="组合 1"/>
          <p:cNvGrpSpPr/>
          <p:nvPr/>
        </p:nvGrpSpPr>
        <p:grpSpPr>
          <a:xfrm>
            <a:off x="4275138" y="1924050"/>
            <a:ext cx="542925" cy="547688"/>
            <a:chOff x="1153731" y="1592014"/>
            <a:chExt cx="543166" cy="547688"/>
          </a:xfrm>
        </p:grpSpPr>
        <p:pic>
          <p:nvPicPr>
            <p:cNvPr id="38935" name="Picture 2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53731" y="1592014"/>
              <a:ext cx="543166" cy="547688"/>
            </a:xfrm>
            <a:prstGeom prst="rect">
              <a:avLst/>
            </a:prstGeom>
            <a:noFill/>
            <a:ln>
              <a:noFill/>
              <a:miter lim="800000"/>
            </a:ln>
          </p:spPr>
        </p:pic>
        <p:sp>
          <p:nvSpPr>
            <p:cNvPr id="38936" name="矩形 41">
              <a:hlinkClick r:id="rId5" action="ppaction://hlinksldjump"/>
            </p:cNvPr>
            <p:cNvSpPr/>
            <p:nvPr/>
          </p:nvSpPr>
          <p:spPr>
            <a:xfrm>
              <a:off x="1258553" y="1642814"/>
              <a:ext cx="387522" cy="46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4572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9144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3716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1828800" indent="0" algn="l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1800" b="0" i="0" u="none" baseline="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</a:lstStyle>
            <a:p>
              <a:pPr algn="just"/>
              <a:r>
                <a:rPr lang="en-US" altLang="zh-CN" sz="2400" b="1" kern="0">
                  <a:solidFill>
                    <a:prstClr val="black"/>
                  </a:solidFill>
                  <a:latin typeface="Times New Roman"/>
                </a:rPr>
                <a:t>3</a:t>
              </a:r>
              <a:endParaRPr altLang="zh-CN" sz="1000" kern="0">
                <a:solidFill>
                  <a:prstClr val="black"/>
                </a:solidFill>
                <a:latin typeface="宋体" pitchFamily="2" charset="-122"/>
              </a:endParaRPr>
            </a:p>
          </p:txBody>
        </p:sp>
      </p:grpSp>
      <p:pic>
        <p:nvPicPr>
          <p:cNvPr id="38937" name="Picture 7" descr="C:\Users\Administrator\Desktop\习题课件\返回框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9450" y="41338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93014287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矩形 4"/>
          <p:cNvSpPr>
            <a:spLocks noChangeArrowheads="1"/>
          </p:cNvSpPr>
          <p:nvPr/>
        </p:nvSpPr>
        <p:spPr bwMode="auto">
          <a:xfrm>
            <a:off x="565150" y="555625"/>
            <a:ext cx="8023225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三明质检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分】图中的新型智能手机无线充电技术主要是应用电磁感应原理，下列设备工作原理与它相同的是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)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0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．电烙铁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．电铃　　</a:t>
            </a:r>
            <a:endParaRPr lang="en-US" altLang="zh-CN" sz="2400" b="1" kern="0">
              <a:solidFill>
                <a:prstClr val="black"/>
              </a:solidFill>
              <a:latin typeface="Times New Roman"/>
            </a:endParaRPr>
          </a:p>
          <a:p>
            <a:pPr marL="538480" indent="-50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C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．发电机　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D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．电动机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39938" name="矩形 3"/>
          <p:cNvSpPr>
            <a:spLocks noChangeArrowheads="1"/>
          </p:cNvSpPr>
          <p:nvPr/>
        </p:nvSpPr>
        <p:spPr bwMode="auto">
          <a:xfrm>
            <a:off x="2987675" y="1635125"/>
            <a:ext cx="40798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C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39939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9940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6825" y="2108200"/>
            <a:ext cx="2725738" cy="1903413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7837387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" name="组合 5"/>
          <p:cNvGrpSpPr/>
          <p:nvPr/>
        </p:nvGrpSpPr>
        <p:grpSpPr>
          <a:xfrm>
            <a:off x="2425700" y="279400"/>
            <a:ext cx="4192588" cy="1992313"/>
            <a:chOff x="1851755" y="1505713"/>
            <a:chExt cx="5440491" cy="2584754"/>
          </a:xfrm>
        </p:grpSpPr>
        <p:grpSp>
          <p:nvGrpSpPr>
            <p:cNvPr id="6146" name="组合 81"/>
            <p:cNvGrpSpPr>
              <a:grpSpLocks noGrp="1" noChangeAspect="1"/>
            </p:cNvGrpSpPr>
            <p:nvPr/>
          </p:nvGrpSpPr>
          <p:grpSpPr>
            <a:xfrm>
              <a:off x="1533189" y="1385529"/>
              <a:ext cx="2664226" cy="2591900"/>
              <a:chOff x="3295850" y="1895995"/>
              <a:chExt cx="3725149" cy="4660916"/>
            </a:xfrm>
          </p:grpSpPr>
        </p:grpSp>
        <p:grpSp>
          <p:nvGrpSpPr>
            <p:cNvPr id="6147" name="组合 82"/>
            <p:cNvGrpSpPr/>
            <p:nvPr/>
          </p:nvGrpSpPr>
          <p:grpSpPr>
            <a:xfrm>
              <a:off x="2302897" y="1980707"/>
              <a:ext cx="4989349" cy="751080"/>
              <a:chOff x="2302897" y="1980707"/>
              <a:chExt cx="4989349" cy="751080"/>
            </a:xfrm>
          </p:grpSpPr>
          <p:sp>
            <p:nvSpPr>
              <p:cNvPr id="6148" name="圆角矩形 8"/>
              <p:cNvSpPr/>
              <p:nvPr/>
            </p:nvSpPr>
            <p:spPr>
              <a:xfrm>
                <a:off x="3316286" y="1899715"/>
                <a:ext cx="4150195" cy="1006268"/>
              </a:xfrm>
              <a:prstGeom prst="roundRect">
                <a:avLst>
                  <a:gd name="adj" fmla="val 9976"/>
                </a:avLst>
              </a:prstGeom>
              <a:solidFill>
                <a:srgbClr val="00B0F0"/>
              </a:solidFill>
              <a:ln w="25400">
                <a:gradFill flip="none" rotWithShape="1">
                  <a:gsLst>
                    <a:gs pos="88000">
                      <a:schemeClr val="bg1"/>
                    </a:gs>
                    <a:gs pos="0">
                      <a:schemeClr val="bg1">
                        <a:lumMod val="75000"/>
                      </a:schemeClr>
                    </a:gs>
                    <a:gs pos="71000">
                      <a:schemeClr val="bg1">
                        <a:lumMod val="85000"/>
                      </a:schemeClr>
                    </a:gs>
                    <a:gs pos="55000">
                      <a:schemeClr val="bg1"/>
                    </a:gs>
                    <a:gs pos="37000">
                      <a:schemeClr val="bg1">
                        <a:lumMod val="85000"/>
                      </a:schemeClr>
                    </a:gs>
                    <a:gs pos="2200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200000" scaled="0"/>
                </a:gradFill>
              </a:ln>
              <a:effectLst>
                <a:outerShdw blurRad="101600" dist="508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015" b="1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149" name="组合 84"/>
              <p:cNvGrpSpPr/>
              <p:nvPr/>
            </p:nvGrpSpPr>
            <p:grpSpPr>
              <a:xfrm>
                <a:off x="3467584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0" name="椭圆 21"/>
                <p:cNvSpPr/>
                <p:nvPr/>
              </p:nvSpPr>
              <p:spPr>
                <a:xfrm rot="16200000">
                  <a:off x="4484837" y="3000957"/>
                  <a:ext cx="276891" cy="27695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1" name="椭圆 22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2" name="组合 85"/>
              <p:cNvGrpSpPr/>
              <p:nvPr/>
            </p:nvGrpSpPr>
            <p:grpSpPr>
              <a:xfrm>
                <a:off x="3168079" y="2294564"/>
                <a:ext cx="118508" cy="118509"/>
                <a:chOff x="4486616" y="3001075"/>
                <a:chExt cx="274695" cy="274699"/>
              </a:xfrm>
            </p:grpSpPr>
            <p:sp>
              <p:nvSpPr>
                <p:cNvPr id="6153" name="椭圆 19"/>
                <p:cNvSpPr/>
                <p:nvPr/>
              </p:nvSpPr>
              <p:spPr>
                <a:xfrm rot="16200000">
                  <a:off x="4479537" y="3008122"/>
                  <a:ext cx="276891" cy="2626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7000">
                      <a:srgbClr val="A6A6A6"/>
                    </a:gs>
                    <a:gs pos="35001">
                      <a:srgbClr val="F2F2F2"/>
                    </a:gs>
                    <a:gs pos="55000">
                      <a:srgbClr val="A6A6A6"/>
                    </a:gs>
                    <a:gs pos="75000">
                      <a:srgbClr val="F2F2F2"/>
                    </a:gs>
                    <a:gs pos="100000">
                      <a:srgbClr val="A6A6A6"/>
                    </a:gs>
                  </a:gsLst>
                  <a:lin ang="2700000" scaled="1"/>
                </a:gradFill>
                <a:ln w="25400">
                  <a:noFill/>
                  <a:miter lim="800000"/>
                </a:ln>
                <a:effectLst>
                  <a:outerShdw blurRad="12700" dist="12700" dir="2700000" algn="tl">
                    <a:srgbClr val="000000">
                      <a:alpha val="39999"/>
                    </a:srgbClr>
                  </a:outerShdw>
                </a:effectLst>
              </p:spPr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4" name="椭圆 20"/>
                <p:cNvSpPr/>
                <p:nvPr/>
              </p:nvSpPr>
              <p:spPr>
                <a:xfrm>
                  <a:off x="4385233" y="2756459"/>
                  <a:ext cx="469760" cy="494401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  <a:effectLst>
                  <a:innerShdw blurRad="12700" dist="12700" dir="13500000">
                    <a:prstClr val="black">
                      <a:alpha val="50000"/>
                    </a:prstClr>
                  </a:inn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015" b="1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155" name="组合 86"/>
              <p:cNvGrpSpPr>
                <a:grpSpLocks noGrp="1" noChangeAspect="1"/>
              </p:cNvGrpSpPr>
              <p:nvPr/>
            </p:nvGrpSpPr>
            <p:grpSpPr>
              <a:xfrm>
                <a:off x="3197698" y="2171864"/>
                <a:ext cx="362117" cy="236685"/>
                <a:chOff x="4312849" y="3104300"/>
                <a:chExt cx="384317" cy="61430"/>
              </a:xfrm>
            </p:grpSpPr>
          </p:grpSp>
          <p:grpSp>
            <p:nvGrpSpPr>
              <p:cNvPr id="6156" name="组合 87"/>
              <p:cNvGrpSpPr/>
              <p:nvPr/>
            </p:nvGrpSpPr>
            <p:grpSpPr>
              <a:xfrm>
                <a:off x="3635164" y="2097014"/>
                <a:ext cx="630643" cy="550614"/>
                <a:chOff x="4846885" y="2796017"/>
                <a:chExt cx="840857" cy="734151"/>
              </a:xfrm>
            </p:grpSpPr>
            <p:sp>
              <p:nvSpPr>
                <p:cNvPr id="6157" name="椭圆 15"/>
                <p:cNvSpPr/>
                <p:nvPr/>
              </p:nvSpPr>
              <p:spPr>
                <a:xfrm>
                  <a:off x="4902566" y="2795742"/>
                  <a:ext cx="722379" cy="75517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endParaRPr sz="1000" b="1" ker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58" name="文本框 18"/>
                <p:cNvSpPr/>
                <p:nvPr/>
              </p:nvSpPr>
              <p:spPr>
                <a:xfrm>
                  <a:off x="4846885" y="2811166"/>
                  <a:ext cx="840857" cy="719002"/>
                </a:xfrm>
                <a:prstGeom prst="rect">
                  <a:avLst/>
                </a:prstGeom>
                <a:noFill/>
                <a:ln>
                  <a:noFill/>
                  <a:miter lim="800000"/>
                </a:ln>
              </p:spPr>
              <p:txBody>
                <a:bodyPr anchor="t" anchorCtr="0">
                  <a:spAutoFit/>
                </a:bodyPr>
                <a:lstStyle>
                  <a:defPPr>
                    <a:defRPr lang="zh-CN"/>
                  </a:defPPr>
                  <a:lvl1pPr marL="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1pPr>
                  <a:lvl2pPr marL="4572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2pPr>
                  <a:lvl3pPr marL="9144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3pPr>
                  <a:lvl4pPr marL="13716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4pPr>
                  <a:lvl5pPr marL="1828800" indent="0" algn="l" defTabSz="914400" rtl="0" eaLnBrk="1" fontAlgn="base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 lang="zh-CN" altLang="en-US" sz="1800" b="0" i="0" u="none" baseline="0">
                      <a:solidFill>
                        <a:schemeClr val="tx1"/>
                      </a:solidFill>
                      <a:latin typeface="Calibri" pitchFamily="34" charset="0"/>
                      <a:ea typeface="宋体" pitchFamily="2" charset="-122"/>
                    </a:defRPr>
                  </a:lvl5pPr>
                </a:lstStyle>
                <a:p>
                  <a:pPr algn="ctr"/>
                  <a:r>
                    <a:rPr lang="en-US" altLang="zh-CN" sz="2100" b="1" kern="0">
                      <a:solidFill>
                        <a:srgbClr val="00B0F0"/>
                      </a:solidFill>
                      <a:latin typeface="Impact" pitchFamily="34" charset="0"/>
                    </a:rPr>
                    <a:t>01</a:t>
                  </a:r>
                  <a:endParaRPr sz="2100" b="1" kern="0">
                    <a:solidFill>
                      <a:srgbClr val="00B0F0"/>
                    </a:solidFill>
                    <a:latin typeface="Impact" pitchFamily="34" charset="0"/>
                  </a:endParaRPr>
                </a:p>
              </p:txBody>
            </p:sp>
          </p:grpSp>
          <p:sp>
            <p:nvSpPr>
              <p:cNvPr id="6159" name="文本框 24"/>
              <p:cNvSpPr/>
              <p:nvPr/>
            </p:nvSpPr>
            <p:spPr>
              <a:xfrm>
                <a:off x="4035549" y="2014039"/>
                <a:ext cx="2629911" cy="659085"/>
              </a:xfrm>
              <a:prstGeom prst="rect">
                <a:avLst/>
              </a:prstGeom>
              <a:noFill/>
              <a:ln>
                <a:noFill/>
                <a:miter lim="800000"/>
              </a:ln>
            </p:spPr>
            <p:txBody>
              <a:bodyPr anchor="t" anchorCtr="0">
                <a:spAutoFit/>
              </a:bodyPr>
              <a:lstStyle>
                <a:defPPr>
                  <a:defRPr lang="zh-CN"/>
                </a:defPPr>
                <a:lvl1pPr marL="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1pPr>
                <a:lvl2pPr marL="4572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2pPr>
                <a:lvl3pPr marL="9144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3pPr>
                <a:lvl4pPr marL="13716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4pPr>
                <a:lvl5pPr marL="1828800" indent="0" algn="l" defTabSz="914400" rtl="0" eaLnBrk="1" fontAlgn="base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baseline="0">
                    <a:solidFill>
                      <a:schemeClr val="tx1"/>
                    </a:solidFill>
                    <a:latin typeface="Calibri" pitchFamily="34" charset="0"/>
                    <a:ea typeface="宋体" pitchFamily="2" charset="-122"/>
                  </a:defRPr>
                </a:lvl5pPr>
              </a:lstStyle>
              <a:p>
                <a:pPr algn="ctr"/>
                <a:r>
                  <a:rPr sz="2700" b="1" kern="0">
                    <a:solidFill>
                      <a:prstClr val="white"/>
                    </a:solidFill>
                    <a:latin typeface="黑体" pitchFamily="49" charset="-122"/>
                    <a:ea typeface="黑体" pitchFamily="49" charset="-122"/>
                  </a:rPr>
                  <a:t>知识梳理</a:t>
                </a:r>
              </a:p>
            </p:txBody>
          </p:sp>
          <p:sp>
            <p:nvSpPr>
              <p:cNvPr id="6160" name="KSO_Shape"/>
              <p:cNvSpPr/>
              <p:nvPr/>
            </p:nvSpPr>
            <p:spPr>
              <a:xfrm>
                <a:off x="2302898" y="2098867"/>
                <a:ext cx="558262" cy="533428"/>
              </a:xfrm>
              <a:custGeom>
                <a:avLst/>
                <a:gdLst/>
                <a:ahLst/>
                <a:cxnLst/>
                <a:rect l="l" t="t" r="r" b="b"/>
                <a:pathLst>
                  <a:path w="1889279" h="1810503">
                    <a:moveTo>
                      <a:pt x="1408636" y="1462945"/>
                    </a:moveTo>
                    <a:cubicBezTo>
                      <a:pt x="1471912" y="1494489"/>
                      <a:pt x="1528819" y="1532588"/>
                      <a:pt x="1575786" y="1578162"/>
                    </a:cubicBezTo>
                    <a:cubicBezTo>
                      <a:pt x="1467281" y="1672800"/>
                      <a:pt x="1335058" y="1742507"/>
                      <a:pt x="1188886" y="1779443"/>
                    </a:cubicBezTo>
                    <a:cubicBezTo>
                      <a:pt x="1278166" y="1700386"/>
                      <a:pt x="1353810" y="1592053"/>
                      <a:pt x="1408636" y="1462945"/>
                    </a:cubicBezTo>
                    <a:close/>
                    <a:moveTo>
                      <a:pt x="494888" y="1445849"/>
                    </a:moveTo>
                    <a:cubicBezTo>
                      <a:pt x="556747" y="1590569"/>
                      <a:pt x="643865" y="1709702"/>
                      <a:pt x="747068" y="1790925"/>
                    </a:cubicBezTo>
                    <a:cubicBezTo>
                      <a:pt x="576321" y="1756303"/>
                      <a:pt x="422614" y="1677538"/>
                      <a:pt x="300900" y="1566189"/>
                    </a:cubicBezTo>
                    <a:cubicBezTo>
                      <a:pt x="355309" y="1517036"/>
                      <a:pt x="421005" y="1476420"/>
                      <a:pt x="494888" y="1445849"/>
                    </a:cubicBezTo>
                    <a:close/>
                    <a:moveTo>
                      <a:pt x="900586" y="1355871"/>
                    </a:moveTo>
                    <a:lnTo>
                      <a:pt x="900586" y="1808904"/>
                    </a:lnTo>
                    <a:lnTo>
                      <a:pt x="884222" y="1808113"/>
                    </a:lnTo>
                    <a:cubicBezTo>
                      <a:pt x="745280" y="1742581"/>
                      <a:pt x="627378" y="1604992"/>
                      <a:pt x="551037" y="1423344"/>
                    </a:cubicBezTo>
                    <a:cubicBezTo>
                      <a:pt x="655969" y="1381011"/>
                      <a:pt x="774745" y="1357337"/>
                      <a:pt x="900586" y="1355871"/>
                    </a:cubicBezTo>
                    <a:close/>
                    <a:moveTo>
                      <a:pt x="953521" y="1355186"/>
                    </a:moveTo>
                    <a:cubicBezTo>
                      <a:pt x="1099660" y="1356509"/>
                      <a:pt x="1236550" y="1386650"/>
                      <a:pt x="1354036" y="1440083"/>
                    </a:cubicBezTo>
                    <a:cubicBezTo>
                      <a:pt x="1283551" y="1605630"/>
                      <a:pt x="1178611" y="1734316"/>
                      <a:pt x="1054486" y="1804443"/>
                    </a:cubicBezTo>
                    <a:lnTo>
                      <a:pt x="953521" y="1810503"/>
                    </a:lnTo>
                    <a:close/>
                    <a:moveTo>
                      <a:pt x="1517159" y="931303"/>
                    </a:moveTo>
                    <a:lnTo>
                      <a:pt x="1889279" y="931303"/>
                    </a:lnTo>
                    <a:cubicBezTo>
                      <a:pt x="1883282" y="1167646"/>
                      <a:pt x="1781715" y="1381244"/>
                      <a:pt x="1618873" y="1536894"/>
                    </a:cubicBezTo>
                    <a:cubicBezTo>
                      <a:pt x="1566437" y="1485571"/>
                      <a:pt x="1502786" y="1442774"/>
                      <a:pt x="1431939" y="1407715"/>
                    </a:cubicBezTo>
                    <a:cubicBezTo>
                      <a:pt x="1485774" y="1266553"/>
                      <a:pt x="1516428" y="1104135"/>
                      <a:pt x="1517159" y="931303"/>
                    </a:cubicBezTo>
                    <a:close/>
                    <a:moveTo>
                      <a:pt x="953521" y="931303"/>
                    </a:moveTo>
                    <a:lnTo>
                      <a:pt x="1456842" y="931303"/>
                    </a:lnTo>
                    <a:cubicBezTo>
                      <a:pt x="1456123" y="1096196"/>
                      <a:pt x="1427268" y="1250986"/>
                      <a:pt x="1375819" y="1384691"/>
                    </a:cubicBezTo>
                    <a:cubicBezTo>
                      <a:pt x="1251537" y="1327928"/>
                      <a:pt x="1107288" y="1296191"/>
                      <a:pt x="953521" y="1294902"/>
                    </a:cubicBezTo>
                    <a:close/>
                    <a:moveTo>
                      <a:pt x="448568" y="931303"/>
                    </a:moveTo>
                    <a:lnTo>
                      <a:pt x="900586" y="931303"/>
                    </a:lnTo>
                    <a:lnTo>
                      <a:pt x="900586" y="1295603"/>
                    </a:lnTo>
                    <a:cubicBezTo>
                      <a:pt x="766605" y="1297053"/>
                      <a:pt x="640053" y="1322469"/>
                      <a:pt x="528061" y="1368046"/>
                    </a:cubicBezTo>
                    <a:cubicBezTo>
                      <a:pt x="478984" y="1238632"/>
                      <a:pt x="450499" y="1089843"/>
                      <a:pt x="448568" y="931303"/>
                    </a:cubicBezTo>
                    <a:close/>
                    <a:moveTo>
                      <a:pt x="0" y="931303"/>
                    </a:moveTo>
                    <a:lnTo>
                      <a:pt x="388264" y="931303"/>
                    </a:lnTo>
                    <a:cubicBezTo>
                      <a:pt x="390220" y="1097785"/>
                      <a:pt x="420532" y="1254193"/>
                      <a:pt x="473139" y="1390578"/>
                    </a:cubicBezTo>
                    <a:cubicBezTo>
                      <a:pt x="391203" y="1423988"/>
                      <a:pt x="318506" y="1469260"/>
                      <a:pt x="258353" y="1524144"/>
                    </a:cubicBezTo>
                    <a:cubicBezTo>
                      <a:pt x="102364" y="1370026"/>
                      <a:pt x="5849" y="1161456"/>
                      <a:pt x="0" y="931303"/>
                    </a:cubicBezTo>
                    <a:close/>
                    <a:moveTo>
                      <a:pt x="536834" y="421694"/>
                    </a:moveTo>
                    <a:cubicBezTo>
                      <a:pt x="646682" y="464986"/>
                      <a:pt x="770110" y="489176"/>
                      <a:pt x="900586" y="490537"/>
                    </a:cubicBezTo>
                    <a:lnTo>
                      <a:pt x="900586" y="875390"/>
                    </a:lnTo>
                    <a:lnTo>
                      <a:pt x="448805" y="875390"/>
                    </a:lnTo>
                    <a:cubicBezTo>
                      <a:pt x="451150" y="709592"/>
                      <a:pt x="482649" y="554587"/>
                      <a:pt x="536834" y="421694"/>
                    </a:cubicBezTo>
                    <a:close/>
                    <a:moveTo>
                      <a:pt x="1356131" y="409527"/>
                    </a:moveTo>
                    <a:cubicBezTo>
                      <a:pt x="1415590" y="544412"/>
                      <a:pt x="1451132" y="703874"/>
                      <a:pt x="1455052" y="875390"/>
                    </a:cubicBezTo>
                    <a:lnTo>
                      <a:pt x="953521" y="875390"/>
                    </a:lnTo>
                    <a:lnTo>
                      <a:pt x="953521" y="491238"/>
                    </a:lnTo>
                    <a:cubicBezTo>
                      <a:pt x="1099303" y="490092"/>
                      <a:pt x="1236528" y="461431"/>
                      <a:pt x="1356131" y="409527"/>
                    </a:cubicBezTo>
                    <a:close/>
                    <a:moveTo>
                      <a:pt x="271202" y="273767"/>
                    </a:moveTo>
                    <a:cubicBezTo>
                      <a:pt x="330895" y="324894"/>
                      <a:pt x="401533" y="367494"/>
                      <a:pt x="480768" y="398692"/>
                    </a:cubicBezTo>
                    <a:cubicBezTo>
                      <a:pt x="424147" y="539118"/>
                      <a:pt x="390867" y="701724"/>
                      <a:pt x="388496" y="875390"/>
                    </a:cubicBezTo>
                    <a:lnTo>
                      <a:pt x="238" y="875390"/>
                    </a:lnTo>
                    <a:cubicBezTo>
                      <a:pt x="7162" y="640451"/>
                      <a:pt x="108645" y="428248"/>
                      <a:pt x="271202" y="273767"/>
                    </a:cubicBezTo>
                    <a:close/>
                    <a:moveTo>
                      <a:pt x="1605567" y="261436"/>
                    </a:moveTo>
                    <a:cubicBezTo>
                      <a:pt x="1775300" y="417133"/>
                      <a:pt x="1881942" y="634296"/>
                      <a:pt x="1889035" y="875390"/>
                    </a:cubicBezTo>
                    <a:lnTo>
                      <a:pt x="1515364" y="875390"/>
                    </a:lnTo>
                    <a:cubicBezTo>
                      <a:pt x="1511419" y="696081"/>
                      <a:pt x="1474168" y="529014"/>
                      <a:pt x="1413107" y="386152"/>
                    </a:cubicBezTo>
                    <a:cubicBezTo>
                      <a:pt x="1485941" y="353453"/>
                      <a:pt x="1551126" y="311628"/>
                      <a:pt x="1605567" y="261436"/>
                    </a:cubicBezTo>
                    <a:close/>
                    <a:moveTo>
                      <a:pt x="748157" y="19413"/>
                    </a:moveTo>
                    <a:cubicBezTo>
                      <a:pt x="649482" y="96557"/>
                      <a:pt x="565491" y="208310"/>
                      <a:pt x="504779" y="344256"/>
                    </a:cubicBezTo>
                    <a:cubicBezTo>
                      <a:pt x="432706" y="315858"/>
                      <a:pt x="368354" y="277545"/>
                      <a:pt x="313920" y="231604"/>
                    </a:cubicBezTo>
                    <a:cubicBezTo>
                      <a:pt x="434240" y="127070"/>
                      <a:pt x="583275" y="52667"/>
                      <a:pt x="748157" y="19413"/>
                    </a:cubicBezTo>
                    <a:close/>
                    <a:moveTo>
                      <a:pt x="1137621" y="18543"/>
                    </a:moveTo>
                    <a:cubicBezTo>
                      <a:pt x="1297904" y="50310"/>
                      <a:pt x="1443338" y="120918"/>
                      <a:pt x="1562575" y="219802"/>
                    </a:cubicBezTo>
                    <a:cubicBezTo>
                      <a:pt x="1512842" y="265093"/>
                      <a:pt x="1453308" y="302843"/>
                      <a:pt x="1386970" y="332857"/>
                    </a:cubicBezTo>
                    <a:cubicBezTo>
                      <a:pt x="1323718" y="199817"/>
                      <a:pt x="1237626" y="91674"/>
                      <a:pt x="1137621" y="18543"/>
                    </a:cubicBezTo>
                    <a:close/>
                    <a:moveTo>
                      <a:pt x="900586" y="1702"/>
                    </a:moveTo>
                    <a:lnTo>
                      <a:pt x="900586" y="430269"/>
                    </a:lnTo>
                    <a:cubicBezTo>
                      <a:pt x="778345" y="428899"/>
                      <a:pt x="662774" y="406468"/>
                      <a:pt x="560047" y="366408"/>
                    </a:cubicBezTo>
                    <a:cubicBezTo>
                      <a:pt x="637783" y="193348"/>
                      <a:pt x="753999" y="63227"/>
                      <a:pt x="890213" y="2203"/>
                    </a:cubicBezTo>
                    <a:close/>
                    <a:moveTo>
                      <a:pt x="953521" y="0"/>
                    </a:moveTo>
                    <a:lnTo>
                      <a:pt x="981035" y="1330"/>
                    </a:lnTo>
                    <a:cubicBezTo>
                      <a:pt x="1124068" y="53565"/>
                      <a:pt x="1247786" y="180867"/>
                      <a:pt x="1332000" y="354889"/>
                    </a:cubicBezTo>
                    <a:cubicBezTo>
                      <a:pt x="1219743" y="403080"/>
                      <a:pt x="1090709" y="429800"/>
                      <a:pt x="953521" y="430954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/>
              <a:lstStyle>
                <a:defPPr>
                  <a:defRPr lang="zh-CN"/>
                </a:defPPr>
                <a:lvl1pPr marL="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l" defTabSz="914400" rtl="0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lang="zh-CN" altLang="en-US" sz="1800" b="0" i="0" u="non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lang="zh-CN" altLang="en-US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>
                  <a:solidFill>
                    <a:srgbClr val="FFFFFF"/>
                  </a:solidFill>
                  <a:ea typeface="宋体"/>
                </a:endParaRPr>
              </a:p>
            </p:txBody>
          </p:sp>
        </p:grpSp>
      </p:grpSp>
      <p:sp>
        <p:nvSpPr>
          <p:cNvPr id="6161" name="矩形 1">
            <a:hlinkClick r:id="rId2" action="ppaction://hlinksldjump"/>
          </p:cNvPr>
          <p:cNvSpPr/>
          <p:nvPr/>
        </p:nvSpPr>
        <p:spPr>
          <a:xfrm>
            <a:off x="1835150" y="1685925"/>
            <a:ext cx="5788025" cy="460375"/>
          </a:xfrm>
          <a:prstGeom prst="rect">
            <a:avLst/>
          </a:prstGeom>
          <a:solidFill>
            <a:srgbClr val="E56666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·1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电能的产生</a:t>
            </a:r>
          </a:p>
        </p:txBody>
      </p:sp>
      <p:sp>
        <p:nvSpPr>
          <p:cNvPr id="6162" name="矩形 2">
            <a:hlinkClick r:id="rId3" action="ppaction://hlinksldjump"/>
          </p:cNvPr>
          <p:cNvSpPr/>
          <p:nvPr/>
        </p:nvSpPr>
        <p:spPr>
          <a:xfrm>
            <a:off x="1835150" y="2284413"/>
            <a:ext cx="5788025" cy="461962"/>
          </a:xfrm>
          <a:prstGeom prst="rect">
            <a:avLst/>
          </a:prstGeom>
          <a:solidFill>
            <a:srgbClr val="00B7CA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·2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电磁感应现象</a:t>
            </a:r>
          </a:p>
        </p:txBody>
      </p:sp>
      <p:pic>
        <p:nvPicPr>
          <p:cNvPr id="6163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306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64" name="矩形 27">
            <a:hlinkClick r:id="rId6" action="ppaction://hlinksldjump"/>
          </p:cNvPr>
          <p:cNvSpPr/>
          <p:nvPr/>
        </p:nvSpPr>
        <p:spPr>
          <a:xfrm>
            <a:off x="1835150" y="2859088"/>
            <a:ext cx="5788025" cy="460375"/>
          </a:xfrm>
          <a:prstGeom prst="rect">
            <a:avLst/>
          </a:prstGeom>
          <a:solidFill>
            <a:srgbClr val="FFC000"/>
          </a:solidFill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·3 </a:t>
            </a:r>
            <a:r>
              <a:rPr sz="2400" b="1" kern="0">
                <a:solidFill>
                  <a:prstClr val="white"/>
                </a:solidFill>
                <a:latin typeface="隶书" pitchFamily="49" charset="-122"/>
                <a:ea typeface="隶书" pitchFamily="49" charset="-122"/>
              </a:rPr>
              <a:t>电能的传播</a:t>
            </a:r>
          </a:p>
        </p:txBody>
      </p:sp>
    </p:spTree>
    <p:extLst>
      <p:ext uri="{BB962C8B-B14F-4D97-AF65-F5344CB8AC3E}">
        <p14:creationId xmlns:p14="http://schemas.microsoft.com/office/powerpoint/2010/main" val="3215129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 animBg="1"/>
      <p:bldP spid="6162" grpId="0" animBg="1"/>
      <p:bldP spid="616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矩形 4"/>
          <p:cNvSpPr>
            <a:spLocks noChangeArrowheads="1"/>
          </p:cNvSpPr>
          <p:nvPr/>
        </p:nvSpPr>
        <p:spPr bwMode="auto">
          <a:xfrm>
            <a:off x="565150" y="627063"/>
            <a:ext cx="8023225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2018·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福建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分】如图所示是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探究导体在磁场中运动时产生感应电流的条件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的实验装置。闭合开关后，导体棒、灵敏电流计、开关、导线组成闭合电路。实验观察到的现象如下表。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0962" name="Picture 5" descr="图+386+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1275" y="2390775"/>
            <a:ext cx="3076575" cy="2125663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89482004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5" name="表格 2"/>
          <p:cNvGraphicFramePr>
            <a:graphicFrameLocks noGrp="1"/>
          </p:cNvGraphicFramePr>
          <p:nvPr/>
        </p:nvGraphicFramePr>
        <p:xfrm>
          <a:off x="900112" y="700088"/>
          <a:ext cx="7200900" cy="3760788"/>
        </p:xfrm>
        <a:graphic>
          <a:graphicData uri="http://schemas.openxmlformats.org/drawingml/2006/table">
            <a:tbl>
              <a:tblPr/>
              <a:tblGrid>
                <a:gridCol w="1547812"/>
                <a:gridCol w="1787525"/>
                <a:gridCol w="1931988"/>
                <a:gridCol w="1933575"/>
              </a:tblGrid>
              <a:tr h="8318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实验序号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磁场方向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导体棒</a:t>
                      </a:r>
                      <a:r>
                        <a:rPr lang="en-US" altLang="zh-CN" sz="2400" b="1" i="1">
                          <a:latin typeface="Times New Roman"/>
                        </a:rPr>
                        <a:t>ab</a:t>
                      </a:r>
                    </a:p>
                    <a:p>
                      <a:pPr lvl="0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运动方向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灵敏电流计指针偏转情况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1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rowSpan="4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538162" lvl="0" indent="-538162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向下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向上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不偏转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2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向下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不偏转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3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向左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向右偏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4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向右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向左偏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5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rowSpan="4"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向上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向上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不偏转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6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向下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不偏转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7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向左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向左偏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6671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8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B w="12700">
                      <a:round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向右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向右偏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8446" marR="1844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99587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矩形 4"/>
          <p:cNvSpPr>
            <a:spLocks noChangeArrowheads="1"/>
          </p:cNvSpPr>
          <p:nvPr/>
        </p:nvSpPr>
        <p:spPr bwMode="auto">
          <a:xfrm>
            <a:off x="565150" y="411163"/>
            <a:ext cx="80232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实验时通过观察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来判断电路中是否产生感应电流。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由实验可知，闭合电路中的部分导体在磁场中做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运动时，电路中产生感应电流。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(3)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比较第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次和第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次实验可知，导体棒运动方向相同时，感应电流的方向与磁场的方向有关。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(4)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比较第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7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次和第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8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次实验可知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_______________________</a:t>
            </a: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	_______________________________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0" name="矩形 3"/>
          <p:cNvSpPr>
            <a:spLocks noChangeArrowheads="1"/>
          </p:cNvSpPr>
          <p:nvPr/>
        </p:nvSpPr>
        <p:spPr bwMode="auto">
          <a:xfrm>
            <a:off x="3492500" y="377825"/>
            <a:ext cx="35877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灵敏电流计指针偏转情况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1" name="矩形 6"/>
          <p:cNvSpPr>
            <a:spLocks noChangeArrowheads="1"/>
          </p:cNvSpPr>
          <p:nvPr/>
        </p:nvSpPr>
        <p:spPr bwMode="auto">
          <a:xfrm>
            <a:off x="1284288" y="2033588"/>
            <a:ext cx="173196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切割磁感线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2" name="矩形 7"/>
          <p:cNvSpPr>
            <a:spLocks noChangeArrowheads="1"/>
          </p:cNvSpPr>
          <p:nvPr/>
        </p:nvSpPr>
        <p:spPr bwMode="auto">
          <a:xfrm>
            <a:off x="3575050" y="2584450"/>
            <a:ext cx="338138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8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3013" name="矩形 8"/>
          <p:cNvSpPr>
            <a:spLocks noChangeArrowheads="1"/>
          </p:cNvSpPr>
          <p:nvPr/>
        </p:nvSpPr>
        <p:spPr bwMode="auto">
          <a:xfrm>
            <a:off x="1066800" y="3651250"/>
            <a:ext cx="732155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kern="0">
                <a:solidFill>
                  <a:srgbClr val="C00000"/>
                </a:solidFill>
                <a:latin typeface="Times New Roman"/>
              </a:rPr>
              <a:t>                                                 </a:t>
            </a: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磁场方向相同时，感应电流的方向与导体运动方向有关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3014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41384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2" grpId="0"/>
      <p:bldP spid="430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．【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2020·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宁德质检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·4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分】电磁的相互转换是人类进入电力时代的标志。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4034" name="Picture 5" descr="图+38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2638" y="1995488"/>
            <a:ext cx="5040312" cy="1947862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248373988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矩形 4"/>
          <p:cNvSpPr>
            <a:spLocks noChangeArrowheads="1"/>
          </p:cNvSpPr>
          <p:nvPr/>
        </p:nvSpPr>
        <p:spPr bwMode="auto">
          <a:xfrm>
            <a:off x="565150" y="668338"/>
            <a:ext cx="8023225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(1)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小明用如图甲所示装置探究通电螺线管外部的磁场。实验时接通电路，通电螺线管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B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端相当于条形磁铁的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N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极。将电源的正负极互换，再重复实验，是为了探究通电螺线管外部磁场方向与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方向的关系。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5058" name="矩形 3"/>
          <p:cNvSpPr>
            <a:spLocks noChangeArrowheads="1"/>
          </p:cNvSpPr>
          <p:nvPr/>
        </p:nvSpPr>
        <p:spPr bwMode="auto">
          <a:xfrm>
            <a:off x="5476875" y="1131888"/>
            <a:ext cx="3905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lang="en-US" altLang="zh-CN" sz="2400" b="1" i="1" kern="0">
                <a:solidFill>
                  <a:srgbClr val="C00000"/>
                </a:solidFill>
                <a:latin typeface="Times New Roman"/>
              </a:rPr>
              <a:t>B</a:t>
            </a:r>
            <a:endParaRPr altLang="zh-CN" sz="1000" i="1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5059" name="矩形 5"/>
          <p:cNvSpPr>
            <a:spLocks noChangeArrowheads="1"/>
          </p:cNvSpPr>
          <p:nvPr/>
        </p:nvSpPr>
        <p:spPr bwMode="auto">
          <a:xfrm>
            <a:off x="1463675" y="2787650"/>
            <a:ext cx="80486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电流</a:t>
            </a:r>
            <a:endParaRPr altLang="zh-CN" sz="1000" i="1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229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矩形 4"/>
          <p:cNvSpPr>
            <a:spLocks noChangeArrowheads="1"/>
          </p:cNvSpPr>
          <p:nvPr/>
        </p:nvSpPr>
        <p:spPr bwMode="auto">
          <a:xfrm>
            <a:off x="522288" y="693738"/>
            <a:ext cx="80232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(2)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接着小明又做了图乙所示的实验。保持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不动，向右移动蹄形磁体，电流计指针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不能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发生偏转，实验中</a:t>
            </a:r>
            <a:r>
              <a:rPr lang="en-US" altLang="zh-CN" sz="2400" b="1" i="1" kern="0">
                <a:solidFill>
                  <a:prstClr val="black"/>
                </a:solidFill>
                <a:latin typeface="Times New Roman"/>
              </a:rPr>
              <a:t>AB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应选用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________(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填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铜棒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或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“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塑料棒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”)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6082" name="Picture 7" descr="C:\Users\Administrator\Desktop\习题课件\返回框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225" y="4146550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46083" name="矩形 3"/>
          <p:cNvSpPr>
            <a:spLocks noChangeArrowheads="1"/>
          </p:cNvSpPr>
          <p:nvPr/>
        </p:nvSpPr>
        <p:spPr bwMode="auto">
          <a:xfrm>
            <a:off x="4941888" y="1203325"/>
            <a:ext cx="493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能</a:t>
            </a:r>
            <a:endParaRPr altLang="zh-CN" sz="1000" i="1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46084" name="矩形 5"/>
          <p:cNvSpPr>
            <a:spLocks noChangeArrowheads="1"/>
          </p:cNvSpPr>
          <p:nvPr/>
        </p:nvSpPr>
        <p:spPr bwMode="auto">
          <a:xfrm>
            <a:off x="4910138" y="1758950"/>
            <a:ext cx="8032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铜棒</a:t>
            </a:r>
            <a:endParaRPr altLang="zh-CN" sz="1000" i="1" kern="0">
              <a:solidFill>
                <a:prstClr val="black"/>
              </a:solidFill>
              <a:latin typeface="宋体" pitchFamily="2" charset="-122"/>
            </a:endParaRPr>
          </a:p>
        </p:txBody>
      </p:sp>
      <p:pic>
        <p:nvPicPr>
          <p:cNvPr id="4608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1785600" y="12687300"/>
            <a:ext cx="304800" cy="2286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611953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857375" y="1106488"/>
            <a:ext cx="6746875" cy="26892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0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1 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电能的产生</a:t>
            </a:r>
          </a:p>
        </p:txBody>
      </p:sp>
      <p:sp>
        <p:nvSpPr>
          <p:cNvPr id="7171" name="矩形 1"/>
          <p:cNvSpPr/>
          <p:nvPr/>
        </p:nvSpPr>
        <p:spPr>
          <a:xfrm>
            <a:off x="5360988" y="1779588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电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2" name="矩形 11"/>
          <p:cNvSpPr/>
          <p:nvPr/>
        </p:nvSpPr>
        <p:spPr>
          <a:xfrm>
            <a:off x="6981825" y="1804988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化学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7173" name="Pictur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1540"/>
          <a:stretch>
            <a:fillRect/>
          </a:stretch>
        </p:blipFill>
        <p:spPr>
          <a:xfrm>
            <a:off x="1714500" y="1276350"/>
            <a:ext cx="193675" cy="2919413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4" name="Picture 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2038" y="1635125"/>
            <a:ext cx="557212" cy="20335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7175" name="Picture 10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8175" y="3662363"/>
            <a:ext cx="1065213" cy="493712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76" name="矩形 10"/>
          <p:cNvSpPr/>
          <p:nvPr/>
        </p:nvSpPr>
        <p:spPr>
          <a:xfrm>
            <a:off x="4041775" y="2355850"/>
            <a:ext cx="80486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化学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7" name="矩形 13"/>
          <p:cNvSpPr/>
          <p:nvPr/>
        </p:nvSpPr>
        <p:spPr>
          <a:xfrm>
            <a:off x="6084888" y="2322513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电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8" name="矩形 14"/>
          <p:cNvSpPr/>
          <p:nvPr/>
        </p:nvSpPr>
        <p:spPr>
          <a:xfrm>
            <a:off x="5129213" y="3117850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太阳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7179" name="矩形 15"/>
          <p:cNvSpPr/>
          <p:nvPr/>
        </p:nvSpPr>
        <p:spPr>
          <a:xfrm>
            <a:off x="7380288" y="3122613"/>
            <a:ext cx="4937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电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563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6" grpId="0"/>
      <p:bldP spid="7177" grpId="0"/>
      <p:bldP spid="7178" grpId="0"/>
      <p:bldP spid="7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27150" y="587375"/>
            <a:ext cx="6489700" cy="39687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18" name="矩形 13"/>
          <p:cNvSpPr/>
          <p:nvPr/>
        </p:nvSpPr>
        <p:spPr>
          <a:xfrm>
            <a:off x="4225925" y="5810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机械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9219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0" name="矩形 10"/>
          <p:cNvSpPr/>
          <p:nvPr/>
        </p:nvSpPr>
        <p:spPr>
          <a:xfrm>
            <a:off x="6227763" y="581025"/>
            <a:ext cx="49371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电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1" name="矩形 11"/>
          <p:cNvSpPr/>
          <p:nvPr/>
        </p:nvSpPr>
        <p:spPr>
          <a:xfrm>
            <a:off x="4067175" y="126682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化学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2" name="矩形 12"/>
          <p:cNvSpPr/>
          <p:nvPr/>
        </p:nvSpPr>
        <p:spPr>
          <a:xfrm>
            <a:off x="5949950" y="1250950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内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3" name="矩形 17"/>
          <p:cNvSpPr/>
          <p:nvPr/>
        </p:nvSpPr>
        <p:spPr>
          <a:xfrm>
            <a:off x="3335338" y="17256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机械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4" name="矩形 18"/>
          <p:cNvSpPr/>
          <p:nvPr/>
        </p:nvSpPr>
        <p:spPr>
          <a:xfrm>
            <a:off x="3995738" y="2411413"/>
            <a:ext cx="1627187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</a:t>
            </a:r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水的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)</a:t>
            </a:r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机械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5" name="矩形 19"/>
          <p:cNvSpPr/>
          <p:nvPr/>
        </p:nvSpPr>
        <p:spPr>
          <a:xfrm>
            <a:off x="6156325" y="2413000"/>
            <a:ext cx="1008063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ctr"/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(</a:t>
            </a:r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转子</a:t>
            </a:r>
            <a:r>
              <a:rPr lang="en-US" altLang="zh-CN" sz="2400" b="1" kern="0">
                <a:solidFill>
                  <a:srgbClr val="C00000"/>
                </a:solidFill>
                <a:latin typeface="Times New Roman" pitchFamily="18" charset="0"/>
              </a:rPr>
              <a:t>)</a:t>
            </a:r>
          </a:p>
          <a:p>
            <a:pPr algn="ctr"/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机械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6" name="矩形 20"/>
          <p:cNvSpPr/>
          <p:nvPr/>
        </p:nvSpPr>
        <p:spPr>
          <a:xfrm>
            <a:off x="4510088" y="3508375"/>
            <a:ext cx="493712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核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7" name="矩形 21"/>
          <p:cNvSpPr/>
          <p:nvPr/>
        </p:nvSpPr>
        <p:spPr>
          <a:xfrm>
            <a:off x="6508750" y="3508375"/>
            <a:ext cx="4953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内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9228" name="矩形 22"/>
          <p:cNvSpPr/>
          <p:nvPr/>
        </p:nvSpPr>
        <p:spPr>
          <a:xfrm>
            <a:off x="3422650" y="40243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机械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2011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/>
      <p:bldP spid="9221" grpId="0"/>
      <p:bldP spid="9222" grpId="0"/>
      <p:bldP spid="9223" grpId="0"/>
      <p:bldP spid="9224" grpId="0"/>
      <p:bldP spid="9225" grpId="0"/>
      <p:bldP spid="9226" grpId="0"/>
      <p:bldP spid="9227" grpId="0"/>
      <p:bldP spid="9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2"/>
          <p:cNvSpPr txBox="1">
            <a:spLocks noChangeArrowheads="1"/>
          </p:cNvSpPr>
          <p:nvPr/>
        </p:nvSpPr>
        <p:spPr bwMode="auto">
          <a:xfrm>
            <a:off x="488950" y="1058863"/>
            <a:ext cx="8115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．物理学史：</a:t>
            </a:r>
            <a:r>
              <a:rPr altLang="zh-CN" sz="2400" b="1" kern="0">
                <a:solidFill>
                  <a:prstClr val="black"/>
                </a:solidFill>
                <a:latin typeface="宋体" pitchFamily="2" charset="-122"/>
                <a:ea typeface="Times New Roman" panose="02020603050405020304"/>
              </a:rPr>
              <a:t> 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英国物理学家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在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1831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年发现了电磁感应现象。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2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．电磁感应现象提指闭合电路的一部分导体在磁场中做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运动，导体中就会有感应电流产生的现象。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3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．感应电流的方向与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方向和导体切割磁感线的</a:t>
            </a: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________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方向有关。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sp>
        <p:nvSpPr>
          <p:cNvPr id="11266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2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电磁感应现象</a:t>
            </a:r>
          </a:p>
        </p:txBody>
      </p:sp>
      <p:sp>
        <p:nvSpPr>
          <p:cNvPr id="11267" name="矩形 4"/>
          <p:cNvSpPr/>
          <p:nvPr/>
        </p:nvSpPr>
        <p:spPr>
          <a:xfrm>
            <a:off x="4792663" y="1144588"/>
            <a:ext cx="11112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法拉第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68" name="矩形 5"/>
          <p:cNvSpPr/>
          <p:nvPr/>
        </p:nvSpPr>
        <p:spPr>
          <a:xfrm>
            <a:off x="979488" y="2805113"/>
            <a:ext cx="17303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切割磁感线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69" name="矩形 6"/>
          <p:cNvSpPr/>
          <p:nvPr/>
        </p:nvSpPr>
        <p:spPr>
          <a:xfrm>
            <a:off x="3924300" y="3325813"/>
            <a:ext cx="803275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磁场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1270" name="矩形 7"/>
          <p:cNvSpPr/>
          <p:nvPr/>
        </p:nvSpPr>
        <p:spPr>
          <a:xfrm>
            <a:off x="1403350" y="3889375"/>
            <a:ext cx="80327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运动</a:t>
            </a:r>
            <a:endParaRPr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98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  <p:bldP spid="112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2"/>
          <p:cNvSpPr txBox="1">
            <a:spLocks noChangeArrowheads="1"/>
          </p:cNvSpPr>
          <p:nvPr/>
        </p:nvSpPr>
        <p:spPr bwMode="auto">
          <a:xfrm>
            <a:off x="514350" y="484188"/>
            <a:ext cx="81153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539750" indent="-539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lang="zh-CN" altLang="en-US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marL="538480" indent="-538480" algn="just">
              <a:lnSpc>
                <a:spcPct val="150000"/>
              </a:lnSpc>
            </a:pPr>
            <a:r>
              <a:rPr lang="en-US" altLang="zh-CN" sz="2400" b="1" kern="0">
                <a:solidFill>
                  <a:prstClr val="black"/>
                </a:solidFill>
                <a:latin typeface="Times New Roman"/>
              </a:rPr>
              <a:t>4</a:t>
            </a:r>
            <a:r>
              <a:rPr altLang="zh-CN" sz="2400" b="1" kern="0">
                <a:solidFill>
                  <a:prstClr val="black"/>
                </a:solidFill>
                <a:latin typeface="Times New Roman"/>
              </a:rPr>
              <a:t>．发电机与电动机的区别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  <p:graphicFrame>
        <p:nvGraphicFramePr>
          <p:cNvPr id="13314" name="表格 4"/>
          <p:cNvGraphicFramePr>
            <a:graphicFrameLocks noGrp="1"/>
          </p:cNvGraphicFramePr>
          <p:nvPr/>
        </p:nvGraphicFramePr>
        <p:xfrm>
          <a:off x="827088" y="1189038"/>
          <a:ext cx="7488237" cy="3327717"/>
        </p:xfrm>
        <a:graphic>
          <a:graphicData uri="http://schemas.openxmlformats.org/drawingml/2006/table">
            <a:tbl>
              <a:tblPr/>
              <a:tblGrid>
                <a:gridCol w="1871662"/>
                <a:gridCol w="2736850"/>
                <a:gridCol w="2879725"/>
              </a:tblGrid>
              <a:tr h="549275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发电机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电动机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0969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工作原理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电磁感应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   </a:t>
                      </a: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通电导体在磁场中受力运动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681162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装置图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3332" name="Picture 10" descr="F:\邵\21春\物理\点拨中考\word\讲本\图+375.tif"/>
          <p:cNvPicPr>
            <a:picLocks noChangeAspect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86088" y="2955925"/>
            <a:ext cx="2378075" cy="1208088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13333" name="Picture 9" descr="F:\邵\21春\物理\点拨中考\word\讲本\图+376.tif"/>
          <p:cNvPicPr>
            <a:picLocks noChangeAspect="1"/>
          </p:cNvPicPr>
          <p:nvPr/>
        </p:nvPicPr>
        <p:blipFill>
          <a:blip r:embed="rId5" r:link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6263" y="3078163"/>
            <a:ext cx="2444750" cy="122237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5191857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表格 4"/>
          <p:cNvGraphicFramePr>
            <a:graphicFrameLocks noGrp="1"/>
          </p:cNvGraphicFramePr>
          <p:nvPr/>
        </p:nvGraphicFramePr>
        <p:xfrm>
          <a:off x="900112" y="700088"/>
          <a:ext cx="7416800" cy="3600450"/>
        </p:xfrm>
        <a:graphic>
          <a:graphicData uri="http://schemas.openxmlformats.org/drawingml/2006/table">
            <a:tbl>
              <a:tblPr/>
              <a:tblGrid>
                <a:gridCol w="1425575"/>
                <a:gridCol w="3254375"/>
                <a:gridCol w="2736850"/>
              </a:tblGrid>
              <a:tr h="6159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发电机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电动机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6159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能量转化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  <a:ea typeface="宋体" pitchFamily="2" charset="-122"/>
                        </a:rPr>
                        <a:t>___</a:t>
                      </a:r>
                      <a:r>
                        <a:rPr lang="en-US" altLang="zh-CN" sz="2400" b="1">
                          <a:latin typeface="Times New Roman"/>
                        </a:rPr>
                        <a:t>______________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altLang="zh-CN" sz="2400" b="1">
                          <a:latin typeface="Times New Roman"/>
                        </a:rPr>
                        <a:t>______</a:t>
                      </a:r>
                      <a:r>
                        <a:rPr lang="en-US" altLang="zh-CN" sz="2400" b="1">
                          <a:latin typeface="Times New Roman"/>
                          <a:ea typeface="宋体" pitchFamily="2" charset="-122"/>
                        </a:rPr>
                        <a:t>___</a:t>
                      </a:r>
                      <a:r>
                        <a:rPr lang="en-US" altLang="zh-CN" sz="2400" b="1">
                          <a:latin typeface="Times New Roman"/>
                        </a:rPr>
                        <a:t>________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175260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影响因素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感应电流方向与导体运动方向和磁场方向有关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导体受力方向与电流方向和磁场方向有关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615950"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判断依据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电路中无电源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Calibri" pitchFamily="34" charset="0"/>
                          <a:ea typeface="宋体" pitchFamily="2" charset="-122"/>
                        </a:defRPr>
                      </a:lvl5pPr>
                    </a:lstStyle>
                    <a:p>
                      <a:pPr marL="538162" lvl="0" indent="-538162"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altLang="zh-CN" sz="2400" b="1">
                          <a:latin typeface="Times New Roman"/>
                          <a:ea typeface="宋体" pitchFamily="2" charset="-122"/>
                        </a:rPr>
                        <a:t>电路中有电源</a:t>
                      </a:r>
                      <a:endParaRPr lang="zh-CN" altLang="zh-CN" sz="2400"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26516" marR="26516" marT="0" marB="0" anchor="ctr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383" name="矩形 2"/>
          <p:cNvSpPr/>
          <p:nvPr/>
        </p:nvSpPr>
        <p:spPr>
          <a:xfrm>
            <a:off x="2586038" y="1373188"/>
            <a:ext cx="265906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机械能转化为电能</a:t>
            </a:r>
            <a:endParaRPr kern="0">
              <a:solidFill>
                <a:prstClr val="black"/>
              </a:solidFill>
            </a:endParaRPr>
          </a:p>
        </p:txBody>
      </p:sp>
      <p:sp>
        <p:nvSpPr>
          <p:cNvPr id="15384" name="矩形 6"/>
          <p:cNvSpPr/>
          <p:nvPr/>
        </p:nvSpPr>
        <p:spPr>
          <a:xfrm>
            <a:off x="5588000" y="1398588"/>
            <a:ext cx="266065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电能转化为机械能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5385" name="Picture 7" descr="C:\Users\Administrator\Desktop\习题课件\返回框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3250" y="4122738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</p:spTree>
    <p:extLst>
      <p:ext uri="{BB962C8B-B14F-4D97-AF65-F5344CB8AC3E}">
        <p14:creationId xmlns:p14="http://schemas.microsoft.com/office/powerpoint/2010/main" val="3512183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3" grpId="0"/>
      <p:bldP spid="153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0113" y="1058863"/>
            <a:ext cx="7488237" cy="37242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7410" name="矩形 2"/>
          <p:cNvSpPr/>
          <p:nvPr/>
        </p:nvSpPr>
        <p:spPr>
          <a:xfrm>
            <a:off x="4256088" y="1038225"/>
            <a:ext cx="20415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altLang="zh-CN" sz="2400" b="1" kern="0">
                <a:solidFill>
                  <a:srgbClr val="C00000"/>
                </a:solidFill>
                <a:latin typeface="Times New Roman" pitchFamily="18" charset="0"/>
              </a:rPr>
              <a:t>高压电弧触电</a:t>
            </a:r>
            <a:endParaRPr kern="0">
              <a:solidFill>
                <a:prstClr val="black"/>
              </a:solidFill>
            </a:endParaRPr>
          </a:p>
        </p:txBody>
      </p:sp>
      <p:pic>
        <p:nvPicPr>
          <p:cNvPr id="17411" name="Picture 7" descr="C:\Users\Administrator\Desktop\习题课件\返回框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1013" y="4156075"/>
            <a:ext cx="669925" cy="6699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7412" name="矩形 15"/>
          <p:cNvSpPr>
            <a:spLocks noChangeArrowheads="1"/>
          </p:cNvSpPr>
          <p:nvPr/>
        </p:nvSpPr>
        <p:spPr bwMode="auto">
          <a:xfrm>
            <a:off x="539750" y="614363"/>
            <a:ext cx="698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知识点</a:t>
            </a:r>
            <a:r>
              <a:rPr lang="en-US" altLang="zh-CN" sz="2400" b="1" kern="0">
                <a:solidFill>
                  <a:srgbClr val="E46C0A"/>
                </a:solidFill>
                <a:latin typeface="Times New Roman" pitchFamily="18" charset="0"/>
              </a:rPr>
              <a:t>3   </a:t>
            </a:r>
            <a:r>
              <a:rPr sz="2400" b="1" kern="0">
                <a:solidFill>
                  <a:srgbClr val="E46C0A"/>
                </a:solidFill>
                <a:latin typeface="Times New Roman" pitchFamily="18" charset="0"/>
              </a:rPr>
              <a:t>电能的传输</a:t>
            </a:r>
          </a:p>
        </p:txBody>
      </p:sp>
      <p:sp>
        <p:nvSpPr>
          <p:cNvPr id="17413" name="矩形 7"/>
          <p:cNvSpPr>
            <a:spLocks noChangeArrowheads="1"/>
          </p:cNvSpPr>
          <p:nvPr/>
        </p:nvSpPr>
        <p:spPr bwMode="auto">
          <a:xfrm>
            <a:off x="6227763" y="944563"/>
            <a:ext cx="204152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b="0" i="0" u="none" baseline="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algn="just">
              <a:lnSpc>
                <a:spcPct val="150000"/>
              </a:lnSpc>
            </a:pPr>
            <a:r>
              <a:rPr altLang="zh-CN" sz="2400" b="1" kern="0">
                <a:solidFill>
                  <a:srgbClr val="C00000"/>
                </a:solidFill>
                <a:latin typeface="Times New Roman"/>
              </a:rPr>
              <a:t>跨步电压触电</a:t>
            </a:r>
            <a:endParaRPr altLang="zh-CN" sz="1000" kern="0">
              <a:solidFill>
                <a:prstClr val="black"/>
              </a:solidFill>
              <a:latin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8672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r="http://schemas.openxmlformats.org/officeDocument/2006/relationships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Microsoft Office PowerPoint</Application>
  <PresentationFormat>全屏显示(16:9)</PresentationFormat>
  <Paragraphs>181</Paragraphs>
  <Slides>35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38" baseType="lpstr">
      <vt:lpstr>Office 主题</vt:lpstr>
      <vt:lpstr>2_自定义设计方案</vt:lpstr>
      <vt:lpstr>Microsoft Word 97 - 2003 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</cp:revision>
  <dcterms:created xsi:type="dcterms:W3CDTF">2021-03-14T01:54:00Z</dcterms:created>
  <dcterms:modified xsi:type="dcterms:W3CDTF">2021-03-14T02:09:22Z</dcterms:modified>
</cp:coreProperties>
</file>