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CAA4B-1C55-4D47-972F-E889BE030E46}" type="datetimeFigureOut">
              <a:rPr lang="zh-MO" altLang="en-US" smtClean="0"/>
              <a:t>18/11/2020</a:t>
            </a:fld>
            <a:endParaRPr lang="zh-MO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MO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MO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MO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0AB24-AEE4-42BF-88B5-637D44E21451}" type="slidenum">
              <a:rPr lang="zh-MO" altLang="en-US" smtClean="0"/>
              <a:t>‹#›</a:t>
            </a:fld>
            <a:endParaRPr lang="zh-MO" altLang="en-US"/>
          </a:p>
        </p:txBody>
      </p:sp>
    </p:spTree>
    <p:extLst>
      <p:ext uri="{BB962C8B-B14F-4D97-AF65-F5344CB8AC3E}">
        <p14:creationId xmlns:p14="http://schemas.microsoft.com/office/powerpoint/2010/main" val="9331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2.jpe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1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92018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3140968"/>
            <a:ext cx="3258979" cy="3251359"/>
          </a:xfrm>
          <a:prstGeom prst="rect">
            <a:avLst/>
          </a:prstGeom>
        </p:spPr>
      </p:pic>
      <p:sp>
        <p:nvSpPr>
          <p:cNvPr id="8195" name="Text Box 50"/>
          <p:cNvSpPr txBox="1"/>
          <p:nvPr/>
        </p:nvSpPr>
        <p:spPr>
          <a:xfrm>
            <a:off x="1619672" y="1269153"/>
            <a:ext cx="6987356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4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5.</a:t>
            </a:r>
            <a:r>
              <a:rPr lang="zh-CN" altLang="en-US" sz="4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2 学习</a:t>
            </a:r>
            <a:r>
              <a:rPr lang="zh-CN" altLang="en-US" sz="4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华文中宋" panose="02010600040101010101" charset="-122"/>
              </a:rPr>
              <a:t>使用天平和量筒</a:t>
            </a:r>
          </a:p>
        </p:txBody>
      </p:sp>
    </p:spTree>
    <p:extLst>
      <p:ext uri="{BB962C8B-B14F-4D97-AF65-F5344CB8AC3E}">
        <p14:creationId xmlns:p14="http://schemas.microsoft.com/office/powerpoint/2010/main" val="81588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Shape 1183"/>
          <p:cNvSpPr/>
          <p:nvPr/>
        </p:nvSpPr>
        <p:spPr>
          <a:xfrm>
            <a:off x="661260" y="1630872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放：</a:t>
            </a:r>
          </a:p>
        </p:txBody>
      </p:sp>
      <p:sp>
        <p:nvSpPr>
          <p:cNvPr id="1184" name="Shape 1184"/>
          <p:cNvSpPr/>
          <p:nvPr/>
        </p:nvSpPr>
        <p:spPr>
          <a:xfrm>
            <a:off x="1811803" y="1630872"/>
            <a:ext cx="3937993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把天平放在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水平</a:t>
            </a:r>
            <a:r>
              <a:rPr lang="zh-CN" altLang="en-US"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桌面</a:t>
            </a:r>
            <a:r>
              <a:rPr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上</a:t>
            </a:r>
            <a:endParaRPr sz="320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85" name="Shape 1185"/>
          <p:cNvSpPr/>
          <p:nvPr/>
        </p:nvSpPr>
        <p:spPr>
          <a:xfrm>
            <a:off x="661260" y="2169071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移：</a:t>
            </a:r>
          </a:p>
        </p:txBody>
      </p:sp>
      <p:sp>
        <p:nvSpPr>
          <p:cNvPr id="1186" name="Shape 1186"/>
          <p:cNvSpPr/>
          <p:nvPr/>
        </p:nvSpPr>
        <p:spPr>
          <a:xfrm>
            <a:off x="1770754" y="2169071"/>
            <a:ext cx="5652492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把</a:t>
            </a:r>
            <a:r>
              <a:rPr sz="320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游码</a:t>
            </a:r>
            <a:r>
              <a:rPr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移至标尺左端</a:t>
            </a:r>
            <a:r>
              <a:rPr sz="320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零刻度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线</a:t>
            </a:r>
            <a:r>
              <a:rPr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处</a:t>
            </a:r>
            <a:endParaRPr sz="320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87" name="Shape 1187"/>
          <p:cNvSpPr/>
          <p:nvPr/>
        </p:nvSpPr>
        <p:spPr>
          <a:xfrm>
            <a:off x="661260" y="2707270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调：</a:t>
            </a:r>
          </a:p>
        </p:txBody>
      </p:sp>
      <p:sp>
        <p:nvSpPr>
          <p:cNvPr id="1188" name="Shape 1188"/>
          <p:cNvSpPr/>
          <p:nvPr/>
        </p:nvSpPr>
        <p:spPr>
          <a:xfrm>
            <a:off x="1806565" y="2661783"/>
            <a:ext cx="7160041" cy="1399729"/>
          </a:xfrm>
          <a:prstGeom prst="rect">
            <a:avLst/>
          </a:prstGeom>
          <a:ln w="12700">
            <a:miter lim="400000"/>
          </a:ln>
        </p:spPr>
        <p:txBody>
          <a:bodyPr lIns="35717" tIns="35717" rIns="35717" bIns="35717" anchor="ctr">
            <a:normAutofit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调节横梁</a:t>
            </a:r>
            <a:r>
              <a:rPr lang="zh-CN" altLang="en-US"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上的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平衡螺母</a:t>
            </a:r>
            <a:r>
              <a:rPr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，使指针在分度盘中线或等幅摆动；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左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偏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向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右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调</a:t>
            </a:r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，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右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偏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向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左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调</a:t>
            </a:r>
            <a:endParaRPr sz="3200">
              <a:solidFill>
                <a:srgbClr val="FF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89" name="Shape 1189"/>
          <p:cNvSpPr/>
          <p:nvPr/>
        </p:nvSpPr>
        <p:spPr>
          <a:xfrm>
            <a:off x="611560" y="4059070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称：</a:t>
            </a:r>
          </a:p>
        </p:txBody>
      </p:sp>
      <p:sp>
        <p:nvSpPr>
          <p:cNvPr id="1190" name="Shape 1190"/>
          <p:cNvSpPr/>
          <p:nvPr/>
        </p:nvSpPr>
        <p:spPr>
          <a:xfrm>
            <a:off x="1826695" y="4059070"/>
            <a:ext cx="6120680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左</a:t>
            </a:r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物</a:t>
            </a:r>
            <a:r>
              <a:rPr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右</a:t>
            </a:r>
            <a:r>
              <a:rPr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码</a:t>
            </a:r>
            <a:r>
              <a:rPr lang="zh-CN" altLang="en-US"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，先大后小，再移</a:t>
            </a:r>
            <a:r>
              <a:rPr lang="zh-CN" altLang="en-US" sz="320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游码</a:t>
            </a:r>
            <a:endParaRPr sz="3200">
              <a:solidFill>
                <a:srgbClr val="FF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91" name="Shape 1191"/>
          <p:cNvSpPr/>
          <p:nvPr/>
        </p:nvSpPr>
        <p:spPr>
          <a:xfrm>
            <a:off x="606322" y="4535076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读：</a:t>
            </a:r>
          </a:p>
        </p:txBody>
      </p:sp>
      <p:sp>
        <p:nvSpPr>
          <p:cNvPr id="1192" name="Shape 1192"/>
          <p:cNvSpPr/>
          <p:nvPr/>
        </p:nvSpPr>
        <p:spPr>
          <a:xfrm>
            <a:off x="1826695" y="4542874"/>
            <a:ext cx="3375375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US" altLang="zh-CN"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m</a:t>
            </a:r>
            <a:r>
              <a:rPr sz="3200" baseline="-250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物</a:t>
            </a:r>
            <a:r>
              <a:rPr sz="32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=</a:t>
            </a:r>
            <a:r>
              <a:rPr lang="en-US" altLang="zh-CN"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m</a:t>
            </a:r>
            <a:r>
              <a:rPr sz="3200" baseline="-250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砝码</a:t>
            </a:r>
            <a:r>
              <a:rPr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+</a:t>
            </a:r>
            <a:r>
              <a:rPr lang="en-US" altLang="zh-CN" sz="32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m</a:t>
            </a:r>
            <a:r>
              <a:rPr sz="3200" baseline="-25000" err="1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游码</a:t>
            </a:r>
            <a:endParaRPr sz="3200" baseline="-25000">
              <a:solidFill>
                <a:srgbClr val="000000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193" name="Shape 1193"/>
          <p:cNvSpPr/>
          <p:nvPr/>
        </p:nvSpPr>
        <p:spPr>
          <a:xfrm>
            <a:off x="611560" y="5105446"/>
            <a:ext cx="937618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收：</a:t>
            </a:r>
          </a:p>
        </p:txBody>
      </p:sp>
      <p:sp>
        <p:nvSpPr>
          <p:cNvPr id="1194" name="Shape 1194"/>
          <p:cNvSpPr/>
          <p:nvPr/>
        </p:nvSpPr>
        <p:spPr>
          <a:xfrm>
            <a:off x="1826696" y="5116688"/>
            <a:ext cx="4795243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2500" lnSpcReduction="1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 err="1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砝码放回盒内，游码归零</a:t>
            </a:r>
          </a:p>
        </p:txBody>
      </p:sp>
      <p:sp>
        <p:nvSpPr>
          <p:cNvPr id="1198" name="Shape 1198"/>
          <p:cNvSpPr/>
          <p:nvPr/>
        </p:nvSpPr>
        <p:spPr>
          <a:xfrm>
            <a:off x="498375" y="411830"/>
            <a:ext cx="3616524" cy="468809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/>
          <a:lstStyle>
            <a:lvl1pPr algn="l">
              <a:spcBef>
                <a:spcPts val="3000"/>
              </a:spcBef>
              <a:defRPr sz="44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23593041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0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3" grpId="0" animBg="1" advAuto="0"/>
      <p:bldP spid="1184" grpId="0" animBg="1" advAuto="0"/>
      <p:bldP spid="1185" grpId="0" animBg="1" advAuto="0"/>
      <p:bldP spid="1186" grpId="0" animBg="1" advAuto="0"/>
      <p:bldP spid="1187" grpId="0" animBg="1" advAuto="0"/>
      <p:bldP spid="1188" grpId="0" animBg="1" advAuto="0"/>
      <p:bldP spid="1189" grpId="0" animBg="1" advAuto="0"/>
      <p:bldP spid="1190" grpId="0" animBg="1" advAuto="0"/>
      <p:bldP spid="1191" grpId="0" animBg="1" advAuto="0"/>
      <p:bldP spid="1192" grpId="0" animBg="1" advAuto="0"/>
      <p:bldP spid="1193" grpId="0" animBg="1" advAuto="0"/>
      <p:bldP spid="1194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/>
          <p:nvPr/>
        </p:nvSpPr>
        <p:spPr>
          <a:xfrm>
            <a:off x="0" y="173990"/>
            <a:ext cx="91440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三个要点：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</a:rPr>
              <a:t>、被测物体的质量不能超过托盘天平的最大量程，取放物体或加减砝码时切记要轻拿轻放，加砝码时要使用镊子夹取，不能用手去拿，避免因为手上有汗从而腐蚀砝码。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</a:rPr>
              <a:t>、保持天平和砝码充分的干燥、整洁，不可以把潮湿的物体或具有腐蚀性化学药品直接放在天平托盘上。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3</a:t>
            </a:r>
            <a:r>
              <a:rPr lang="zh-CN" altLang="en-US" sz="2800">
                <a:latin typeface="宋体" pitchFamily="2" charset="-122"/>
              </a:rPr>
              <a:t>、托盘天平调节好以后，天平左右的托盘如果互换位置或移动了原来的位置，必须要重新调节天平平衡。</a:t>
            </a:r>
          </a:p>
        </p:txBody>
      </p:sp>
    </p:spTree>
    <p:extLst>
      <p:ext uri="{BB962C8B-B14F-4D97-AF65-F5344CB8AC3E}">
        <p14:creationId xmlns:p14="http://schemas.microsoft.com/office/powerpoint/2010/main" val="194549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2"/>
          <p:cNvSpPr/>
          <p:nvPr/>
        </p:nvSpPr>
        <p:spPr>
          <a:xfrm>
            <a:off x="317500" y="2627313"/>
            <a:ext cx="8320088" cy="3076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）调节天平；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2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）被测物体放左盘， 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　     砝码放右盘，移动游码，使天平平衡；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3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）记录数据。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  　　 如图：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=53.4g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。</a:t>
            </a:r>
          </a:p>
        </p:txBody>
      </p:sp>
      <p:pic>
        <p:nvPicPr>
          <p:cNvPr id="14339" name="图片 445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0" y="876300"/>
            <a:ext cx="4352925" cy="271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90525" y="876300"/>
            <a:ext cx="358013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1</a:t>
            </a:r>
            <a:r>
              <a:rPr kumimoji="0" lang="zh-CN" altLang="en-US" sz="28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．测量固体的质量：</a:t>
            </a:r>
            <a:endParaRPr kumimoji="0" lang="zh-CN" altLang="en-US" sz="28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+mn-cs"/>
              <a:sym typeface="+mn-ea"/>
            </a:endParaRPr>
          </a:p>
        </p:txBody>
      </p:sp>
      <p:sp>
        <p:nvSpPr>
          <p:cNvPr id="17" name="Shape 1198"/>
          <p:cNvSpPr/>
          <p:nvPr/>
        </p:nvSpPr>
        <p:spPr>
          <a:xfrm>
            <a:off x="213260" y="128620"/>
            <a:ext cx="3616524" cy="468809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/>
          <a:lstStyle>
            <a:lvl1pPr algn="l">
              <a:spcBef>
                <a:spcPts val="3000"/>
              </a:spcBef>
              <a:defRPr sz="4400">
                <a:solidFill>
                  <a:schemeClr val="accent6">
                    <a:hueOff val="119326"/>
                    <a:lumOff val="-26703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sz="280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三</a:t>
            </a:r>
            <a:r>
              <a:rPr sz="280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、</a:t>
            </a:r>
            <a:r>
              <a:rPr lang="zh-CN" sz="280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测量固体和液体的质量</a:t>
            </a:r>
          </a:p>
        </p:txBody>
      </p:sp>
    </p:spTree>
    <p:extLst>
      <p:ext uri="{BB962C8B-B14F-4D97-AF65-F5344CB8AC3E}">
        <p14:creationId xmlns:p14="http://schemas.microsoft.com/office/powerpoint/2010/main" val="355431597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12"/>
          <p:cNvSpPr/>
          <p:nvPr/>
        </p:nvSpPr>
        <p:spPr>
          <a:xfrm>
            <a:off x="138113" y="1300163"/>
            <a:ext cx="8320087" cy="3292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endParaRPr lang="zh-CN" altLang="en-US" sz="2800">
              <a:solidFill>
                <a:srgbClr val="111111"/>
              </a:solidFill>
              <a:latin typeface="Times New Roman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）调节天平；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2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）测量空烧杯质量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en-US" altLang="zh-CN" sz="2800" baseline="-25000">
                <a:solidFill>
                  <a:srgbClr val="111111"/>
                </a:solidFill>
                <a:latin typeface="Times New Roman" pitchFamily="18" charset="0"/>
              </a:rPr>
              <a:t>0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3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）将被测液体倒入烧杯，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        测量总质量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zh-CN" altLang="en-US" sz="2800" baseline="-25000">
                <a:solidFill>
                  <a:srgbClr val="111111"/>
                </a:solidFill>
                <a:latin typeface="Times New Roman" pitchFamily="18" charset="0"/>
              </a:rPr>
              <a:t>总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；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　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4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）被测液体质量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=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zh-CN" altLang="en-US" sz="2800" baseline="-25000">
                <a:solidFill>
                  <a:srgbClr val="111111"/>
                </a:solidFill>
                <a:latin typeface="Times New Roman" pitchFamily="18" charset="0"/>
              </a:rPr>
              <a:t>总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− </a:t>
            </a:r>
            <a:r>
              <a:rPr lang="en-US" altLang="zh-CN" sz="2800" i="1">
                <a:solidFill>
                  <a:srgbClr val="111111"/>
                </a:solidFill>
                <a:latin typeface="Times New Roman" pitchFamily="18" charset="0"/>
              </a:rPr>
              <a:t>m</a:t>
            </a:r>
            <a:r>
              <a:rPr lang="en-US" altLang="zh-CN" sz="2800" baseline="-25000">
                <a:solidFill>
                  <a:srgbClr val="111111"/>
                </a:solidFill>
                <a:latin typeface="Times New Roman" pitchFamily="18" charset="0"/>
              </a:rPr>
              <a:t>0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。</a:t>
            </a:r>
          </a:p>
        </p:txBody>
      </p:sp>
      <p:grpSp>
        <p:nvGrpSpPr>
          <p:cNvPr id="3" name="组合 45099"/>
          <p:cNvGrpSpPr/>
          <p:nvPr/>
        </p:nvGrpSpPr>
        <p:grpSpPr>
          <a:xfrm>
            <a:off x="5365750" y="817563"/>
            <a:ext cx="3233738" cy="2324100"/>
            <a:chOff x="3368" y="876"/>
            <a:chExt cx="1989" cy="1440"/>
          </a:xfrm>
        </p:grpSpPr>
        <p:pic>
          <p:nvPicPr>
            <p:cNvPr id="15372" name="图片 45089" descr="tp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68" y="876"/>
              <a:ext cx="1989" cy="144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73" name="组合 45092"/>
            <p:cNvGrpSpPr/>
            <p:nvPr/>
          </p:nvGrpSpPr>
          <p:grpSpPr>
            <a:xfrm>
              <a:off x="3636" y="1020"/>
              <a:ext cx="324" cy="432"/>
              <a:chOff x="2940" y="924"/>
              <a:chExt cx="360" cy="456"/>
            </a:xfrm>
          </p:grpSpPr>
          <p:sp>
            <p:nvSpPr>
              <p:cNvPr id="15374" name="椭圆 45091"/>
              <p:cNvSpPr/>
              <p:nvPr/>
            </p:nvSpPr>
            <p:spPr>
              <a:xfrm>
                <a:off x="2940" y="1284"/>
                <a:ext cx="360" cy="96"/>
              </a:xfrm>
              <a:prstGeom prst="ellipse">
                <a:avLst/>
              </a:prstGeom>
              <a:solidFill>
                <a:srgbClr val="6699FF">
                  <a:alpha val="56862"/>
                </a:srgbClr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15375" name="圆柱形 45090"/>
              <p:cNvSpPr/>
              <p:nvPr/>
            </p:nvSpPr>
            <p:spPr>
              <a:xfrm>
                <a:off x="2952" y="924"/>
                <a:ext cx="348" cy="456"/>
              </a:xfrm>
              <a:prstGeom prst="can">
                <a:avLst>
                  <a:gd name="adj" fmla="val 31028"/>
                </a:avLst>
              </a:prstGeom>
              <a:solidFill>
                <a:srgbClr val="6699FF">
                  <a:alpha val="14902"/>
                </a:srgbClr>
              </a:solidFill>
              <a:ln w="9525" cap="flat" cmpd="sng">
                <a:solidFill>
                  <a:srgbClr val="0066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</p:grpSp>
      </p:grpSp>
      <p:grpSp>
        <p:nvGrpSpPr>
          <p:cNvPr id="5" name="组合 45101"/>
          <p:cNvGrpSpPr/>
          <p:nvPr/>
        </p:nvGrpSpPr>
        <p:grpSpPr>
          <a:xfrm>
            <a:off x="5454650" y="3802063"/>
            <a:ext cx="3392488" cy="2457450"/>
            <a:chOff x="3394" y="2412"/>
            <a:chExt cx="2137" cy="1548"/>
          </a:xfrm>
        </p:grpSpPr>
        <p:pic>
          <p:nvPicPr>
            <p:cNvPr id="15367" name="图片 45100" descr="tp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4" y="2412"/>
              <a:ext cx="2137" cy="154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8" name="组合 45098"/>
            <p:cNvGrpSpPr/>
            <p:nvPr/>
          </p:nvGrpSpPr>
          <p:grpSpPr>
            <a:xfrm>
              <a:off x="3731" y="2604"/>
              <a:ext cx="325" cy="444"/>
              <a:chOff x="3383" y="2100"/>
              <a:chExt cx="325" cy="444"/>
            </a:xfrm>
          </p:grpSpPr>
          <p:sp>
            <p:nvSpPr>
              <p:cNvPr id="15369" name="椭圆 45094"/>
              <p:cNvSpPr/>
              <p:nvPr/>
            </p:nvSpPr>
            <p:spPr>
              <a:xfrm>
                <a:off x="3384" y="2453"/>
                <a:ext cx="324" cy="91"/>
              </a:xfrm>
              <a:prstGeom prst="ellipse">
                <a:avLst/>
              </a:prstGeom>
              <a:solidFill>
                <a:srgbClr val="6699FF">
                  <a:alpha val="56862"/>
                </a:srgbClr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15370" name="圆柱形 45095"/>
              <p:cNvSpPr/>
              <p:nvPr/>
            </p:nvSpPr>
            <p:spPr>
              <a:xfrm>
                <a:off x="3395" y="2280"/>
                <a:ext cx="313" cy="264"/>
              </a:xfrm>
              <a:prstGeom prst="can">
                <a:avLst>
                  <a:gd name="adj" fmla="val 32574"/>
                </a:avLst>
              </a:prstGeom>
              <a:solidFill>
                <a:srgbClr val="00FFFF">
                  <a:alpha val="23921"/>
                </a:srgbClr>
              </a:solidFill>
              <a:ln w="9525" cap="flat" cmpd="sng">
                <a:solidFill>
                  <a:srgbClr val="0066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15371" name="圆柱形 45096"/>
              <p:cNvSpPr/>
              <p:nvPr/>
            </p:nvSpPr>
            <p:spPr>
              <a:xfrm>
                <a:off x="3383" y="2100"/>
                <a:ext cx="325" cy="432"/>
              </a:xfrm>
              <a:prstGeom prst="can">
                <a:avLst>
                  <a:gd name="adj" fmla="val 31481"/>
                </a:avLst>
              </a:prstGeom>
              <a:solidFill>
                <a:srgbClr val="6699FF">
                  <a:alpha val="23921"/>
                </a:srgbClr>
              </a:solidFill>
              <a:ln w="9525" cap="flat" cmpd="sng">
                <a:solidFill>
                  <a:srgbClr val="0066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87338" y="644525"/>
            <a:ext cx="358013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28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2</a:t>
            </a:r>
            <a:r>
              <a:rPr kumimoji="0" lang="zh-CN" altLang="en-US" sz="28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．测量液体的质量：</a:t>
            </a:r>
            <a:endParaRPr kumimoji="0" lang="zh-CN" altLang="en-US" sz="28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324217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/>
          <p:nvPr/>
        </p:nvSpPr>
        <p:spPr>
          <a:xfrm>
            <a:off x="76518" y="710565"/>
            <a:ext cx="8990012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A</a:t>
            </a:r>
            <a:r>
              <a:rPr lang="zh-CN" altLang="en-US" sz="2800">
                <a:latin typeface="宋体" pitchFamily="2" charset="-122"/>
              </a:rPr>
              <a:t>、称量空烧杯质量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B</a:t>
            </a:r>
            <a:r>
              <a:rPr lang="zh-CN" altLang="en-US" sz="2800">
                <a:latin typeface="宋体" pitchFamily="2" charset="-122"/>
              </a:rPr>
              <a:t>、将托盘天平放置在水平桌面上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C</a:t>
            </a:r>
            <a:r>
              <a:rPr lang="zh-CN" altLang="en-US" sz="2800">
                <a:latin typeface="宋体" pitchFamily="2" charset="-122"/>
              </a:rPr>
              <a:t>、用烧杯量取水使刻度在</a:t>
            </a:r>
            <a:r>
              <a:rPr lang="en-US" altLang="zh-CN" sz="2800">
                <a:latin typeface="宋体" pitchFamily="2" charset="-122"/>
              </a:rPr>
              <a:t>50ml</a:t>
            </a:r>
            <a:r>
              <a:rPr lang="zh-CN" altLang="en-US" sz="2800">
                <a:latin typeface="宋体" pitchFamily="2" charset="-122"/>
              </a:rPr>
              <a:t>处，并称量其总质量。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D</a:t>
            </a:r>
            <a:r>
              <a:rPr lang="zh-CN" altLang="en-US" sz="2800">
                <a:latin typeface="宋体" pitchFamily="2" charset="-122"/>
              </a:rPr>
              <a:t>、移动游码使其</a:t>
            </a:r>
            <a:r>
              <a:rPr lang="zh-CN" altLang="en-US" sz="2800">
                <a:sym typeface="+mn-ea"/>
              </a:rPr>
              <a:t>零刻线和标尺左侧</a:t>
            </a:r>
            <a:r>
              <a:rPr lang="zh-CN" altLang="en-US" sz="2800">
                <a:latin typeface="宋体" pitchFamily="2" charset="-122"/>
              </a:rPr>
              <a:t>边缘线重合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E</a:t>
            </a:r>
            <a:r>
              <a:rPr lang="zh-CN" altLang="en-US" sz="2800">
                <a:latin typeface="宋体" pitchFamily="2" charset="-122"/>
              </a:rPr>
              <a:t>、调节天平横梁上的平衡螺母，</a:t>
            </a:r>
            <a:r>
              <a:rPr lang="zh-CN" altLang="en-US" sz="2800">
                <a:sym typeface="+mn-ea"/>
              </a:rPr>
              <a:t>使指针指在分度盘的中线处，使天平横粱平衡</a:t>
            </a:r>
            <a:r>
              <a:rPr lang="zh-CN" altLang="en-US" sz="2800">
                <a:latin typeface="宋体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F</a:t>
            </a:r>
            <a:r>
              <a:rPr lang="zh-CN" altLang="en-US" sz="2800">
                <a:latin typeface="宋体" pitchFamily="2" charset="-122"/>
              </a:rPr>
              <a:t>、烧杯水的总质量减去烧杯质量即为</a:t>
            </a:r>
            <a:r>
              <a:rPr lang="en-US" altLang="zh-CN" sz="2800">
                <a:latin typeface="宋体" pitchFamily="2" charset="-122"/>
              </a:rPr>
              <a:t>50ml</a:t>
            </a:r>
            <a:r>
              <a:rPr lang="zh-CN" altLang="en-US" sz="2800">
                <a:latin typeface="宋体" pitchFamily="2" charset="-122"/>
              </a:rPr>
              <a:t>水的质量</a:t>
            </a:r>
          </a:p>
        </p:txBody>
      </p:sp>
      <p:sp>
        <p:nvSpPr>
          <p:cNvPr id="17411" name="Text Box 7"/>
          <p:cNvSpPr txBox="1"/>
          <p:nvPr/>
        </p:nvSpPr>
        <p:spPr>
          <a:xfrm>
            <a:off x="153988" y="0"/>
            <a:ext cx="51546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测量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50ml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水的质量</a:t>
            </a:r>
          </a:p>
        </p:txBody>
      </p:sp>
      <p:sp>
        <p:nvSpPr>
          <p:cNvPr id="17412" name="Text Box 8"/>
          <p:cNvSpPr txBox="1"/>
          <p:nvPr/>
        </p:nvSpPr>
        <p:spPr>
          <a:xfrm>
            <a:off x="192088" y="5324475"/>
            <a:ext cx="8951912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请你把以上个步骤的代号按实验的合理顺序由先到后填在横线上：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_____________</a:t>
            </a:r>
          </a:p>
        </p:txBody>
      </p:sp>
      <p:sp>
        <p:nvSpPr>
          <p:cNvPr id="246793" name="Text Box 9"/>
          <p:cNvSpPr txBox="1"/>
          <p:nvPr/>
        </p:nvSpPr>
        <p:spPr>
          <a:xfrm>
            <a:off x="2178050" y="5972493"/>
            <a:ext cx="17033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BDEACF</a:t>
            </a:r>
          </a:p>
        </p:txBody>
      </p:sp>
    </p:spTree>
    <p:extLst>
      <p:ext uri="{BB962C8B-B14F-4D97-AF65-F5344CB8AC3E}">
        <p14:creationId xmlns:p14="http://schemas.microsoft.com/office/powerpoint/2010/main" val="163767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36865"/>
          <p:cNvSpPr>
            <a:spLocks noGrp="1"/>
          </p:cNvSpPr>
          <p:nvPr>
            <p:ph idx="1"/>
          </p:nvPr>
        </p:nvSpPr>
        <p:spPr>
          <a:xfrm>
            <a:off x="228600" y="1219200"/>
            <a:ext cx="8688388" cy="4870450"/>
          </a:xfr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2800">
                <a:latin typeface="宋体" pitchFamily="2" charset="-122"/>
              </a:rPr>
              <a:t>  1</a:t>
            </a:r>
            <a:r>
              <a:rPr sz="2800">
                <a:latin typeface="宋体" pitchFamily="2" charset="-122"/>
              </a:rPr>
              <a:t>、</a:t>
            </a:r>
            <a:r>
              <a:rPr lang="zh-CN" altLang="en-US" sz="2800">
                <a:latin typeface="宋体" pitchFamily="2" charset="-122"/>
              </a:rPr>
              <a:t>如果调节天平时，指针偏转情况如下图所示。应将</a:t>
            </a:r>
            <a:r>
              <a:rPr lang="en-US" altLang="zh-CN" sz="2800">
                <a:latin typeface="宋体" pitchFamily="2" charset="-122"/>
                <a:ea typeface="微软雅黑"/>
              </a:rPr>
              <a:t>___________</a:t>
            </a:r>
            <a:r>
              <a:rPr lang="zh-CN" altLang="en-US" sz="2800">
                <a:latin typeface="宋体" pitchFamily="2" charset="-122"/>
              </a:rPr>
              <a:t>（游码或平衡螺母）向</a:t>
            </a:r>
            <a:r>
              <a:rPr lang="en-US" altLang="zh-CN" sz="2800">
                <a:latin typeface="宋体" pitchFamily="2" charset="-122"/>
                <a:ea typeface="微软雅黑"/>
              </a:rPr>
              <a:t>______</a:t>
            </a:r>
            <a:r>
              <a:rPr lang="zh-CN" altLang="en-US" sz="2800">
                <a:latin typeface="宋体" pitchFamily="2" charset="-122"/>
              </a:rPr>
              <a:t>移。</a:t>
            </a:r>
          </a:p>
        </p:txBody>
      </p:sp>
      <p:grpSp>
        <p:nvGrpSpPr>
          <p:cNvPr id="16387" name="组合 36866"/>
          <p:cNvGrpSpPr/>
          <p:nvPr/>
        </p:nvGrpSpPr>
        <p:grpSpPr>
          <a:xfrm>
            <a:off x="2413000" y="4737100"/>
            <a:ext cx="4130675" cy="1035050"/>
            <a:chOff x="0" y="0"/>
            <a:chExt cx="3960" cy="1898"/>
          </a:xfrm>
        </p:grpSpPr>
        <p:grpSp>
          <p:nvGrpSpPr>
            <p:cNvPr id="16397" name="组合 36867"/>
            <p:cNvGrpSpPr/>
            <p:nvPr/>
          </p:nvGrpSpPr>
          <p:grpSpPr>
            <a:xfrm>
              <a:off x="412" y="423"/>
              <a:ext cx="3158" cy="1237"/>
              <a:chOff x="0" y="0"/>
              <a:chExt cx="1392" cy="720"/>
            </a:xfrm>
          </p:grpSpPr>
          <p:grpSp>
            <p:nvGrpSpPr>
              <p:cNvPr id="16403" name="组合 36868"/>
              <p:cNvGrpSpPr/>
              <p:nvPr/>
            </p:nvGrpSpPr>
            <p:grpSpPr>
              <a:xfrm>
                <a:off x="0" y="0"/>
                <a:ext cx="1248" cy="720"/>
                <a:chOff x="0" y="0"/>
                <a:chExt cx="1248" cy="720"/>
              </a:xfrm>
            </p:grpSpPr>
            <p:sp>
              <p:nvSpPr>
                <p:cNvPr id="16405" name="直接连接符 36869"/>
                <p:cNvSpPr/>
                <p:nvPr/>
              </p:nvSpPr>
              <p:spPr>
                <a:xfrm flipH="1">
                  <a:off x="720" y="0"/>
                  <a:ext cx="0" cy="720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16406" name="组合 36870"/>
                <p:cNvGrpSpPr/>
                <p:nvPr/>
              </p:nvGrpSpPr>
              <p:grpSpPr>
                <a:xfrm>
                  <a:off x="0" y="96"/>
                  <a:ext cx="1248" cy="432"/>
                  <a:chOff x="0" y="0"/>
                  <a:chExt cx="1248" cy="432"/>
                </a:xfrm>
              </p:grpSpPr>
              <p:sp>
                <p:nvSpPr>
                  <p:cNvPr id="16407" name="直接连接符 36871"/>
                  <p:cNvSpPr/>
                  <p:nvPr/>
                </p:nvSpPr>
                <p:spPr>
                  <a:xfrm>
                    <a:off x="0" y="144"/>
                    <a:ext cx="144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08" name="直接连接符 36872"/>
                  <p:cNvSpPr/>
                  <p:nvPr/>
                </p:nvSpPr>
                <p:spPr>
                  <a:xfrm flipH="1">
                    <a:off x="576" y="0"/>
                    <a:ext cx="0" cy="336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09" name="直接连接符 36873"/>
                  <p:cNvSpPr/>
                  <p:nvPr/>
                </p:nvSpPr>
                <p:spPr>
                  <a:xfrm flipH="1">
                    <a:off x="864" y="0"/>
                    <a:ext cx="0" cy="336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0" name="直接连接符 36874"/>
                  <p:cNvSpPr/>
                  <p:nvPr/>
                </p:nvSpPr>
                <p:spPr>
                  <a:xfrm flipH="1">
                    <a:off x="432" y="0"/>
                    <a:ext cx="0" cy="336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1" name="直接连接符 36875"/>
                  <p:cNvSpPr/>
                  <p:nvPr/>
                </p:nvSpPr>
                <p:spPr>
                  <a:xfrm flipH="1">
                    <a:off x="1008" y="0"/>
                    <a:ext cx="0" cy="336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2" name="直接连接符 36876"/>
                  <p:cNvSpPr/>
                  <p:nvPr/>
                </p:nvSpPr>
                <p:spPr>
                  <a:xfrm>
                    <a:off x="288" y="48"/>
                    <a:ext cx="48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3" name="直接连接符 36877"/>
                  <p:cNvSpPr/>
                  <p:nvPr/>
                </p:nvSpPr>
                <p:spPr>
                  <a:xfrm flipH="1">
                    <a:off x="1200" y="96"/>
                    <a:ext cx="48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4" name="直接连接符 36878"/>
                  <p:cNvSpPr/>
                  <p:nvPr/>
                </p:nvSpPr>
                <p:spPr>
                  <a:xfrm>
                    <a:off x="144" y="96"/>
                    <a:ext cx="96" cy="288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6415" name="直接连接符 36879"/>
                  <p:cNvSpPr/>
                  <p:nvPr/>
                </p:nvSpPr>
                <p:spPr>
                  <a:xfrm flipH="1">
                    <a:off x="1104" y="48"/>
                    <a:ext cx="48" cy="336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sp>
            <p:nvSpPr>
              <p:cNvPr id="16404" name="直接连接符 36880"/>
              <p:cNvSpPr/>
              <p:nvPr/>
            </p:nvSpPr>
            <p:spPr>
              <a:xfrm flipH="1">
                <a:off x="1296" y="240"/>
                <a:ext cx="96" cy="28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6398" name="组合 36881"/>
            <p:cNvGrpSpPr/>
            <p:nvPr/>
          </p:nvGrpSpPr>
          <p:grpSpPr>
            <a:xfrm>
              <a:off x="0" y="0"/>
              <a:ext cx="3960" cy="1898"/>
              <a:chOff x="0" y="0"/>
              <a:chExt cx="3960" cy="1898"/>
            </a:xfrm>
          </p:grpSpPr>
          <p:sp>
            <p:nvSpPr>
              <p:cNvPr id="16399" name="未知"/>
              <p:cNvSpPr/>
              <p:nvPr/>
            </p:nvSpPr>
            <p:spPr>
              <a:xfrm>
                <a:off x="0" y="0"/>
                <a:ext cx="3960" cy="805"/>
              </a:xfrm>
              <a:custGeom>
                <a:avLst/>
                <a:gdLst>
                  <a:gd name="txL" fmla="*/ 0 w 4140"/>
                  <a:gd name="txT" fmla="*/ 0 h 962"/>
                  <a:gd name="txR" fmla="*/ 4140 w 4140"/>
                  <a:gd name="txB" fmla="*/ 962 h 962"/>
                </a:gdLst>
                <a:ahLst/>
                <a:cxnLst>
                  <a:cxn ang="0">
                    <a:pos x="0" y="674"/>
                  </a:cxn>
                  <a:cxn ang="0">
                    <a:pos x="2066" y="22"/>
                  </a:cxn>
                  <a:cxn ang="0">
                    <a:pos x="3960" y="805"/>
                  </a:cxn>
                </a:cxnLst>
                <a:rect l="txL" t="txT" r="txR" b="txB"/>
                <a:pathLst>
                  <a:path w="4140" h="962">
                    <a:moveTo>
                      <a:pt x="0" y="806"/>
                    </a:moveTo>
                    <a:cubicBezTo>
                      <a:pt x="735" y="403"/>
                      <a:pt x="1470" y="0"/>
                      <a:pt x="2160" y="26"/>
                    </a:cubicBezTo>
                    <a:cubicBezTo>
                      <a:pt x="2850" y="52"/>
                      <a:pt x="3810" y="806"/>
                      <a:pt x="4140" y="962"/>
                    </a:cubicBezTo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>
                  <a:latin typeface="Arial" pitchFamily="34" charset="0"/>
                </a:endParaRPr>
              </a:p>
            </p:txBody>
          </p:sp>
          <p:sp>
            <p:nvSpPr>
              <p:cNvPr id="16400" name="直接连接符 36883"/>
              <p:cNvSpPr/>
              <p:nvPr/>
            </p:nvSpPr>
            <p:spPr>
              <a:xfrm>
                <a:off x="0" y="692"/>
                <a:ext cx="720" cy="120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401" name="直接连接符 36884"/>
              <p:cNvSpPr/>
              <p:nvPr/>
            </p:nvSpPr>
            <p:spPr>
              <a:xfrm flipH="1">
                <a:off x="3240" y="806"/>
                <a:ext cx="720" cy="107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6402" name="直接连接符 36885"/>
              <p:cNvSpPr/>
              <p:nvPr/>
            </p:nvSpPr>
            <p:spPr>
              <a:xfrm flipV="1">
                <a:off x="651" y="1879"/>
                <a:ext cx="2628" cy="19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6388" name="直接连接符 36886"/>
          <p:cNvSpPr/>
          <p:nvPr/>
        </p:nvSpPr>
        <p:spPr>
          <a:xfrm flipH="1" flipV="1">
            <a:off x="4068763" y="5457825"/>
            <a:ext cx="309562" cy="887413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6389" name="矩形 36887"/>
          <p:cNvSpPr/>
          <p:nvPr/>
        </p:nvSpPr>
        <p:spPr>
          <a:xfrm>
            <a:off x="179388" y="2847975"/>
            <a:ext cx="8628062" cy="26971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宋体" pitchFamily="2" charset="-122"/>
              </a:rPr>
              <a:t>  2</a:t>
            </a:r>
            <a:r>
              <a:rPr lang="zh-CN" altLang="en-US" sz="2800">
                <a:latin typeface="宋体" pitchFamily="2" charset="-122"/>
              </a:rPr>
              <a:t>、如果用调节好的天平称物体的质量时，指针偏转情况如下图所示。应</a:t>
            </a:r>
            <a:r>
              <a:rPr lang="en-US" altLang="zh-CN" sz="2800">
                <a:latin typeface="宋体" pitchFamily="2" charset="-122"/>
              </a:rPr>
              <a:t>____________</a:t>
            </a:r>
            <a:r>
              <a:rPr lang="zh-CN" altLang="en-US" sz="2800">
                <a:latin typeface="宋体" pitchFamily="2" charset="-122"/>
              </a:rPr>
              <a:t>或将</a:t>
            </a:r>
            <a:r>
              <a:rPr lang="en-US" altLang="zh-CN" sz="2800">
                <a:latin typeface="宋体" pitchFamily="2" charset="-122"/>
              </a:rPr>
              <a:t>_______(</a:t>
            </a:r>
            <a:r>
              <a:rPr lang="zh-CN" altLang="en-US" sz="2800">
                <a:latin typeface="宋体" pitchFamily="2" charset="-122"/>
              </a:rPr>
              <a:t>游码或平衡螺母）向</a:t>
            </a:r>
            <a:r>
              <a:rPr lang="en-US" altLang="zh-CN" sz="2800">
                <a:latin typeface="宋体" pitchFamily="2" charset="-122"/>
              </a:rPr>
              <a:t>_____</a:t>
            </a:r>
            <a:r>
              <a:rPr lang="zh-CN" altLang="en-US" sz="2800">
                <a:latin typeface="宋体" pitchFamily="2" charset="-122"/>
              </a:rPr>
              <a:t>移。</a:t>
            </a:r>
          </a:p>
        </p:txBody>
      </p:sp>
      <p:sp>
        <p:nvSpPr>
          <p:cNvPr id="36889" name="矩形 36888"/>
          <p:cNvSpPr/>
          <p:nvPr/>
        </p:nvSpPr>
        <p:spPr>
          <a:xfrm>
            <a:off x="809625" y="1912938"/>
            <a:ext cx="2160588" cy="587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平衡螺母</a:t>
            </a:r>
          </a:p>
        </p:txBody>
      </p:sp>
      <p:sp>
        <p:nvSpPr>
          <p:cNvPr id="36890" name="矩形 36889"/>
          <p:cNvSpPr/>
          <p:nvPr/>
        </p:nvSpPr>
        <p:spPr>
          <a:xfrm>
            <a:off x="6288088" y="1914525"/>
            <a:ext cx="1511300" cy="587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右</a:t>
            </a:r>
          </a:p>
        </p:txBody>
      </p:sp>
      <p:sp>
        <p:nvSpPr>
          <p:cNvPr id="36891" name="矩形 36890"/>
          <p:cNvSpPr/>
          <p:nvPr/>
        </p:nvSpPr>
        <p:spPr>
          <a:xfrm>
            <a:off x="6183313" y="3606800"/>
            <a:ext cx="2232025" cy="587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游码</a:t>
            </a:r>
          </a:p>
        </p:txBody>
      </p:sp>
      <p:sp>
        <p:nvSpPr>
          <p:cNvPr id="36892" name="矩形 36891"/>
          <p:cNvSpPr/>
          <p:nvPr/>
        </p:nvSpPr>
        <p:spPr>
          <a:xfrm>
            <a:off x="2479675" y="4214813"/>
            <a:ext cx="2819400" cy="587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右</a:t>
            </a:r>
          </a:p>
        </p:txBody>
      </p:sp>
      <p:sp>
        <p:nvSpPr>
          <p:cNvPr id="36893" name="矩形 36892"/>
          <p:cNvSpPr/>
          <p:nvPr/>
        </p:nvSpPr>
        <p:spPr>
          <a:xfrm>
            <a:off x="3300413" y="3533775"/>
            <a:ext cx="3162300" cy="587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增加砝码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323850" y="684213"/>
            <a:ext cx="1184275" cy="5349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微软雅黑"/>
                <a:cs typeface="+mn-cs"/>
                <a:sym typeface="Times New Roman" pitchFamily="18" charset="0"/>
              </a:rPr>
              <a:t>练一练</a:t>
            </a:r>
          </a:p>
        </p:txBody>
      </p:sp>
    </p:spTree>
    <p:extLst>
      <p:ext uri="{BB962C8B-B14F-4D97-AF65-F5344CB8AC3E}">
        <p14:creationId xmlns:p14="http://schemas.microsoft.com/office/powerpoint/2010/main" val="340876422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9" grpId="0"/>
      <p:bldP spid="36890" grpId="0"/>
      <p:bldP spid="36891" grpId="0"/>
      <p:bldP spid="36892" grpId="0"/>
      <p:bldP spid="368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/>
          <p:nvPr/>
        </p:nvSpPr>
        <p:spPr>
          <a:xfrm>
            <a:off x="169863" y="3325813"/>
            <a:ext cx="85105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4</a:t>
            </a:r>
            <a:r>
              <a:rPr lang="zh-CN" altLang="en-US" sz="3200">
                <a:latin typeface="宋体" pitchFamily="2" charset="-122"/>
              </a:rPr>
              <a:t>、如果物体与砝码位置放反了，那么如何正确读数？</a:t>
            </a:r>
          </a:p>
        </p:txBody>
      </p:sp>
      <p:sp>
        <p:nvSpPr>
          <p:cNvPr id="233483" name="Text Box 11"/>
          <p:cNvSpPr txBox="1"/>
          <p:nvPr/>
        </p:nvSpPr>
        <p:spPr>
          <a:xfrm>
            <a:off x="177800" y="5694363"/>
            <a:ext cx="896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右盘物体的质量</a:t>
            </a:r>
            <a:r>
              <a:rPr lang="zh-CN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左盘砝码质量－游码所对应示数</a:t>
            </a:r>
          </a:p>
        </p:txBody>
      </p:sp>
      <p:sp>
        <p:nvSpPr>
          <p:cNvPr id="233484" name="Text Box 12"/>
          <p:cNvSpPr txBox="1"/>
          <p:nvPr/>
        </p:nvSpPr>
        <p:spPr>
          <a:xfrm>
            <a:off x="249238" y="4976813"/>
            <a:ext cx="88947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左盘物体的质量</a:t>
            </a:r>
            <a:r>
              <a:rPr lang="zh-CN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右盘砝码质量</a:t>
            </a:r>
            <a:r>
              <a:rPr lang="zh-CN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游码所对应示数</a:t>
            </a:r>
          </a:p>
        </p:txBody>
      </p:sp>
      <p:sp>
        <p:nvSpPr>
          <p:cNvPr id="15365" name="AutoShape 13"/>
          <p:cNvSpPr/>
          <p:nvPr/>
        </p:nvSpPr>
        <p:spPr>
          <a:xfrm flipV="1">
            <a:off x="2490788" y="4017963"/>
            <a:ext cx="1520825" cy="738187"/>
          </a:xfrm>
          <a:prstGeom prst="wedgeRoundRectCallout">
            <a:avLst>
              <a:gd name="adj1" fmla="val -77245"/>
              <a:gd name="adj2" fmla="val -10484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砝码</a:t>
            </a:r>
          </a:p>
        </p:txBody>
      </p:sp>
      <p:sp>
        <p:nvSpPr>
          <p:cNvPr id="15366" name="AutoShape 14"/>
          <p:cNvSpPr/>
          <p:nvPr/>
        </p:nvSpPr>
        <p:spPr>
          <a:xfrm flipV="1">
            <a:off x="5086350" y="3967163"/>
            <a:ext cx="1577975" cy="782637"/>
          </a:xfrm>
          <a:prstGeom prst="wedgeRoundRectCallout">
            <a:avLst>
              <a:gd name="adj1" fmla="val -118514"/>
              <a:gd name="adj2" fmla="val -10233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物体</a:t>
            </a:r>
          </a:p>
        </p:txBody>
      </p:sp>
      <p:sp>
        <p:nvSpPr>
          <p:cNvPr id="15368" name="Rectangle 19"/>
          <p:cNvSpPr/>
          <p:nvPr/>
        </p:nvSpPr>
        <p:spPr>
          <a:xfrm>
            <a:off x="255588" y="704850"/>
            <a:ext cx="84058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3</a:t>
            </a:r>
            <a:r>
              <a:rPr lang="zh-CN" altLang="en-US" sz="3200">
                <a:latin typeface="宋体" pitchFamily="2" charset="-122"/>
              </a:rPr>
              <a:t>、游码读数时应从哪一侧开始读数？下图游码的示数为</a:t>
            </a:r>
            <a:r>
              <a:rPr lang="zh-CN" altLang="zh-CN" sz="3200">
                <a:latin typeface="宋体" pitchFamily="2" charset="-122"/>
              </a:rPr>
              <a:t>___</a:t>
            </a:r>
            <a:r>
              <a:rPr lang="zh-CN" altLang="en-US" sz="3200">
                <a:latin typeface="宋体" pitchFamily="2" charset="-122"/>
              </a:rPr>
              <a:t>克。</a:t>
            </a:r>
          </a:p>
        </p:txBody>
      </p:sp>
      <p:pic>
        <p:nvPicPr>
          <p:cNvPr id="15369" name="Picture 20" descr="youm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0" y="1762125"/>
            <a:ext cx="8123238" cy="1433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93" name="Text Box 21"/>
          <p:cNvSpPr txBox="1"/>
          <p:nvPr/>
        </p:nvSpPr>
        <p:spPr>
          <a:xfrm>
            <a:off x="2396490" y="1201738"/>
            <a:ext cx="914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2.4</a:t>
            </a:r>
          </a:p>
        </p:txBody>
      </p:sp>
    </p:spTree>
    <p:extLst>
      <p:ext uri="{BB962C8B-B14F-4D97-AF65-F5344CB8AC3E}">
        <p14:creationId xmlns:p14="http://schemas.microsoft.com/office/powerpoint/2010/main" val="3677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83" grpId="0"/>
      <p:bldP spid="233484" grpId="0"/>
      <p:bldP spid="15365" grpId="0" animBg="1"/>
      <p:bldP spid="15366" grpId="0" animBg="1"/>
      <p:bldP spid="2334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/>
          <p:nvPr/>
        </p:nvSpPr>
        <p:spPr>
          <a:xfrm>
            <a:off x="0" y="225108"/>
            <a:ext cx="2701925" cy="577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zh-CN" altLang="en-US" sz="2800">
                <a:solidFill>
                  <a:srgbClr val="E327D6"/>
                </a:solidFill>
                <a:latin typeface="Arial" pitchFamily="34" charset="0"/>
              </a:rPr>
              <a:t>实验后思考</a:t>
            </a:r>
          </a:p>
        </p:txBody>
      </p:sp>
      <p:sp>
        <p:nvSpPr>
          <p:cNvPr id="247819" name="Text Box 11"/>
          <p:cNvSpPr txBox="1"/>
          <p:nvPr/>
        </p:nvSpPr>
        <p:spPr>
          <a:xfrm>
            <a:off x="532448" y="1858010"/>
            <a:ext cx="7102475" cy="304609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答：在以下两种情况下可确认天平已平衡：</a:t>
            </a:r>
          </a:p>
          <a:p>
            <a:pPr>
              <a:spcBef>
                <a:spcPct val="50000"/>
              </a:spcBef>
            </a:pPr>
            <a:r>
              <a:rPr lang="zh-CN" altLang="zh-CN" sz="32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静止时</a:t>
            </a:r>
            <a:r>
              <a:rPr lang="zh-CN" altLang="zh-CN" sz="32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指针指向标尺中央的刻度线。</a:t>
            </a:r>
          </a:p>
          <a:p>
            <a:pPr>
              <a:spcBef>
                <a:spcPct val="50000"/>
              </a:spcBef>
            </a:pPr>
            <a:r>
              <a:rPr lang="zh-CN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指针在标尺中央红线左右摆动的幅度相等。</a:t>
            </a:r>
          </a:p>
        </p:txBody>
      </p:sp>
      <p:sp>
        <p:nvSpPr>
          <p:cNvPr id="18436" name="Text Box 12"/>
          <p:cNvSpPr txBox="1"/>
          <p:nvPr/>
        </p:nvSpPr>
        <p:spPr>
          <a:xfrm>
            <a:off x="193675" y="901700"/>
            <a:ext cx="8262938" cy="107632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itchFamily="2" charset="-122"/>
              </a:rPr>
              <a:t>1.</a:t>
            </a:r>
            <a:r>
              <a:rPr lang="zh-CN" altLang="en-US" sz="3200">
                <a:latin typeface="宋体" pitchFamily="2" charset="-122"/>
              </a:rPr>
              <a:t>判断天平平衡时，要等指针完全静止再进行判断的吗？</a:t>
            </a:r>
          </a:p>
        </p:txBody>
      </p:sp>
      <p:sp>
        <p:nvSpPr>
          <p:cNvPr id="247821" name="Text Box 13"/>
          <p:cNvSpPr txBox="1"/>
          <p:nvPr/>
        </p:nvSpPr>
        <p:spPr>
          <a:xfrm>
            <a:off x="333058" y="4861878"/>
            <a:ext cx="8239125" cy="58356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>
                <a:latin typeface="宋体" pitchFamily="2" charset="-122"/>
              </a:rPr>
              <a:t>2.</a:t>
            </a:r>
            <a:r>
              <a:rPr lang="zh-CN" altLang="en-US" sz="3200">
                <a:latin typeface="宋体" pitchFamily="2" charset="-122"/>
              </a:rPr>
              <a:t>如何按照正确的顺序</a:t>
            </a:r>
            <a:r>
              <a:rPr lang="en-US" altLang="en-US" sz="3200" err="1">
                <a:latin typeface="宋体" pitchFamily="2" charset="-122"/>
              </a:rPr>
              <a:t>向右盘</a:t>
            </a:r>
            <a:r>
              <a:rPr lang="zh-CN" altLang="en-US" sz="3200" err="1">
                <a:latin typeface="宋体" pitchFamily="2" charset="-122"/>
              </a:rPr>
              <a:t>里</a:t>
            </a:r>
            <a:r>
              <a:rPr lang="en-US" altLang="en-US" sz="3200" err="1">
                <a:latin typeface="宋体" pitchFamily="2" charset="-122"/>
              </a:rPr>
              <a:t>加砝码？</a:t>
            </a:r>
            <a:endParaRPr lang="zh-CN" altLang="en-US" sz="3200">
              <a:latin typeface="宋体" pitchFamily="2" charset="-122"/>
            </a:endParaRPr>
          </a:p>
        </p:txBody>
      </p:sp>
      <p:sp>
        <p:nvSpPr>
          <p:cNvPr id="247822" name="Text Box 14"/>
          <p:cNvSpPr txBox="1"/>
          <p:nvPr/>
        </p:nvSpPr>
        <p:spPr>
          <a:xfrm>
            <a:off x="646113" y="5554663"/>
            <a:ext cx="7102475" cy="58356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答：须按由大到小的顺序</a:t>
            </a:r>
          </a:p>
        </p:txBody>
      </p:sp>
    </p:spTree>
    <p:extLst>
      <p:ext uri="{BB962C8B-B14F-4D97-AF65-F5344CB8AC3E}">
        <p14:creationId xmlns:p14="http://schemas.microsoft.com/office/powerpoint/2010/main" val="430889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9" grpId="0"/>
      <p:bldP spid="247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/>
          <p:nvPr/>
        </p:nvSpPr>
        <p:spPr>
          <a:xfrm>
            <a:off x="334963" y="463550"/>
            <a:ext cx="7842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宋体" pitchFamily="2" charset="-122"/>
              </a:rPr>
              <a:t>3</a:t>
            </a:r>
            <a:r>
              <a:rPr lang="zh-CN" altLang="en-US" sz="3200">
                <a:latin typeface="宋体" pitchFamily="2" charset="-122"/>
              </a:rPr>
              <a:t>、天平在使用前的调节可不可以调节游码？</a:t>
            </a:r>
          </a:p>
        </p:txBody>
      </p:sp>
      <p:sp>
        <p:nvSpPr>
          <p:cNvPr id="19459" name="Text Box 4"/>
          <p:cNvSpPr txBox="1"/>
          <p:nvPr/>
        </p:nvSpPr>
        <p:spPr>
          <a:xfrm>
            <a:off x="257175" y="1787525"/>
            <a:ext cx="91979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宋体" pitchFamily="2" charset="-122"/>
              </a:rPr>
              <a:t>4</a:t>
            </a:r>
            <a:r>
              <a:rPr lang="zh-CN" altLang="en-US" sz="3200">
                <a:latin typeface="宋体" pitchFamily="2" charset="-122"/>
              </a:rPr>
              <a:t>、用天平测量物体的质量时可不可以调节平衡螺母？</a:t>
            </a:r>
          </a:p>
        </p:txBody>
      </p:sp>
      <p:sp>
        <p:nvSpPr>
          <p:cNvPr id="19460" name="Text Box 5"/>
          <p:cNvSpPr txBox="1"/>
          <p:nvPr/>
        </p:nvSpPr>
        <p:spPr>
          <a:xfrm>
            <a:off x="361950" y="2838450"/>
            <a:ext cx="84645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宋体" pitchFamily="2" charset="-122"/>
              </a:rPr>
              <a:t>5</a:t>
            </a:r>
            <a:r>
              <a:rPr lang="zh-CN" altLang="en-US" sz="3200">
                <a:latin typeface="宋体" pitchFamily="2" charset="-122"/>
              </a:rPr>
              <a:t>、如何较为精确地测量一枚大头针的质量？怎么样精确测量一枚普通邮票的质量？</a:t>
            </a:r>
          </a:p>
        </p:txBody>
      </p:sp>
      <p:sp>
        <p:nvSpPr>
          <p:cNvPr id="248838" name="Text Box 6"/>
          <p:cNvSpPr txBox="1"/>
          <p:nvPr/>
        </p:nvSpPr>
        <p:spPr>
          <a:xfrm>
            <a:off x="987425" y="1241425"/>
            <a:ext cx="6940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答：不能</a:t>
            </a:r>
          </a:p>
        </p:txBody>
      </p:sp>
      <p:sp>
        <p:nvSpPr>
          <p:cNvPr id="248839" name="Text Box 7"/>
          <p:cNvSpPr txBox="1"/>
          <p:nvPr/>
        </p:nvSpPr>
        <p:spPr>
          <a:xfrm>
            <a:off x="973138" y="2298700"/>
            <a:ext cx="70723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答：不可以</a:t>
            </a:r>
          </a:p>
        </p:txBody>
      </p:sp>
      <p:sp>
        <p:nvSpPr>
          <p:cNvPr id="248840" name="Text Box 8"/>
          <p:cNvSpPr txBox="1"/>
          <p:nvPr/>
        </p:nvSpPr>
        <p:spPr>
          <a:xfrm>
            <a:off x="509588" y="5407025"/>
            <a:ext cx="8256587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答：累积法。先测量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枚大头针的质量，再用总质量除以总个数，即为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枚大头针质量。</a:t>
            </a:r>
          </a:p>
        </p:txBody>
      </p:sp>
      <p:pic>
        <p:nvPicPr>
          <p:cNvPr id="19464" name="Picture 9" descr="93-11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508" y="3859213"/>
            <a:ext cx="1966912" cy="1455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10" descr="u=918111332,4204408721&amp;fm=0&amp;gp=0"/>
          <p:cNvPicPr>
            <a:picLocks noChangeAspect="1"/>
          </p:cNvPicPr>
          <p:nvPr/>
        </p:nvPicPr>
        <p:blipFill>
          <a:blip r:embed="rId3">
            <a:lum bright="-12000" contrast="18000"/>
          </a:blip>
          <a:stretch>
            <a:fillRect/>
          </a:stretch>
        </p:blipFill>
        <p:spPr>
          <a:xfrm>
            <a:off x="1860550" y="3859213"/>
            <a:ext cx="1593850" cy="15938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73509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8" grpId="0"/>
      <p:bldP spid="248839" grpId="0"/>
      <p:bldP spid="2488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29 复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813" y="1011238"/>
            <a:ext cx="4114800" cy="460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6" descr="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" y="993775"/>
            <a:ext cx="3489325" cy="469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Text Box 20"/>
          <p:cNvSpPr txBox="1"/>
          <p:nvPr/>
        </p:nvSpPr>
        <p:spPr>
          <a:xfrm>
            <a:off x="-135572" y="160020"/>
            <a:ext cx="54276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三、量筒和量杯的介绍</a:t>
            </a:r>
          </a:p>
        </p:txBody>
      </p:sp>
    </p:spTree>
    <p:extLst>
      <p:ext uri="{BB962C8B-B14F-4D97-AF65-F5344CB8AC3E}">
        <p14:creationId xmlns:p14="http://schemas.microsoft.com/office/powerpoint/2010/main" val="285312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165" y="842645"/>
            <a:ext cx="8081963" cy="5005388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 b="1"/>
              <a:t>一、回顾与思考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/>
              <a:t>二、托盘天平的使用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/>
              <a:t>三、测量固体和液体的质量</a:t>
            </a:r>
          </a:p>
          <a:p>
            <a:pPr algn="l">
              <a:lnSpc>
                <a:spcPct val="130000"/>
              </a:lnSpc>
            </a:pPr>
            <a:r>
              <a:rPr lang="zh-CN" altLang="en-US" sz="4000" b="1"/>
              <a:t>四、量筒和量杯的介绍</a:t>
            </a:r>
          </a:p>
          <a:p>
            <a:pPr algn="l">
              <a:lnSpc>
                <a:spcPct val="130000"/>
              </a:lnSpc>
            </a:pPr>
            <a:r>
              <a:rPr sz="4000" b="1">
                <a:sym typeface="+mn-ea"/>
              </a:rPr>
              <a:t>五、量筒与量杯的使用方法</a:t>
            </a:r>
            <a:endParaRPr lang="zh-CN" altLang="en-US" sz="4000" b="1"/>
          </a:p>
          <a:p>
            <a:pPr algn="l">
              <a:lnSpc>
                <a:spcPct val="130000"/>
              </a:lnSpc>
            </a:pPr>
            <a:r>
              <a:rPr sz="4000" b="1">
                <a:sym typeface="+mn-ea"/>
              </a:rPr>
              <a:t>六、课堂训练</a:t>
            </a:r>
            <a:endParaRPr lang="zh-CN" altLang="en-US" sz="4000" b="1"/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algn="l">
              <a:lnSpc>
                <a:spcPct val="130000"/>
              </a:lnSpc>
            </a:pPr>
            <a:endParaRPr lang="zh-CN" altLang="en-US" sz="4000" b="1"/>
          </a:p>
          <a:p>
            <a:pPr marL="0" indent="0" algn="l">
              <a:lnSpc>
                <a:spcPct val="130000"/>
              </a:lnSpc>
              <a:buNone/>
            </a:pP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285115" y="94615"/>
            <a:ext cx="398843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</a:pPr>
            <a:r>
              <a:rPr lang="zh-CN" altLang="en-US" sz="4400" b="1" smtClean="0">
                <a:solidFill>
                  <a:schemeClr val="accent1"/>
                </a:solidFill>
                <a:latin typeface="+mn-ea"/>
                <a:ea typeface="+mn-ea"/>
              </a:rPr>
              <a:t>知识清单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99900" y="104521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23526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/>
        </p:nvSpPr>
        <p:spPr>
          <a:xfrm>
            <a:off x="4920526" y="2218102"/>
            <a:ext cx="3690410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alt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物体占据</a:t>
            </a:r>
            <a:r>
              <a:rPr lang="zh-CN" altLang="en-US" sz="28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的</a:t>
            </a:r>
            <a:r>
              <a:rPr lang="zh-CN" altLang="en-US" sz="28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空间大小</a:t>
            </a:r>
            <a:endParaRPr sz="28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28" name="Shape 228"/>
          <p:cNvSpPr/>
          <p:nvPr/>
        </p:nvSpPr>
        <p:spPr>
          <a:xfrm>
            <a:off x="3716905" y="2213865"/>
            <a:ext cx="1211253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0000"/>
          </a:bodyPr>
          <a:lstStyle>
            <a:lvl1pPr marL="593725" indent="-593725" algn="l">
              <a:spcBef>
                <a:spcPts val="3000"/>
              </a:spcBef>
              <a:buSzPct val="25000"/>
              <a:buBlip>
                <a:blip r:embed="rId2"/>
              </a:buBlip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marL="0" indent="0">
              <a:buNone/>
            </a:pPr>
            <a:r>
              <a:rPr lang="zh-CN" altLang="en-US" sz="28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体积</a:t>
            </a:r>
            <a:r>
              <a:rPr sz="28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：</a:t>
            </a:r>
            <a:endParaRPr sz="28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3356865" y="1223755"/>
            <a:ext cx="2621257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rmAutofit fontScale="90000"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alt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sz="28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符号</a:t>
            </a:r>
            <a:r>
              <a:rPr lang="x-none" sz="280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V</a:t>
            </a:r>
            <a:r>
              <a:rPr lang="zh-CN" alt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）</a:t>
            </a:r>
            <a:endParaRPr sz="280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554908" y="1208551"/>
            <a:ext cx="2756951" cy="502295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>
            <a:no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1</a:t>
            </a:r>
            <a:r>
              <a:rPr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、</a:t>
            </a:r>
            <a:r>
              <a:rPr lang="zh-CN" alt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体积与容积</a:t>
            </a:r>
            <a:endParaRPr sz="280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8600" t="9610" r="19400"/>
          <a:stretch>
            <a:fillRect/>
          </a:stretch>
        </p:blipFill>
        <p:spPr>
          <a:xfrm>
            <a:off x="521550" y="2393885"/>
            <a:ext cx="2752257" cy="2672352"/>
          </a:xfrm>
          <a:prstGeom prst="rect">
            <a:avLst/>
          </a:prstGeom>
        </p:spPr>
      </p:pic>
      <p:sp>
        <p:nvSpPr>
          <p:cNvPr id="16" name="Shape 1385"/>
          <p:cNvSpPr/>
          <p:nvPr/>
        </p:nvSpPr>
        <p:spPr>
          <a:xfrm>
            <a:off x="3716905" y="3654025"/>
            <a:ext cx="1350922" cy="58506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marL="593725" indent="-593725" algn="l">
              <a:spcBef>
                <a:spcPts val="3000"/>
              </a:spcBef>
              <a:buSzPct val="25000"/>
              <a:buBlip>
                <a:blip r:embed="rId2"/>
              </a:buBlip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marL="0" indent="0">
              <a:buNone/>
            </a:pPr>
            <a:r>
              <a:rPr sz="2800" err="1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</a:rPr>
              <a:t>容积：</a:t>
            </a:r>
          </a:p>
        </p:txBody>
      </p:sp>
      <p:sp>
        <p:nvSpPr>
          <p:cNvPr id="17" name="Shape 1387"/>
          <p:cNvSpPr/>
          <p:nvPr/>
        </p:nvSpPr>
        <p:spPr>
          <a:xfrm>
            <a:off x="4977045" y="3609020"/>
            <a:ext cx="3510390" cy="67507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2800" err="1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容器内部空间的大小</a:t>
            </a:r>
          </a:p>
        </p:txBody>
      </p:sp>
      <p:sp>
        <p:nvSpPr>
          <p:cNvPr id="19" name="Shape 1389"/>
          <p:cNvSpPr/>
          <p:nvPr/>
        </p:nvSpPr>
        <p:spPr>
          <a:xfrm>
            <a:off x="3705391" y="2848172"/>
            <a:ext cx="1125125" cy="630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28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单位:</a:t>
            </a:r>
          </a:p>
        </p:txBody>
      </p:sp>
      <p:sp>
        <p:nvSpPr>
          <p:cNvPr id="20" name="Shape 1390"/>
          <p:cNvSpPr/>
          <p:nvPr/>
        </p:nvSpPr>
        <p:spPr>
          <a:xfrm>
            <a:off x="4830516" y="2848172"/>
            <a:ext cx="2565285" cy="630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、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cm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等</a:t>
            </a:r>
            <a:endParaRPr sz="320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1" name="Shape 1391"/>
          <p:cNvSpPr/>
          <p:nvPr/>
        </p:nvSpPr>
        <p:spPr>
          <a:xfrm>
            <a:off x="3671900" y="4509120"/>
            <a:ext cx="4590510" cy="630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2800" err="1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单位：</a:t>
            </a:r>
            <a:r>
              <a:rPr sz="2800" err="1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升</a:t>
            </a:r>
            <a:r>
              <a:rPr lang="zh-CN" alt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lang="en-US" altLang="zh-CN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L)</a:t>
            </a:r>
            <a:r>
              <a:rPr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、毫升</a:t>
            </a:r>
            <a:r>
              <a:rPr 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(</a:t>
            </a:r>
            <a:r>
              <a:rPr lang="en-US" altLang="zh-CN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m</a:t>
            </a:r>
            <a:r>
              <a:rPr lang="en-US"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L)</a:t>
            </a:r>
            <a:r>
              <a:rPr sz="28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等</a:t>
            </a:r>
            <a:endParaRPr sz="2800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55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:p15="http://schemas.microsoft.com/office/powerpoint/2012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228" grpId="0" animBg="1"/>
      <p:bldP spid="16" grpId="0" animBg="1" advAuto="0"/>
      <p:bldP spid="17" grpId="0" animBg="1" advAuto="0"/>
      <p:bldP spid="19" grpId="0" animBg="1" advAuto="0"/>
      <p:bldP spid="20" grpId="0" animBg="1" advAuto="0"/>
      <p:bldP spid="21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398"/>
          <p:cNvSpPr txBox="1"/>
          <p:nvPr/>
        </p:nvSpPr>
        <p:spPr>
          <a:xfrm>
            <a:off x="836585" y="1808820"/>
            <a:ext cx="7965885" cy="1800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4699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1pPr>
            <a:lvl2pPr marL="9398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2pPr>
            <a:lvl3pPr marL="14097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3pPr>
            <a:lvl4pPr marL="18796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4pPr>
            <a:lvl5pPr marL="23495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5pPr>
            <a:lvl6pPr marL="28194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6pPr>
            <a:lvl7pPr marL="32893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7pPr>
            <a:lvl8pPr marL="37592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8pPr>
            <a:lvl9pPr marL="4229100" marR="0" indent="-469900" algn="l" defTabSz="584200" rtl="0" latinLnBrk="0">
              <a:lnSpc>
                <a:spcPct val="100000"/>
              </a:lnSpc>
              <a:spcBef>
                <a:spcPts val="3000"/>
              </a:spcBef>
              <a:spcAft>
                <a:spcPct val="0"/>
              </a:spcAft>
              <a:buClrTx/>
              <a:buSzPct val="25000"/>
              <a:buFontTx/>
              <a:buBlip>
                <a:blip r:embed="rId2"/>
              </a:buBlip>
              <a:defRPr sz="3800" b="0" i="0" u="none" strike="noStrike" cap="none" spc="0" baseline="0">
                <a:ln>
                  <a:noFill/>
                </a:ln>
                <a:solidFill>
                  <a:srgbClr val="3E231A"/>
                </a:solidFill>
                <a:uFillTx/>
                <a:latin typeface="+mn-lt"/>
                <a:ea typeface="+mn-ea"/>
                <a:cs typeface="+mn-cs"/>
                <a:sym typeface="Papyrus" panose="03070502060502030205"/>
              </a:defRPr>
            </a:lvl9pPr>
          </a:lstStyle>
          <a:p>
            <a:pPr marL="0" indent="0">
              <a:buSzTx/>
              <a:buFontTx/>
              <a:buNone/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de-DE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1L=1 dm</a:t>
            </a:r>
            <a:r>
              <a:rPr lang="de-DE" sz="3200" baseline="320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 </a:t>
            </a:r>
            <a:r>
              <a:rPr lang="de-DE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    1ml=1 cm</a:t>
            </a:r>
            <a:r>
              <a:rPr lang="de-DE" sz="3200" baseline="320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</a:t>
            </a:r>
            <a:r>
              <a:rPr lang="de-DE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    1L=1000ml</a:t>
            </a:r>
          </a:p>
          <a:p>
            <a:pPr marL="0" indent="0">
              <a:buSzTx/>
              <a:buNone/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de-DE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1 m</a:t>
            </a:r>
            <a:r>
              <a:rPr lang="de-DE" sz="3200" baseline="320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 </a:t>
            </a:r>
            <a:r>
              <a:rPr lang="de-DE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=10</a:t>
            </a:r>
            <a:r>
              <a:rPr lang="de-DE" sz="3200" baseline="300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</a:t>
            </a:r>
            <a:r>
              <a:rPr lang="de-DE" altLang="zh-CN" sz="320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 dm</a:t>
            </a:r>
            <a:r>
              <a:rPr lang="de-DE" altLang="zh-CN" sz="3200" baseline="3200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 </a:t>
            </a:r>
            <a:r>
              <a:rPr lang="en-US" altLang="zh-CN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=</a:t>
            </a:r>
            <a:r>
              <a:rPr lang="de-DE" altLang="zh-CN" sz="320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1</a:t>
            </a:r>
            <a:r>
              <a:rPr lang="de-DE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0</a:t>
            </a:r>
            <a:r>
              <a:rPr lang="de-DE" sz="3200" baseline="320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6</a:t>
            </a:r>
            <a:r>
              <a:rPr lang="de-DE" sz="32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 cm</a:t>
            </a:r>
            <a:r>
              <a:rPr lang="de-DE" sz="3200" baseline="32000" smtClean="0">
                <a:solidFill>
                  <a:srgbClr val="FF0000"/>
                </a:solidFill>
                <a:latin typeface="微软雅黑"/>
                <a:ea typeface="微软雅黑"/>
                <a:cs typeface="微软雅黑" panose="020B0503020204020204" charset="-122"/>
                <a:sym typeface="American Typewriter"/>
              </a:rPr>
              <a:t>3</a:t>
            </a:r>
            <a:endParaRPr lang="de-DE" sz="3200" baseline="32000">
              <a:solidFill>
                <a:srgbClr val="FF0000"/>
              </a:solidFill>
              <a:latin typeface="微软雅黑"/>
              <a:ea typeface="微软雅黑"/>
              <a:cs typeface="微软雅黑" panose="020B0503020204020204" charset="-122"/>
              <a:sym typeface="American Typewriter"/>
            </a:endParaRPr>
          </a:p>
        </p:txBody>
      </p:sp>
      <p:sp>
        <p:nvSpPr>
          <p:cNvPr id="21" name="Shape 1402"/>
          <p:cNvSpPr/>
          <p:nvPr/>
        </p:nvSpPr>
        <p:spPr>
          <a:xfrm>
            <a:off x="386535" y="1088740"/>
            <a:ext cx="2655295" cy="630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2</a:t>
            </a:r>
            <a:r>
              <a:rPr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、</a:t>
            </a:r>
            <a:r>
              <a:rPr lang="zh-CN" alt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单位换算</a:t>
            </a:r>
            <a:endParaRPr sz="3200">
              <a:solidFill>
                <a:schemeClr val="tx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2" name="Shape 1390"/>
          <p:cNvSpPr/>
          <p:nvPr/>
        </p:nvSpPr>
        <p:spPr>
          <a:xfrm>
            <a:off x="1016605" y="3744035"/>
            <a:ext cx="3465384" cy="810090"/>
          </a:xfrm>
          <a:prstGeom prst="rect">
            <a:avLst/>
          </a:prstGeom>
          <a:solidFill>
            <a:srgbClr val="FCD5B5"/>
          </a:solidFill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500m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＝</a:t>
            </a:r>
            <a:r>
              <a:rPr lang="en-US" altLang="zh-CN" sz="3200" u="sng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     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cm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endParaRPr sz="3200" u="sng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3" name="Shape 1390"/>
          <p:cNvSpPr/>
          <p:nvPr/>
        </p:nvSpPr>
        <p:spPr>
          <a:xfrm>
            <a:off x="5111750" y="3743960"/>
            <a:ext cx="3690620" cy="810260"/>
          </a:xfrm>
          <a:prstGeom prst="rect">
            <a:avLst/>
          </a:prstGeom>
          <a:solidFill>
            <a:srgbClr val="FCD5B5"/>
          </a:solidFill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algn="l"/>
            <a:r>
              <a:rPr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2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0cm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＝ </a:t>
            </a:r>
            <a:r>
              <a:rPr lang="en-US" altLang="zh-CN" sz="3200" u="sng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dm</a:t>
            </a:r>
            <a:r>
              <a:rPr lang="en-US" altLang="zh-CN" sz="3200" baseline="300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endParaRPr sz="3200" u="sng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4" name="Shape 1390"/>
          <p:cNvSpPr/>
          <p:nvPr/>
        </p:nvSpPr>
        <p:spPr>
          <a:xfrm>
            <a:off x="1016605" y="4779150"/>
            <a:ext cx="3465384" cy="810090"/>
          </a:xfrm>
          <a:prstGeom prst="rect">
            <a:avLst/>
          </a:prstGeom>
          <a:solidFill>
            <a:srgbClr val="FCD5B5"/>
          </a:solidFill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500</a:t>
            </a:r>
            <a:r>
              <a:rPr lang="de-DE" altLang="zh-CN" sz="320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ml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＝</a:t>
            </a:r>
            <a:r>
              <a:rPr lang="en-US" altLang="zh-CN" sz="3200" u="sng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     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cm</a:t>
            </a:r>
            <a:r>
              <a:rPr lang="en-US" altLang="zh-CN" sz="3200" baseline="300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endParaRPr sz="3200" u="sng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25" name="Shape 1390"/>
          <p:cNvSpPr/>
          <p:nvPr/>
        </p:nvSpPr>
        <p:spPr>
          <a:xfrm>
            <a:off x="5022215" y="4779010"/>
            <a:ext cx="3672840" cy="810260"/>
          </a:xfrm>
          <a:prstGeom prst="rect">
            <a:avLst/>
          </a:prstGeom>
          <a:solidFill>
            <a:srgbClr val="FCD5B5"/>
          </a:solidFill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5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lang="en-US" altLang="zh-CN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0</a:t>
            </a:r>
            <a:r>
              <a:rPr lang="de-DE" altLang="zh-CN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ml</a:t>
            </a:r>
            <a:r>
              <a:rPr lang="zh-CN" altLang="en-US" sz="3200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＝</a:t>
            </a:r>
            <a:r>
              <a:rPr lang="en-US" altLang="zh-CN" sz="3200" u="sng" smtClean="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      </a:t>
            </a:r>
            <a:r>
              <a:rPr lang="en-US" altLang="zh-CN" sz="32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dm</a:t>
            </a:r>
            <a:r>
              <a:rPr lang="en-US" altLang="zh-CN" sz="3200" baseline="30000">
                <a:solidFill>
                  <a:srgbClr val="000000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endParaRPr lang="en-US" altLang="zh-CN" sz="3200" u="sng">
              <a:solidFill>
                <a:srgbClr val="000000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:p15="http://schemas.microsoft.com/office/powerpoint/2012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 advAuto="0"/>
      <p:bldP spid="23" grpId="0" animBg="1" advAuto="0"/>
      <p:bldP spid="24" grpId="0" animBg="1" advAuto="0"/>
      <p:bldP spid="25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asted-image.png"/>
          <p:cNvPicPr>
            <a:picLocks noChangeAspect="1"/>
          </p:cNvPicPr>
          <p:nvPr/>
        </p:nvPicPr>
        <p:blipFill>
          <a:blip r:embed="rId2"/>
          <a:srcRect l="5937" t="52783" r="75190" b="16344"/>
          <a:stretch>
            <a:fillRect/>
          </a:stretch>
        </p:blipFill>
        <p:spPr>
          <a:xfrm>
            <a:off x="691381" y="1182271"/>
            <a:ext cx="1675015" cy="1277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pasted-image.png"/>
          <p:cNvPicPr>
            <a:picLocks noChangeAspect="1"/>
          </p:cNvPicPr>
          <p:nvPr/>
        </p:nvPicPr>
        <p:blipFill>
          <a:blip r:embed="rId2"/>
          <a:srcRect r="78037" b="61579"/>
          <a:stretch>
            <a:fillRect/>
          </a:stretch>
        </p:blipFill>
        <p:spPr>
          <a:xfrm>
            <a:off x="3555373" y="1229201"/>
            <a:ext cx="1508690" cy="1230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屏幕快照 2017-06-26 上午10.04.43.png"/>
          <p:cNvPicPr>
            <a:picLocks noChangeAspect="1"/>
          </p:cNvPicPr>
          <p:nvPr/>
        </p:nvPicPr>
        <p:blipFill>
          <a:blip r:embed="rId3"/>
          <a:srcRect l="66408" t="61453" r="13090" b="28662"/>
          <a:stretch>
            <a:fillRect/>
          </a:stretch>
        </p:blipFill>
        <p:spPr>
          <a:xfrm>
            <a:off x="701570" y="2708920"/>
            <a:ext cx="1485165" cy="649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屏幕快照 2017-06-26 上午10.04.43.png"/>
          <p:cNvPicPr>
            <a:picLocks noChangeAspect="1"/>
          </p:cNvPicPr>
          <p:nvPr/>
        </p:nvPicPr>
        <p:blipFill>
          <a:blip r:embed="rId3"/>
          <a:srcRect l="67144" t="85611" r="14718" b="4658"/>
          <a:stretch>
            <a:fillRect/>
          </a:stretch>
        </p:blipFill>
        <p:spPr>
          <a:xfrm>
            <a:off x="3581890" y="2708920"/>
            <a:ext cx="1491860" cy="649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asted-image.png"/>
          <p:cNvPicPr>
            <a:picLocks noChangeAspect="1"/>
          </p:cNvPicPr>
          <p:nvPr/>
        </p:nvPicPr>
        <p:blipFill>
          <a:blip r:embed="rId2"/>
          <a:srcRect l="22413" t="1955" r="52614" b="59193"/>
          <a:stretch>
            <a:fillRect/>
          </a:stretch>
        </p:blipFill>
        <p:spPr>
          <a:xfrm>
            <a:off x="6284163" y="1229306"/>
            <a:ext cx="1696241" cy="12301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屏幕快照 2017-06-26 上午10.04.43.png"/>
          <p:cNvPicPr>
            <a:picLocks noChangeAspect="1"/>
          </p:cNvPicPr>
          <p:nvPr/>
        </p:nvPicPr>
        <p:blipFill>
          <a:blip r:embed="rId3"/>
          <a:srcRect l="68021" t="11658" r="14199" b="81921"/>
          <a:stretch>
            <a:fillRect/>
          </a:stretch>
        </p:blipFill>
        <p:spPr>
          <a:xfrm>
            <a:off x="6192180" y="2708920"/>
            <a:ext cx="1997911" cy="585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asted-image.png"/>
          <p:cNvPicPr>
            <a:picLocks noChangeAspect="1"/>
          </p:cNvPicPr>
          <p:nvPr/>
        </p:nvPicPr>
        <p:blipFill>
          <a:blip r:embed="rId2"/>
          <a:srcRect l="50302" r="25636" b="61849"/>
          <a:stretch>
            <a:fillRect/>
          </a:stretch>
        </p:blipFill>
        <p:spPr>
          <a:xfrm>
            <a:off x="701570" y="3474005"/>
            <a:ext cx="1664478" cy="12303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pasted-image.png"/>
          <p:cNvPicPr>
            <a:picLocks noChangeAspect="1"/>
          </p:cNvPicPr>
          <p:nvPr/>
        </p:nvPicPr>
        <p:blipFill>
          <a:blip r:embed="rId2"/>
          <a:srcRect l="75575" b="61071"/>
          <a:stretch>
            <a:fillRect/>
          </a:stretch>
        </p:blipFill>
        <p:spPr>
          <a:xfrm>
            <a:off x="3491880" y="3474005"/>
            <a:ext cx="1655863" cy="12302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屏幕快照 2017-06-26 上午10.04.43.png"/>
          <p:cNvPicPr>
            <a:picLocks noChangeAspect="1"/>
          </p:cNvPicPr>
          <p:nvPr/>
        </p:nvPicPr>
        <p:blipFill>
          <a:blip r:embed="rId3"/>
          <a:srcRect l="58858" t="19005" r="6112" b="69871"/>
          <a:stretch>
            <a:fillRect/>
          </a:stretch>
        </p:blipFill>
        <p:spPr>
          <a:xfrm>
            <a:off x="296055" y="4959171"/>
            <a:ext cx="2432419" cy="7305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屏幕快照 2017-06-26 上午10.04.43.png"/>
          <p:cNvPicPr>
            <a:picLocks noChangeAspect="1"/>
          </p:cNvPicPr>
          <p:nvPr/>
        </p:nvPicPr>
        <p:blipFill>
          <a:blip r:embed="rId3"/>
          <a:srcRect l="60420" t="30514" r="7621" b="48247"/>
          <a:stretch>
            <a:fillRect/>
          </a:stretch>
        </p:blipFill>
        <p:spPr>
          <a:xfrm>
            <a:off x="3086835" y="4779150"/>
            <a:ext cx="2487772" cy="1023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pasted-image.tiff"/>
          <p:cNvPicPr>
            <a:picLocks noChangeAspect="1"/>
          </p:cNvPicPr>
          <p:nvPr/>
        </p:nvPicPr>
        <p:blipFill>
          <a:blip r:embed="rId4"/>
          <a:srcRect l="10903" t="5006" r="10903" b="9694"/>
          <a:stretch>
            <a:fillRect/>
          </a:stretch>
        </p:blipFill>
        <p:spPr>
          <a:xfrm>
            <a:off x="6237185" y="3474005"/>
            <a:ext cx="2160240" cy="1553853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hape 165"/>
          <p:cNvSpPr/>
          <p:nvPr/>
        </p:nvSpPr>
        <p:spPr>
          <a:xfrm>
            <a:off x="6946257" y="5326096"/>
            <a:ext cx="369570" cy="432435"/>
          </a:xfrm>
          <a:prstGeom prst="rect">
            <a:avLst/>
          </a:prstGeom>
          <a:ln w="12700">
            <a:miter lim="400000"/>
          </a:ln>
        </p:spPr>
        <p:txBody>
          <a:bodyPr wrap="none" lIns="31887" tIns="31887" rIns="31887" bIns="31887" anchor="ctr">
            <a:spAutoFit/>
          </a:bodyPr>
          <a:lstStyle/>
          <a:p>
            <a:r>
              <a:t>？</a:t>
            </a:r>
          </a:p>
        </p:txBody>
      </p:sp>
      <p:sp>
        <p:nvSpPr>
          <p:cNvPr id="21" name="Shape 1402"/>
          <p:cNvSpPr/>
          <p:nvPr/>
        </p:nvSpPr>
        <p:spPr>
          <a:xfrm>
            <a:off x="430985" y="344520"/>
            <a:ext cx="2655295" cy="630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normAutofit/>
          </a:bodyPr>
          <a:lstStyle>
            <a:lvl1pPr algn="l">
              <a:spcBef>
                <a:spcPts val="3000"/>
              </a:spcBef>
              <a:defRPr sz="48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US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、</a:t>
            </a:r>
            <a:r>
              <a:rPr lang="zh-CN" sz="3200" smtClean="0">
                <a:solidFill>
                  <a:schemeClr val="tx1"/>
                </a:solidFill>
                <a:latin typeface="微软雅黑"/>
                <a:ea typeface="微软雅黑"/>
                <a:cs typeface="微软雅黑" panose="020B0503020204020204" charset="-122"/>
              </a:rPr>
              <a:t>体积公式</a:t>
            </a:r>
          </a:p>
        </p:txBody>
      </p:sp>
    </p:spTree>
    <p:extLst>
      <p:ext uri="{BB962C8B-B14F-4D97-AF65-F5344CB8AC3E}">
        <p14:creationId xmlns:p14="http://schemas.microsoft.com/office/powerpoint/2010/main" val="40005373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 advAuto="0"/>
      <p:bldP spid="157" grpId="0" animBg="1" advAuto="0"/>
      <p:bldP spid="159" grpId="0" animBg="1" advAuto="0"/>
      <p:bldP spid="162" grpId="0" animBg="1" advAuto="0"/>
      <p:bldP spid="163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/>
          <p:nvPr/>
        </p:nvSpPr>
        <p:spPr>
          <a:xfrm>
            <a:off x="731838" y="2851150"/>
            <a:ext cx="4911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  </a:t>
            </a: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、量筒刻度是均匀的</a:t>
            </a:r>
          </a:p>
        </p:txBody>
      </p:sp>
      <p:sp>
        <p:nvSpPr>
          <p:cNvPr id="21507" name="Text Box 4"/>
          <p:cNvSpPr txBox="1"/>
          <p:nvPr/>
        </p:nvSpPr>
        <p:spPr>
          <a:xfrm>
            <a:off x="847725" y="4165600"/>
            <a:ext cx="731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、量筒量杯的刻度单位：</a:t>
            </a:r>
            <a:endParaRPr lang="zh-CN" altLang="en-US" sz="32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8" name="Text Box 6"/>
          <p:cNvSpPr txBox="1"/>
          <p:nvPr/>
        </p:nvSpPr>
        <p:spPr>
          <a:xfrm>
            <a:off x="900113" y="1384300"/>
            <a:ext cx="21955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、量筒：</a:t>
            </a:r>
          </a:p>
        </p:txBody>
      </p:sp>
      <p:sp>
        <p:nvSpPr>
          <p:cNvPr id="250887" name="Text Box 7"/>
          <p:cNvSpPr txBox="1"/>
          <p:nvPr/>
        </p:nvSpPr>
        <p:spPr>
          <a:xfrm>
            <a:off x="2829560" y="1384300"/>
            <a:ext cx="2814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敞口圆柱体</a:t>
            </a:r>
          </a:p>
        </p:txBody>
      </p:sp>
      <p:sp>
        <p:nvSpPr>
          <p:cNvPr id="21510" name="Text Box 8"/>
          <p:cNvSpPr txBox="1"/>
          <p:nvPr/>
        </p:nvSpPr>
        <p:spPr>
          <a:xfrm>
            <a:off x="1358900" y="2189163"/>
            <a:ext cx="1574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  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量杯：</a:t>
            </a:r>
          </a:p>
        </p:txBody>
      </p:sp>
      <p:sp>
        <p:nvSpPr>
          <p:cNvPr id="250889" name="Text Box 9"/>
          <p:cNvSpPr txBox="1"/>
          <p:nvPr/>
        </p:nvSpPr>
        <p:spPr>
          <a:xfrm>
            <a:off x="2924175" y="2130425"/>
            <a:ext cx="1868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上宽下窄</a:t>
            </a:r>
          </a:p>
        </p:txBody>
      </p:sp>
      <p:sp>
        <p:nvSpPr>
          <p:cNvPr id="250890" name="Text Box 10"/>
          <p:cNvSpPr txBox="1"/>
          <p:nvPr/>
        </p:nvSpPr>
        <p:spPr>
          <a:xfrm>
            <a:off x="1096963" y="3522663"/>
            <a:ext cx="58737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量杯的刻度不均匀，上密下稀。</a:t>
            </a:r>
          </a:p>
        </p:txBody>
      </p:sp>
      <p:sp>
        <p:nvSpPr>
          <p:cNvPr id="21513" name="Text Box 13"/>
          <p:cNvSpPr txBox="1"/>
          <p:nvPr/>
        </p:nvSpPr>
        <p:spPr>
          <a:xfrm>
            <a:off x="80963" y="211773"/>
            <a:ext cx="6213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itchFamily="34" charset="0"/>
              </a:rPr>
              <a:t>4</a:t>
            </a:r>
            <a:r>
              <a:rPr lang="zh-CN" altLang="en-US" sz="3600">
                <a:solidFill>
                  <a:srgbClr val="FF0000"/>
                </a:solidFill>
                <a:latin typeface="Arial" pitchFamily="34" charset="0"/>
              </a:rPr>
              <a:t>、量筒与量杯</a:t>
            </a:r>
          </a:p>
        </p:txBody>
      </p:sp>
      <p:sp>
        <p:nvSpPr>
          <p:cNvPr id="21514" name="Text Box 15"/>
          <p:cNvSpPr txBox="1"/>
          <p:nvPr/>
        </p:nvSpPr>
        <p:spPr>
          <a:xfrm>
            <a:off x="5435283" y="4165283"/>
            <a:ext cx="537686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升（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l）</a:t>
            </a:r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、毫升（</a:t>
            </a: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ml）</a:t>
            </a: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41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7" grpId="0"/>
      <p:bldP spid="250889" grpId="0"/>
      <p:bldP spid="250890" grpId="0"/>
      <p:bldP spid="215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Text Box 6"/>
          <p:cNvSpPr txBox="1"/>
          <p:nvPr/>
        </p:nvSpPr>
        <p:spPr>
          <a:xfrm>
            <a:off x="320675" y="2078038"/>
            <a:ext cx="7516813" cy="286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量筒上的标度</a:t>
            </a:r>
          </a:p>
          <a:p>
            <a:pPr algn="just">
              <a:lnSpc>
                <a:spcPct val="13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   单位：   毫升 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(mL)        </a:t>
            </a:r>
          </a:p>
          <a:p>
            <a:pPr algn="just">
              <a:lnSpc>
                <a:spcPct val="130000"/>
              </a:lnSpc>
            </a:pP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                 1 m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  <a:ea typeface="Gulim" pitchFamily="34" charset="-127"/>
              </a:rPr>
              <a:t>L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 = 1 cm</a:t>
            </a:r>
            <a:r>
              <a:rPr lang="en-US" altLang="zh-CN" sz="2800" baseline="30000">
                <a:solidFill>
                  <a:srgbClr val="111111"/>
                </a:solidFill>
                <a:latin typeface="Times New Roman" pitchFamily="18" charset="0"/>
              </a:rPr>
              <a:t>3</a:t>
            </a:r>
            <a:endParaRPr lang="en-US" altLang="zh-CN" sz="2800">
              <a:solidFill>
                <a:srgbClr val="111111"/>
              </a:solidFill>
              <a:latin typeface="Times New Roman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   最大测量值：常用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100 mL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，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200 mL</a:t>
            </a:r>
          </a:p>
          <a:p>
            <a:pPr algn="just">
              <a:lnSpc>
                <a:spcPct val="13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   分度： 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1 mL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， 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2 mL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，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5 mL</a:t>
            </a:r>
          </a:p>
        </p:txBody>
      </p:sp>
      <p:sp>
        <p:nvSpPr>
          <p:cNvPr id="11266" name="Rectangle 6"/>
          <p:cNvSpPr/>
          <p:nvPr/>
        </p:nvSpPr>
        <p:spPr>
          <a:xfrm>
            <a:off x="320675" y="1073150"/>
            <a:ext cx="62150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>
                <a:solidFill>
                  <a:srgbClr val="006666"/>
                </a:solidFill>
                <a:latin typeface="黑体" pitchFamily="49" charset="-122"/>
                <a:ea typeface="黑体" pitchFamily="49" charset="-122"/>
              </a:rPr>
              <a:t>量筒是测量液体体积的仪器；</a:t>
            </a:r>
          </a:p>
        </p:txBody>
      </p:sp>
      <p:pic>
        <p:nvPicPr>
          <p:cNvPr id="11267" name="图片 2" descr="webp.webp"/>
          <p:cNvPicPr>
            <a:picLocks noChangeAspect="1"/>
          </p:cNvPicPr>
          <p:nvPr/>
        </p:nvPicPr>
        <p:blipFill>
          <a:blip r:embed="rId2"/>
          <a:srcRect l="32304" t="571" r="28033"/>
          <a:stretch>
            <a:fillRect/>
          </a:stretch>
        </p:blipFill>
        <p:spPr>
          <a:xfrm>
            <a:off x="6264275" y="444500"/>
            <a:ext cx="2159000" cy="57594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3853104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239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" y="588325"/>
            <a:ext cx="2209800" cy="5919787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  <p:sp>
        <p:nvSpPr>
          <p:cNvPr id="11266" name="Text Box 2"/>
          <p:cNvSpPr txBox="1"/>
          <p:nvPr/>
        </p:nvSpPr>
        <p:spPr>
          <a:xfrm>
            <a:off x="2784475" y="746125"/>
            <a:ext cx="19478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思考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2641600" y="1393825"/>
            <a:ext cx="6318250" cy="1303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）这个量筒是以什么单位标度的？ 是毫升（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 mL 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）还是立方厘米（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cm</a:t>
            </a:r>
            <a:r>
              <a:rPr lang="en-US" altLang="zh-CN" sz="2800" baseline="30000">
                <a:solidFill>
                  <a:srgbClr val="111111"/>
                </a:solidFill>
                <a:latin typeface="Times New Roman" pitchFamily="18" charset="0"/>
              </a:rPr>
              <a:t>3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）？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2493963" y="3516313"/>
            <a:ext cx="68389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2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）量筒的最大测量值（量程）是多少？</a:t>
            </a:r>
          </a:p>
        </p:txBody>
      </p:sp>
      <p:sp>
        <p:nvSpPr>
          <p:cNvPr id="11269" name="Text Box 5"/>
          <p:cNvSpPr txBox="1"/>
          <p:nvPr/>
        </p:nvSpPr>
        <p:spPr>
          <a:xfrm>
            <a:off x="2493963" y="4845050"/>
            <a:ext cx="54864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（</a:t>
            </a:r>
            <a:r>
              <a:rPr lang="en-US" altLang="zh-CN" sz="2800">
                <a:solidFill>
                  <a:srgbClr val="111111"/>
                </a:solidFill>
                <a:latin typeface="Times New Roman" pitchFamily="18" charset="0"/>
              </a:rPr>
              <a:t>3</a:t>
            </a:r>
            <a:r>
              <a:rPr lang="zh-CN" altLang="en-US" sz="2800">
                <a:solidFill>
                  <a:srgbClr val="111111"/>
                </a:solidFill>
                <a:latin typeface="Times New Roman" pitchFamily="18" charset="0"/>
              </a:rPr>
              <a:t>）量筒的分度值是多少？</a:t>
            </a:r>
          </a:p>
        </p:txBody>
      </p:sp>
      <p:sp>
        <p:nvSpPr>
          <p:cNvPr id="11273" name="Text Box 9"/>
          <p:cNvSpPr txBox="1"/>
          <p:nvPr/>
        </p:nvSpPr>
        <p:spPr>
          <a:xfrm>
            <a:off x="3124200" y="2765425"/>
            <a:ext cx="914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mL</a:t>
            </a:r>
          </a:p>
        </p:txBody>
      </p:sp>
      <p:sp>
        <p:nvSpPr>
          <p:cNvPr id="11274" name="Text Box 10"/>
          <p:cNvSpPr txBox="1"/>
          <p:nvPr/>
        </p:nvSpPr>
        <p:spPr>
          <a:xfrm>
            <a:off x="2895600" y="4095750"/>
            <a:ext cx="1981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100 mL</a:t>
            </a:r>
          </a:p>
        </p:txBody>
      </p:sp>
      <p:sp>
        <p:nvSpPr>
          <p:cNvPr id="11275" name="Text Box 11"/>
          <p:cNvSpPr txBox="1"/>
          <p:nvPr/>
        </p:nvSpPr>
        <p:spPr>
          <a:xfrm>
            <a:off x="2895600" y="5486400"/>
            <a:ext cx="1981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1mL</a:t>
            </a:r>
          </a:p>
        </p:txBody>
      </p:sp>
    </p:spTree>
    <p:extLst>
      <p:ext uri="{BB962C8B-B14F-4D97-AF65-F5344CB8AC3E}">
        <p14:creationId xmlns:p14="http://schemas.microsoft.com/office/powerpoint/2010/main" val="82889676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Group 5"/>
          <p:cNvGrpSpPr/>
          <p:nvPr/>
        </p:nvGrpSpPr>
        <p:grpSpPr>
          <a:xfrm>
            <a:off x="4405313" y="1327150"/>
            <a:ext cx="3963987" cy="4527550"/>
            <a:chOff x="0" y="0"/>
            <a:chExt cx="2400" cy="2544"/>
          </a:xfrm>
        </p:grpSpPr>
        <p:pic>
          <p:nvPicPr>
            <p:cNvPr id="4109" name="Picture 6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87" cy="2544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4098" name="Object 7"/>
            <p:cNvGraphicFramePr>
              <a:graphicFrameLocks noChangeAspect="1"/>
            </p:cNvGraphicFramePr>
            <p:nvPr/>
          </p:nvGraphicFramePr>
          <p:xfrm>
            <a:off x="90" y="791"/>
            <a:ext cx="494" cy="1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18" r:id="rId4" imgW="0" imgH="0" progId="Flash.Movie">
                    <p:embed/>
                  </p:oleObj>
                </mc:Choice>
                <mc:Fallback>
                  <p:oleObj r:id="rId4" imgW="0" imgH="0" progId="Flash.Movi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0" y="791"/>
                          <a:ext cx="494" cy="1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99" name="Object 8"/>
            <p:cNvGraphicFramePr>
              <a:graphicFrameLocks noChangeAspect="1"/>
            </p:cNvGraphicFramePr>
            <p:nvPr/>
          </p:nvGraphicFramePr>
          <p:xfrm>
            <a:off x="1932" y="571"/>
            <a:ext cx="468" cy="5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19" r:id="rId6" imgW="0" imgH="0" progId="Flash.Movie">
                    <p:embed/>
                  </p:oleObj>
                </mc:Choice>
                <mc:Fallback>
                  <p:oleObj r:id="rId6" imgW="0" imgH="0" progId="Flash.Movi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932" y="571"/>
                          <a:ext cx="468" cy="52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110" name="Group 9"/>
            <p:cNvGrpSpPr/>
            <p:nvPr/>
          </p:nvGrpSpPr>
          <p:grpSpPr>
            <a:xfrm>
              <a:off x="1056" y="0"/>
              <a:ext cx="687" cy="2544"/>
              <a:chOff x="0" y="0"/>
              <a:chExt cx="687" cy="2544"/>
            </a:xfrm>
          </p:grpSpPr>
          <p:pic>
            <p:nvPicPr>
              <p:cNvPr id="4111" name="Picture 10" descr="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687" cy="2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2" name="Arc 11"/>
              <p:cNvSpPr/>
              <p:nvPr/>
            </p:nvSpPr>
            <p:spPr>
              <a:xfrm rot="-7805216" flipV="1">
                <a:off x="164" y="851"/>
                <a:ext cx="367" cy="297"/>
              </a:xfrm>
              <a:custGeom>
                <a:avLst/>
                <a:gdLst>
                  <a:gd name="txL" fmla="*/ 0 w 21600"/>
                  <a:gd name="txT" fmla="*/ 0 h 19694"/>
                  <a:gd name="txR" fmla="*/ 21600 w 21600"/>
                  <a:gd name="txB" fmla="*/ 19694 h 19694"/>
                </a:gdLst>
                <a:ahLst/>
                <a:cxnLst>
                  <a:cxn ang="0">
                    <a:pos x="150" y="0"/>
                  </a:cxn>
                  <a:cxn ang="0">
                    <a:pos x="366" y="343"/>
                  </a:cxn>
                  <a:cxn ang="0">
                    <a:pos x="0" y="343"/>
                  </a:cxn>
                </a:cxnLst>
                <a:rect l="txL" t="txT" r="txR" b="txB"/>
                <a:pathLst>
                  <a:path w="21600" h="19694" fill="none">
                    <a:moveTo>
                      <a:pt x="8871" y="-1"/>
                    </a:moveTo>
                    <a:cubicBezTo>
                      <a:pt x="16618" y="3489"/>
                      <a:pt x="21600" y="11197"/>
                      <a:pt x="21600" y="19694"/>
                    </a:cubicBezTo>
                  </a:path>
                  <a:path w="21600" h="19694" stroke="0">
                    <a:moveTo>
                      <a:pt x="8871" y="-1"/>
                    </a:moveTo>
                    <a:cubicBezTo>
                      <a:pt x="16618" y="3489"/>
                      <a:pt x="21600" y="11197"/>
                      <a:pt x="21600" y="19694"/>
                    </a:cubicBezTo>
                    <a:lnTo>
                      <a:pt x="0" y="19694"/>
                    </a:lnTo>
                    <a:close/>
                  </a:path>
                </a:pathLst>
              </a:custGeom>
              <a:noFill/>
              <a:ln w="31750" cap="sq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>
                  <a:solidFill>
                    <a:srgbClr val="FF0000"/>
                  </a:solidFill>
                  <a:latin typeface="Arial" pitchFamily="34" charset="0"/>
                </a:endParaRPr>
              </a:p>
            </p:txBody>
          </p:sp>
        </p:grpSp>
        <p:graphicFrame>
          <p:nvGraphicFramePr>
            <p:cNvPr id="4100" name="Object 12"/>
            <p:cNvGraphicFramePr>
              <a:graphicFrameLocks noChangeAspect="1"/>
            </p:cNvGraphicFramePr>
            <p:nvPr/>
          </p:nvGraphicFramePr>
          <p:xfrm>
            <a:off x="270" y="879"/>
            <a:ext cx="1842" cy="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20" r:id="rId8" imgW="0" imgH="0" progId="Flash.Movie">
                    <p:embed/>
                  </p:oleObj>
                </mc:Choice>
                <mc:Fallback>
                  <p:oleObj r:id="rId8" imgW="0" imgH="0" progId="Flash.Movie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70" y="879"/>
                          <a:ext cx="1842" cy="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1917" name="Text Box 13"/>
          <p:cNvSpPr txBox="1"/>
          <p:nvPr/>
        </p:nvSpPr>
        <p:spPr>
          <a:xfrm>
            <a:off x="695325" y="3468688"/>
            <a:ext cx="33337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视线必须要与凹液面（以底部为准）。</a:t>
            </a:r>
          </a:p>
        </p:txBody>
      </p:sp>
      <p:sp>
        <p:nvSpPr>
          <p:cNvPr id="251918" name="Text Box 14"/>
          <p:cNvSpPr txBox="1"/>
          <p:nvPr/>
        </p:nvSpPr>
        <p:spPr>
          <a:xfrm>
            <a:off x="619125" y="1649413"/>
            <a:ext cx="1873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看刻度；</a:t>
            </a:r>
          </a:p>
        </p:txBody>
      </p:sp>
      <p:sp>
        <p:nvSpPr>
          <p:cNvPr id="251919" name="Text Box 15"/>
          <p:cNvSpPr txBox="1"/>
          <p:nvPr/>
        </p:nvSpPr>
        <p:spPr>
          <a:xfrm>
            <a:off x="2239963" y="1682750"/>
            <a:ext cx="1873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放水平；</a:t>
            </a:r>
          </a:p>
        </p:txBody>
      </p:sp>
      <p:sp>
        <p:nvSpPr>
          <p:cNvPr id="251920" name="Text Box 16"/>
          <p:cNvSpPr txBox="1"/>
          <p:nvPr/>
        </p:nvSpPr>
        <p:spPr>
          <a:xfrm>
            <a:off x="657225" y="2611438"/>
            <a:ext cx="1873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倒液体；</a:t>
            </a:r>
          </a:p>
        </p:txBody>
      </p:sp>
      <p:sp>
        <p:nvSpPr>
          <p:cNvPr id="251921" name="Text Box 17"/>
          <p:cNvSpPr txBox="1"/>
          <p:nvPr/>
        </p:nvSpPr>
        <p:spPr>
          <a:xfrm>
            <a:off x="2197100" y="2595563"/>
            <a:ext cx="1873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读示数；</a:t>
            </a:r>
          </a:p>
        </p:txBody>
      </p:sp>
      <p:sp>
        <p:nvSpPr>
          <p:cNvPr id="4108" name="Text Box 20"/>
          <p:cNvSpPr txBox="1"/>
          <p:nvPr/>
        </p:nvSpPr>
        <p:spPr>
          <a:xfrm>
            <a:off x="112713" y="160020"/>
            <a:ext cx="54276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五、量筒与量杯的使用方法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286129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17" grpId="0"/>
      <p:bldP spid="251918" grpId="0"/>
      <p:bldP spid="251919" grpId="0"/>
      <p:bldP spid="251920" grpId="0"/>
      <p:bldP spid="2519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4"/>
          <p:cNvSpPr txBox="1"/>
          <p:nvPr/>
        </p:nvSpPr>
        <p:spPr>
          <a:xfrm>
            <a:off x="685800" y="1382713"/>
            <a:ext cx="2438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铝块的体积</a:t>
            </a: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:</a:t>
            </a:r>
          </a:p>
        </p:txBody>
      </p:sp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915988" y="1903413"/>
          <a:ext cx="919162" cy="353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r:id="rId3" imgW="0" imgH="0" progId="Flash.Movie">
                  <p:embed/>
                </p:oleObj>
              </mc:Choice>
              <mc:Fallback>
                <p:oleObj r:id="rId3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5988" y="1903413"/>
                        <a:ext cx="919162" cy="3532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10"/>
          <p:cNvGraphicFramePr>
            <a:graphicFrameLocks noChangeAspect="1"/>
          </p:cNvGraphicFramePr>
          <p:nvPr/>
        </p:nvGraphicFramePr>
        <p:xfrm>
          <a:off x="2514600" y="1936750"/>
          <a:ext cx="984250" cy="342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r:id="rId5" imgW="0" imgH="0" progId="Flash.Movie">
                  <p:embed/>
                </p:oleObj>
              </mc:Choice>
              <mc:Fallback>
                <p:oleObj r:id="rId5" imgW="0" imgH="0" progId="Flash.Movi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4600" y="1936750"/>
                        <a:ext cx="984250" cy="342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Text Box 15"/>
          <p:cNvSpPr txBox="1"/>
          <p:nvPr/>
        </p:nvSpPr>
        <p:spPr>
          <a:xfrm>
            <a:off x="409575" y="307975"/>
            <a:ext cx="784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、如何用量筒测量沉于水底的物体的体积？</a:t>
            </a:r>
          </a:p>
        </p:txBody>
      </p:sp>
      <p:graphicFrame>
        <p:nvGraphicFramePr>
          <p:cNvPr id="6148" name="Object 16"/>
          <p:cNvGraphicFramePr>
            <a:graphicFrameLocks noChangeAspect="1"/>
          </p:cNvGraphicFramePr>
          <p:nvPr/>
        </p:nvGraphicFramePr>
        <p:xfrm>
          <a:off x="3076575" y="1185863"/>
          <a:ext cx="309403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r:id="rId7" imgW="0" imgH="0" progId="Equation.DSMT4">
                  <p:embed/>
                </p:oleObj>
              </mc:Choice>
              <mc:Fallback>
                <p:oleObj r:id="rId7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76575" y="1185863"/>
                        <a:ext cx="3094038" cy="819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17"/>
          <p:cNvGraphicFramePr>
            <a:graphicFrameLocks noChangeAspect="1"/>
          </p:cNvGraphicFramePr>
          <p:nvPr/>
        </p:nvGraphicFramePr>
        <p:xfrm>
          <a:off x="2435225" y="5581650"/>
          <a:ext cx="977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r:id="rId9" imgW="0" imgH="0" progId="Equation.DSMT4">
                  <p:embed/>
                </p:oleObj>
              </mc:Choice>
              <mc:Fallback>
                <p:oleObj r:id="rId9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5225" y="5581650"/>
                        <a:ext cx="9779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18"/>
          <p:cNvGraphicFramePr>
            <a:graphicFrameLocks noChangeAspect="1"/>
          </p:cNvGraphicFramePr>
          <p:nvPr/>
        </p:nvGraphicFramePr>
        <p:xfrm>
          <a:off x="908050" y="5594350"/>
          <a:ext cx="939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r:id="rId11" imgW="0" imgH="0" progId="Equation.DSMT4">
                  <p:embed/>
                </p:oleObj>
              </mc:Choice>
              <mc:Fallback>
                <p:oleObj r:id="rId11" imgW="0" imgH="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8050" y="5594350"/>
                        <a:ext cx="9398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0355" name="Text Box 19"/>
          <p:cNvSpPr txBox="1"/>
          <p:nvPr/>
        </p:nvSpPr>
        <p:spPr>
          <a:xfrm>
            <a:off x="4140200" y="2092325"/>
            <a:ext cx="4835525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latin typeface="宋体" pitchFamily="2" charset="-122"/>
              </a:rPr>
              <a:t>（</a:t>
            </a:r>
            <a:r>
              <a:rPr lang="zh-CN" altLang="zh-CN" sz="3200">
                <a:latin typeface="宋体" pitchFamily="2" charset="-122"/>
              </a:rPr>
              <a:t>1</a:t>
            </a:r>
            <a:r>
              <a:rPr lang="zh-CN" altLang="en-US" sz="3200">
                <a:latin typeface="宋体" pitchFamily="2" charset="-122"/>
              </a:rPr>
              <a:t>）向量筒内加入适量的水，记下读数为</a:t>
            </a:r>
            <a:r>
              <a:rPr lang="en-US" altLang="zh-CN" sz="3200">
                <a:latin typeface="宋体" pitchFamily="2" charset="-122"/>
              </a:rPr>
              <a:t>v</a:t>
            </a:r>
            <a:r>
              <a:rPr lang="en-US" altLang="zh-CN" sz="3200" baseline="-25000">
                <a:latin typeface="宋体" pitchFamily="2" charset="-122"/>
              </a:rPr>
              <a:t>1 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itchFamily="2" charset="-122"/>
              </a:rPr>
              <a:t>（</a:t>
            </a:r>
            <a:r>
              <a:rPr lang="zh-CN" altLang="zh-CN" sz="3200">
                <a:latin typeface="宋体" pitchFamily="2" charset="-122"/>
              </a:rPr>
              <a:t>2</a:t>
            </a:r>
            <a:r>
              <a:rPr lang="zh-CN" altLang="en-US" sz="3200">
                <a:latin typeface="宋体" pitchFamily="2" charset="-122"/>
              </a:rPr>
              <a:t>）用细线栓住物体，放入量筒中完全沉没，记下量筒的读数</a:t>
            </a:r>
            <a:r>
              <a:rPr lang="en-US" altLang="zh-CN" sz="3200">
                <a:latin typeface="宋体" pitchFamily="2" charset="-122"/>
              </a:rPr>
              <a:t>v</a:t>
            </a:r>
            <a:r>
              <a:rPr lang="en-US" altLang="zh-CN" sz="3200" baseline="-25000">
                <a:latin typeface="宋体" pitchFamily="2" charset="-122"/>
              </a:rPr>
              <a:t>2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itchFamily="2" charset="-122"/>
              </a:rPr>
              <a:t>（</a:t>
            </a:r>
            <a:r>
              <a:rPr lang="zh-CN" altLang="zh-CN" sz="3200">
                <a:latin typeface="宋体" pitchFamily="2" charset="-122"/>
              </a:rPr>
              <a:t>3</a:t>
            </a:r>
            <a:r>
              <a:rPr lang="zh-CN" altLang="en-US" sz="3200">
                <a:latin typeface="宋体" pitchFamily="2" charset="-122"/>
              </a:rPr>
              <a:t>）物体的体积即为 </a:t>
            </a:r>
            <a:r>
              <a:rPr lang="en-US" altLang="zh-CN" sz="3200">
                <a:latin typeface="宋体" pitchFamily="2" charset="-122"/>
              </a:rPr>
              <a:t>v=v</a:t>
            </a:r>
            <a:r>
              <a:rPr lang="en-US" altLang="zh-CN" sz="3200" baseline="-25000">
                <a:latin typeface="宋体" pitchFamily="2" charset="-122"/>
              </a:rPr>
              <a:t>2</a:t>
            </a:r>
            <a:r>
              <a:rPr lang="en-US" altLang="zh-CN" sz="3200">
                <a:latin typeface="宋体" pitchFamily="2" charset="-122"/>
              </a:rPr>
              <a:t>-v</a:t>
            </a:r>
            <a:r>
              <a:rPr lang="en-US" altLang="zh-CN" sz="3200" baseline="-25000">
                <a:latin typeface="宋体" pitchFamily="2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32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5">
                                            <p:txEl>
                                              <p:charRg st="2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5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3"/>
          <p:cNvSpPr txBox="1"/>
          <p:nvPr/>
        </p:nvSpPr>
        <p:spPr>
          <a:xfrm>
            <a:off x="298450" y="287655"/>
            <a:ext cx="88455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、如何用量筒测浮于水面的不规则物体（如木块）的体积？</a:t>
            </a:r>
          </a:p>
        </p:txBody>
      </p:sp>
      <p:sp>
        <p:nvSpPr>
          <p:cNvPr id="242692" name="Text Box 4"/>
          <p:cNvSpPr txBox="1"/>
          <p:nvPr/>
        </p:nvSpPr>
        <p:spPr>
          <a:xfrm>
            <a:off x="704850" y="2179638"/>
            <a:ext cx="7439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、向量筒中加入适量的水，记下读数</a:t>
            </a: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V</a:t>
            </a:r>
            <a:r>
              <a:rPr lang="zh-CN" altLang="zh-CN" sz="3200" baseline="-25000">
                <a:solidFill>
                  <a:srgbClr val="FF0000"/>
                </a:solidFill>
                <a:latin typeface="宋体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；</a:t>
            </a:r>
          </a:p>
        </p:txBody>
      </p:sp>
      <p:sp>
        <p:nvSpPr>
          <p:cNvPr id="242693" name="Text Box 5"/>
          <p:cNvSpPr txBox="1"/>
          <p:nvPr/>
        </p:nvSpPr>
        <p:spPr>
          <a:xfrm>
            <a:off x="188913" y="2878138"/>
            <a:ext cx="89550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  </a:t>
            </a: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、将沉于水中的铁块放入量筒中，记下读数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v</a:t>
            </a:r>
            <a:r>
              <a:rPr lang="en-US" altLang="zh-CN" sz="3200" baseline="-25000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；</a:t>
            </a:r>
          </a:p>
        </p:txBody>
      </p:sp>
      <p:sp>
        <p:nvSpPr>
          <p:cNvPr id="242694" name="Text Box 6"/>
          <p:cNvSpPr txBox="1"/>
          <p:nvPr/>
        </p:nvSpPr>
        <p:spPr>
          <a:xfrm>
            <a:off x="338138" y="3508375"/>
            <a:ext cx="88058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、将铁块和木块栓在一起放入量筒中完全浸没后记下此时读数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v</a:t>
            </a:r>
            <a:r>
              <a:rPr lang="en-US" altLang="zh-CN" sz="3200" baseline="-2500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；</a:t>
            </a:r>
          </a:p>
        </p:txBody>
      </p:sp>
      <p:sp>
        <p:nvSpPr>
          <p:cNvPr id="242695" name="Text Box 7"/>
          <p:cNvSpPr txBox="1"/>
          <p:nvPr/>
        </p:nvSpPr>
        <p:spPr>
          <a:xfrm>
            <a:off x="192088" y="5257800"/>
            <a:ext cx="66055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  </a:t>
            </a: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4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、木块的体积即为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v=v</a:t>
            </a:r>
            <a:r>
              <a:rPr lang="zh-CN" altLang="zh-CN" sz="3200" baseline="-2500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zh-CN" sz="3200">
                <a:solidFill>
                  <a:srgbClr val="FF0000"/>
                </a:solidFill>
                <a:latin typeface="宋体" pitchFamily="2" charset="-122"/>
              </a:rPr>
              <a:t>-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</a:rPr>
              <a:t>v</a:t>
            </a:r>
            <a:r>
              <a:rPr lang="zh-CN" altLang="zh-CN" sz="3200" baseline="-25000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47831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2" grpId="0"/>
      <p:bldP spid="242693" grpId="0"/>
      <p:bldP spid="242694" grpId="0"/>
      <p:bldP spid="2426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/>
          <p:nvPr/>
        </p:nvSpPr>
        <p:spPr>
          <a:xfrm>
            <a:off x="425450" y="658813"/>
            <a:ext cx="82057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  <a:buSzPct val="75000"/>
              <a:buFont typeface="Wingdings" pitchFamily="2" charset="2"/>
            </a:pPr>
            <a:r>
              <a:rPr lang="en-US" altLang="zh-CN" sz="3200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宋体" pitchFamily="2" charset="-122"/>
              </a:rPr>
              <a:t>、待测物体尺寸大于量筒或量杯的口径如何测量它的体积呢？</a:t>
            </a:r>
          </a:p>
        </p:txBody>
      </p:sp>
      <p:sp>
        <p:nvSpPr>
          <p:cNvPr id="241669" name="Text Box 5"/>
          <p:cNvSpPr txBox="1"/>
          <p:nvPr/>
        </p:nvSpPr>
        <p:spPr>
          <a:xfrm>
            <a:off x="708025" y="2447925"/>
            <a:ext cx="7832725" cy="260159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可以借助溢水杯，使待测物体完全浸没盛满水的溢杯中，再用量筒或量杯量出溢杯中溢出的水的体积，即为待测物体的体积。</a:t>
            </a:r>
          </a:p>
        </p:txBody>
      </p:sp>
    </p:spTree>
    <p:extLst>
      <p:ext uri="{BB962C8B-B14F-4D97-AF65-F5344CB8AC3E}">
        <p14:creationId xmlns:p14="http://schemas.microsoft.com/office/powerpoint/2010/main" val="2390531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/>
          <p:nvPr/>
        </p:nvSpPr>
        <p:spPr>
          <a:xfrm>
            <a:off x="1561783" y="1638935"/>
            <a:ext cx="73866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宋体" pitchFamily="2" charset="-122"/>
              </a:rPr>
              <a:t>1</a:t>
            </a:r>
            <a:r>
              <a:rPr lang="zh-CN" altLang="en-US" sz="3200">
                <a:latin typeface="宋体" pitchFamily="2" charset="-122"/>
              </a:rPr>
              <a:t>、学会正确调节与使用托盘天平</a:t>
            </a:r>
            <a:r>
              <a:rPr lang="en-US" altLang="en-US" sz="3200">
                <a:latin typeface="宋体" pitchFamily="2" charset="-122"/>
              </a:rPr>
              <a:t>；</a:t>
            </a:r>
          </a:p>
        </p:txBody>
      </p:sp>
      <p:pic>
        <p:nvPicPr>
          <p:cNvPr id="276484" name="Picture 4" descr="小蝴蝶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0250" y="1390650"/>
            <a:ext cx="962025" cy="1077913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sp>
        <p:nvSpPr>
          <p:cNvPr id="276486" name="Rectangle 6"/>
          <p:cNvSpPr/>
          <p:nvPr/>
        </p:nvSpPr>
        <p:spPr>
          <a:xfrm>
            <a:off x="1562100" y="2911475"/>
            <a:ext cx="78247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宋体" pitchFamily="2" charset="-122"/>
              </a:rPr>
              <a:t>2</a:t>
            </a:r>
            <a:r>
              <a:rPr lang="zh-CN" altLang="en-US" sz="3200">
                <a:latin typeface="宋体" pitchFamily="2" charset="-122"/>
              </a:rPr>
              <a:t>、理解掌握</a:t>
            </a:r>
            <a:r>
              <a:rPr lang="zh-CN" altLang="en-US" sz="3200">
                <a:latin typeface="Arial" pitchFamily="34" charset="0"/>
              </a:rPr>
              <a:t>托盘天平测物体质量的过程</a:t>
            </a:r>
            <a:r>
              <a:rPr lang="en-US" altLang="zh-CN" sz="3200">
                <a:latin typeface="Arial" pitchFamily="34" charset="0"/>
              </a:rPr>
              <a:t>;</a:t>
            </a:r>
          </a:p>
        </p:txBody>
      </p:sp>
      <p:pic>
        <p:nvPicPr>
          <p:cNvPr id="276488" name="Picture 8" descr="小蝴蝶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6588" y="2651125"/>
            <a:ext cx="1016000" cy="1138238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sp>
        <p:nvSpPr>
          <p:cNvPr id="276490" name="Rectangle 10"/>
          <p:cNvSpPr/>
          <p:nvPr/>
        </p:nvSpPr>
        <p:spPr>
          <a:xfrm>
            <a:off x="1498600" y="4097338"/>
            <a:ext cx="779938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宋体" pitchFamily="2" charset="-122"/>
              </a:rPr>
              <a:t>3</a:t>
            </a:r>
            <a:r>
              <a:rPr lang="zh-CN" altLang="en-US" sz="3200">
                <a:latin typeface="宋体" pitchFamily="2" charset="-122"/>
              </a:rPr>
              <a:t>、学会</a:t>
            </a:r>
            <a:r>
              <a:rPr lang="zh-CN" altLang="en-US" sz="3200">
                <a:latin typeface="Arial" pitchFamily="34" charset="0"/>
              </a:rPr>
              <a:t>使用量筒或量杯</a:t>
            </a:r>
            <a:r>
              <a:rPr lang="zh-CN" altLang="en-US" sz="3200">
                <a:sym typeface="+mn-ea"/>
              </a:rPr>
              <a:t>准确</a:t>
            </a:r>
            <a:r>
              <a:rPr lang="zh-CN" altLang="en-US" sz="3200">
                <a:latin typeface="Arial" pitchFamily="34" charset="0"/>
              </a:rPr>
              <a:t>测量体积</a:t>
            </a:r>
            <a:r>
              <a:rPr lang="en-US" altLang="zh-CN" sz="3200">
                <a:latin typeface="Arial" pitchFamily="34" charset="0"/>
              </a:rPr>
              <a:t>;</a:t>
            </a:r>
          </a:p>
        </p:txBody>
      </p:sp>
      <p:pic>
        <p:nvPicPr>
          <p:cNvPr id="276491" name="Picture 11" descr="小蝴蝶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0538" y="3937000"/>
            <a:ext cx="1055688" cy="1182688"/>
          </a:xfrm>
          <a:prstGeom prst="rect">
            <a:avLst/>
          </a:prstGeom>
          <a:noFill/>
          <a:effectLst>
            <a:outerShdw dist="81320" dir="2319588" algn="ctr" rotWithShape="0">
              <a:srgbClr val="FF0066">
                <a:alpha val="50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209925" y="838200"/>
            <a:ext cx="3988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 eaLnBrk="1" fontAlgn="auto" hangingPunct="1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</a:pPr>
            <a:r>
              <a:rPr lang="en-US" altLang="zh-CN" sz="4000" b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4000" b="1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教学目标</a:t>
            </a:r>
          </a:p>
        </p:txBody>
      </p:sp>
    </p:spTree>
    <p:extLst>
      <p:ext uri="{BB962C8B-B14F-4D97-AF65-F5344CB8AC3E}">
        <p14:creationId xmlns:p14="http://schemas.microsoft.com/office/powerpoint/2010/main" val="897150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6" grpId="0"/>
      <p:bldP spid="2764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59" y="1133745"/>
            <a:ext cx="805589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smtClean="0">
                <a:solidFill>
                  <a:srgbClr val="000000"/>
                </a:solidFill>
                <a:latin typeface="+mn-ea"/>
                <a:ea typeface="+mn-ea"/>
              </a:rPr>
              <a:t>1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  <a:ea typeface="+mn-ea"/>
              </a:rPr>
              <a:t>、</a:t>
            </a:r>
            <a:r>
              <a:rPr lang="zh-CN" altLang="zh-CN" sz="2800" smtClean="0">
                <a:solidFill>
                  <a:srgbClr val="000000"/>
                </a:solidFill>
                <a:latin typeface="+mn-ea"/>
                <a:ea typeface="+mn-ea"/>
              </a:rPr>
              <a:t>在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“用托盘天平称物体的质量”的实验中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下列哪项操作不是必要的　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  <a:latin typeface="+mn-ea"/>
                <a:ea typeface="+mn-ea"/>
              </a:rPr>
              <a:t>)</a:t>
            </a:r>
          </a:p>
          <a:p>
            <a:pPr algn="l"/>
            <a:endParaRPr lang="zh-CN" altLang="zh-CN" sz="2800">
              <a:solidFill>
                <a:srgbClr val="000000"/>
              </a:solidFill>
              <a:latin typeface="+mn-ea"/>
              <a:ea typeface="+mn-ea"/>
            </a:endParaRPr>
          </a:p>
          <a:p>
            <a:pPr algn="l"/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使用天平时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应将天平放在水平操作台面上</a:t>
            </a:r>
          </a:p>
          <a:p>
            <a:pPr algn="l"/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调节横梁平衡时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应先将游码移至横梁标尺左端“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0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”刻度线上</a:t>
            </a:r>
          </a:p>
          <a:p>
            <a:pPr algn="l"/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称量时左盘应放置待称量的物体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右盘放置砝码</a:t>
            </a:r>
          </a:p>
          <a:p>
            <a:pPr algn="l"/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判断天平横梁是否平衡</a:t>
            </a:r>
            <a:r>
              <a:rPr lang="en-US" altLang="zh-CN" sz="280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+mn-ea"/>
                <a:ea typeface="+mn-ea"/>
              </a:rPr>
              <a:t>一定要等指针完全静止下来</a:t>
            </a:r>
          </a:p>
        </p:txBody>
      </p:sp>
      <p:sp>
        <p:nvSpPr>
          <p:cNvPr id="3" name="矩形 2"/>
          <p:cNvSpPr/>
          <p:nvPr/>
        </p:nvSpPr>
        <p:spPr>
          <a:xfrm>
            <a:off x="4702170" y="1611100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+mn-ea"/>
              </a:rPr>
              <a:t>D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108" name="Text Box 20"/>
          <p:cNvSpPr txBox="1"/>
          <p:nvPr/>
        </p:nvSpPr>
        <p:spPr>
          <a:xfrm>
            <a:off x="112713" y="160020"/>
            <a:ext cx="54276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六、课堂训练</a:t>
            </a:r>
          </a:p>
        </p:txBody>
      </p:sp>
    </p:spTree>
    <p:extLst>
      <p:ext uri="{BB962C8B-B14F-4D97-AF65-F5344CB8AC3E}">
        <p14:creationId xmlns:p14="http://schemas.microsoft.com/office/powerpoint/2010/main" val="848227365"/>
      </p:ext>
    </p:ext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6585" y="1628800"/>
            <a:ext cx="742582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2800" smtClean="0">
                <a:solidFill>
                  <a:schemeClr val="tx1"/>
                </a:solidFill>
                <a:latin typeface="+mn-ea"/>
                <a:ea typeface="+mn-ea"/>
              </a:rPr>
              <a:t>、</a:t>
            </a:r>
            <a:r>
              <a:rPr lang="zh-CN" altLang="zh-CN" sz="2800" smtClean="0">
                <a:solidFill>
                  <a:schemeClr val="tx1"/>
                </a:solidFill>
                <a:latin typeface="+mn-ea"/>
                <a:ea typeface="+mn-ea"/>
              </a:rPr>
              <a:t>在称量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物体的质量时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向右移动游码相当于　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2800">
              <a:solidFill>
                <a:schemeClr val="tx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A.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向右调节平衡螺母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           </a:t>
            </a:r>
            <a:endParaRPr lang="en-US" altLang="zh-CN" sz="2800" smtClean="0">
              <a:solidFill>
                <a:schemeClr val="tx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2800" smtClean="0">
                <a:solidFill>
                  <a:schemeClr val="tx1"/>
                </a:solidFill>
                <a:latin typeface="+mn-ea"/>
                <a:ea typeface="+mn-ea"/>
              </a:rPr>
              <a:t>B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向左调节平衡螺母</a:t>
            </a: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C.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在右盘增加砝码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             </a:t>
            </a:r>
            <a:endParaRPr lang="en-US" altLang="zh-CN" sz="2800" smtClean="0">
              <a:solidFill>
                <a:schemeClr val="tx1"/>
              </a:solidFill>
              <a:latin typeface="+mn-ea"/>
              <a:ea typeface="+mn-ea"/>
            </a:endParaRPr>
          </a:p>
          <a:p>
            <a:pPr algn="l"/>
            <a:r>
              <a:rPr lang="en-US" altLang="zh-CN" sz="2800" smtClean="0">
                <a:solidFill>
                  <a:schemeClr val="tx1"/>
                </a:solidFill>
                <a:latin typeface="+mn-ea"/>
                <a:ea typeface="+mn-ea"/>
              </a:rPr>
              <a:t>D</a:t>
            </a:r>
            <a:r>
              <a:rPr lang="en-US" altLang="zh-CN" sz="280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2800">
                <a:solidFill>
                  <a:schemeClr val="tx1"/>
                </a:solidFill>
                <a:latin typeface="+mn-ea"/>
                <a:ea typeface="+mn-ea"/>
              </a:rPr>
              <a:t>在右盘减去砝码</a:t>
            </a:r>
          </a:p>
        </p:txBody>
      </p:sp>
      <p:sp>
        <p:nvSpPr>
          <p:cNvPr id="3" name="矩形 2"/>
          <p:cNvSpPr/>
          <p:nvPr/>
        </p:nvSpPr>
        <p:spPr>
          <a:xfrm>
            <a:off x="1326075" y="2033845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+mn-ea"/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99409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0" y="1448780"/>
            <a:ext cx="747083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要求较准确地测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出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80mL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的酒精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请你在下列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4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种规格的量筒中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选出适当的量筒　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(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　　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)</a:t>
            </a:r>
            <a:endParaRPr lang="zh-CN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A.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量程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50mL,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最小刻度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5mL</a:t>
            </a:r>
            <a:endParaRPr lang="zh-CN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B.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量程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50mL,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最小刻度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2mL</a:t>
            </a:r>
            <a:endParaRPr lang="zh-CN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C.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量程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100mL,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最小刻度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10mL</a:t>
            </a:r>
            <a:endParaRPr lang="zh-CN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D.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量程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100mL,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最小刻度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5mL</a:t>
            </a:r>
            <a:endParaRPr lang="zh-CN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2260" y="1898830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D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28888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730" y="2618910"/>
            <a:ext cx="4320480" cy="3077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530" y="1133745"/>
            <a:ext cx="850594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今将一个体积为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10cm</a:t>
            </a:r>
            <a:r>
              <a:rPr lang="en-US" altLang="zh-CN" sz="2800" baseline="300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的铁块挂在蜡块的下端使蜡块全部浸没在量筒的水中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此时量筒中水面变化如图所示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则蜡块的体积是</a:t>
            </a:r>
            <a:r>
              <a:rPr lang="zh-CN" altLang="zh-CN" sz="2800" u="sng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cm</a:t>
            </a:r>
            <a:r>
              <a:rPr lang="en-US" altLang="zh-CN" sz="2800" baseline="300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21950" y="1943835"/>
            <a:ext cx="542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smtClean="0">
                <a:solidFill>
                  <a:srgbClr val="FF0000"/>
                </a:solidFill>
              </a:rPr>
              <a:t>50</a:t>
            </a:r>
            <a:endParaRPr kumimoji="1" lang="zh-CN" alt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695" y="2303875"/>
            <a:ext cx="5130570" cy="3506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575" y="1178750"/>
            <a:ext cx="74708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小明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利用天平测一块小石块的质量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如图所示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图中小石块的实际质量是</a:t>
            </a:r>
            <a:r>
              <a:rPr lang="zh-CN" altLang="zh-CN" sz="2800" u="sng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　　　　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g</a:t>
            </a:r>
            <a:r>
              <a:rPr lang="zh-CN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。 </a:t>
            </a:r>
            <a:endParaRPr lang="zh-CN" altLang="en-US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2100" y="1583795"/>
            <a:ext cx="901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smtClean="0">
                <a:solidFill>
                  <a:srgbClr val="FF0000"/>
                </a:solidFill>
              </a:rPr>
              <a:t>23.8</a:t>
            </a:r>
            <a:endParaRPr kumimoji="1" lang="zh-CN" altLang="en-US" sz="28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7358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60" name="Text Box 16"/>
          <p:cNvSpPr txBox="1"/>
          <p:nvPr/>
        </p:nvSpPr>
        <p:spPr>
          <a:xfrm>
            <a:off x="1195388" y="1817688"/>
            <a:ext cx="22844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内（或左）</a:t>
            </a:r>
          </a:p>
        </p:txBody>
      </p:sp>
      <p:sp>
        <p:nvSpPr>
          <p:cNvPr id="236561" name="Text Box 17"/>
          <p:cNvSpPr txBox="1"/>
          <p:nvPr/>
        </p:nvSpPr>
        <p:spPr>
          <a:xfrm>
            <a:off x="4603750" y="3490913"/>
            <a:ext cx="6492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</a:p>
        </p:txBody>
      </p:sp>
      <p:sp>
        <p:nvSpPr>
          <p:cNvPr id="236562" name="Text Box 18"/>
          <p:cNvSpPr txBox="1"/>
          <p:nvPr/>
        </p:nvSpPr>
        <p:spPr>
          <a:xfrm>
            <a:off x="4554538" y="5754688"/>
            <a:ext cx="10747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43.5</a:t>
            </a:r>
          </a:p>
        </p:txBody>
      </p:sp>
      <p:sp>
        <p:nvSpPr>
          <p:cNvPr id="27653" name="Text Box 19"/>
          <p:cNvSpPr txBox="1"/>
          <p:nvPr/>
        </p:nvSpPr>
        <p:spPr>
          <a:xfrm>
            <a:off x="0" y="166688"/>
            <a:ext cx="6921500" cy="624903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6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、在测铁块质量的实验中：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    在调节天平横梁平衡时，指针在分度盘的位置如图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所示，应将横梁右端的平衡螺母向</a:t>
            </a:r>
            <a:r>
              <a:rPr lang="zh-CN" altLang="en-US" sz="2800" u="sng">
                <a:solidFill>
                  <a:srgbClr val="0000FF"/>
                </a:solidFill>
                <a:latin typeface="宋体" pitchFamily="2" charset="-122"/>
              </a:rPr>
              <a:t>          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移动，使天平横梁平衡。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    称量时，依次往右盘添加了两个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20g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和一个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5g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的砝码之后，指针位置也如图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所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示，此时从右盘中取出一个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______g 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砝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码，并调节游码到适当的位置，使天平横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梁平衡。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    横梁重新平衡后，游码的位置如</a:t>
            </a:r>
          </a:p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图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3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所示，则该铁块的质量是</a:t>
            </a:r>
            <a:r>
              <a:rPr lang="en-US" altLang="zh-CN" sz="2800">
                <a:solidFill>
                  <a:srgbClr val="0000FF"/>
                </a:solidFill>
                <a:latin typeface="宋体" pitchFamily="2" charset="-122"/>
              </a:rPr>
              <a:t>_____g.</a:t>
            </a:r>
          </a:p>
        </p:txBody>
      </p:sp>
      <p:pic>
        <p:nvPicPr>
          <p:cNvPr id="27654" name="Picture 20" descr="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8250" y="1277938"/>
            <a:ext cx="2825750" cy="216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21" descr="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2900" y="4371975"/>
            <a:ext cx="3721100" cy="114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22"/>
          <p:cNvSpPr txBox="1"/>
          <p:nvPr/>
        </p:nvSpPr>
        <p:spPr>
          <a:xfrm>
            <a:off x="6856413" y="3738563"/>
            <a:ext cx="19065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itchFamily="34" charset="0"/>
              </a:rPr>
              <a:t>图   </a:t>
            </a:r>
            <a:r>
              <a:rPr lang="en-US" altLang="zh-CN" sz="3200">
                <a:latin typeface="Arial" pitchFamily="34" charset="0"/>
              </a:rPr>
              <a:t>2</a:t>
            </a:r>
          </a:p>
        </p:txBody>
      </p:sp>
      <p:sp>
        <p:nvSpPr>
          <p:cNvPr id="27657" name="Text Box 23"/>
          <p:cNvSpPr txBox="1"/>
          <p:nvPr/>
        </p:nvSpPr>
        <p:spPr>
          <a:xfrm>
            <a:off x="6911975" y="5767388"/>
            <a:ext cx="22320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pitchFamily="34" charset="0"/>
              </a:rPr>
              <a:t>图   </a:t>
            </a:r>
            <a:r>
              <a:rPr lang="en-US" altLang="zh-CN" sz="2800">
                <a:latin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300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60" grpId="0"/>
      <p:bldP spid="236561" grpId="0"/>
      <p:bldP spid="23656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805" y="2495233"/>
            <a:ext cx="8081963" cy="581025"/>
          </a:xfrm>
        </p:spPr>
        <p:txBody>
          <a:bodyPr/>
          <a:lstStyle/>
          <a:p>
            <a:pPr algn="ctr"/>
            <a:r>
              <a:rPr lang="zh-CN" altLang="en-US" sz="6000"/>
              <a:t>谢   谢</a:t>
            </a:r>
          </a:p>
        </p:txBody>
      </p:sp>
    </p:spTree>
    <p:extLst>
      <p:ext uri="{BB962C8B-B14F-4D97-AF65-F5344CB8AC3E}">
        <p14:creationId xmlns:p14="http://schemas.microsoft.com/office/powerpoint/2010/main" val="48011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110" y="4386892"/>
            <a:ext cx="2495550" cy="19812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3315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320" y="1296035"/>
            <a:ext cx="5514975" cy="41363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3317" name="Text Box 5"/>
          <p:cNvSpPr txBox="1"/>
          <p:nvPr/>
        </p:nvSpPr>
        <p:spPr>
          <a:xfrm>
            <a:off x="179388" y="1192213"/>
            <a:ext cx="23336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  分度标尺</a:t>
            </a:r>
          </a:p>
        </p:txBody>
      </p:sp>
      <p:sp>
        <p:nvSpPr>
          <p:cNvPr id="13318" name="Line 6"/>
          <p:cNvSpPr/>
          <p:nvPr/>
        </p:nvSpPr>
        <p:spPr>
          <a:xfrm flipH="1" flipV="1">
            <a:off x="2057400" y="1497013"/>
            <a:ext cx="685800" cy="1524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13319" name="Text Box 7"/>
          <p:cNvSpPr txBox="1"/>
          <p:nvPr/>
        </p:nvSpPr>
        <p:spPr>
          <a:xfrm>
            <a:off x="2133600" y="2106613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横梁</a:t>
            </a:r>
          </a:p>
        </p:txBody>
      </p:sp>
      <p:sp>
        <p:nvSpPr>
          <p:cNvPr id="13320" name="Line 8"/>
          <p:cNvSpPr/>
          <p:nvPr/>
        </p:nvSpPr>
        <p:spPr>
          <a:xfrm flipH="1" flipV="1">
            <a:off x="2667000" y="2716213"/>
            <a:ext cx="838200" cy="6096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13321" name="Text Box 9"/>
          <p:cNvSpPr txBox="1"/>
          <p:nvPr/>
        </p:nvSpPr>
        <p:spPr>
          <a:xfrm>
            <a:off x="558800" y="393065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游码</a:t>
            </a:r>
          </a:p>
        </p:txBody>
      </p:sp>
      <p:sp>
        <p:nvSpPr>
          <p:cNvPr id="13322" name="Line 10"/>
          <p:cNvSpPr/>
          <p:nvPr/>
        </p:nvSpPr>
        <p:spPr>
          <a:xfrm flipH="1">
            <a:off x="1473200" y="3706813"/>
            <a:ext cx="457200" cy="381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13323" name="Text Box 11"/>
          <p:cNvSpPr txBox="1"/>
          <p:nvPr/>
        </p:nvSpPr>
        <p:spPr>
          <a:xfrm>
            <a:off x="6094413" y="3500438"/>
            <a:ext cx="24384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平衡螺母</a:t>
            </a:r>
          </a:p>
        </p:txBody>
      </p:sp>
      <p:sp>
        <p:nvSpPr>
          <p:cNvPr id="13324" name="Line 12"/>
          <p:cNvSpPr/>
          <p:nvPr/>
        </p:nvSpPr>
        <p:spPr>
          <a:xfrm>
            <a:off x="5486400" y="3478213"/>
            <a:ext cx="685800" cy="2286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13325" name="Text Box 13"/>
          <p:cNvSpPr txBox="1"/>
          <p:nvPr/>
        </p:nvSpPr>
        <p:spPr>
          <a:xfrm>
            <a:off x="4038600" y="1296988"/>
            <a:ext cx="9144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指针</a:t>
            </a:r>
          </a:p>
        </p:txBody>
      </p:sp>
      <p:sp>
        <p:nvSpPr>
          <p:cNvPr id="13326" name="Line 14"/>
          <p:cNvSpPr/>
          <p:nvPr/>
        </p:nvSpPr>
        <p:spPr>
          <a:xfrm flipV="1">
            <a:off x="3124200" y="1754188"/>
            <a:ext cx="914400" cy="3048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13327" name="Line 15"/>
          <p:cNvSpPr/>
          <p:nvPr/>
        </p:nvSpPr>
        <p:spPr>
          <a:xfrm>
            <a:off x="3492500" y="3571875"/>
            <a:ext cx="865188" cy="5762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3328" name="Text Box 16"/>
          <p:cNvSpPr txBox="1"/>
          <p:nvPr/>
        </p:nvSpPr>
        <p:spPr>
          <a:xfrm>
            <a:off x="4284663" y="393065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称量标尺</a:t>
            </a:r>
          </a:p>
        </p:txBody>
      </p:sp>
      <p:sp>
        <p:nvSpPr>
          <p:cNvPr id="13329" name="Line 17"/>
          <p:cNvSpPr/>
          <p:nvPr/>
        </p:nvSpPr>
        <p:spPr>
          <a:xfrm>
            <a:off x="2051050" y="4795838"/>
            <a:ext cx="649288" cy="503237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3330" name="Text Box 18"/>
          <p:cNvSpPr txBox="1"/>
          <p:nvPr/>
        </p:nvSpPr>
        <p:spPr>
          <a:xfrm>
            <a:off x="2608263" y="4997450"/>
            <a:ext cx="8937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底座</a:t>
            </a:r>
          </a:p>
        </p:txBody>
      </p:sp>
      <p:sp>
        <p:nvSpPr>
          <p:cNvPr id="13331" name="Line 19"/>
          <p:cNvSpPr/>
          <p:nvPr/>
        </p:nvSpPr>
        <p:spPr>
          <a:xfrm flipH="1">
            <a:off x="5916613" y="5432425"/>
            <a:ext cx="10795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3332" name="Text Box 20"/>
          <p:cNvSpPr txBox="1"/>
          <p:nvPr/>
        </p:nvSpPr>
        <p:spPr>
          <a:xfrm>
            <a:off x="4038600" y="5514975"/>
            <a:ext cx="19605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砝码、镊子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4963" y="563563"/>
            <a:ext cx="38068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</a:rPr>
              <a:t>托盘天平的构造</a:t>
            </a:r>
            <a:endParaRPr kumimoji="0" lang="zh-CN" altLang="en-US" sz="2800" kern="1200" cap="none" spc="0" normalizeH="0" baseline="0" noProof="1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6172200" y="1754188"/>
            <a:ext cx="13747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托盘</a:t>
            </a:r>
          </a:p>
        </p:txBody>
      </p:sp>
      <p:sp>
        <p:nvSpPr>
          <p:cNvPr id="8" name="Line 14"/>
          <p:cNvSpPr/>
          <p:nvPr/>
        </p:nvSpPr>
        <p:spPr>
          <a:xfrm flipV="1">
            <a:off x="5191125" y="2058988"/>
            <a:ext cx="914400" cy="3048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arrow" w="lg" len="lg"/>
          </a:ln>
        </p:spPr>
        <p:txBody>
          <a:bodyPr/>
          <a:lstStyle/>
          <a:p>
            <a:endParaRPr/>
          </a:p>
        </p:txBody>
      </p:sp>
      <p:sp>
        <p:nvSpPr>
          <p:cNvPr id="2054" name="Text Box 10"/>
          <p:cNvSpPr txBox="1"/>
          <p:nvPr/>
        </p:nvSpPr>
        <p:spPr>
          <a:xfrm>
            <a:off x="229553" y="-317"/>
            <a:ext cx="4017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latin typeface="Arial" pitchFamily="34" charset="0"/>
              </a:rPr>
              <a:t>一、回顾与思考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86803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9" grpId="0"/>
      <p:bldP spid="13321" grpId="0"/>
      <p:bldP spid="13323" grpId="0"/>
      <p:bldP spid="13325" grpId="0"/>
      <p:bldP spid="13328" grpId="0"/>
      <p:bldP spid="13330" grpId="0"/>
      <p:bldP spid="1333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/>
          <p:nvPr/>
        </p:nvSpPr>
        <p:spPr>
          <a:xfrm>
            <a:off x="488950" y="963613"/>
            <a:ext cx="79121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itchFamily="18" charset="0"/>
              </a:rPr>
              <a:t>1.</a:t>
            </a:r>
            <a:r>
              <a:rPr lang="zh-CN" altLang="en-US" sz="2800">
                <a:latin typeface="Times New Roman" pitchFamily="18" charset="0"/>
              </a:rPr>
              <a:t>观察天平的铭牌，并思考：“称量为</a:t>
            </a:r>
            <a:r>
              <a:rPr lang="en-US" altLang="zh-CN" sz="2800">
                <a:latin typeface="Times New Roman" pitchFamily="18" charset="0"/>
              </a:rPr>
              <a:t>200g” 、</a:t>
            </a:r>
            <a:r>
              <a:rPr lang="zh-CN" altLang="en-US" sz="2800">
                <a:latin typeface="Times New Roman" pitchFamily="18" charset="0"/>
              </a:rPr>
              <a:t>“感量为</a:t>
            </a:r>
            <a:r>
              <a:rPr lang="en-US" altLang="zh-CN" sz="2800">
                <a:latin typeface="Times New Roman" pitchFamily="18" charset="0"/>
              </a:rPr>
              <a:t>0.1g”</a:t>
            </a:r>
            <a:r>
              <a:rPr lang="zh-CN" altLang="en-US" sz="2800">
                <a:latin typeface="Times New Roman" pitchFamily="18" charset="0"/>
              </a:rPr>
              <a:t>各代表什么物理含义？</a:t>
            </a:r>
          </a:p>
        </p:txBody>
      </p:sp>
      <p:sp>
        <p:nvSpPr>
          <p:cNvPr id="260100" name="Text Box 4"/>
          <p:cNvSpPr txBox="1"/>
          <p:nvPr/>
        </p:nvSpPr>
        <p:spPr>
          <a:xfrm>
            <a:off x="662305" y="4800600"/>
            <a:ext cx="48329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Times New Roman" pitchFamily="18" charset="0"/>
              </a:rPr>
              <a:t>2.如何正确</a:t>
            </a:r>
            <a:r>
              <a:rPr lang="zh-CN" altLang="en-US" sz="2800">
                <a:latin typeface="Times New Roman" pitchFamily="18" charset="0"/>
              </a:rPr>
              <a:t>调节天平平衡？</a:t>
            </a:r>
          </a:p>
        </p:txBody>
      </p:sp>
      <p:sp>
        <p:nvSpPr>
          <p:cNvPr id="260101" name="Text Box 5"/>
          <p:cNvSpPr txBox="1"/>
          <p:nvPr/>
        </p:nvSpPr>
        <p:spPr>
          <a:xfrm>
            <a:off x="661988" y="5718175"/>
            <a:ext cx="52038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>
                <a:latin typeface="Times New Roman" pitchFamily="18" charset="0"/>
              </a:rPr>
              <a:t>3.如何准确测量</a:t>
            </a:r>
            <a:r>
              <a:rPr lang="zh-CN" altLang="en-US" sz="2800">
                <a:latin typeface="Times New Roman" pitchFamily="18" charset="0"/>
              </a:rPr>
              <a:t>物体的质量？</a:t>
            </a:r>
          </a:p>
        </p:txBody>
      </p:sp>
      <p:sp>
        <p:nvSpPr>
          <p:cNvPr id="260104" name="Text Box 8"/>
          <p:cNvSpPr txBox="1"/>
          <p:nvPr/>
        </p:nvSpPr>
        <p:spPr>
          <a:xfrm>
            <a:off x="558800" y="2484438"/>
            <a:ext cx="8040688" cy="22256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 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</a:rPr>
              <a:t>200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克”是指该天平能测的</a:t>
            </a:r>
            <a:r>
              <a:rPr lang="zh-CN" altLang="en-US" sz="2800" u="sng">
                <a:solidFill>
                  <a:srgbClr val="FF0000"/>
                </a:solidFill>
                <a:latin typeface="Times New Roman" pitchFamily="18" charset="0"/>
              </a:rPr>
              <a:t>最大质量数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，我们习惯上叫天平的“</a:t>
            </a:r>
            <a:r>
              <a:rPr lang="zh-CN" altLang="en-US" sz="2800" u="sng">
                <a:solidFill>
                  <a:srgbClr val="FF0000"/>
                </a:solidFill>
                <a:latin typeface="Times New Roman" pitchFamily="18" charset="0"/>
              </a:rPr>
              <a:t>称量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”。</a:t>
            </a:r>
          </a:p>
          <a:p>
            <a:pPr>
              <a:lnSpc>
                <a:spcPct val="125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 “</a:t>
            </a:r>
            <a:r>
              <a:rPr lang="zh-CN" altLang="zh-CN" sz="2800">
                <a:solidFill>
                  <a:srgbClr val="FF0000"/>
                </a:solidFill>
                <a:latin typeface="Times New Roman" pitchFamily="18" charset="0"/>
              </a:rPr>
              <a:t>0.</a:t>
            </a: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克”是指该天平能测的</a:t>
            </a:r>
            <a:r>
              <a:rPr lang="zh-CN" altLang="en-US" sz="2800" u="sng">
                <a:solidFill>
                  <a:srgbClr val="FF0000"/>
                </a:solidFill>
                <a:latin typeface="Times New Roman" pitchFamily="18" charset="0"/>
              </a:rPr>
              <a:t>最小质量数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，我们习惯上叫天平的“</a:t>
            </a:r>
            <a:r>
              <a:rPr lang="zh-CN" altLang="en-US" sz="2800" u="sng">
                <a:solidFill>
                  <a:srgbClr val="FF0000"/>
                </a:solidFill>
                <a:latin typeface="Times New Roman" pitchFamily="18" charset="0"/>
              </a:rPr>
              <a:t>感量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”。</a:t>
            </a:r>
          </a:p>
        </p:txBody>
      </p:sp>
      <p:sp>
        <p:nvSpPr>
          <p:cNvPr id="10246" name="文本框 1"/>
          <p:cNvSpPr txBox="1"/>
          <p:nvPr/>
        </p:nvSpPr>
        <p:spPr>
          <a:xfrm>
            <a:off x="331788" y="568325"/>
            <a:ext cx="28003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思考</a:t>
            </a:r>
          </a:p>
        </p:txBody>
      </p:sp>
    </p:spTree>
    <p:extLst>
      <p:ext uri="{BB962C8B-B14F-4D97-AF65-F5344CB8AC3E}">
        <p14:creationId xmlns:p14="http://schemas.microsoft.com/office/powerpoint/2010/main" val="341093262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/>
      <p:bldP spid="260101" grpId="0"/>
      <p:bldP spid="260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3360" y="710565"/>
            <a:ext cx="3361055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把托盘天平放在</a:t>
            </a:r>
            <a:r>
              <a:rPr lang="zh-CN" altLang="en-US" sz="1800" b="1" kern="1200"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水平工作台，使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游码调节在标尺左端</a:t>
            </a:r>
            <a:r>
              <a:rPr lang="zh-CN" altLang="en-US" sz="1800" b="1" kern="1200">
                <a:solidFill>
                  <a:srgbClr val="00B05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零刻线处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kumimoji="0" lang="zh-CN" altLang="en-US" sz="1800" b="1" i="0" u="none" strike="noStrike" kern="12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02055" y="1497330"/>
            <a:ext cx="960755" cy="889000"/>
          </a:xfrm>
          <a:prstGeom prst="ellipse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 panose="020B0503020204020204" charset="-122"/>
              <a:sym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4630" y="1681480"/>
            <a:ext cx="395605" cy="520700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14:hiddenFill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 panose="020B0503020204020204" charset="-122"/>
                <a:sym typeface="Arial"/>
              </a:rPr>
              <a:t>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3360" y="3819525"/>
            <a:ext cx="397256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2.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调节</a:t>
            </a:r>
            <a:r>
              <a:rPr lang="zh-CN" altLang="en-US" sz="1800" b="1" kern="1200">
                <a:solidFill>
                  <a:srgbClr val="FFC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平衡螺母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使</a:t>
            </a:r>
            <a:r>
              <a:rPr lang="zh-CN" altLang="en-US" sz="1800" b="1" kern="1200">
                <a:solidFill>
                  <a:srgbClr val="00B05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指针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指在</a:t>
            </a:r>
            <a:r>
              <a:rPr lang="zh-CN" altLang="en-US" sz="1800" b="1" kern="1200">
                <a:solidFill>
                  <a:srgbClr val="00B0F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分度盘的中线处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，使天平横粱平衡</a:t>
            </a:r>
            <a:endParaRPr kumimoji="0" lang="zh-CN" altLang="en-US" sz="1800" b="1" i="0" u="none" strike="noStrike" kern="12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4770" y="4678680"/>
            <a:ext cx="828040" cy="791210"/>
            <a:chOff x="2381" y="4173"/>
            <a:chExt cx="1304" cy="1246"/>
          </a:xfrm>
        </p:grpSpPr>
        <p:sp>
          <p:nvSpPr>
            <p:cNvPr id="5" name="椭圆 4"/>
            <p:cNvSpPr/>
            <p:nvPr/>
          </p:nvSpPr>
          <p:spPr>
            <a:xfrm>
              <a:off x="2381" y="4173"/>
              <a:ext cx="1304" cy="1247"/>
            </a:xfrm>
            <a:prstGeom prst="ellipse">
              <a:avLst/>
            </a:prstGeom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 panose="020B0503020204020204" charset="-122"/>
                <a:sym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22" y="4424"/>
              <a:ext cx="623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微软雅黑"/>
                  <a:ea typeface="微软雅黑"/>
                  <a:cs typeface="微软雅黑" panose="020B0503020204020204" charset="-122"/>
                  <a:sym typeface="Arial"/>
                </a:rPr>
                <a:t>调</a:t>
              </a:r>
            </a:p>
          </p:txBody>
        </p:sp>
      </p:grpSp>
      <p:sp>
        <p:nvSpPr>
          <p:cNvPr id="14" name="对话气泡: 圆角矩形 13"/>
          <p:cNvSpPr/>
          <p:nvPr/>
        </p:nvSpPr>
        <p:spPr>
          <a:xfrm>
            <a:off x="2628900" y="2697480"/>
            <a:ext cx="2886075" cy="588010"/>
          </a:xfrm>
          <a:prstGeom prst="wedgeRoundRectCallout">
            <a:avLst>
              <a:gd name="adj1" fmla="val -30924"/>
              <a:gd name="adj2" fmla="val 129913"/>
              <a:gd name="adj3" fmla="val 16667"/>
            </a:avLst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rgbClr val="EF0FBD">
                <a:alpha val="40000"/>
              </a:srgbClr>
            </a:glow>
          </a:effectLst>
        </p:spPr>
        <p:txBody>
          <a:bodyPr/>
          <a:lstStyle/>
          <a:p>
            <a:pPr eaLnBrk="1" hangingPunct="1"/>
            <a:r>
              <a:rPr lang="zh-CN" altLang="zh-CN" sz="1400" b="1">
                <a:solidFill>
                  <a:srgbClr val="FF0000"/>
                </a:solidFill>
                <a:latin typeface="微软雅黑"/>
                <a:ea typeface="微软雅黑"/>
              </a:rPr>
              <a:t>友情提示：</a:t>
            </a:r>
          </a:p>
          <a:p>
            <a:pPr eaLnBrk="1" hangingPunct="1"/>
            <a:r>
              <a:rPr lang="zh-CN" altLang="zh-CN" sz="1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指针左偏右调，右偏左调</a:t>
            </a:r>
          </a:p>
        </p:txBody>
      </p:sp>
      <p:grpSp>
        <p:nvGrpSpPr>
          <p:cNvPr id="104451" name="Group 2"/>
          <p:cNvGrpSpPr/>
          <p:nvPr/>
        </p:nvGrpSpPr>
        <p:grpSpPr>
          <a:xfrm>
            <a:off x="4451985" y="270510"/>
            <a:ext cx="4378325" cy="2254885"/>
            <a:chOff x="0" y="0"/>
            <a:chExt cx="2222" cy="1419"/>
          </a:xfrm>
        </p:grpSpPr>
        <p:pic>
          <p:nvPicPr>
            <p:cNvPr id="10242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22" cy="1419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10243" name="Oval 4"/>
            <p:cNvSpPr/>
            <p:nvPr/>
          </p:nvSpPr>
          <p:spPr>
            <a:xfrm>
              <a:off x="453" y="590"/>
              <a:ext cx="363" cy="31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itchFamily="34" charset="0"/>
              </a:pPr>
              <a:endParaRPr lang="zh-CN" altLang="zh-CN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1265" name="Group 2"/>
          <p:cNvGrpSpPr/>
          <p:nvPr/>
        </p:nvGrpSpPr>
        <p:grpSpPr>
          <a:xfrm>
            <a:off x="4518025" y="3527425"/>
            <a:ext cx="4312285" cy="2571750"/>
            <a:chOff x="0" y="0"/>
            <a:chExt cx="2235" cy="1201"/>
          </a:xfrm>
        </p:grpSpPr>
        <p:pic>
          <p:nvPicPr>
            <p:cNvPr id="11266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5" cy="12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Oval 4"/>
            <p:cNvSpPr/>
            <p:nvPr/>
          </p:nvSpPr>
          <p:spPr>
            <a:xfrm>
              <a:off x="1555" y="499"/>
              <a:ext cx="594" cy="40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itchFamily="34" charset="0"/>
              </a:pPr>
              <a:endParaRPr lang="zh-CN" altLang="zh-CN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268" name="Oval 5"/>
            <p:cNvSpPr/>
            <p:nvPr/>
          </p:nvSpPr>
          <p:spPr>
            <a:xfrm>
              <a:off x="602" y="0"/>
              <a:ext cx="545" cy="317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itchFamily="34" charset="0"/>
              </a:pPr>
              <a:endParaRPr lang="zh-CN" altLang="zh-CN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7" name="Shape 1198"/>
          <p:cNvSpPr/>
          <p:nvPr/>
        </p:nvSpPr>
        <p:spPr>
          <a:xfrm>
            <a:off x="213260" y="128620"/>
            <a:ext cx="3616524" cy="468809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/>
          <a:lstStyle>
            <a:lvl1pPr algn="l">
              <a:spcBef>
                <a:spcPts val="3000"/>
              </a:spcBef>
              <a:defRPr sz="4400">
                <a:solidFill>
                  <a:schemeClr val="accent6">
                    <a:hueOff val="119326"/>
                    <a:lumOff val="-26704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sz="280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二</a:t>
            </a:r>
            <a:r>
              <a:rPr sz="2800" smtClean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、</a:t>
            </a:r>
            <a:r>
              <a:rPr sz="280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托盘天平的使用</a:t>
            </a:r>
          </a:p>
        </p:txBody>
      </p:sp>
    </p:spTree>
    <p:extLst>
      <p:ext uri="{BB962C8B-B14F-4D97-AF65-F5344CB8AC3E}">
        <p14:creationId xmlns:p14="http://schemas.microsoft.com/office/powerpoint/2010/main" val="215717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69570" y="3247390"/>
            <a:ext cx="4563110" cy="1101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4.</a:t>
            </a:r>
            <a:r>
              <a:rPr lang="zh-CN" altLang="zh-CN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砝码的质量和</a:t>
            </a:r>
            <a:r>
              <a:rPr lang="zh-CN" altLang="en-US" sz="1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游码</a:t>
            </a:r>
            <a:r>
              <a:rPr lang="zh-CN" altLang="zh-CN" sz="1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称量标尺上的示数值的</a:t>
            </a:r>
            <a:r>
              <a:rPr lang="zh-CN" altLang="zh-CN" sz="1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和，即为所称量物体的质量，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m</a:t>
            </a:r>
            <a:r>
              <a:rPr lang="zh-CN" altLang="en-US" sz="1800" baseline="-25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物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=m</a:t>
            </a:r>
            <a:r>
              <a:rPr lang="zh-CN" altLang="en-US" sz="1800" baseline="-25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砝码</a:t>
            </a:r>
            <a:r>
              <a:rPr lang="en-US" altLang="zh-CN" sz="1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+m</a:t>
            </a:r>
            <a:r>
              <a:rPr lang="zh-CN" altLang="en-US" sz="1800" baseline="-25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游码</a:t>
            </a:r>
            <a:endParaRPr lang="zh-CN" altLang="en-US" sz="1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zh-CN" sz="18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570" y="605155"/>
            <a:ext cx="390969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3.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把被测物体轻放在</a:t>
            </a:r>
            <a:r>
              <a:rPr lang="zh-CN" altLang="en-US" sz="1800" b="1" kern="1200">
                <a:solidFill>
                  <a:srgbClr val="FF0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左盘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里，使用镊子向</a:t>
            </a:r>
            <a:r>
              <a:rPr lang="zh-CN" altLang="en-US" sz="1800" b="1" kern="120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右盘里缓慢加减砝码</a:t>
            </a:r>
            <a:r>
              <a:rPr lang="en-US" altLang="x-none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往右移动</a:t>
            </a:r>
            <a:r>
              <a:rPr lang="zh-CN" altLang="en-US" sz="1800" b="1" kern="1200">
                <a:solidFill>
                  <a:srgbClr val="FFC00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游码</a:t>
            </a:r>
            <a:r>
              <a:rPr lang="zh-CN" altLang="en-US" sz="1800" b="1" kern="1200"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，直到天平横梁重新平衡。</a:t>
            </a:r>
            <a:endParaRPr kumimoji="0" lang="zh-CN" altLang="en-US" sz="1800" b="1" i="0" u="none" strike="noStrike" kern="1200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对话气泡: 圆角矩形 7"/>
          <p:cNvSpPr/>
          <p:nvPr/>
        </p:nvSpPr>
        <p:spPr>
          <a:xfrm>
            <a:off x="3976370" y="0"/>
            <a:ext cx="3263265" cy="468630"/>
          </a:xfrm>
          <a:prstGeom prst="wedgeRoundRectCallout">
            <a:avLst>
              <a:gd name="adj1" fmla="val -38947"/>
              <a:gd name="adj2" fmla="val 257452"/>
              <a:gd name="adj3" fmla="val 16667"/>
            </a:avLst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 w="9525" cap="flat" cmpd="sng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rgbClr val="00B050">
                <a:alpha val="40000"/>
              </a:srgbClr>
            </a:glow>
          </a:effectLst>
        </p:spPr>
        <p:txBody>
          <a:bodyPr/>
          <a:lstStyle/>
          <a:p>
            <a:pPr eaLnBrk="1" hangingPunct="1"/>
            <a:r>
              <a:rPr lang="zh-CN" altLang="en-US" sz="18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提示：</a:t>
            </a:r>
            <a:r>
              <a:rPr lang="zh-CN" altLang="en-US" sz="18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用镊子从大到小加砝码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856740" y="1403985"/>
            <a:ext cx="936000" cy="900000"/>
            <a:chOff x="2885" y="5262"/>
            <a:chExt cx="1474" cy="1417"/>
          </a:xfr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</p:grpSpPr>
        <p:sp>
          <p:nvSpPr>
            <p:cNvPr id="12" name="椭圆 11"/>
            <p:cNvSpPr/>
            <p:nvPr/>
          </p:nvSpPr>
          <p:spPr>
            <a:xfrm>
              <a:off x="2885" y="5262"/>
              <a:ext cx="1474" cy="1417"/>
            </a:xfrm>
            <a:prstGeom prst="ellipse">
              <a:avLst/>
            </a:prstGeom>
            <a:grpFill/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 panose="020B0503020204020204" charset="-122"/>
                <a:sym typeface="微软雅黑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311" y="5573"/>
              <a:ext cx="623" cy="72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x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微软雅黑"/>
                  <a:ea typeface="微软雅黑"/>
                  <a:cs typeface="微软雅黑" panose="020B0503020204020204" charset="-122"/>
                  <a:sym typeface="Arial"/>
                </a:rPr>
                <a:t>测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69570" y="2613660"/>
            <a:ext cx="4674870" cy="367030"/>
          </a:xfrm>
          <a:prstGeom prst="rect">
            <a:avLst/>
          </a:prstGeom>
          <a:solidFill>
            <a:srgbClr val="FFFF00"/>
          </a:solidFill>
          <a:ln w="12700" cap="flat">
            <a:noFill/>
            <a:miter lim="400000"/>
          </a:ln>
          <a:effectLst>
            <a:glow rad="101600">
              <a:srgbClr val="FFC00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注意：</a:t>
            </a:r>
            <a:r>
              <a:rPr lang="zh-CN" altLang="en-US" sz="18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调节游码相当于向右盘加小质量的砝码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中宋" panose="02010600040101010101" charset="-122"/>
              <a:ea typeface="华文中宋" panose="02010600040101010101" charset="-122"/>
              <a:cs typeface="Arial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56105" y="4020185"/>
            <a:ext cx="936000" cy="900000"/>
            <a:chOff x="2885" y="5262"/>
            <a:chExt cx="1474" cy="1417"/>
          </a:xfrm>
        </p:grpSpPr>
        <p:sp>
          <p:nvSpPr>
            <p:cNvPr id="5" name="椭圆 4"/>
            <p:cNvSpPr/>
            <p:nvPr/>
          </p:nvSpPr>
          <p:spPr>
            <a:xfrm>
              <a:off x="2885" y="5262"/>
              <a:ext cx="1474" cy="1417"/>
            </a:xfrm>
            <a:prstGeom prst="ellipse">
              <a:avLst/>
            </a:prstGeom>
            <a:gradFill>
              <a:gsLst>
                <a:gs pos="0">
                  <a:srgbClr val="012D86"/>
                </a:gs>
                <a:gs pos="100000">
                  <a:srgbClr val="0E2557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 panose="020B0503020204020204" charset="-122"/>
                <a:sym typeface="微软雅黑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11" y="5573"/>
              <a:ext cx="623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微软雅黑"/>
                  <a:ea typeface="微软雅黑"/>
                  <a:cs typeface="微软雅黑" panose="020B0503020204020204" charset="-122"/>
                  <a:sym typeface="Arial"/>
                </a:rPr>
                <a:t>记</a:t>
              </a:r>
            </a:p>
          </p:txBody>
        </p:sp>
      </p:grpSp>
      <p:grpSp>
        <p:nvGrpSpPr>
          <p:cNvPr id="106498" name="Group 2"/>
          <p:cNvGrpSpPr/>
          <p:nvPr/>
        </p:nvGrpSpPr>
        <p:grpSpPr>
          <a:xfrm>
            <a:off x="5113020" y="647700"/>
            <a:ext cx="4030980" cy="2413000"/>
            <a:chOff x="0" y="0"/>
            <a:chExt cx="2268" cy="1378"/>
          </a:xfrm>
        </p:grpSpPr>
        <p:pic>
          <p:nvPicPr>
            <p:cNvPr id="12290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68" cy="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Oval 4"/>
            <p:cNvSpPr/>
            <p:nvPr/>
          </p:nvSpPr>
          <p:spPr>
            <a:xfrm>
              <a:off x="46" y="307"/>
              <a:ext cx="630" cy="499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itchFamily="34" charset="0"/>
              </a:pPr>
              <a:endParaRPr lang="zh-CN" altLang="zh-CN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292" name="Oval 5"/>
            <p:cNvSpPr/>
            <p:nvPr/>
          </p:nvSpPr>
          <p:spPr>
            <a:xfrm>
              <a:off x="1316" y="125"/>
              <a:ext cx="635" cy="45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Font typeface="Arial" pitchFamily="34" charset="0"/>
              </a:pPr>
              <a:endParaRPr lang="zh-CN" altLang="zh-CN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22" name="图片 21" descr="QQ截图20191122175321"/>
          <p:cNvPicPr>
            <a:picLocks noChangeAspect="1"/>
          </p:cNvPicPr>
          <p:nvPr/>
        </p:nvPicPr>
        <p:blipFill>
          <a:blip r:embed="rId3"/>
          <a:srcRect b="1519"/>
          <a:stretch>
            <a:fillRect/>
          </a:stretch>
        </p:blipFill>
        <p:spPr>
          <a:xfrm>
            <a:off x="5053330" y="3247390"/>
            <a:ext cx="3933825" cy="263398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9570" y="5045075"/>
            <a:ext cx="4378325" cy="13366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spcBef>
                <a:spcPts val="25"/>
              </a:spcBef>
            </a:pPr>
            <a:r>
              <a:rPr lang="en-US" altLang="zh-CN" sz="1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5.</a:t>
            </a:r>
            <a:r>
              <a:rPr lang="zh-CN" altLang="en-US" sz="1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测量结束后，应把物体取下，</a:t>
            </a:r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砝码要装入砝码盒内</a:t>
            </a:r>
            <a:r>
              <a:rPr lang="en-US" altLang="zh-CN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</a:t>
            </a:r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由小到大</a:t>
            </a:r>
            <a:r>
              <a:rPr lang="en-US" altLang="zh-CN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)</a:t>
            </a:r>
            <a:r>
              <a:rPr lang="zh-CN" altLang="en-US" sz="1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，并将游码重新台调节到零刻度线处.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8679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  <p:bldP spid="15" grpId="0" animBg="1"/>
      <p:bldP spid="16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4635500" y="2768600"/>
            <a:ext cx="3675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Arial" pitchFamily="34" charset="0"/>
              </a:rPr>
              <a:t>平衡螺母的调节</a:t>
            </a:r>
          </a:p>
        </p:txBody>
      </p:sp>
      <p:pic>
        <p:nvPicPr>
          <p:cNvPr id="11267" name="Picture 3" descr="zq天平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115" y="322580"/>
            <a:ext cx="4058285" cy="3134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1122363" y="1201738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</a:rPr>
              <a:t>甲图</a:t>
            </a:r>
          </a:p>
        </p:txBody>
      </p:sp>
      <p:pic>
        <p:nvPicPr>
          <p:cNvPr id="11269" name="Picture 5" descr="yq准天平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1088" y="3300413"/>
            <a:ext cx="4425950" cy="3360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AutoShape 6"/>
          <p:cNvSpPr/>
          <p:nvPr/>
        </p:nvSpPr>
        <p:spPr>
          <a:xfrm>
            <a:off x="3756025" y="503238"/>
            <a:ext cx="3914775" cy="2027237"/>
          </a:xfrm>
          <a:prstGeom prst="wedgeEllipseCallout">
            <a:avLst>
              <a:gd name="adj1" fmla="val -73032"/>
              <a:gd name="adj2" fmla="val 13898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endParaRPr lang="zh-CN" altLang="zh-CN" sz="3200">
              <a:latin typeface="Arial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指针向偏左，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左边偏重，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要往右调</a:t>
            </a:r>
            <a:r>
              <a:rPr lang="zh-CN" altLang="en-US">
                <a:solidFill>
                  <a:schemeClr val="bg1"/>
                </a:solidFill>
                <a:latin typeface="Arial" pitchFamily="34" charset="0"/>
              </a:rPr>
              <a:t>。</a:t>
            </a:r>
          </a:p>
          <a:p>
            <a:pPr algn="ctr">
              <a:lnSpc>
                <a:spcPct val="120000"/>
              </a:lnSpc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1271" name="AutoShape 7"/>
          <p:cNvSpPr/>
          <p:nvPr/>
        </p:nvSpPr>
        <p:spPr>
          <a:xfrm>
            <a:off x="5640388" y="4208463"/>
            <a:ext cx="2433637" cy="2211387"/>
          </a:xfrm>
          <a:prstGeom prst="wedgeEllipseCallout">
            <a:avLst>
              <a:gd name="adj1" fmla="val -134407"/>
              <a:gd name="adj2" fmla="val -47199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指针向偏右，</a:t>
            </a:r>
          </a:p>
          <a:p>
            <a:pPr algn="ctr"/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右边偏重，</a:t>
            </a:r>
          </a:p>
          <a:p>
            <a:pPr algn="ctr"/>
            <a:r>
              <a:rPr lang="zh-CN" altLang="en-US" sz="3200">
                <a:solidFill>
                  <a:schemeClr val="bg1"/>
                </a:solidFill>
                <a:latin typeface="Arial" pitchFamily="34" charset="0"/>
              </a:rPr>
              <a:t>要往左调。</a:t>
            </a:r>
          </a:p>
        </p:txBody>
      </p:sp>
      <p:sp>
        <p:nvSpPr>
          <p:cNvPr id="258056" name="AutoShape 8"/>
          <p:cNvSpPr/>
          <p:nvPr/>
        </p:nvSpPr>
        <p:spPr>
          <a:xfrm>
            <a:off x="1206500" y="2767013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itchFamily="2" charset="-122"/>
            </a:endParaRPr>
          </a:p>
        </p:txBody>
      </p:sp>
      <p:sp>
        <p:nvSpPr>
          <p:cNvPr id="258057" name="AutoShape 9"/>
          <p:cNvSpPr/>
          <p:nvPr/>
        </p:nvSpPr>
        <p:spPr>
          <a:xfrm>
            <a:off x="3925888" y="2278063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itchFamily="2" charset="-122"/>
            </a:endParaRPr>
          </a:p>
        </p:txBody>
      </p:sp>
      <p:sp>
        <p:nvSpPr>
          <p:cNvPr id="258058" name="AutoShape 10"/>
          <p:cNvSpPr/>
          <p:nvPr/>
        </p:nvSpPr>
        <p:spPr>
          <a:xfrm>
            <a:off x="3803650" y="5953125"/>
            <a:ext cx="685800" cy="304800"/>
          </a:xfrm>
          <a:prstGeom prst="lef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itchFamily="2" charset="-122"/>
            </a:endParaRPr>
          </a:p>
        </p:txBody>
      </p:sp>
      <p:sp>
        <p:nvSpPr>
          <p:cNvPr id="258059" name="AutoShape 11"/>
          <p:cNvSpPr/>
          <p:nvPr/>
        </p:nvSpPr>
        <p:spPr>
          <a:xfrm>
            <a:off x="1017588" y="5473700"/>
            <a:ext cx="685800" cy="304800"/>
          </a:xfrm>
          <a:prstGeom prst="lef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宋体" pitchFamily="2" charset="-122"/>
            </a:endParaRPr>
          </a:p>
        </p:txBody>
      </p:sp>
      <p:sp>
        <p:nvSpPr>
          <p:cNvPr id="11276" name="Text Box 12"/>
          <p:cNvSpPr txBox="1"/>
          <p:nvPr/>
        </p:nvSpPr>
        <p:spPr>
          <a:xfrm>
            <a:off x="1171575" y="3962400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Arial" pitchFamily="34" charset="0"/>
              </a:rPr>
              <a:t>乙图</a:t>
            </a:r>
          </a:p>
        </p:txBody>
      </p:sp>
      <p:sp>
        <p:nvSpPr>
          <p:cNvPr id="11277" name="Rectangle 13"/>
          <p:cNvSpPr/>
          <p:nvPr/>
        </p:nvSpPr>
        <p:spPr>
          <a:xfrm>
            <a:off x="6529388" y="3443288"/>
            <a:ext cx="25431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itchFamily="34" charset="0"/>
              </a:rPr>
              <a:t>左偏右调</a:t>
            </a:r>
          </a:p>
        </p:txBody>
      </p:sp>
      <p:sp>
        <p:nvSpPr>
          <p:cNvPr id="11278" name="Rectangle 14"/>
          <p:cNvSpPr/>
          <p:nvPr/>
        </p:nvSpPr>
        <p:spPr>
          <a:xfrm>
            <a:off x="6916738" y="6278563"/>
            <a:ext cx="26082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itchFamily="34" charset="0"/>
              </a:rPr>
              <a:t>右偏左调</a:t>
            </a:r>
          </a:p>
        </p:txBody>
      </p:sp>
      <p:sp>
        <p:nvSpPr>
          <p:cNvPr id="1198" name="Shape 1198"/>
          <p:cNvSpPr/>
          <p:nvPr/>
        </p:nvSpPr>
        <p:spPr>
          <a:xfrm>
            <a:off x="213260" y="101315"/>
            <a:ext cx="3616524" cy="468809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 anchor="ctr"/>
          <a:lstStyle>
            <a:lvl1pPr algn="l">
              <a:spcBef>
                <a:spcPts val="3000"/>
              </a:spcBef>
              <a:defRPr sz="4400">
                <a:solidFill>
                  <a:schemeClr val="accent6">
                    <a:hueOff val="119326"/>
                    <a:lumOff val="-26703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zh-CN" sz="32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特别提醒</a:t>
            </a:r>
          </a:p>
        </p:txBody>
      </p:sp>
    </p:spTree>
    <p:extLst>
      <p:ext uri="{BB962C8B-B14F-4D97-AF65-F5344CB8AC3E}">
        <p14:creationId xmlns:p14="http://schemas.microsoft.com/office/powerpoint/2010/main" val="234215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258056" grpId="0" animBg="1"/>
      <p:bldP spid="258057" grpId="0" animBg="1"/>
      <p:bldP spid="258058" grpId="0" animBg="1"/>
      <p:bldP spid="258059" grpId="0" animBg="1"/>
      <p:bldP spid="11277" grpId="0"/>
      <p:bldP spid="11277" grpId="1"/>
      <p:bldP spid="112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Text Box 12"/>
          <p:cNvSpPr txBox="1"/>
          <p:nvPr/>
        </p:nvSpPr>
        <p:spPr>
          <a:xfrm>
            <a:off x="176530" y="-115887"/>
            <a:ext cx="4894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仿真实验（演示给学生看）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3794" name="ShockwaveFlash1" r:id="rId2" imgW="8131810" imgH="5694680"/>
        </mc:Choice>
        <mc:Fallback>
          <p:control name="ShockwaveFlash1" r:id="rId2" imgW="8131810" imgH="569468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4025" y="468313"/>
                  <a:ext cx="8131175" cy="56943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75747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0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1825</Words>
  <Application>Microsoft Office PowerPoint</Application>
  <PresentationFormat>全屏显示(4:3)</PresentationFormat>
  <Paragraphs>224</Paragraphs>
  <Slides>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Office 主题</vt:lpstr>
      <vt:lpstr>Flash.Movie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  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15</cp:revision>
  <dcterms:created xsi:type="dcterms:W3CDTF">2020-11-18T08:25:49Z</dcterms:created>
  <dcterms:modified xsi:type="dcterms:W3CDTF">2020-11-18T08:48:58Z</dcterms:modified>
</cp:coreProperties>
</file>