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3" r:id="rId4"/>
    <p:sldId id="258" r:id="rId5"/>
    <p:sldId id="264" r:id="rId6"/>
    <p:sldId id="265" r:id="rId7"/>
    <p:sldId id="259" r:id="rId8"/>
    <p:sldId id="266" r:id="rId9"/>
    <p:sldId id="267" r:id="rId10"/>
    <p:sldId id="273" r:id="rId11"/>
    <p:sldId id="274" r:id="rId12"/>
    <p:sldId id="268" r:id="rId13"/>
    <p:sldId id="270" r:id="rId14"/>
    <p:sldId id="275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2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35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04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19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37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7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1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9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6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50B5-D11D-4AFA-A509-5D53A10ABFFD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E6E3-56DF-4C22-83E3-309690006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4341;&#20837;.wm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23454;&#39564;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未命名项目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4163" y="2819400"/>
            <a:ext cx="1463675" cy="121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524257"/>
            <a:ext cx="11511064" cy="6784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4573" y="1311735"/>
            <a:ext cx="6990615" cy="104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初中物理课堂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2096" y="2839156"/>
            <a:ext cx="3195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 的 折 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2256" y="4428385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山东省临朐县冶源初中 张玉荣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1707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955" name="Group 3"/>
          <p:cNvGrpSpPr>
            <a:grpSpLocks/>
          </p:cNvGrpSpPr>
          <p:nvPr/>
        </p:nvGrpSpPr>
        <p:grpSpPr bwMode="auto">
          <a:xfrm>
            <a:off x="2373314" y="430213"/>
            <a:ext cx="2085975" cy="700089"/>
            <a:chOff x="535" y="195"/>
            <a:chExt cx="1557" cy="441"/>
          </a:xfrm>
        </p:grpSpPr>
        <p:sp>
          <p:nvSpPr>
            <p:cNvPr id="253956" name="AutoShape 4"/>
            <p:cNvSpPr>
              <a:spLocks noChangeArrowheads="1"/>
            </p:cNvSpPr>
            <p:nvPr/>
          </p:nvSpPr>
          <p:spPr bwMode="auto">
            <a:xfrm>
              <a:off x="535" y="379"/>
              <a:ext cx="1557" cy="2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53957" name="Rectangle 5"/>
            <p:cNvSpPr>
              <a:spLocks noChangeArrowheads="1"/>
            </p:cNvSpPr>
            <p:nvPr/>
          </p:nvSpPr>
          <p:spPr bwMode="auto">
            <a:xfrm>
              <a:off x="546" y="195"/>
              <a:ext cx="15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3200" b="1" dirty="0"/>
                <a:t>池水变浅</a:t>
              </a:r>
            </a:p>
          </p:txBody>
        </p:sp>
      </p:grpSp>
      <p:pic>
        <p:nvPicPr>
          <p:cNvPr id="2539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1306515"/>
            <a:ext cx="8210360" cy="557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2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8304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8" y="1153478"/>
            <a:ext cx="399573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8204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1048543"/>
            <a:ext cx="4661535" cy="48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97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77" y="1690617"/>
            <a:ext cx="3993920" cy="45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8057" name="Group 9"/>
          <p:cNvGrpSpPr>
            <a:grpSpLocks/>
          </p:cNvGrpSpPr>
          <p:nvPr/>
        </p:nvGrpSpPr>
        <p:grpSpPr bwMode="auto">
          <a:xfrm>
            <a:off x="2179432" y="819209"/>
            <a:ext cx="2086181" cy="639768"/>
            <a:chOff x="512" y="253"/>
            <a:chExt cx="1580" cy="348"/>
          </a:xfrm>
        </p:grpSpPr>
        <p:sp>
          <p:nvSpPr>
            <p:cNvPr id="258058" name="AutoShape 10"/>
            <p:cNvSpPr>
              <a:spLocks noChangeArrowheads="1"/>
            </p:cNvSpPr>
            <p:nvPr/>
          </p:nvSpPr>
          <p:spPr bwMode="auto">
            <a:xfrm>
              <a:off x="535" y="379"/>
              <a:ext cx="1557" cy="22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58059" name="Rectangle 11"/>
            <p:cNvSpPr>
              <a:spLocks noChangeArrowheads="1"/>
            </p:cNvSpPr>
            <p:nvPr/>
          </p:nvSpPr>
          <p:spPr bwMode="auto">
            <a:xfrm>
              <a:off x="512" y="253"/>
              <a:ext cx="1546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2800" b="1" dirty="0"/>
                <a:t>海市蜃楼</a:t>
              </a: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84" y="1690617"/>
            <a:ext cx="4063920" cy="454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4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256207" y="527329"/>
            <a:ext cx="7561262" cy="67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/>
              <a:t>水中的鱼看岸上的树是变高了，还是变矮了？</a:t>
            </a:r>
          </a:p>
        </p:txBody>
      </p:sp>
      <p:pic>
        <p:nvPicPr>
          <p:cNvPr id="254982" name="Picture 6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6" y="1345697"/>
            <a:ext cx="10058400" cy="55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2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3" name="Group 3"/>
          <p:cNvGrpSpPr>
            <a:grpSpLocks/>
          </p:cNvGrpSpPr>
          <p:nvPr/>
        </p:nvGrpSpPr>
        <p:grpSpPr bwMode="auto">
          <a:xfrm>
            <a:off x="4348163" y="3897313"/>
            <a:ext cx="4324350" cy="660400"/>
            <a:chOff x="2652" y="2608"/>
            <a:chExt cx="2724" cy="416"/>
          </a:xfrm>
        </p:grpSpPr>
        <p:sp>
          <p:nvSpPr>
            <p:cNvPr id="256004" name="Line 4"/>
            <p:cNvSpPr>
              <a:spLocks noChangeShapeType="1"/>
            </p:cNvSpPr>
            <p:nvPr/>
          </p:nvSpPr>
          <p:spPr bwMode="auto">
            <a:xfrm>
              <a:off x="2928" y="27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652" y="2620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</a:p>
          </p:txBody>
        </p:sp>
        <p:sp>
          <p:nvSpPr>
            <p:cNvPr id="256006" name="Text Box 6"/>
            <p:cNvSpPr txBox="1">
              <a:spLocks noChangeArrowheads="1"/>
            </p:cNvSpPr>
            <p:nvPr/>
          </p:nvSpPr>
          <p:spPr bwMode="auto">
            <a:xfrm>
              <a:off x="4752" y="2608"/>
              <a:ext cx="6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Q</a:t>
              </a:r>
            </a:p>
          </p:txBody>
        </p:sp>
      </p:grpSp>
      <p:grpSp>
        <p:nvGrpSpPr>
          <p:cNvPr id="256007" name="Group 7"/>
          <p:cNvGrpSpPr>
            <a:grpSpLocks/>
          </p:cNvGrpSpPr>
          <p:nvPr/>
        </p:nvGrpSpPr>
        <p:grpSpPr bwMode="auto">
          <a:xfrm>
            <a:off x="3109913" y="1585913"/>
            <a:ext cx="1219200" cy="2908300"/>
            <a:chOff x="1872" y="1152"/>
            <a:chExt cx="768" cy="1832"/>
          </a:xfrm>
        </p:grpSpPr>
        <p:sp>
          <p:nvSpPr>
            <p:cNvPr id="256008" name="Rectangle 8"/>
            <p:cNvSpPr>
              <a:spLocks noChangeArrowheads="1"/>
            </p:cNvSpPr>
            <p:nvPr/>
          </p:nvSpPr>
          <p:spPr bwMode="auto">
            <a:xfrm>
              <a:off x="2208" y="1440"/>
              <a:ext cx="240" cy="124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09" name="Text Box 9"/>
            <p:cNvSpPr txBox="1">
              <a:spLocks noChangeArrowheads="1"/>
            </p:cNvSpPr>
            <p:nvPr/>
          </p:nvSpPr>
          <p:spPr bwMode="auto">
            <a:xfrm>
              <a:off x="1872" y="1152"/>
              <a:ext cx="7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</a:p>
          </p:txBody>
        </p:sp>
        <p:sp>
          <p:nvSpPr>
            <p:cNvPr id="256010" name="Text Box 10"/>
            <p:cNvSpPr txBox="1">
              <a:spLocks noChangeArrowheads="1"/>
            </p:cNvSpPr>
            <p:nvPr/>
          </p:nvSpPr>
          <p:spPr bwMode="auto">
            <a:xfrm>
              <a:off x="1872" y="2580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256011" name="Group 11"/>
          <p:cNvGrpSpPr>
            <a:grpSpLocks/>
          </p:cNvGrpSpPr>
          <p:nvPr/>
        </p:nvGrpSpPr>
        <p:grpSpPr bwMode="auto">
          <a:xfrm>
            <a:off x="4024313" y="2043113"/>
            <a:ext cx="3124200" cy="1981200"/>
            <a:chOff x="2448" y="1440"/>
            <a:chExt cx="1968" cy="1248"/>
          </a:xfrm>
        </p:grpSpPr>
        <p:grpSp>
          <p:nvGrpSpPr>
            <p:cNvPr id="256012" name="Group 12"/>
            <p:cNvGrpSpPr>
              <a:grpSpLocks/>
            </p:cNvGrpSpPr>
            <p:nvPr/>
          </p:nvGrpSpPr>
          <p:grpSpPr bwMode="auto">
            <a:xfrm>
              <a:off x="2448" y="1440"/>
              <a:ext cx="1248" cy="1248"/>
              <a:chOff x="2400" y="912"/>
              <a:chExt cx="1248" cy="1248"/>
            </a:xfrm>
          </p:grpSpPr>
          <p:sp>
            <p:nvSpPr>
              <p:cNvPr id="256013" name="Line 13"/>
              <p:cNvSpPr>
                <a:spLocks noChangeShapeType="1"/>
              </p:cNvSpPr>
              <p:nvPr/>
            </p:nvSpPr>
            <p:spPr bwMode="auto">
              <a:xfrm>
                <a:off x="2400" y="912"/>
                <a:ext cx="1248" cy="1248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14" name="Line 14"/>
              <p:cNvSpPr>
                <a:spLocks noChangeShapeType="1"/>
              </p:cNvSpPr>
              <p:nvPr/>
            </p:nvSpPr>
            <p:spPr bwMode="auto">
              <a:xfrm>
                <a:off x="2400" y="912"/>
                <a:ext cx="768" cy="768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015" name="Group 15"/>
            <p:cNvGrpSpPr>
              <a:grpSpLocks/>
            </p:cNvGrpSpPr>
            <p:nvPr/>
          </p:nvGrpSpPr>
          <p:grpSpPr bwMode="auto">
            <a:xfrm>
              <a:off x="2448" y="1440"/>
              <a:ext cx="1968" cy="1248"/>
              <a:chOff x="2400" y="912"/>
              <a:chExt cx="1968" cy="1248"/>
            </a:xfrm>
          </p:grpSpPr>
          <p:sp>
            <p:nvSpPr>
              <p:cNvPr id="256016" name="Line 16"/>
              <p:cNvSpPr>
                <a:spLocks noChangeShapeType="1"/>
              </p:cNvSpPr>
              <p:nvPr/>
            </p:nvSpPr>
            <p:spPr bwMode="auto">
              <a:xfrm>
                <a:off x="2400" y="912"/>
                <a:ext cx="1968" cy="1248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17" name="Line 17"/>
              <p:cNvSpPr>
                <a:spLocks noChangeShapeType="1"/>
              </p:cNvSpPr>
              <p:nvPr/>
            </p:nvSpPr>
            <p:spPr bwMode="auto">
              <a:xfrm>
                <a:off x="2400" y="912"/>
                <a:ext cx="1296" cy="816"/>
              </a:xfrm>
              <a:prstGeom prst="line">
                <a:avLst/>
              </a:prstGeom>
              <a:noFill/>
              <a:ln w="38100">
                <a:solidFill>
                  <a:srgbClr val="00FF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6018" name="Group 18"/>
          <p:cNvGrpSpPr>
            <a:grpSpLocks/>
          </p:cNvGrpSpPr>
          <p:nvPr/>
        </p:nvGrpSpPr>
        <p:grpSpPr bwMode="auto">
          <a:xfrm>
            <a:off x="6005514" y="4024313"/>
            <a:ext cx="2828925" cy="2139950"/>
            <a:chOff x="3696" y="2688"/>
            <a:chExt cx="1824" cy="1440"/>
          </a:xfrm>
        </p:grpSpPr>
        <p:grpSp>
          <p:nvGrpSpPr>
            <p:cNvPr id="256019" name="Group 19"/>
            <p:cNvGrpSpPr>
              <a:grpSpLocks/>
            </p:cNvGrpSpPr>
            <p:nvPr/>
          </p:nvGrpSpPr>
          <p:grpSpPr bwMode="auto">
            <a:xfrm>
              <a:off x="3696" y="2688"/>
              <a:ext cx="624" cy="1440"/>
              <a:chOff x="3648" y="2160"/>
              <a:chExt cx="624" cy="1440"/>
            </a:xfrm>
          </p:grpSpPr>
          <p:sp>
            <p:nvSpPr>
              <p:cNvPr id="256020" name="Line 20"/>
              <p:cNvSpPr>
                <a:spLocks noChangeShapeType="1"/>
              </p:cNvSpPr>
              <p:nvPr/>
            </p:nvSpPr>
            <p:spPr bwMode="auto">
              <a:xfrm>
                <a:off x="3648" y="2160"/>
                <a:ext cx="624" cy="144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21" name="Line 21"/>
              <p:cNvSpPr>
                <a:spLocks noChangeShapeType="1"/>
              </p:cNvSpPr>
              <p:nvPr/>
            </p:nvSpPr>
            <p:spPr bwMode="auto">
              <a:xfrm>
                <a:off x="3648" y="2160"/>
                <a:ext cx="48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6022" name="Group 22"/>
            <p:cNvGrpSpPr>
              <a:grpSpLocks/>
            </p:cNvGrpSpPr>
            <p:nvPr/>
          </p:nvGrpSpPr>
          <p:grpSpPr bwMode="auto">
            <a:xfrm>
              <a:off x="4416" y="2688"/>
              <a:ext cx="1104" cy="1392"/>
              <a:chOff x="4368" y="2160"/>
              <a:chExt cx="1104" cy="1392"/>
            </a:xfrm>
          </p:grpSpPr>
          <p:sp>
            <p:nvSpPr>
              <p:cNvPr id="256023" name="Line 23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1104" cy="139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24" name="Line 24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672" cy="86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56025" name="Group 25"/>
          <p:cNvGrpSpPr>
            <a:grpSpLocks/>
          </p:cNvGrpSpPr>
          <p:nvPr/>
        </p:nvGrpSpPr>
        <p:grpSpPr bwMode="auto">
          <a:xfrm>
            <a:off x="4476751" y="749301"/>
            <a:ext cx="2720975" cy="3351213"/>
            <a:chOff x="2712" y="528"/>
            <a:chExt cx="1728" cy="2208"/>
          </a:xfrm>
        </p:grpSpPr>
        <p:grpSp>
          <p:nvGrpSpPr>
            <p:cNvPr id="256026" name="Group 26"/>
            <p:cNvGrpSpPr>
              <a:grpSpLocks/>
            </p:cNvGrpSpPr>
            <p:nvPr/>
          </p:nvGrpSpPr>
          <p:grpSpPr bwMode="auto">
            <a:xfrm>
              <a:off x="2712" y="552"/>
              <a:ext cx="1728" cy="2184"/>
              <a:chOff x="2664" y="24"/>
              <a:chExt cx="1728" cy="2184"/>
            </a:xfrm>
          </p:grpSpPr>
          <p:sp>
            <p:nvSpPr>
              <p:cNvPr id="256027" name="Line 27"/>
              <p:cNvSpPr>
                <a:spLocks noChangeShapeType="1"/>
              </p:cNvSpPr>
              <p:nvPr/>
            </p:nvSpPr>
            <p:spPr bwMode="auto">
              <a:xfrm flipH="1" flipV="1">
                <a:off x="2664" y="24"/>
                <a:ext cx="1728" cy="2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28" name="Line 28"/>
              <p:cNvSpPr>
                <a:spLocks noChangeShapeType="1"/>
              </p:cNvSpPr>
              <p:nvPr/>
            </p:nvSpPr>
            <p:spPr bwMode="auto">
              <a:xfrm flipH="1" flipV="1">
                <a:off x="2808" y="144"/>
                <a:ext cx="864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029" name="Text Box 29"/>
            <p:cNvSpPr txBox="1">
              <a:spLocks noChangeArrowheads="1"/>
            </p:cNvSpPr>
            <p:nvPr/>
          </p:nvSpPr>
          <p:spPr bwMode="auto">
            <a:xfrm>
              <a:off x="2928" y="528"/>
              <a:ext cx="720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3600" b="1"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kumimoji="1" lang="en-US" altLang="zh-CN" sz="3600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′</a:t>
              </a:r>
            </a:p>
          </p:txBody>
        </p:sp>
      </p:grpSp>
      <p:sp>
        <p:nvSpPr>
          <p:cNvPr id="256030" name="Rectangle 30"/>
          <p:cNvSpPr>
            <a:spLocks noChangeArrowheads="1"/>
          </p:cNvSpPr>
          <p:nvPr/>
        </p:nvSpPr>
        <p:spPr bwMode="auto">
          <a:xfrm>
            <a:off x="4367213" y="1052513"/>
            <a:ext cx="381000" cy="2971800"/>
          </a:xfrm>
          <a:prstGeom prst="rect">
            <a:avLst/>
          </a:prstGeom>
          <a:solidFill>
            <a:srgbClr val="CCFF99"/>
          </a:solidFill>
          <a:ln w="38100">
            <a:solidFill>
              <a:srgbClr val="00FF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56031" name="Group 31"/>
          <p:cNvGrpSpPr>
            <a:grpSpLocks/>
          </p:cNvGrpSpPr>
          <p:nvPr/>
        </p:nvGrpSpPr>
        <p:grpSpPr bwMode="auto">
          <a:xfrm rot="11387569">
            <a:off x="7342188" y="5427664"/>
            <a:ext cx="838200" cy="669925"/>
            <a:chOff x="2448" y="1632"/>
            <a:chExt cx="528" cy="422"/>
          </a:xfrm>
        </p:grpSpPr>
        <p:grpSp>
          <p:nvGrpSpPr>
            <p:cNvPr id="256032" name="Group 32"/>
            <p:cNvGrpSpPr>
              <a:grpSpLocks/>
            </p:cNvGrpSpPr>
            <p:nvPr/>
          </p:nvGrpSpPr>
          <p:grpSpPr bwMode="auto">
            <a:xfrm>
              <a:off x="2448" y="1632"/>
              <a:ext cx="496" cy="422"/>
              <a:chOff x="2319" y="1735"/>
              <a:chExt cx="496" cy="422"/>
            </a:xfrm>
          </p:grpSpPr>
          <p:sp>
            <p:nvSpPr>
              <p:cNvPr id="256033" name="Freeform 33"/>
              <p:cNvSpPr>
                <a:spLocks/>
              </p:cNvSpPr>
              <p:nvPr/>
            </p:nvSpPr>
            <p:spPr bwMode="auto">
              <a:xfrm>
                <a:off x="2554" y="2076"/>
                <a:ext cx="57" cy="81"/>
              </a:xfrm>
              <a:custGeom>
                <a:avLst/>
                <a:gdLst>
                  <a:gd name="T0" fmla="*/ 0 w 57"/>
                  <a:gd name="T1" fmla="*/ 0 h 81"/>
                  <a:gd name="T2" fmla="*/ 57 w 57"/>
                  <a:gd name="T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81">
                    <a:moveTo>
                      <a:pt x="0" y="0"/>
                    </a:moveTo>
                    <a:cubicBezTo>
                      <a:pt x="41" y="13"/>
                      <a:pt x="57" y="41"/>
                      <a:pt x="57" y="8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56034" name="Group 34"/>
              <p:cNvGrpSpPr>
                <a:grpSpLocks/>
              </p:cNvGrpSpPr>
              <p:nvPr/>
            </p:nvGrpSpPr>
            <p:grpSpPr bwMode="auto">
              <a:xfrm>
                <a:off x="2319" y="1735"/>
                <a:ext cx="496" cy="414"/>
                <a:chOff x="2319" y="1735"/>
                <a:chExt cx="496" cy="414"/>
              </a:xfrm>
            </p:grpSpPr>
            <p:sp>
              <p:nvSpPr>
                <p:cNvPr id="256035" name="Freeform 35"/>
                <p:cNvSpPr>
                  <a:spLocks/>
                </p:cNvSpPr>
                <p:nvPr/>
              </p:nvSpPr>
              <p:spPr bwMode="auto">
                <a:xfrm>
                  <a:off x="2319" y="1735"/>
                  <a:ext cx="404" cy="104"/>
                </a:xfrm>
                <a:custGeom>
                  <a:avLst/>
                  <a:gdLst>
                    <a:gd name="T0" fmla="*/ 0 w 404"/>
                    <a:gd name="T1" fmla="*/ 24 h 104"/>
                    <a:gd name="T2" fmla="*/ 33 w 404"/>
                    <a:gd name="T3" fmla="*/ 16 h 104"/>
                    <a:gd name="T4" fmla="*/ 81 w 404"/>
                    <a:gd name="T5" fmla="*/ 0 h 104"/>
                    <a:gd name="T6" fmla="*/ 252 w 404"/>
                    <a:gd name="T7" fmla="*/ 8 h 104"/>
                    <a:gd name="T8" fmla="*/ 300 w 404"/>
                    <a:gd name="T9" fmla="*/ 24 h 104"/>
                    <a:gd name="T10" fmla="*/ 324 w 404"/>
                    <a:gd name="T11" fmla="*/ 32 h 104"/>
                    <a:gd name="T12" fmla="*/ 365 w 404"/>
                    <a:gd name="T13" fmla="*/ 65 h 104"/>
                    <a:gd name="T14" fmla="*/ 397 w 404"/>
                    <a:gd name="T15" fmla="*/ 9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4" h="104">
                      <a:moveTo>
                        <a:pt x="0" y="24"/>
                      </a:moveTo>
                      <a:cubicBezTo>
                        <a:pt x="11" y="21"/>
                        <a:pt x="22" y="19"/>
                        <a:pt x="33" y="16"/>
                      </a:cubicBezTo>
                      <a:cubicBezTo>
                        <a:pt x="49" y="11"/>
                        <a:pt x="81" y="0"/>
                        <a:pt x="81" y="0"/>
                      </a:cubicBezTo>
                      <a:cubicBezTo>
                        <a:pt x="138" y="3"/>
                        <a:pt x="195" y="2"/>
                        <a:pt x="252" y="8"/>
                      </a:cubicBezTo>
                      <a:cubicBezTo>
                        <a:pt x="269" y="10"/>
                        <a:pt x="284" y="19"/>
                        <a:pt x="300" y="24"/>
                      </a:cubicBezTo>
                      <a:cubicBezTo>
                        <a:pt x="308" y="27"/>
                        <a:pt x="324" y="32"/>
                        <a:pt x="324" y="32"/>
                      </a:cubicBezTo>
                      <a:cubicBezTo>
                        <a:pt x="327" y="35"/>
                        <a:pt x="364" y="64"/>
                        <a:pt x="365" y="65"/>
                      </a:cubicBezTo>
                      <a:cubicBezTo>
                        <a:pt x="404" y="104"/>
                        <a:pt x="360" y="79"/>
                        <a:pt x="397" y="9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036" name="Freeform 36"/>
                <p:cNvSpPr>
                  <a:spLocks/>
                </p:cNvSpPr>
                <p:nvPr/>
              </p:nvSpPr>
              <p:spPr bwMode="auto">
                <a:xfrm>
                  <a:off x="2343" y="1784"/>
                  <a:ext cx="365" cy="295"/>
                </a:xfrm>
                <a:custGeom>
                  <a:avLst/>
                  <a:gdLst>
                    <a:gd name="T0" fmla="*/ 0 w 365"/>
                    <a:gd name="T1" fmla="*/ 0 h 295"/>
                    <a:gd name="T2" fmla="*/ 130 w 365"/>
                    <a:gd name="T3" fmla="*/ 121 h 295"/>
                    <a:gd name="T4" fmla="*/ 179 w 365"/>
                    <a:gd name="T5" fmla="*/ 219 h 295"/>
                    <a:gd name="T6" fmla="*/ 203 w 365"/>
                    <a:gd name="T7" fmla="*/ 267 h 295"/>
                    <a:gd name="T8" fmla="*/ 252 w 365"/>
                    <a:gd name="T9" fmla="*/ 292 h 295"/>
                    <a:gd name="T10" fmla="*/ 284 w 365"/>
                    <a:gd name="T11" fmla="*/ 170 h 295"/>
                    <a:gd name="T12" fmla="*/ 365 w 365"/>
                    <a:gd name="T13" fmla="*/ 73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5" h="295">
                      <a:moveTo>
                        <a:pt x="0" y="0"/>
                      </a:moveTo>
                      <a:cubicBezTo>
                        <a:pt x="54" y="34"/>
                        <a:pt x="86" y="77"/>
                        <a:pt x="130" y="121"/>
                      </a:cubicBezTo>
                      <a:cubicBezTo>
                        <a:pt x="147" y="173"/>
                        <a:pt x="157" y="174"/>
                        <a:pt x="179" y="219"/>
                      </a:cubicBezTo>
                      <a:cubicBezTo>
                        <a:pt x="191" y="244"/>
                        <a:pt x="181" y="246"/>
                        <a:pt x="203" y="267"/>
                      </a:cubicBezTo>
                      <a:cubicBezTo>
                        <a:pt x="217" y="281"/>
                        <a:pt x="234" y="285"/>
                        <a:pt x="252" y="292"/>
                      </a:cubicBezTo>
                      <a:cubicBezTo>
                        <a:pt x="309" y="252"/>
                        <a:pt x="261" y="295"/>
                        <a:pt x="284" y="170"/>
                      </a:cubicBezTo>
                      <a:cubicBezTo>
                        <a:pt x="291" y="131"/>
                        <a:pt x="349" y="106"/>
                        <a:pt x="365" y="7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037" name="Freeform 37"/>
                <p:cNvSpPr>
                  <a:spLocks/>
                </p:cNvSpPr>
                <p:nvPr/>
              </p:nvSpPr>
              <p:spPr bwMode="auto">
                <a:xfrm>
                  <a:off x="2489" y="1794"/>
                  <a:ext cx="218" cy="302"/>
                </a:xfrm>
                <a:custGeom>
                  <a:avLst/>
                  <a:gdLst>
                    <a:gd name="T0" fmla="*/ 195 w 218"/>
                    <a:gd name="T1" fmla="*/ 63 h 302"/>
                    <a:gd name="T2" fmla="*/ 49 w 218"/>
                    <a:gd name="T3" fmla="*/ 55 h 302"/>
                    <a:gd name="T4" fmla="*/ 0 w 218"/>
                    <a:gd name="T5" fmla="*/ 119 h 302"/>
                    <a:gd name="T6" fmla="*/ 106 w 218"/>
                    <a:gd name="T7" fmla="*/ 298 h 302"/>
                    <a:gd name="T8" fmla="*/ 146 w 218"/>
                    <a:gd name="T9" fmla="*/ 176 h 302"/>
                    <a:gd name="T10" fmla="*/ 187 w 218"/>
                    <a:gd name="T11" fmla="*/ 144 h 302"/>
                    <a:gd name="T12" fmla="*/ 195 w 218"/>
                    <a:gd name="T13" fmla="*/ 119 h 302"/>
                    <a:gd name="T14" fmla="*/ 211 w 218"/>
                    <a:gd name="T15" fmla="*/ 95 h 302"/>
                    <a:gd name="T16" fmla="*/ 187 w 218"/>
                    <a:gd name="T17" fmla="*/ 111 h 302"/>
                    <a:gd name="T18" fmla="*/ 130 w 218"/>
                    <a:gd name="T19" fmla="*/ 176 h 302"/>
                    <a:gd name="T20" fmla="*/ 106 w 218"/>
                    <a:gd name="T21" fmla="*/ 257 h 302"/>
                    <a:gd name="T22" fmla="*/ 98 w 218"/>
                    <a:gd name="T23" fmla="*/ 282 h 302"/>
                    <a:gd name="T24" fmla="*/ 73 w 218"/>
                    <a:gd name="T25" fmla="*/ 273 h 302"/>
                    <a:gd name="T26" fmla="*/ 82 w 218"/>
                    <a:gd name="T27" fmla="*/ 298 h 302"/>
                    <a:gd name="T28" fmla="*/ 114 w 218"/>
                    <a:gd name="T29" fmla="*/ 290 h 302"/>
                    <a:gd name="T30" fmla="*/ 138 w 218"/>
                    <a:gd name="T31" fmla="*/ 241 h 302"/>
                    <a:gd name="T32" fmla="*/ 106 w 218"/>
                    <a:gd name="T33" fmla="*/ 273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18" h="302">
                      <a:moveTo>
                        <a:pt x="195" y="63"/>
                      </a:moveTo>
                      <a:cubicBezTo>
                        <a:pt x="175" y="0"/>
                        <a:pt x="99" y="41"/>
                        <a:pt x="49" y="55"/>
                      </a:cubicBezTo>
                      <a:cubicBezTo>
                        <a:pt x="21" y="74"/>
                        <a:pt x="12" y="88"/>
                        <a:pt x="0" y="119"/>
                      </a:cubicBezTo>
                      <a:cubicBezTo>
                        <a:pt x="11" y="199"/>
                        <a:pt x="22" y="270"/>
                        <a:pt x="106" y="298"/>
                      </a:cubicBezTo>
                      <a:cubicBezTo>
                        <a:pt x="156" y="264"/>
                        <a:pt x="130" y="239"/>
                        <a:pt x="146" y="176"/>
                      </a:cubicBezTo>
                      <a:cubicBezTo>
                        <a:pt x="148" y="168"/>
                        <a:pt x="184" y="146"/>
                        <a:pt x="187" y="144"/>
                      </a:cubicBezTo>
                      <a:cubicBezTo>
                        <a:pt x="190" y="136"/>
                        <a:pt x="191" y="127"/>
                        <a:pt x="195" y="119"/>
                      </a:cubicBezTo>
                      <a:cubicBezTo>
                        <a:pt x="199" y="110"/>
                        <a:pt x="218" y="102"/>
                        <a:pt x="211" y="95"/>
                      </a:cubicBezTo>
                      <a:cubicBezTo>
                        <a:pt x="204" y="88"/>
                        <a:pt x="194" y="105"/>
                        <a:pt x="187" y="111"/>
                      </a:cubicBezTo>
                      <a:cubicBezTo>
                        <a:pt x="166" y="128"/>
                        <a:pt x="150" y="156"/>
                        <a:pt x="130" y="176"/>
                      </a:cubicBezTo>
                      <a:cubicBezTo>
                        <a:pt x="118" y="227"/>
                        <a:pt x="126" y="195"/>
                        <a:pt x="106" y="257"/>
                      </a:cubicBezTo>
                      <a:cubicBezTo>
                        <a:pt x="103" y="265"/>
                        <a:pt x="98" y="282"/>
                        <a:pt x="98" y="282"/>
                      </a:cubicBezTo>
                      <a:cubicBezTo>
                        <a:pt x="90" y="279"/>
                        <a:pt x="79" y="267"/>
                        <a:pt x="73" y="273"/>
                      </a:cubicBezTo>
                      <a:cubicBezTo>
                        <a:pt x="67" y="279"/>
                        <a:pt x="74" y="295"/>
                        <a:pt x="82" y="298"/>
                      </a:cubicBezTo>
                      <a:cubicBezTo>
                        <a:pt x="92" y="302"/>
                        <a:pt x="103" y="293"/>
                        <a:pt x="114" y="290"/>
                      </a:cubicBezTo>
                      <a:cubicBezTo>
                        <a:pt x="117" y="286"/>
                        <a:pt x="157" y="250"/>
                        <a:pt x="138" y="241"/>
                      </a:cubicBezTo>
                      <a:cubicBezTo>
                        <a:pt x="138" y="241"/>
                        <a:pt x="113" y="266"/>
                        <a:pt x="106" y="273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038" name="Freeform 38"/>
                <p:cNvSpPr>
                  <a:spLocks/>
                </p:cNvSpPr>
                <p:nvPr/>
              </p:nvSpPr>
              <p:spPr bwMode="auto">
                <a:xfrm>
                  <a:off x="2522" y="2108"/>
                  <a:ext cx="49" cy="41"/>
                </a:xfrm>
                <a:custGeom>
                  <a:avLst/>
                  <a:gdLst>
                    <a:gd name="T0" fmla="*/ 49 w 49"/>
                    <a:gd name="T1" fmla="*/ 0 h 41"/>
                    <a:gd name="T2" fmla="*/ 0 w 49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41">
                      <a:moveTo>
                        <a:pt x="49" y="0"/>
                      </a:moveTo>
                      <a:cubicBezTo>
                        <a:pt x="37" y="31"/>
                        <a:pt x="34" y="41"/>
                        <a:pt x="0" y="41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6039" name="Freeform 39"/>
                <p:cNvSpPr>
                  <a:spLocks/>
                </p:cNvSpPr>
                <p:nvPr/>
              </p:nvSpPr>
              <p:spPr bwMode="auto">
                <a:xfrm>
                  <a:off x="2700" y="1782"/>
                  <a:ext cx="115" cy="43"/>
                </a:xfrm>
                <a:custGeom>
                  <a:avLst/>
                  <a:gdLst>
                    <a:gd name="T0" fmla="*/ 0 w 115"/>
                    <a:gd name="T1" fmla="*/ 42 h 43"/>
                    <a:gd name="T2" fmla="*/ 81 w 115"/>
                    <a:gd name="T3" fmla="*/ 26 h 43"/>
                    <a:gd name="T4" fmla="*/ 106 w 115"/>
                    <a:gd name="T5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43">
                      <a:moveTo>
                        <a:pt x="0" y="42"/>
                      </a:moveTo>
                      <a:cubicBezTo>
                        <a:pt x="27" y="38"/>
                        <a:pt x="59" y="43"/>
                        <a:pt x="81" y="26"/>
                      </a:cubicBezTo>
                      <a:cubicBezTo>
                        <a:pt x="115" y="0"/>
                        <a:pt x="84" y="2"/>
                        <a:pt x="106" y="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6040" name="Freeform 40"/>
            <p:cNvSpPr>
              <a:spLocks/>
            </p:cNvSpPr>
            <p:nvPr/>
          </p:nvSpPr>
          <p:spPr bwMode="auto">
            <a:xfrm>
              <a:off x="2822" y="1736"/>
              <a:ext cx="154" cy="31"/>
            </a:xfrm>
            <a:custGeom>
              <a:avLst/>
              <a:gdLst>
                <a:gd name="T0" fmla="*/ 0 w 154"/>
                <a:gd name="T1" fmla="*/ 31 h 31"/>
                <a:gd name="T2" fmla="*/ 154 w 154"/>
                <a:gd name="T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4" h="31">
                  <a:moveTo>
                    <a:pt x="0" y="31"/>
                  </a:moveTo>
                  <a:cubicBezTo>
                    <a:pt x="46" y="0"/>
                    <a:pt x="101" y="7"/>
                    <a:pt x="154" y="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041" name="Text Box 41"/>
          <p:cNvSpPr txBox="1">
            <a:spLocks noChangeArrowheads="1"/>
          </p:cNvSpPr>
          <p:nvPr/>
        </p:nvSpPr>
        <p:spPr bwMode="auto">
          <a:xfrm>
            <a:off x="6169025" y="958851"/>
            <a:ext cx="3671888" cy="7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/>
              <a:t>从水中向岸上看</a:t>
            </a:r>
          </a:p>
        </p:txBody>
      </p:sp>
    </p:spTree>
    <p:extLst>
      <p:ext uri="{BB962C8B-B14F-4D97-AF65-F5344CB8AC3E}">
        <p14:creationId xmlns:p14="http://schemas.microsoft.com/office/powerpoint/2010/main" val="38782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818888" y="825656"/>
            <a:ext cx="5080000" cy="79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4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光的折射</a:t>
            </a:r>
            <a:r>
              <a:rPr kumimoji="1"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269324" name="Picture 12" descr="图片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1" y="1505064"/>
            <a:ext cx="3502152" cy="3830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9790" y="5591997"/>
            <a:ext cx="6181169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山东省临朐县冶源初中   王秀平</a:t>
            </a:r>
            <a:endParaRPr kumimoji="1"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5" descr="08204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38" y="1505064"/>
            <a:ext cx="3426904" cy="3803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333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7" descr="na_0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6425"/>
          <a:stretch>
            <a:fillRect/>
          </a:stretch>
        </p:blipFill>
        <p:spPr bwMode="auto">
          <a:xfrm>
            <a:off x="0" y="-1067857"/>
            <a:ext cx="12191999" cy="88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5999" y="2316163"/>
            <a:ext cx="2517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彩虹</a:t>
            </a:r>
          </a:p>
        </p:txBody>
      </p:sp>
    </p:spTree>
    <p:extLst>
      <p:ext uri="{BB962C8B-B14F-4D97-AF65-F5344CB8AC3E}">
        <p14:creationId xmlns:p14="http://schemas.microsoft.com/office/powerpoint/2010/main" val="383780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9" name="Picture 5" descr="012000000128811195955791395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2" y="-155359"/>
            <a:ext cx="12263021" cy="701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3715939" y="2027084"/>
            <a:ext cx="2517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海市蜃楼</a:t>
            </a:r>
          </a:p>
        </p:txBody>
      </p:sp>
    </p:spTree>
    <p:extLst>
      <p:ext uri="{BB962C8B-B14F-4D97-AF65-F5344CB8AC3E}">
        <p14:creationId xmlns:p14="http://schemas.microsoft.com/office/powerpoint/2010/main" val="320792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>
            <a:hlinkClick r:id="rId2" action="ppaction://hlinkfile" tooltip="点击进入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816" y="-1925106"/>
            <a:ext cx="12919968" cy="92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1485300" y="4542455"/>
            <a:ext cx="7458075" cy="13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光从一种介质斜射入另一种介质时，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传播方向发生偏折，这种现象叫</a:t>
            </a:r>
            <a:r>
              <a:rPr lang="zh-CN" altLang="en-US" sz="2800" b="1" dirty="0"/>
              <a:t>光的折射</a:t>
            </a:r>
            <a:r>
              <a:rPr lang="zh-CN" altLang="en-US" sz="28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1080286" y="671295"/>
            <a:ext cx="2933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3600" b="1" dirty="0"/>
              <a:t>一、光的折射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1339498" y="2050524"/>
            <a:ext cx="55265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00FF"/>
                </a:solidFill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</a:rPr>
              <a:t>用激光灯斜照射水面，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激光灯的光路传播路径。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240653" name="Picture 13" descr="u=2128612077,1215231163&amp;fm=0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83" y="892247"/>
            <a:ext cx="3728142" cy="37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6" grpId="0"/>
      <p:bldP spid="2406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Line 4"/>
          <p:cNvSpPr>
            <a:spLocks noChangeShapeType="1"/>
          </p:cNvSpPr>
          <p:nvPr/>
        </p:nvSpPr>
        <p:spPr bwMode="auto">
          <a:xfrm flipH="1">
            <a:off x="6058623" y="1681594"/>
            <a:ext cx="35790" cy="4452876"/>
          </a:xfrm>
          <a:prstGeom prst="line">
            <a:avLst/>
          </a:prstGeom>
          <a:noFill/>
          <a:ln w="38100">
            <a:solidFill>
              <a:srgbClr val="FF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5765" name="Group 5"/>
          <p:cNvGrpSpPr>
            <a:grpSpLocks/>
          </p:cNvGrpSpPr>
          <p:nvPr/>
        </p:nvGrpSpPr>
        <p:grpSpPr bwMode="auto">
          <a:xfrm>
            <a:off x="5780088" y="1038687"/>
            <a:ext cx="762000" cy="5597154"/>
            <a:chOff x="2575" y="960"/>
            <a:chExt cx="480" cy="2999"/>
          </a:xfrm>
        </p:grpSpPr>
        <p:sp>
          <p:nvSpPr>
            <p:cNvPr id="245766" name="Text Box 6"/>
            <p:cNvSpPr txBox="1">
              <a:spLocks noChangeArrowheads="1"/>
            </p:cNvSpPr>
            <p:nvPr/>
          </p:nvSpPr>
          <p:spPr bwMode="auto">
            <a:xfrm>
              <a:off x="2592" y="96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240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5767" name="Text Box 7"/>
            <p:cNvSpPr txBox="1">
              <a:spLocks noChangeArrowheads="1"/>
            </p:cNvSpPr>
            <p:nvPr/>
          </p:nvSpPr>
          <p:spPr bwMode="auto">
            <a:xfrm>
              <a:off x="2575" y="3712"/>
              <a:ext cx="48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CN" sz="2400" b="1" dirty="0">
                  <a:latin typeface="Times New Roman" panose="02020603050405020304" pitchFamily="18" charset="0"/>
                </a:rPr>
                <a:t>N</a:t>
              </a:r>
              <a:r>
                <a:rPr kumimoji="1" lang="zh-CN" altLang="en-US" sz="2400" b="1" baseline="80000" dirty="0">
                  <a:latin typeface="Times New Roman" panose="02020603050405020304" pitchFamily="18" charset="0"/>
                </a:rPr>
                <a:t>‘，</a:t>
              </a:r>
              <a:endParaRPr kumimoji="1" lang="en-US" altLang="zh-CN" sz="2400" b="1" baseline="80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45768" name="Arc 8"/>
          <p:cNvSpPr>
            <a:spLocks/>
          </p:cNvSpPr>
          <p:nvPr/>
        </p:nvSpPr>
        <p:spPr bwMode="auto">
          <a:xfrm rot="19175433">
            <a:off x="5446713" y="3141663"/>
            <a:ext cx="533400" cy="303212"/>
          </a:xfrm>
          <a:custGeom>
            <a:avLst/>
            <a:gdLst>
              <a:gd name="G0" fmla="+- 0 0 0"/>
              <a:gd name="G1" fmla="+- 21566 0 0"/>
              <a:gd name="G2" fmla="+- 21600 0 0"/>
              <a:gd name="T0" fmla="*/ 1216 w 21600"/>
              <a:gd name="T1" fmla="*/ 0 h 21566"/>
              <a:gd name="T2" fmla="*/ 21600 w 21600"/>
              <a:gd name="T3" fmla="*/ 21566 h 21566"/>
              <a:gd name="T4" fmla="*/ 0 w 21600"/>
              <a:gd name="T5" fmla="*/ 21566 h 2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6" fill="none" extrusionOk="0">
                <a:moveTo>
                  <a:pt x="1215" y="0"/>
                </a:moveTo>
                <a:cubicBezTo>
                  <a:pt x="12654" y="645"/>
                  <a:pt x="21600" y="10109"/>
                  <a:pt x="21600" y="21566"/>
                </a:cubicBezTo>
              </a:path>
              <a:path w="21600" h="21566" stroke="0" extrusionOk="0">
                <a:moveTo>
                  <a:pt x="1215" y="0"/>
                </a:moveTo>
                <a:cubicBezTo>
                  <a:pt x="12654" y="645"/>
                  <a:pt x="21600" y="10109"/>
                  <a:pt x="21600" y="21566"/>
                </a:cubicBezTo>
                <a:lnTo>
                  <a:pt x="0" y="215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45769" name="Group 9"/>
          <p:cNvGrpSpPr>
            <a:grpSpLocks/>
          </p:cNvGrpSpPr>
          <p:nvPr/>
        </p:nvGrpSpPr>
        <p:grpSpPr bwMode="auto">
          <a:xfrm>
            <a:off x="5700713" y="2554290"/>
            <a:ext cx="2087562" cy="469900"/>
            <a:chOff x="2699" y="1480"/>
            <a:chExt cx="1315" cy="296"/>
          </a:xfrm>
        </p:grpSpPr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 flipH="1">
              <a:off x="2699" y="1706"/>
              <a:ext cx="533" cy="7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771" name="Text Box 11"/>
            <p:cNvSpPr txBox="1">
              <a:spLocks noChangeArrowheads="1"/>
            </p:cNvSpPr>
            <p:nvPr/>
          </p:nvSpPr>
          <p:spPr bwMode="auto">
            <a:xfrm>
              <a:off x="3107" y="1480"/>
              <a:ext cx="9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入射角</a:t>
              </a:r>
            </a:p>
          </p:txBody>
        </p:sp>
      </p:grpSp>
      <p:grpSp>
        <p:nvGrpSpPr>
          <p:cNvPr id="245772" name="Group 12"/>
          <p:cNvGrpSpPr>
            <a:grpSpLocks/>
          </p:cNvGrpSpPr>
          <p:nvPr/>
        </p:nvGrpSpPr>
        <p:grpSpPr bwMode="auto">
          <a:xfrm>
            <a:off x="3756025" y="4697423"/>
            <a:ext cx="2338388" cy="461964"/>
            <a:chOff x="137" y="2907"/>
            <a:chExt cx="1473" cy="291"/>
          </a:xfrm>
        </p:grpSpPr>
        <p:sp>
          <p:nvSpPr>
            <p:cNvPr id="245773" name="Line 13"/>
            <p:cNvSpPr>
              <a:spLocks noChangeShapeType="1"/>
            </p:cNvSpPr>
            <p:nvPr/>
          </p:nvSpPr>
          <p:spPr bwMode="auto">
            <a:xfrm flipV="1">
              <a:off x="1065" y="3067"/>
              <a:ext cx="545" cy="5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774" name="Text Box 14"/>
            <p:cNvSpPr txBox="1">
              <a:spLocks noChangeArrowheads="1"/>
            </p:cNvSpPr>
            <p:nvPr/>
          </p:nvSpPr>
          <p:spPr bwMode="auto">
            <a:xfrm>
              <a:off x="137" y="2907"/>
              <a:ext cx="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折射角</a:t>
              </a:r>
            </a:p>
          </p:txBody>
        </p:sp>
      </p:grpSp>
      <p:grpSp>
        <p:nvGrpSpPr>
          <p:cNvPr id="245775" name="Group 15"/>
          <p:cNvGrpSpPr>
            <a:grpSpLocks/>
          </p:cNvGrpSpPr>
          <p:nvPr/>
        </p:nvGrpSpPr>
        <p:grpSpPr bwMode="auto">
          <a:xfrm>
            <a:off x="6526213" y="4870458"/>
            <a:ext cx="2062162" cy="461964"/>
            <a:chOff x="4059" y="2160"/>
            <a:chExt cx="1299" cy="291"/>
          </a:xfrm>
        </p:grpSpPr>
        <p:sp>
          <p:nvSpPr>
            <p:cNvPr id="245776" name="Line 16"/>
            <p:cNvSpPr>
              <a:spLocks noChangeShapeType="1"/>
            </p:cNvSpPr>
            <p:nvPr/>
          </p:nvSpPr>
          <p:spPr bwMode="auto">
            <a:xfrm flipH="1">
              <a:off x="4059" y="2341"/>
              <a:ext cx="31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777" name="Text Box 17"/>
            <p:cNvSpPr txBox="1">
              <a:spLocks noChangeArrowheads="1"/>
            </p:cNvSpPr>
            <p:nvPr/>
          </p:nvSpPr>
          <p:spPr bwMode="auto">
            <a:xfrm>
              <a:off x="4332" y="2160"/>
              <a:ext cx="10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折射光线</a:t>
              </a:r>
            </a:p>
          </p:txBody>
        </p:sp>
      </p:grpSp>
      <p:grpSp>
        <p:nvGrpSpPr>
          <p:cNvPr id="245778" name="Group 18"/>
          <p:cNvGrpSpPr>
            <a:grpSpLocks/>
          </p:cNvGrpSpPr>
          <p:nvPr/>
        </p:nvGrpSpPr>
        <p:grpSpPr bwMode="auto">
          <a:xfrm>
            <a:off x="2709864" y="2638427"/>
            <a:ext cx="2014537" cy="461964"/>
            <a:chOff x="1701" y="799"/>
            <a:chExt cx="1269" cy="291"/>
          </a:xfrm>
        </p:grpSpPr>
        <p:sp>
          <p:nvSpPr>
            <p:cNvPr id="245779" name="Line 19"/>
            <p:cNvSpPr>
              <a:spLocks noChangeShapeType="1"/>
            </p:cNvSpPr>
            <p:nvPr/>
          </p:nvSpPr>
          <p:spPr bwMode="auto">
            <a:xfrm flipV="1">
              <a:off x="2653" y="935"/>
              <a:ext cx="317" cy="4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780" name="Text Box 20"/>
            <p:cNvSpPr txBox="1">
              <a:spLocks noChangeArrowheads="1"/>
            </p:cNvSpPr>
            <p:nvPr/>
          </p:nvSpPr>
          <p:spPr bwMode="auto">
            <a:xfrm>
              <a:off x="1701" y="799"/>
              <a:ext cx="10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入射光线</a:t>
              </a:r>
            </a:p>
          </p:txBody>
        </p:sp>
      </p:grpSp>
      <p:sp>
        <p:nvSpPr>
          <p:cNvPr id="245781" name="Text Box 21"/>
          <p:cNvSpPr txBox="1">
            <a:spLocks noChangeArrowheads="1"/>
          </p:cNvSpPr>
          <p:nvPr/>
        </p:nvSpPr>
        <p:spPr bwMode="auto">
          <a:xfrm>
            <a:off x="7607300" y="3141663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空气</a:t>
            </a:r>
          </a:p>
        </p:txBody>
      </p:sp>
      <p:sp>
        <p:nvSpPr>
          <p:cNvPr id="245782" name="Text Box 22"/>
          <p:cNvSpPr txBox="1">
            <a:spLocks noChangeArrowheads="1"/>
          </p:cNvSpPr>
          <p:nvPr/>
        </p:nvSpPr>
        <p:spPr bwMode="auto">
          <a:xfrm>
            <a:off x="7678738" y="4078288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水</a:t>
            </a:r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 flipV="1">
            <a:off x="2645546" y="3864100"/>
            <a:ext cx="6862438" cy="1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45784" name="Group 24"/>
          <p:cNvGrpSpPr>
            <a:grpSpLocks/>
          </p:cNvGrpSpPr>
          <p:nvPr/>
        </p:nvGrpSpPr>
        <p:grpSpPr bwMode="auto">
          <a:xfrm>
            <a:off x="4510088" y="1846267"/>
            <a:ext cx="1484312" cy="461963"/>
            <a:chOff x="539" y="1026"/>
            <a:chExt cx="935" cy="291"/>
          </a:xfrm>
        </p:grpSpPr>
        <p:sp>
          <p:nvSpPr>
            <p:cNvPr id="245785" name="Line 25"/>
            <p:cNvSpPr>
              <a:spLocks noChangeShapeType="1"/>
            </p:cNvSpPr>
            <p:nvPr/>
          </p:nvSpPr>
          <p:spPr bwMode="auto">
            <a:xfrm>
              <a:off x="1128" y="1253"/>
              <a:ext cx="346" cy="4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5786" name="Text Box 26"/>
            <p:cNvSpPr txBox="1">
              <a:spLocks noChangeArrowheads="1"/>
            </p:cNvSpPr>
            <p:nvPr/>
          </p:nvSpPr>
          <p:spPr bwMode="auto">
            <a:xfrm>
              <a:off x="539" y="1026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法线</a:t>
              </a:r>
            </a:p>
          </p:txBody>
        </p:sp>
      </p:grpSp>
      <p:sp>
        <p:nvSpPr>
          <p:cNvPr id="245787" name="Text Box 27"/>
          <p:cNvSpPr txBox="1">
            <a:spLocks noChangeArrowheads="1"/>
          </p:cNvSpPr>
          <p:nvPr/>
        </p:nvSpPr>
        <p:spPr bwMode="auto">
          <a:xfrm>
            <a:off x="1866111" y="3631555"/>
            <a:ext cx="1116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界面</a:t>
            </a:r>
          </a:p>
        </p:txBody>
      </p:sp>
      <p:grpSp>
        <p:nvGrpSpPr>
          <p:cNvPr id="245788" name="Group 28"/>
          <p:cNvGrpSpPr>
            <a:grpSpLocks/>
          </p:cNvGrpSpPr>
          <p:nvPr/>
        </p:nvGrpSpPr>
        <p:grpSpPr bwMode="auto">
          <a:xfrm rot="15904402">
            <a:off x="3855181" y="1852587"/>
            <a:ext cx="1983895" cy="2163409"/>
            <a:chOff x="3742" y="436"/>
            <a:chExt cx="998" cy="1089"/>
          </a:xfrm>
        </p:grpSpPr>
        <p:sp>
          <p:nvSpPr>
            <p:cNvPr id="245789" name="Line 29"/>
            <p:cNvSpPr>
              <a:spLocks noChangeShapeType="1"/>
            </p:cNvSpPr>
            <p:nvPr/>
          </p:nvSpPr>
          <p:spPr bwMode="auto">
            <a:xfrm flipV="1">
              <a:off x="3742" y="436"/>
              <a:ext cx="998" cy="1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0" name="AutoShape 30"/>
            <p:cNvSpPr>
              <a:spLocks noChangeArrowheads="1"/>
            </p:cNvSpPr>
            <p:nvPr/>
          </p:nvSpPr>
          <p:spPr bwMode="auto">
            <a:xfrm rot="13440108">
              <a:off x="4136" y="965"/>
              <a:ext cx="68" cy="181"/>
            </a:xfrm>
            <a:prstGeom prst="triangle">
              <a:avLst>
                <a:gd name="adj" fmla="val 51111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45791" name="Group 31"/>
          <p:cNvGrpSpPr>
            <a:grpSpLocks/>
          </p:cNvGrpSpPr>
          <p:nvPr/>
        </p:nvGrpSpPr>
        <p:grpSpPr bwMode="auto">
          <a:xfrm rot="19033397">
            <a:off x="6018034" y="3837746"/>
            <a:ext cx="940655" cy="2366250"/>
            <a:chOff x="3243" y="1525"/>
            <a:chExt cx="475" cy="1179"/>
          </a:xfrm>
        </p:grpSpPr>
        <p:sp>
          <p:nvSpPr>
            <p:cNvPr id="245792" name="Line 32"/>
            <p:cNvSpPr>
              <a:spLocks noChangeShapeType="1"/>
            </p:cNvSpPr>
            <p:nvPr/>
          </p:nvSpPr>
          <p:spPr bwMode="auto">
            <a:xfrm flipH="1">
              <a:off x="3243" y="1525"/>
              <a:ext cx="475" cy="1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793" name="AutoShape 33"/>
            <p:cNvSpPr>
              <a:spLocks noChangeArrowheads="1"/>
            </p:cNvSpPr>
            <p:nvPr/>
          </p:nvSpPr>
          <p:spPr bwMode="auto">
            <a:xfrm rot="12126771">
              <a:off x="3424" y="2077"/>
              <a:ext cx="68" cy="181"/>
            </a:xfrm>
            <a:prstGeom prst="triangle">
              <a:avLst>
                <a:gd name="adj" fmla="val 51111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794" name="Arc 34"/>
          <p:cNvSpPr>
            <a:spLocks noChangeAspect="1"/>
          </p:cNvSpPr>
          <p:nvPr/>
        </p:nvSpPr>
        <p:spPr bwMode="auto">
          <a:xfrm flipH="1" flipV="1">
            <a:off x="6022976" y="4510089"/>
            <a:ext cx="309563" cy="230187"/>
          </a:xfrm>
          <a:custGeom>
            <a:avLst/>
            <a:gdLst>
              <a:gd name="G0" fmla="+- 10605 0 0"/>
              <a:gd name="G1" fmla="+- 21600 0 0"/>
              <a:gd name="G2" fmla="+- 21600 0 0"/>
              <a:gd name="T0" fmla="*/ 0 w 28398"/>
              <a:gd name="T1" fmla="*/ 2783 h 21600"/>
              <a:gd name="T2" fmla="*/ 28398 w 28398"/>
              <a:gd name="T3" fmla="*/ 9353 h 21600"/>
              <a:gd name="T4" fmla="*/ 10605 w 283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98" h="21600" fill="none" extrusionOk="0">
                <a:moveTo>
                  <a:pt x="-1" y="2782"/>
                </a:moveTo>
                <a:cubicBezTo>
                  <a:pt x="3236" y="958"/>
                  <a:pt x="6889" y="0"/>
                  <a:pt x="10605" y="0"/>
                </a:cubicBezTo>
                <a:cubicBezTo>
                  <a:pt x="17713" y="0"/>
                  <a:pt x="24367" y="3497"/>
                  <a:pt x="28397" y="9353"/>
                </a:cubicBezTo>
              </a:path>
              <a:path w="28398" h="21600" stroke="0" extrusionOk="0">
                <a:moveTo>
                  <a:pt x="-1" y="2782"/>
                </a:moveTo>
                <a:cubicBezTo>
                  <a:pt x="3236" y="958"/>
                  <a:pt x="6889" y="0"/>
                  <a:pt x="10605" y="0"/>
                </a:cubicBezTo>
                <a:cubicBezTo>
                  <a:pt x="17713" y="0"/>
                  <a:pt x="24367" y="3497"/>
                  <a:pt x="28397" y="9353"/>
                </a:cubicBezTo>
                <a:lnTo>
                  <a:pt x="1060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5" name="Freeform 35"/>
          <p:cNvSpPr>
            <a:spLocks noChangeAspect="1"/>
          </p:cNvSpPr>
          <p:nvPr/>
        </p:nvSpPr>
        <p:spPr bwMode="auto">
          <a:xfrm>
            <a:off x="6034088" y="3597276"/>
            <a:ext cx="252412" cy="252413"/>
          </a:xfrm>
          <a:custGeom>
            <a:avLst/>
            <a:gdLst>
              <a:gd name="T0" fmla="*/ 0 w 272"/>
              <a:gd name="T1" fmla="*/ 0 h 272"/>
              <a:gd name="T2" fmla="*/ 272 w 272"/>
              <a:gd name="T3" fmla="*/ 0 h 272"/>
              <a:gd name="T4" fmla="*/ 272 w 272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272">
                <a:moveTo>
                  <a:pt x="0" y="0"/>
                </a:moveTo>
                <a:lnTo>
                  <a:pt x="272" y="0"/>
                </a:lnTo>
                <a:lnTo>
                  <a:pt x="272" y="272"/>
                </a:lnTo>
              </a:path>
            </a:pathLst>
          </a:custGeom>
          <a:noFill/>
          <a:ln w="5715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796" name="Text Box 36"/>
          <p:cNvSpPr txBox="1">
            <a:spLocks noChangeArrowheads="1"/>
          </p:cNvSpPr>
          <p:nvPr/>
        </p:nvSpPr>
        <p:spPr bwMode="auto">
          <a:xfrm>
            <a:off x="5375275" y="3862388"/>
            <a:ext cx="64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Garamond" panose="02020404030301010803" pitchFamily="18" charset="0"/>
              </a:rPr>
              <a:t>O</a:t>
            </a:r>
          </a:p>
        </p:txBody>
      </p:sp>
      <p:grpSp>
        <p:nvGrpSpPr>
          <p:cNvPr id="245797" name="Group 37"/>
          <p:cNvGrpSpPr>
            <a:grpSpLocks/>
          </p:cNvGrpSpPr>
          <p:nvPr/>
        </p:nvGrpSpPr>
        <p:grpSpPr bwMode="auto">
          <a:xfrm>
            <a:off x="1162584" y="795341"/>
            <a:ext cx="3701516" cy="523876"/>
            <a:chOff x="-177" y="306"/>
            <a:chExt cx="2269" cy="330"/>
          </a:xfrm>
        </p:grpSpPr>
        <p:sp>
          <p:nvSpPr>
            <p:cNvPr id="245798" name="AutoShape 38"/>
            <p:cNvSpPr>
              <a:spLocks noChangeArrowheads="1"/>
            </p:cNvSpPr>
            <p:nvPr/>
          </p:nvSpPr>
          <p:spPr bwMode="auto">
            <a:xfrm>
              <a:off x="535" y="379"/>
              <a:ext cx="1557" cy="2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45799" name="Rectangle 39"/>
            <p:cNvSpPr>
              <a:spLocks noChangeArrowheads="1"/>
            </p:cNvSpPr>
            <p:nvPr/>
          </p:nvSpPr>
          <p:spPr bwMode="auto">
            <a:xfrm>
              <a:off x="-177" y="306"/>
              <a:ext cx="154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2800" b="1" dirty="0"/>
                <a:t>折射</a:t>
              </a:r>
              <a:r>
                <a:rPr lang="zh-CN" altLang="en-GB" sz="2800" b="1" dirty="0"/>
                <a:t>光路图</a:t>
              </a:r>
              <a:endParaRPr lang="zh-CN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63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7041"/>
            <a:ext cx="105156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b="1" dirty="0"/>
              <a:t>二、探究光的折射规律</a:t>
            </a:r>
          </a:p>
        </p:txBody>
      </p:sp>
      <p:pic>
        <p:nvPicPr>
          <p:cNvPr id="5" name="Picture 15">
            <a:hlinkClick r:id="rId2" action="ppaction://hlinkfile" tooltip="点击进入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1" y="1779054"/>
            <a:ext cx="10999781" cy="49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02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932155" y="4082804"/>
            <a:ext cx="5392446" cy="174974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zh-CN" altLang="zh-CN" sz="24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rot="1148316">
            <a:off x="3611803" y="4238996"/>
            <a:ext cx="919163" cy="92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 rot="3848316">
            <a:off x="4105887" y="5514857"/>
            <a:ext cx="693300" cy="256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46796" name="Group 12"/>
          <p:cNvGrpSpPr>
            <a:grpSpLocks/>
          </p:cNvGrpSpPr>
          <p:nvPr/>
        </p:nvGrpSpPr>
        <p:grpSpPr bwMode="auto">
          <a:xfrm>
            <a:off x="2276006" y="2548731"/>
            <a:ext cx="1119187" cy="1730375"/>
            <a:chOff x="720" y="358"/>
            <a:chExt cx="1488" cy="2207"/>
          </a:xfrm>
        </p:grpSpPr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>
              <a:off x="720" y="358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46798" name="Line 14"/>
            <p:cNvSpPr>
              <a:spLocks noChangeShapeType="1"/>
            </p:cNvSpPr>
            <p:nvPr/>
          </p:nvSpPr>
          <p:spPr bwMode="auto">
            <a:xfrm rot="2700000">
              <a:off x="1488" y="1845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46799" name="Line 15"/>
          <p:cNvSpPr>
            <a:spLocks noChangeShapeType="1"/>
          </p:cNvSpPr>
          <p:nvPr/>
        </p:nvSpPr>
        <p:spPr bwMode="auto">
          <a:xfrm>
            <a:off x="3794125" y="2260600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6800" name="Arc 16"/>
          <p:cNvSpPr>
            <a:spLocks/>
          </p:cNvSpPr>
          <p:nvPr/>
        </p:nvSpPr>
        <p:spPr bwMode="auto">
          <a:xfrm flipH="1">
            <a:off x="3651899" y="3847494"/>
            <a:ext cx="119063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01" name="Arc 17"/>
          <p:cNvSpPr>
            <a:spLocks/>
          </p:cNvSpPr>
          <p:nvPr/>
        </p:nvSpPr>
        <p:spPr bwMode="auto">
          <a:xfrm flipV="1">
            <a:off x="3786189" y="4566932"/>
            <a:ext cx="175397" cy="138933"/>
          </a:xfrm>
          <a:custGeom>
            <a:avLst/>
            <a:gdLst>
              <a:gd name="G0" fmla="+- 6832 0 0"/>
              <a:gd name="G1" fmla="+- 21600 0 0"/>
              <a:gd name="G2" fmla="+- 21600 0 0"/>
              <a:gd name="T0" fmla="*/ 0 w 28432"/>
              <a:gd name="T1" fmla="*/ 1109 h 21600"/>
              <a:gd name="T2" fmla="*/ 28432 w 28432"/>
              <a:gd name="T3" fmla="*/ 21600 h 21600"/>
              <a:gd name="T4" fmla="*/ 6832 w 284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432" h="21600" fill="none" extrusionOk="0">
                <a:moveTo>
                  <a:pt x="-1" y="1108"/>
                </a:moveTo>
                <a:cubicBezTo>
                  <a:pt x="2202" y="374"/>
                  <a:pt x="4509" y="0"/>
                  <a:pt x="6832" y="0"/>
                </a:cubicBezTo>
                <a:cubicBezTo>
                  <a:pt x="18761" y="0"/>
                  <a:pt x="28432" y="9670"/>
                  <a:pt x="28432" y="21600"/>
                </a:cubicBezTo>
              </a:path>
              <a:path w="28432" h="21600" stroke="0" extrusionOk="0">
                <a:moveTo>
                  <a:pt x="-1" y="1108"/>
                </a:moveTo>
                <a:cubicBezTo>
                  <a:pt x="2202" y="374"/>
                  <a:pt x="4509" y="0"/>
                  <a:pt x="6832" y="0"/>
                </a:cubicBezTo>
                <a:cubicBezTo>
                  <a:pt x="18761" y="0"/>
                  <a:pt x="28432" y="9670"/>
                  <a:pt x="28432" y="21600"/>
                </a:cubicBezTo>
                <a:lnTo>
                  <a:pt x="6832" y="2160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46802" name="Text Box 18"/>
          <p:cNvSpPr txBox="1">
            <a:spLocks noChangeArrowheads="1"/>
          </p:cNvSpPr>
          <p:nvPr/>
        </p:nvSpPr>
        <p:spPr bwMode="auto">
          <a:xfrm>
            <a:off x="2197100" y="37258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空气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2268538" y="43751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水</a:t>
            </a:r>
          </a:p>
        </p:txBody>
      </p:sp>
      <p:sp>
        <p:nvSpPr>
          <p:cNvPr id="246804" name="Text Box 20"/>
          <p:cNvSpPr txBox="1">
            <a:spLocks noChangeArrowheads="1"/>
          </p:cNvSpPr>
          <p:nvPr/>
        </p:nvSpPr>
        <p:spPr bwMode="auto">
          <a:xfrm>
            <a:off x="2308225" y="22177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246806" name="Text Box 22"/>
          <p:cNvSpPr txBox="1">
            <a:spLocks noChangeArrowheads="1"/>
          </p:cNvSpPr>
          <p:nvPr/>
        </p:nvSpPr>
        <p:spPr bwMode="auto">
          <a:xfrm>
            <a:off x="2944579" y="4263782"/>
            <a:ext cx="79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O</a:t>
            </a:r>
          </a:p>
        </p:txBody>
      </p:sp>
      <p:sp>
        <p:nvSpPr>
          <p:cNvPr id="246807" name="Text Box 23"/>
          <p:cNvSpPr txBox="1">
            <a:spLocks noChangeArrowheads="1"/>
          </p:cNvSpPr>
          <p:nvPr/>
        </p:nvSpPr>
        <p:spPr bwMode="auto">
          <a:xfrm>
            <a:off x="4518025" y="53562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  <p:sp>
        <p:nvSpPr>
          <p:cNvPr id="246808" name="Text Box 24"/>
          <p:cNvSpPr txBox="1">
            <a:spLocks noChangeArrowheads="1"/>
          </p:cNvSpPr>
          <p:nvPr/>
        </p:nvSpPr>
        <p:spPr bwMode="auto">
          <a:xfrm>
            <a:off x="6629400" y="50212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A</a:t>
            </a:r>
          </a:p>
        </p:txBody>
      </p:sp>
      <p:sp>
        <p:nvSpPr>
          <p:cNvPr id="246809" name="Rectangle 25"/>
          <p:cNvSpPr>
            <a:spLocks noChangeArrowheads="1"/>
          </p:cNvSpPr>
          <p:nvPr/>
        </p:nvSpPr>
        <p:spPr bwMode="auto">
          <a:xfrm>
            <a:off x="6324601" y="4100515"/>
            <a:ext cx="5296269" cy="17446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rot="21200475" flipV="1">
            <a:off x="7166733" y="5017120"/>
            <a:ext cx="790575" cy="7858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rot="18500475" flipV="1">
            <a:off x="7622004" y="4577520"/>
            <a:ext cx="1200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6812" name="Arc 28"/>
          <p:cNvSpPr>
            <a:spLocks/>
          </p:cNvSpPr>
          <p:nvPr/>
        </p:nvSpPr>
        <p:spPr bwMode="auto">
          <a:xfrm flipH="1" flipV="1">
            <a:off x="8445501" y="4333876"/>
            <a:ext cx="119063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6813" name="Arc 29"/>
          <p:cNvSpPr>
            <a:spLocks/>
          </p:cNvSpPr>
          <p:nvPr/>
        </p:nvSpPr>
        <p:spPr bwMode="auto">
          <a:xfrm>
            <a:off x="8610600" y="3693597"/>
            <a:ext cx="268224" cy="220035"/>
          </a:xfrm>
          <a:custGeom>
            <a:avLst/>
            <a:gdLst>
              <a:gd name="G0" fmla="+- 6832 0 0"/>
              <a:gd name="G1" fmla="+- 21600 0 0"/>
              <a:gd name="G2" fmla="+- 21600 0 0"/>
              <a:gd name="T0" fmla="*/ 0 w 28432"/>
              <a:gd name="T1" fmla="*/ 1109 h 21600"/>
              <a:gd name="T2" fmla="*/ 28432 w 28432"/>
              <a:gd name="T3" fmla="*/ 21600 h 21600"/>
              <a:gd name="T4" fmla="*/ 6832 w 2843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432" h="21600" fill="none" extrusionOk="0">
                <a:moveTo>
                  <a:pt x="-1" y="1108"/>
                </a:moveTo>
                <a:cubicBezTo>
                  <a:pt x="2202" y="374"/>
                  <a:pt x="4509" y="0"/>
                  <a:pt x="6832" y="0"/>
                </a:cubicBezTo>
                <a:cubicBezTo>
                  <a:pt x="18761" y="0"/>
                  <a:pt x="28432" y="9670"/>
                  <a:pt x="28432" y="21600"/>
                </a:cubicBezTo>
              </a:path>
              <a:path w="28432" h="21600" stroke="0" extrusionOk="0">
                <a:moveTo>
                  <a:pt x="-1" y="1108"/>
                </a:moveTo>
                <a:cubicBezTo>
                  <a:pt x="2202" y="374"/>
                  <a:pt x="4509" y="0"/>
                  <a:pt x="6832" y="0"/>
                </a:cubicBezTo>
                <a:cubicBezTo>
                  <a:pt x="18761" y="0"/>
                  <a:pt x="28432" y="9670"/>
                  <a:pt x="28432" y="21600"/>
                </a:cubicBezTo>
                <a:lnTo>
                  <a:pt x="6832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246814" name="Line 30"/>
          <p:cNvSpPr>
            <a:spLocks noChangeShapeType="1"/>
          </p:cNvSpPr>
          <p:nvPr/>
        </p:nvSpPr>
        <p:spPr bwMode="auto">
          <a:xfrm rot="778781" flipV="1">
            <a:off x="8677282" y="3318575"/>
            <a:ext cx="919163" cy="920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dirty="0"/>
          </a:p>
        </p:txBody>
      </p:sp>
      <p:sp>
        <p:nvSpPr>
          <p:cNvPr id="246815" name="Line 31"/>
          <p:cNvSpPr>
            <a:spLocks noChangeShapeType="1"/>
          </p:cNvSpPr>
          <p:nvPr/>
        </p:nvSpPr>
        <p:spPr bwMode="auto">
          <a:xfrm rot="19678781" flipV="1">
            <a:off x="9441100" y="3433698"/>
            <a:ext cx="431800" cy="4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6816" name="Line 32"/>
          <p:cNvSpPr>
            <a:spLocks noChangeShapeType="1"/>
          </p:cNvSpPr>
          <p:nvPr/>
        </p:nvSpPr>
        <p:spPr bwMode="auto">
          <a:xfrm>
            <a:off x="8572500" y="224472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46817" name="Text Box 33"/>
          <p:cNvSpPr txBox="1">
            <a:spLocks noChangeArrowheads="1"/>
          </p:cNvSpPr>
          <p:nvPr/>
        </p:nvSpPr>
        <p:spPr bwMode="auto">
          <a:xfrm>
            <a:off x="8077200" y="36496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O</a:t>
            </a:r>
          </a:p>
        </p:txBody>
      </p:sp>
      <p:sp>
        <p:nvSpPr>
          <p:cNvPr id="246819" name="Text Box 35"/>
          <p:cNvSpPr txBox="1">
            <a:spLocks noChangeArrowheads="1"/>
          </p:cNvSpPr>
          <p:nvPr/>
        </p:nvSpPr>
        <p:spPr bwMode="auto">
          <a:xfrm>
            <a:off x="9602788" y="28463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  <p:sp>
        <p:nvSpPr>
          <p:cNvPr id="246821" name="Text Box 37"/>
          <p:cNvSpPr txBox="1">
            <a:spLocks noChangeArrowheads="1"/>
          </p:cNvSpPr>
          <p:nvPr/>
        </p:nvSpPr>
        <p:spPr bwMode="auto">
          <a:xfrm>
            <a:off x="3071814" y="286226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4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大</a:t>
            </a:r>
          </a:p>
        </p:txBody>
      </p:sp>
      <p:grpSp>
        <p:nvGrpSpPr>
          <p:cNvPr id="246824" name="Group 40"/>
          <p:cNvGrpSpPr>
            <a:grpSpLocks/>
          </p:cNvGrpSpPr>
          <p:nvPr/>
        </p:nvGrpSpPr>
        <p:grpSpPr bwMode="auto">
          <a:xfrm>
            <a:off x="835025" y="1370354"/>
            <a:ext cx="2540000" cy="523876"/>
            <a:chOff x="535" y="354"/>
            <a:chExt cx="1557" cy="330"/>
          </a:xfrm>
        </p:grpSpPr>
        <p:sp>
          <p:nvSpPr>
            <p:cNvPr id="246825" name="AutoShape 41"/>
            <p:cNvSpPr>
              <a:spLocks noChangeArrowheads="1"/>
            </p:cNvSpPr>
            <p:nvPr/>
          </p:nvSpPr>
          <p:spPr bwMode="auto">
            <a:xfrm>
              <a:off x="535" y="379"/>
              <a:ext cx="1557" cy="2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46826" name="Rectangle 42"/>
            <p:cNvSpPr>
              <a:spLocks noChangeArrowheads="1"/>
            </p:cNvSpPr>
            <p:nvPr/>
          </p:nvSpPr>
          <p:spPr bwMode="auto">
            <a:xfrm>
              <a:off x="546" y="354"/>
              <a:ext cx="154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2800" b="1" dirty="0"/>
                <a:t>折射</a:t>
              </a:r>
              <a:r>
                <a:rPr lang="zh-CN" altLang="en-GB" sz="2800" b="1" dirty="0"/>
                <a:t>光路</a:t>
              </a:r>
              <a:endParaRPr lang="zh-CN" altLang="en-US" sz="2800" b="1" dirty="0"/>
            </a:p>
          </p:txBody>
        </p:sp>
      </p:grpSp>
      <p:pic>
        <p:nvPicPr>
          <p:cNvPr id="246827" name="Picture 13" descr="gb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91715"/>
            <a:ext cx="11629748" cy="74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5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1224623" y="712790"/>
            <a:ext cx="3799815" cy="1238250"/>
            <a:chOff x="-230" y="-144"/>
            <a:chExt cx="2322" cy="780"/>
          </a:xfrm>
        </p:grpSpPr>
        <p:sp>
          <p:nvSpPr>
            <p:cNvPr id="247812" name="AutoShape 4"/>
            <p:cNvSpPr>
              <a:spLocks noChangeArrowheads="1"/>
            </p:cNvSpPr>
            <p:nvPr/>
          </p:nvSpPr>
          <p:spPr bwMode="auto">
            <a:xfrm>
              <a:off x="535" y="379"/>
              <a:ext cx="1557" cy="2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-230" y="-144"/>
              <a:ext cx="203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zh-CN" altLang="en-US" sz="3200" b="1" dirty="0"/>
                <a:t>光的折射规律</a:t>
              </a:r>
            </a:p>
          </p:txBody>
        </p:sp>
      </p:grp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012054" y="1712808"/>
            <a:ext cx="106532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折射光线、入射光线、法线在同一</a:t>
            </a:r>
            <a:r>
              <a:rPr lang="en-US" altLang="zh-CN" sz="3200" b="1" dirty="0">
                <a:latin typeface="宋体" panose="02010600030101010101" pitchFamily="2" charset="-122"/>
              </a:rPr>
              <a:t>________</a:t>
            </a:r>
            <a:r>
              <a:rPr lang="zh-CN" altLang="en-US" sz="3200" b="1" dirty="0">
                <a:latin typeface="宋体" panose="02010600030101010101" pitchFamily="2" charset="-122"/>
              </a:rPr>
              <a:t>内；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折射光线和入射光线分别位于</a:t>
            </a:r>
            <a:r>
              <a:rPr lang="en-US" altLang="zh-CN" sz="3200" b="1" dirty="0">
                <a:latin typeface="宋体" panose="02010600030101010101" pitchFamily="2" charset="-122"/>
              </a:rPr>
              <a:t>_______</a:t>
            </a:r>
            <a:r>
              <a:rPr lang="zh-CN" altLang="en-US" sz="3200" b="1" dirty="0">
                <a:latin typeface="宋体" panose="02010600030101010101" pitchFamily="2" charset="-122"/>
              </a:rPr>
              <a:t>两侧。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光从空气斜射入另一种介质时</a:t>
            </a:r>
            <a:r>
              <a:rPr lang="en-US" altLang="zh-CN" sz="3200" b="1" dirty="0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折射角</a:t>
            </a:r>
            <a:r>
              <a:rPr lang="en-US" altLang="zh-CN" sz="3200" b="1" dirty="0">
                <a:latin typeface="宋体" panose="02010600030101010101" pitchFamily="2" charset="-122"/>
              </a:rPr>
              <a:t>_______</a:t>
            </a:r>
            <a:r>
              <a:rPr lang="zh-CN" altLang="en-US" sz="3200" b="1" dirty="0">
                <a:latin typeface="宋体" panose="02010600030101010101" pitchFamily="2" charset="-122"/>
              </a:rPr>
              <a:t>入射角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光从另一种介质斜射入空气时</a:t>
            </a:r>
            <a:r>
              <a:rPr lang="en-US" altLang="zh-CN" sz="3200" b="1" dirty="0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折射角</a:t>
            </a:r>
            <a:r>
              <a:rPr lang="en-US" altLang="zh-CN" sz="3200" b="1" dirty="0">
                <a:latin typeface="宋体" panose="02010600030101010101" pitchFamily="2" charset="-122"/>
              </a:rPr>
              <a:t>_______</a:t>
            </a:r>
            <a:r>
              <a:rPr lang="zh-CN" altLang="en-US" sz="3200" b="1" dirty="0">
                <a:latin typeface="宋体" panose="02010600030101010101" pitchFamily="2" charset="-122"/>
              </a:rPr>
              <a:t>入射角</a:t>
            </a: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光垂直入射时</a:t>
            </a:r>
            <a:r>
              <a:rPr lang="en-US" altLang="zh-CN" sz="3200" b="1" dirty="0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传播方向</a:t>
            </a:r>
            <a:r>
              <a:rPr lang="en-US" altLang="zh-CN" sz="3200" b="1" dirty="0">
                <a:latin typeface="宋体" panose="02010600030101010101" pitchFamily="2" charset="-122"/>
              </a:rPr>
              <a:t>_______,</a:t>
            </a:r>
            <a:r>
              <a:rPr lang="zh-CN" altLang="en-US" sz="3200" b="1" dirty="0">
                <a:latin typeface="宋体" panose="02010600030101010101" pitchFamily="2" charset="-122"/>
              </a:rPr>
              <a:t>折射角</a:t>
            </a:r>
            <a:r>
              <a:rPr lang="en-US" altLang="zh-CN" sz="3200" b="1" dirty="0">
                <a:latin typeface="宋体" panose="02010600030101010101" pitchFamily="2" charset="-122"/>
              </a:rPr>
              <a:t>_____</a:t>
            </a:r>
            <a:r>
              <a:rPr lang="zh-CN" altLang="en-US" sz="3200" b="1" dirty="0">
                <a:latin typeface="宋体" panose="02010600030101010101" pitchFamily="2" charset="-122"/>
              </a:rPr>
              <a:t>入射角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7935912" y="1902503"/>
            <a:ext cx="1014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平面</a:t>
            </a:r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6807686" y="2607610"/>
            <a:ext cx="1014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法线</a:t>
            </a:r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8443119" y="3298288"/>
            <a:ext cx="1014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小于</a:t>
            </a: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8447110" y="3958352"/>
            <a:ext cx="1014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大于</a:t>
            </a: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5919665" y="4810807"/>
            <a:ext cx="1509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不改变</a:t>
            </a:r>
          </a:p>
        </p:txBody>
      </p:sp>
      <p:sp>
        <p:nvSpPr>
          <p:cNvPr id="247824" name="Text Box 16"/>
          <p:cNvSpPr txBox="1">
            <a:spLocks noChangeArrowheads="1"/>
          </p:cNvSpPr>
          <p:nvPr/>
        </p:nvSpPr>
        <p:spPr bwMode="auto">
          <a:xfrm>
            <a:off x="8601568" y="4654955"/>
            <a:ext cx="1509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楷体_GB2312" pitchFamily="49" charset="-122"/>
              </a:rPr>
              <a:t>等于</a:t>
            </a:r>
          </a:p>
        </p:txBody>
      </p:sp>
      <p:pic>
        <p:nvPicPr>
          <p:cNvPr id="247825" name="Picture 17" descr="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5565775"/>
            <a:ext cx="80708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4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7" grpId="0"/>
      <p:bldP spid="247820" grpId="0"/>
      <p:bldP spid="247821" grpId="0"/>
      <p:bldP spid="247822" grpId="0"/>
      <p:bldP spid="247823" grpId="0"/>
      <p:bldP spid="2478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226</Words>
  <Application>Microsoft Office PowerPoint</Application>
  <PresentationFormat>宽屏</PresentationFormat>
  <Paragraphs>56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黑体</vt:lpstr>
      <vt:lpstr>楷体_GB2312</vt:lpstr>
      <vt:lpstr>隶书</vt:lpstr>
      <vt:lpstr>宋体</vt:lpstr>
      <vt:lpstr>微软雅黑</vt:lpstr>
      <vt:lpstr>Arial</vt:lpstr>
      <vt:lpstr>Garamond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二、探究光的折射规律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13</cp:revision>
  <dcterms:created xsi:type="dcterms:W3CDTF">2017-05-01T11:01:20Z</dcterms:created>
  <dcterms:modified xsi:type="dcterms:W3CDTF">2018-05-30T02:26:23Z</dcterms:modified>
</cp:coreProperties>
</file>