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758" r:id="rId3"/>
    <p:sldId id="744" r:id="rId4"/>
    <p:sldId id="749" r:id="rId5"/>
    <p:sldId id="762" r:id="rId6"/>
    <p:sldId id="768" r:id="rId7"/>
    <p:sldId id="750" r:id="rId8"/>
    <p:sldId id="760" r:id="rId9"/>
    <p:sldId id="764" r:id="rId10"/>
    <p:sldId id="831" r:id="rId11"/>
    <p:sldId id="832" r:id="rId12"/>
    <p:sldId id="833" r:id="rId13"/>
    <p:sldId id="834" r:id="rId14"/>
    <p:sldId id="835" r:id="rId15"/>
    <p:sldId id="836" r:id="rId16"/>
    <p:sldId id="837" r:id="rId17"/>
    <p:sldId id="838" r:id="rId18"/>
    <p:sldId id="839" r:id="rId19"/>
    <p:sldId id="840" r:id="rId20"/>
    <p:sldId id="841" r:id="rId21"/>
    <p:sldId id="842" r:id="rId22"/>
    <p:sldId id="843" r:id="rId23"/>
    <p:sldId id="844" r:id="rId24"/>
    <p:sldId id="845" r:id="rId25"/>
    <p:sldId id="846" r:id="rId26"/>
    <p:sldId id="847" r:id="rId27"/>
    <p:sldId id="759" r:id="rId28"/>
    <p:sldId id="789" r:id="rId29"/>
    <p:sldId id="864" r:id="rId30"/>
    <p:sldId id="865" r:id="rId31"/>
    <p:sldId id="866" r:id="rId32"/>
    <p:sldId id="867" r:id="rId33"/>
    <p:sldId id="868" r:id="rId34"/>
    <p:sldId id="869" r:id="rId35"/>
    <p:sldId id="870" r:id="rId36"/>
    <p:sldId id="871" r:id="rId37"/>
    <p:sldId id="872" r:id="rId38"/>
    <p:sldId id="873" r:id="rId39"/>
    <p:sldId id="874" r:id="rId40"/>
    <p:sldId id="875" r:id="rId41"/>
    <p:sldId id="876" r:id="rId42"/>
    <p:sldId id="877" r:id="rId43"/>
    <p:sldId id="878" r:id="rId44"/>
    <p:sldId id="879" r:id="rId45"/>
    <p:sldId id="880" r:id="rId46"/>
    <p:sldId id="881" r:id="rId47"/>
    <p:sldId id="882" r:id="rId48"/>
    <p:sldId id="883" r:id="rId49"/>
    <p:sldId id="884" r:id="rId50"/>
    <p:sldId id="885" r:id="rId51"/>
    <p:sldId id="886" r:id="rId52"/>
    <p:sldId id="887" r:id="rId53"/>
    <p:sldId id="888" r:id="rId54"/>
    <p:sldId id="889" r:id="rId55"/>
    <p:sldId id="890" r:id="rId56"/>
    <p:sldId id="891" r:id="rId57"/>
    <p:sldId id="892" r:id="rId58"/>
    <p:sldId id="893" r:id="rId59"/>
    <p:sldId id="894" r:id="rId60"/>
    <p:sldId id="895" r:id="rId61"/>
    <p:sldId id="896" r:id="rId62"/>
    <p:sldId id="897" r:id="rId63"/>
    <p:sldId id="898" r:id="rId64"/>
    <p:sldId id="899" r:id="rId65"/>
    <p:sldId id="900" r:id="rId66"/>
    <p:sldId id="901" r:id="rId67"/>
    <p:sldId id="902" r:id="rId68"/>
    <p:sldId id="903" r:id="rId69"/>
    <p:sldId id="735" r:id="rId70"/>
  </p:sldIdLst>
  <p:sldSz cx="11522075" cy="6480175"/>
  <p:notesSz cx="6858000" cy="9144000"/>
  <p:custDataLst>
    <p:tags r:id="rId7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6" userDrawn="1">
          <p15:clr>
            <a:srgbClr val="A4A3A4"/>
          </p15:clr>
        </p15:guide>
        <p15:guide id="2" pos="227" userDrawn="1">
          <p15:clr>
            <a:srgbClr val="A4A3A4"/>
          </p15:clr>
        </p15:guide>
        <p15:guide id="3" orient="horz" pos="317" userDrawn="1">
          <p15:clr>
            <a:srgbClr val="A4A3A4"/>
          </p15:clr>
        </p15:guide>
        <p15:guide id="4" orient="horz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91" autoAdjust="0"/>
  </p:normalViewPr>
  <p:slideViewPr>
    <p:cSldViewPr>
      <p:cViewPr varScale="1">
        <p:scale>
          <a:sx n="97" d="100"/>
          <a:sy n="97" d="100"/>
        </p:scale>
        <p:origin x="498" y="90"/>
      </p:cViewPr>
      <p:guideLst>
        <p:guide orient="horz" pos="726"/>
        <p:guide pos="227"/>
        <p:guide orient="horz" pos="317"/>
        <p:guide orient="horz"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slide" Target="slides/slide60.xml" /><Relationship Id="rId63" Type="http://schemas.openxmlformats.org/officeDocument/2006/relationships/slide" Target="slides/slide61.xml" /><Relationship Id="rId64" Type="http://schemas.openxmlformats.org/officeDocument/2006/relationships/slide" Target="slides/slide62.xml" /><Relationship Id="rId65" Type="http://schemas.openxmlformats.org/officeDocument/2006/relationships/slide" Target="slides/slide63.xml" /><Relationship Id="rId66" Type="http://schemas.openxmlformats.org/officeDocument/2006/relationships/slide" Target="slides/slide64.xml" /><Relationship Id="rId67" Type="http://schemas.openxmlformats.org/officeDocument/2006/relationships/slide" Target="slides/slide65.xml" /><Relationship Id="rId68" Type="http://schemas.openxmlformats.org/officeDocument/2006/relationships/slide" Target="slides/slide66.xml" /><Relationship Id="rId69" Type="http://schemas.openxmlformats.org/officeDocument/2006/relationships/slide" Target="slides/slide67.xml" /><Relationship Id="rId7" Type="http://schemas.openxmlformats.org/officeDocument/2006/relationships/slide" Target="slides/slide5.xml" /><Relationship Id="rId70" Type="http://schemas.openxmlformats.org/officeDocument/2006/relationships/slide" Target="slides/slide68.xml" /><Relationship Id="rId71" Type="http://schemas.openxmlformats.org/officeDocument/2006/relationships/tags" Target="tags/tag1.xml" /><Relationship Id="rId72" Type="http://schemas.openxmlformats.org/officeDocument/2006/relationships/presProps" Target="presProps.xml" /><Relationship Id="rId73" Type="http://schemas.openxmlformats.org/officeDocument/2006/relationships/viewProps" Target="viewProps.xml" /><Relationship Id="rId74" Type="http://schemas.openxmlformats.org/officeDocument/2006/relationships/theme" Target="theme/theme1.xml" /><Relationship Id="rId75" Type="http://schemas.openxmlformats.org/officeDocument/2006/relationships/tableStyles" Target="tableStyles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noProof="1">
                <a:ea typeface="黑体" panose="02010609060101010101" pitchFamily="49" charset="-122"/>
              </a:defRPr>
            </a:lvl1pPr>
          </a:lstStyle>
          <a:p>
            <a:fld id="{A64CA497-71E0-4184-919F-D45F39379D11}" type="slidenum">
              <a:rPr lang="zh-CN" altLang="en-US"/>
              <a:t>‹#›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7822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CA497-71E0-4184-919F-D45F39379D11}" type="slidenum">
              <a:rPr lang="zh-CN" altLang="en-US" smtClean="0"/>
              <a:t>68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814764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3_标题幻灯片">
    <p:bg>
      <p:bgPr>
        <a:pattFill prst="pct5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475108201"/>
      </p:ext>
    </p:extLst>
  </p:cSld>
  <p:clrMapOvr>
    <a:masterClrMapping/>
  </p:clrMapOvr>
  <p:transition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5246955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84103702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7128942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标题幻灯片">
    <p:bg>
      <p:bgPr>
        <a:gradFill>
          <a:gsLst>
            <a:gs pos="61000">
              <a:schemeClr val="bg2">
                <a:lumMod val="90000"/>
              </a:schemeClr>
            </a:gs>
            <a:gs pos="100000">
              <a:schemeClr val="bg2">
                <a:lumMod val="50000"/>
              </a:schemeClr>
            </a:gs>
            <a:gs pos="0">
              <a:schemeClr val="bg2">
                <a:lumMod val="50000"/>
              </a:schemeClr>
            </a:gs>
            <a:gs pos="4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3201636" y="1583903"/>
            <a:ext cx="512832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smtClean="0">
                <a:solidFill>
                  <a:schemeClr val="accent2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本课结束</a:t>
            </a:r>
            <a:endParaRPr lang="en-US" altLang="zh-CN" sz="9600" smtClean="0">
              <a:solidFill>
                <a:schemeClr val="accent2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9600" smtClean="0">
                <a:solidFill>
                  <a:schemeClr val="accent2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谢谢观看</a:t>
            </a:r>
            <a:endParaRPr lang="en-US" altLang="zh-CN" sz="9600" smtClean="0">
              <a:solidFill>
                <a:schemeClr val="accent2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6079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章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BA1ED049-C14D-4A1F-97F9-8FC803A6313A}"/>
              </a:ext>
            </a:extLst>
          </p:cNvPr>
          <p:cNvSpPr/>
          <p:nvPr userDrawn="1"/>
        </p:nvSpPr>
        <p:spPr>
          <a:xfrm>
            <a:off x="0" y="2256061"/>
            <a:ext cx="11522075" cy="1740047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24"/>
          </a:p>
        </p:txBody>
      </p:sp>
      <p:sp>
        <p:nvSpPr>
          <p:cNvPr id="54" name="标题 1">
            <a:extLst>
              <a:ext uri="{FF2B5EF4-FFF2-40B4-BE49-F238E27FC236}">
                <a16:creationId xmlns:a16="http://schemas.microsoft.com/office/drawing/2014/main" xmlns="" id="{AA99C4E3-901A-413A-864D-39738AA96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56061"/>
            <a:ext cx="11522075" cy="1740047"/>
          </a:xfrm>
          <a:prstGeom prst="rect">
            <a:avLst/>
          </a:prstGeom>
        </p:spPr>
        <p:txBody>
          <a:bodyPr anchor="ctr"/>
          <a:lstStyle>
            <a:lvl1pPr algn="ctr">
              <a:defRPr sz="4158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6666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" Target="../slides/slide2.xml" TargetMode="Internal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-1" y="172927"/>
            <a:ext cx="11522075" cy="288032"/>
          </a:xfrm>
          <a:prstGeom prst="rect">
            <a:avLst/>
          </a:prstGeom>
          <a:gradFill flip="none" rotWithShape="1">
            <a:gsLst>
              <a:gs pos="65000">
                <a:schemeClr val="bg2">
                  <a:lumMod val="90000"/>
                </a:schemeClr>
              </a:gs>
              <a:gs pos="38000">
                <a:schemeClr val="bg2">
                  <a:lumMod val="75000"/>
                </a:schemeClr>
              </a:gs>
              <a:gs pos="1000">
                <a:srgbClr val="0070C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9728" y="6404527"/>
            <a:ext cx="11522074" cy="7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云形标注 9">
            <a:hlinkClick r:id="rId7" action="ppaction://hlinksldjump"/>
          </p:cNvPr>
          <p:cNvSpPr/>
          <p:nvPr userDrawn="1"/>
        </p:nvSpPr>
        <p:spPr>
          <a:xfrm>
            <a:off x="10441557" y="42551"/>
            <a:ext cx="864096" cy="432048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smtClean="0"/>
              <a:t> 导航</a:t>
            </a:r>
            <a:endParaRPr lang="zh-CN" alt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8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0" r:id="rId2"/>
    <p:sldLayoutId id="2147483691" r:id="rId3"/>
    <p:sldLayoutId id="2147483692" r:id="rId4"/>
    <p:sldLayoutId id="2147483694" r:id="rId5"/>
    <p:sldLayoutId id="2147483698" r:id="rId6"/>
  </p:sldLayoutIdLst>
  <p:transition/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5pPr>
      <a:lvl6pPr marL="432008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6pPr>
      <a:lvl7pPr marL="864017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7pPr>
      <a:lvl8pPr marL="1296025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8pPr>
      <a:lvl9pPr marL="1728033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9pPr>
    </p:titleStyle>
    <p:bodyStyle>
      <a:lvl1pPr marL="324006" indent="-324006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02013" indent="-270005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3.xml" TargetMode="Internal" /><Relationship Id="rId3" Type="http://schemas.openxmlformats.org/officeDocument/2006/relationships/slide" Target="slide6.xml" TargetMode="Internal" /><Relationship Id="rId4" Type="http://schemas.openxmlformats.org/officeDocument/2006/relationships/slide" Target="slide7.xml" TargetMode="Internal" /><Relationship Id="rId5" Type="http://schemas.openxmlformats.org/officeDocument/2006/relationships/slide" Target="slide26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.docx" TargetMode="Internal" /><Relationship Id="rId3" Type="http://schemas.openxmlformats.org/officeDocument/2006/relationships/image" Target="../media/image1.emf" /><Relationship Id="rId4" Type="http://schemas.openxmlformats.org/officeDocument/2006/relationships/vmlDrawing" Target="../drawings/vmlDrawing1.v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2.docx" TargetMode="Internal" /><Relationship Id="rId3" Type="http://schemas.openxmlformats.org/officeDocument/2006/relationships/image" Target="../media/image2.emf" /><Relationship Id="rId4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3.docx" TargetMode="Internal" /><Relationship Id="rId3" Type="http://schemas.openxmlformats.org/officeDocument/2006/relationships/image" Target="../media/image3.emf" /><Relationship Id="rId4" Type="http://schemas.openxmlformats.org/officeDocument/2006/relationships/vmlDrawing" Target="../drawings/vmlDrawing3.v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6.docx" TargetMode="Internal" /><Relationship Id="rId3" Type="http://schemas.openxmlformats.org/officeDocument/2006/relationships/image" Target="../media/image19.emf" /><Relationship Id="rId4" Type="http://schemas.openxmlformats.org/officeDocument/2006/relationships/vmlDrawing" Target="../drawings/vmlDrawing6.v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7.docx" TargetMode="Internal" /><Relationship Id="rId3" Type="http://schemas.openxmlformats.org/officeDocument/2006/relationships/image" Target="../media/image20.emf" /><Relationship Id="rId4" Type="http://schemas.openxmlformats.org/officeDocument/2006/relationships/vmlDrawing" Target="../drawings/vmlDrawing7.v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pn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8.docx" TargetMode="Internal" /><Relationship Id="rId3" Type="http://schemas.openxmlformats.org/officeDocument/2006/relationships/image" Target="../media/image23.emf" /><Relationship Id="rId4" Type="http://schemas.openxmlformats.org/officeDocument/2006/relationships/vmlDrawing" Target="../drawings/vmlDrawing8.v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9.docx" TargetMode="Internal" /><Relationship Id="rId3" Type="http://schemas.openxmlformats.org/officeDocument/2006/relationships/image" Target="../media/image24.emf" /><Relationship Id="rId4" Type="http://schemas.openxmlformats.org/officeDocument/2006/relationships/vmlDrawing" Target="../drawings/vmlDrawing9.v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0.docx" TargetMode="Internal" /><Relationship Id="rId3" Type="http://schemas.openxmlformats.org/officeDocument/2006/relationships/image" Target="../media/image25.emf" /><Relationship Id="rId4" Type="http://schemas.openxmlformats.org/officeDocument/2006/relationships/vmlDrawing" Target="../drawings/vmlDrawing10.vm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1.docx" TargetMode="Internal" /><Relationship Id="rId3" Type="http://schemas.openxmlformats.org/officeDocument/2006/relationships/image" Target="../media/image26.emf" /><Relationship Id="rId4" Type="http://schemas.openxmlformats.org/officeDocument/2006/relationships/vmlDrawing" Target="../drawings/vmlDrawing11.vm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4.docx" TargetMode="Internal" /><Relationship Id="rId3" Type="http://schemas.openxmlformats.org/officeDocument/2006/relationships/image" Target="../media/image5.emf" /><Relationship Id="rId4" Type="http://schemas.openxmlformats.org/officeDocument/2006/relationships/vmlDrawing" Target="../drawings/vmlDrawing4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5.docx" TargetMode="Internal" /><Relationship Id="rId3" Type="http://schemas.openxmlformats.org/officeDocument/2006/relationships/image" Target="../media/image6.emf" /><Relationship Id="rId4" Type="http://schemas.openxmlformats.org/officeDocument/2006/relationships/vmlDrawing" Target="../drawings/vmlDrawing5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b="1"/>
              <a:t>第二十一章　能源与可持续发展</a:t>
            </a:r>
            <a:endParaRPr lang="zh-CN" altLang="zh-CN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236022" y="1440390"/>
            <a:ext cx="3690434" cy="614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22622"/>
                <a:tab pos="2044239"/>
                <a:tab pos="2969457"/>
                <a:tab pos="3959476"/>
              </a:tabLst>
            </a:pPr>
            <a:r>
              <a:rPr lang="zh-CN" altLang="en-US" sz="3024">
                <a:solidFill>
                  <a:srgbClr val="000000"/>
                </a:solidFill>
                <a:latin typeface="NEU-BZ-S92" panose="02010600010101010101" pitchFamily="2" charset="-122"/>
                <a:ea typeface="方正大黑_GBK" panose="03000509000000000000" pitchFamily="65" charset="-122"/>
                <a:cs typeface="Times New Roman" panose="02020603050405020304" pitchFamily="18" charset="0"/>
              </a:rPr>
              <a:t>第一阶段　章节复习</a:t>
            </a:r>
            <a:endParaRPr lang="zh-CN" altLang="zh-CN" sz="3024">
              <a:solidFill>
                <a:srgbClr val="000000"/>
              </a:solidFill>
              <a:latin typeface="NEU-BZ-S92" panose="02010600010101010101" pitchFamily="2" charset="-122"/>
              <a:ea typeface="方正大黑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4320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01647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下列能源中属于可再生能源的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风能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石油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天然气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风能可以在自然界中不断地得到补充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属于可再生能源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项符合题意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核能、石油、天然气等用完之后在短时间内不能从自然界中得到补充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属于不可再生能源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三项不符合题意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98429" y="143988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808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2222143"/>
            <a:ext cx="108077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下列利用不可再生能源发电的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风电厂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水电站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热电厂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光伏电站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15917" y="230398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285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核能与太阳能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释放核能的两种途径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核裂变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轰击较大的原子核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使其分裂成两个或两个以上中等质量的原子核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同时释放出巨大的能量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叫作核裂变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不加以控制的链式反应使核能在短时间内释放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会引起核爆炸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弹就是根据这一原理制成的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核电站的核心是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通过控制链式反应的速度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使核能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的释放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核电站的能量转化流程是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86477" y="1665743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核裂变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137301" y="1665743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核聚变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80636" y="224738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中子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95481" y="400331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原子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58533" y="4588087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核反应堆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70685" y="517286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平稳缓慢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44488" y="574745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核能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09888" y="574745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内能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593536" y="5747456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机械能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219141" y="574745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电能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446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943943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核聚变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将质量很小的原子核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在超高温下结合成新的原子核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同时释放出巨大的能量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叫作核聚变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通常也称为热核反应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弹就是利用核聚变制成的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目前人类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控制核聚变反应的速度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70191" y="3138479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氢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46333" y="372591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0218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55118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太阳内部时刻发生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释放出的能量以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的形式向空间辐射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目前人类直接利用太阳能的方式有三种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直接将太阳能转化成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太阳能热水器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将太阳能转化成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太阳能电池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将太阳能转化为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植物进行光合作用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49069" y="110063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核聚变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679429" y="167570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电磁波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728701" y="283692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内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96941" y="4013632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08412" y="461807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化学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841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60183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(2018·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益阳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下列关于核能说法正确的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核反应堆中发生的链式反应是不可控制的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核电站产生的核废料仍具有放射性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一般深埋在人烟稀少的地方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核反应堆可将核能直接转化成电能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我国已建成可控核聚变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反应堆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22565" y="1708255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4476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430055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核电站的核反应堆发生的链式反应是可以控制的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;B.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核污染主要是指核燃料或核废料具有放射性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因此一般深埋在人烟稀少的地方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;C.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核能发电的能量传递和转化过程是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核能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水和蒸汽的内能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发电机转子的机械能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电能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;D.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我国已建成可控核裂变反应堆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23244"/>
      </p:ext>
    </p:extLst>
  </p:cSld>
  <p:clrMapOvr>
    <a:masterClrMapping/>
  </p:clrMapOvr>
  <p:transition spd="med">
    <p:pull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400559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内江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关于核聚变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原子核必须在超高温下才能发生聚变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任何两个原子核都可以发生聚变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原子弹爆炸时释放的巨大能量来自核聚变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目前人类已经建成核电站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利用核聚变发电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3157" y="2048631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060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44159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能源与可持续发展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人类活动需要消耗大量的能量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能源的利用促使人类社会不断发展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同时也导致了空气污染和温室效应的加剧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未来理想能源必须满足的条件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第一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足够丰富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可以保证长期使用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第二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足够便宜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可以保证多数人用得起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第三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相关技术成熟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可以保证大规模使用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第四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足够安全和清洁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可以保证不会严重影响环境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30547"/>
      </p:ext>
    </p:extLst>
  </p:cSld>
  <p:clrMapOvr>
    <a:masterClrMapping/>
  </p:clrMapOvr>
  <p:transition spd="med">
    <p:pull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47167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下列能源符合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低碳生活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环保理念的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煤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石油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柴薪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低碳生活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指的是生活作息时所耗用的能量要尽量减少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特别是减少二氧化碳的排放量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减缓生态恶化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太阳能取之不尽、用之不竭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符合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低碳生活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环保理念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32399" y="1688590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42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文框 2">
            <a:hlinkClick r:id="rId2" action="ppaction://hlinksldjump"/>
          </p:cNvPr>
          <p:cNvSpPr/>
          <p:nvPr/>
        </p:nvSpPr>
        <p:spPr>
          <a:xfrm>
            <a:off x="1728589" y="1079847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  情  分  析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图文框 3">
            <a:hlinkClick r:id="rId3" action="ppaction://hlinksldjump"/>
          </p:cNvPr>
          <p:cNvSpPr/>
          <p:nvPr/>
        </p:nvSpPr>
        <p:spPr>
          <a:xfrm>
            <a:off x="1728589" y="2092895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  识  网  络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图文框 6">
            <a:hlinkClick r:id="rId4" action="ppaction://hlinksldjump"/>
          </p:cNvPr>
          <p:cNvSpPr/>
          <p:nvPr/>
        </p:nvSpPr>
        <p:spPr>
          <a:xfrm>
            <a:off x="1728589" y="3105995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突  破  知  识  点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图文框 7">
            <a:hlinkClick r:id="rId5" action="ppaction://hlinksldjump"/>
          </p:cNvPr>
          <p:cNvSpPr/>
          <p:nvPr/>
        </p:nvSpPr>
        <p:spPr>
          <a:xfrm>
            <a:off x="1728589" y="4119095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冲  刺  演  练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409961"/>
      </p:ext>
    </p:extLst>
  </p:cSld>
  <p:clrMapOvr>
    <a:masterClrMapping/>
  </p:clrMapOvr>
  <p:transition spd="med">
    <p:pull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37335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我们在节约能源的同时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还应开发和利用新的能源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作为未来的理想能源应满足一定的条件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下列不符合理想能源必要条件的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必须足够丰富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可以保证长期使用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必须足够便宜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可以保证多数人用得起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必须足够安全、清洁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可以保证不会严重影响环境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必须足够昂贵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可以保证节约使用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42045" y="2284319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5766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10696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能量守恒定律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能量守恒定律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能量既不会创生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也不会消灭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它只会从一个物体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到另一个物体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或者从一种形式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为另一种形式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的过程中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能量的总量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4653" y="309607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转移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08509" y="369067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转化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75341" y="369425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转移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08508" y="427545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转化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913165" y="4275451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保持不变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3501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38353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能量在转移的过程中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能量的形式不发生改变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热传递、电能的输送、物体间的碰撞等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能量在转化的过程中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能量的形式会发生改变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摩擦生热过程中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机械能转化为内能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能量的转移和转化都是有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如内能只能自发地从高温物体转移到低温物体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不能反过来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40655" y="372560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方向性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579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17671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(2018·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黑龙江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生活中能量转化的实例很多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下列描述中正确的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摩擦生热是把内能转化为机械能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燃料燃烧放热是把内能转化为化学能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电动机带动水泵把水送到高处是把电能转化为机械能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摩擦起电是把电能转化为机械能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89045" y="2251639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4026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608572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摩擦生热是克服摩擦做功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摩擦过程中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消耗了机械能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内能增大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把机械能转化为内能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燃料燃烧放热是把化学能转化为内能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;C.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电动机带动水泵把水送到高处是把电能转化为机械能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;D.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摩擦起电是消耗了机械能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获得了电能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故是把机械能转化为电能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03737"/>
      </p:ext>
    </p:extLst>
  </p:cSld>
  <p:clrMapOvr>
    <a:masterClrMapping/>
  </p:clrMapOvr>
  <p:transition spd="med">
    <p:pull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28551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成都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我们的生产与生活总离不开能量及其转化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提高能量利用中的转化效率是节能问题的核心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全自动洗衣机工作时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电能全部转化为机械能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吊装码头上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只要货物受到的合力为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它的能量就不变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用燃气灶烧水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只要调大火力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燃气灶的加热效率就提高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62197" y="197662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9230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冲  刺  演  练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161687"/>
            <a:ext cx="10807700" cy="51047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突破基础</a:t>
            </a:r>
          </a:p>
          <a:p>
            <a:pPr>
              <a:lnSpc>
                <a:spcPct val="114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内江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以下能源形式中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属于可再生能源的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煤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石油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	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风能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天然气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宿迁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能源、信息、材料是现代社会发展的三大支柱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太阳能、核能都属于不可再生能源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能量是守恒的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所以我们不需要节约能源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北斗导航卫星与地球之间利用电磁波通信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超导材料可用来制作熔断器的熔丝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28126" y="1770431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13181" y="3441360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986315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79847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鞍山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能源科技的发展促进了人类文明的进步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下列有关能源的说法正确的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核电站中的反应堆是利用核裂变发电的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太阳能、风能、天然气都是可再生能源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电能是广泛使用的一次能源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因为能量转化服从能量守恒定律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所以能源是取之不尽、用之不竭的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44597" y="1727919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29689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72493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荆门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能源、信息和新材料是当今社会十分关注的课题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以下有关说法正确的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风能、水能、太阳能、电能及核能等均属于一次能源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医院检查身体所使用的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超主要是利用电磁波工作的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WiFi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是一种无线网络传输技术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它通过超声波传递信息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半导体是导电性能介于导体和绝缘体之间的一种特殊材料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具有重要价值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61669" y="1727919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4981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48185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威海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关于能量的转化或转移过程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下列说法错误的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地球上的化石能源归根结底来自远古时期的太阳能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自然界中水能的循环再生过程不遵循能量守恒定律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空调将室内空气的内能转移至高温的室外需要消耗电能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热水自然变凉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能量自发的从高温物体转移至低温物体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9637" y="1996287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57409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  情  分  析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94404"/>
              </p:ext>
            </p:extLst>
          </p:nvPr>
        </p:nvGraphicFramePr>
        <p:xfrm>
          <a:off x="361950" y="1172292"/>
          <a:ext cx="10807700" cy="56583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2" imgW="3826154" imgH="2003180" progId="Word.Document.12">
                  <p:embed/>
                </p:oleObj>
              </mc:Choice>
              <mc:Fallback>
                <p:oleObj name="文档" r:id="rId2" imgW="3826154" imgH="20031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172292"/>
                        <a:ext cx="10807700" cy="565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289175"/>
      </p:ext>
    </p:extLst>
  </p:cSld>
  <p:clrMapOvr>
    <a:masterClrMapping/>
  </p:clrMapOvr>
  <p:transition spd="slow">
    <p:wheel spokes="1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01647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黄石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中国是一个负责任的大国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为构建人类命运共同体而不懈努力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实现可持续发展已成为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世纪各国的任务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能源可按不同方式分类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下列四组能源中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能归入图中阴影部分的一组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煤炭、沼气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太阳能、风能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水能、天然气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石油、核能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375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057181" y="2636277"/>
            <a:ext cx="2970242" cy="297024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11458" y="2633364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88806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61251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甘孜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关于原子核和核能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核反应堆发生的是可控链式反应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核能是可再生能源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也是二次能源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原子核占据了原子的大部分空间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原子核是由电子组成的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37960" y="162641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5250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73722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黑龙江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目前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市区里的老旧小区正在进行水路改造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改造中用到了一种打孔工具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冲击钻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冲击钻工作时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钻头在电动机的带动下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不断地冲击墙壁打出圆孔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冲击钻在工作过程中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关于其能量转化正确的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内能转化为机械能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内能转化为电能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只有机械能和内能的转化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有电能、机械能和内能的转化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376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992283" y="2718161"/>
            <a:ext cx="2809314" cy="25920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75341" y="259883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132157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71883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金昌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)2020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某品牌混动版全球首款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太阳能动力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量产汽车首发上市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这是首次将太阳能光伏发电车顶搭载到混动车型上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关于太阳能汽车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太阳能是一种不可再生能源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图中车顶太阳能电池可将太阳能转化为电能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车内电动机的工作原理是电磁感应现象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太阳能汽车外形呈流线型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快速行驶时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地面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的压力比静止时大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377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8713365" y="2641397"/>
            <a:ext cx="2373921" cy="27542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135581" y="2010877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50426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无锡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是由大量反射镜组成的太阳能发电装置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图中的各个反射镜在计算机的控制下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使反射的太阳光聚集在塔顶的集热器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锅炉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集热器中的水变成水蒸气推动汽轮机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从而带动发电机发电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下列说法中正确的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太阳能是可再生能源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一天中反射镜的朝向不需要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做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任何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调整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水蒸气推动汽轮机做功时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机械能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转化为内能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汽轮机带动发电机发电时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电能转化为机械能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378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841157" y="2952055"/>
            <a:ext cx="3960378" cy="25200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44781" y="2261471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424418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永州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下列对有关现象的描述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水蒸气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冲开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橡胶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内能转化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机械能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海波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正在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熔化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温度上升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寒冷的冬天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人们常搓手是利用热传递方式改变内能的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向上拉浸没在水中的玻璃板直至脱离水面的过程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测力计示数保持不变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379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984785" y="1430055"/>
            <a:ext cx="7320868" cy="23219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102901" y="52356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2743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57800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altLang="zh-CN" sz="2800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 sz="28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菏泽</a:t>
            </a: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)2020</a:t>
            </a:r>
            <a:r>
              <a:rPr lang="zh-CN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lang="zh-CN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日上午</a:t>
            </a: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长征三号乙运载火箭将最后一颗北三号全球组网卫星送入预定轨道</a:t>
            </a: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两图分别为火箭发射升空和卫星在轨道上</a:t>
            </a:r>
            <a:r>
              <a:rPr lang="zh-CN" altLang="zh-CN" sz="28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运行时</a:t>
            </a:r>
            <a:r>
              <a:rPr lang="zh-CN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的情景</a:t>
            </a: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有关火箭和卫星</a:t>
            </a:r>
            <a:r>
              <a:rPr lang="zh-CN" altLang="zh-CN" sz="28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的说法</a:t>
            </a:r>
            <a:r>
              <a:rPr lang="en-US" altLang="zh-CN" sz="28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火箭升空时</a:t>
            </a: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燃料的</a:t>
            </a:r>
            <a:r>
              <a:rPr lang="zh-CN" altLang="zh-CN" sz="28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化学能</a:t>
            </a:r>
            <a:endParaRPr lang="en-US" altLang="zh-CN" sz="2800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z="28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最终</a:t>
            </a:r>
            <a:r>
              <a:rPr lang="zh-CN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部分转化为机械能</a:t>
            </a:r>
            <a:r>
              <a:rPr lang="zh-CN" altLang="zh-CN" sz="2800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en-US" altLang="zh-CN" sz="2800" i="1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z="280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火箭升空过程中只受</a:t>
            </a:r>
            <a:r>
              <a:rPr lang="zh-CN" altLang="zh-CN" sz="28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重力</a:t>
            </a:r>
            <a:r>
              <a:rPr lang="zh-CN" altLang="en-US" sz="28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lang="en-US" altLang="zh-CN" sz="2800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z="280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卫星通过超声波把信息</a:t>
            </a:r>
            <a:r>
              <a:rPr lang="zh-CN" altLang="zh-CN" sz="28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传</a:t>
            </a:r>
            <a:endParaRPr lang="en-US" altLang="zh-CN" sz="2800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z="28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回</a:t>
            </a:r>
            <a:r>
              <a:rPr lang="zh-CN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地球</a:t>
            </a:r>
            <a:r>
              <a:rPr lang="zh-CN" altLang="zh-CN" sz="2800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en-US" altLang="zh-CN" sz="2800" i="1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z="280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卫星带有太阳能电池帆板可把太阳能转化为电能</a:t>
            </a:r>
            <a:endParaRPr lang="zh-CN" altLang="zh-CN" sz="28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其中正确的</a:t>
            </a:r>
            <a:r>
              <a:rPr lang="zh-CN" altLang="zh-CN" sz="28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8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①③</a:t>
            </a: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sz="2800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①④</a:t>
            </a: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8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C</a:t>
            </a:r>
            <a:r>
              <a:rPr lang="en-US" altLang="zh-CN" sz="2800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②③</a:t>
            </a: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sz="2800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80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endParaRPr lang="zh-CN" altLang="zh-CN" sz="28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image1380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184973" y="2231975"/>
            <a:ext cx="6095521" cy="22322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48037" y="5154807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52378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4285"/>
            <a:ext cx="10807700" cy="5954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莱芜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在石油、风能、水能、电能、太阳能、地热能等各种能源中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属于不可再生能源的是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电动机工作时电能转化为机械能的同时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还要向空气中散热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这些散失的内能无法再自动转化为电能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是因为能量转化具有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性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吉林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)2020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日我国北斗三号最后一颗全球组网卫星成功发射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卫星使用太阳能电池板供电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太阳能属于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北斗卫星导航系统通过发射和接收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将为全球用户提供全天候、全天时的定位、导航和授时服务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45629" y="107113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石油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18341" y="283667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方向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2354" y="4588143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96941" y="5164639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电磁波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55294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31143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仙桃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煤、石油、页岩气、可燃冰都是化石能源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同时也是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二次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广东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目前人们正致力于开发太阳能、核能、风能、海洋能、氢能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其中核能是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核电站利用原子核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聚变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裂变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释放的能量发电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电能属于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一次能源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二次能源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32645" y="145955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一次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617021" y="1459624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不可再生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944381" y="321737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不可再生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798264" y="379231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裂变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87507" y="4377091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二次能源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26103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05287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河北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核能是一种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核电站利用核能发电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它的核心设备是核反应堆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核反应堆是通过可控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核裂变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核聚变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反应释放核能的设备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核电站中的汽轮机属于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发电机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电动机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热机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南充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生活中的各种用电器工作时都要消耗电能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电能属于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二次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我国核能利用的技术已居于世界领先地位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其中氢弹利用的就是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裂变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聚变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在瞬间释放的能量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56981" y="64892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不可再生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55509" y="1819591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核裂变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88845" y="298476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热机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32645" y="416635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二次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88844" y="532490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聚变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297868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5923"/>
              </p:ext>
            </p:extLst>
          </p:nvPr>
        </p:nvGraphicFramePr>
        <p:xfrm>
          <a:off x="361950" y="536766"/>
          <a:ext cx="10807700" cy="601568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文档" r:id="rId2" imgW="3826154" imgH="2129681" progId="Word.Document.12">
                  <p:embed/>
                </p:oleObj>
              </mc:Choice>
              <mc:Fallback>
                <p:oleObj name="文档" r:id="rId2" imgW="3826154" imgH="2129681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536766"/>
                        <a:ext cx="10807700" cy="6015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185730"/>
      </p:ext>
    </p:extLst>
  </p:cSld>
  <p:clrMapOvr>
    <a:masterClrMapping/>
  </p:clrMapOvr>
  <p:transition spd="slow">
    <p:wheel spokes="1"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葫芦岛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如图所示是用太阳灶烧水的情景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太阳灶的工作原理是利用凹面镜对太阳光的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会聚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发散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作用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太阳内部每时每刻都在发生核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裂变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聚变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太阳能属于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381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370817" y="3421610"/>
            <a:ext cx="2789966" cy="27899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187396" y="106427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会聚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857381" y="165888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聚变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62029" y="2233828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600622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05703"/>
            <a:ext cx="108077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鞍山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人们在生产、生活中靠各种能源提供能量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目前核电站是利用铀核裂变将核能转化为电能的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核能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电能属于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二次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用氢气作燃料是利用了氢气具有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且燃烧产物不污染环境的特点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因此被认为是最清洁的能源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en-US" i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0981" y="251129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不可再生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36501" y="310120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二次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32343" y="3676146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热值高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444088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徐州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如图所示是振荡浮子式波浪发电原理图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浮子随着波浪起伏运动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带动发电机运转、利用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原理产生电流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能转化为电能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这种波浪提供的能源属于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image1382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340042" y="3063391"/>
            <a:ext cx="2851516" cy="31683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117637" y="113149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电磁感应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28789" y="172904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机械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30423" y="2314936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28690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92253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湘潭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是用太阳能电池板做成叶片的百叶窗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既能遮阳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还能发电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电池板将太阳能转化为电能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为蓄电池充电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蓄电池再向节能灯供电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太阳能电池板给蓄电池充电时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蓄电池相当于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用电器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太阳能属于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383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066465" y="3750773"/>
            <a:ext cx="3398669" cy="241214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63870" y="2385823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电器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56581" y="298043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33729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998007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泸州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现阶段核潜艇的动力系统是由原子核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裂变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聚变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提供的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泸州正加快对页岩气的安全开采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页岩气和核能都属于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若用燃气灶将一壶质量为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 kg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、初始温度为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 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的水加热到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80 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消耗了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0.1 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的页岩气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已知水的比热容为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4.2×10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J/(kg·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页岩气的热值为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4.2×10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J/m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则该燃气灶烧水的效率为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____________%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8509" y="162753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裂变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345213" y="220800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不可再生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678170" y="456238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390202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89781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扬州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小阳学习太阳能和核能后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建立了利用核能的知识结构图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请你帮他补全空格处的内容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38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235630"/>
            <a:ext cx="10807700" cy="2335107"/>
          </a:xfrm>
          <a:prstGeom prst="rect">
            <a:avLst/>
          </a:prstGeom>
        </p:spPr>
      </p:pic>
      <p:sp>
        <p:nvSpPr>
          <p:cNvPr id="4" name="矩形 3"/>
          <p:cNvSpPr>
            <a:spLocks noChangeAspect="1"/>
          </p:cNvSpPr>
          <p:nvPr/>
        </p:nvSpPr>
        <p:spPr>
          <a:xfrm>
            <a:off x="361950" y="4662880"/>
            <a:ext cx="10807700" cy="6359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;(2)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;(3)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en-US" i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89261" y="470421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29493" y="4689712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内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829605" y="4704215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792179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767455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自贡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用煤气灶把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kg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、初温为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 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的水加热到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70 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消耗了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 g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煤气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已知水的比热容是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4.2×10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J/(kg·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煤气的热值为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4.0×10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J/kg,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则水吸收的热量为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____________J,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煤气灶烧水的效率为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74493" y="2993078"/>
            <a:ext cx="1656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4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2×10</a:t>
            </a:r>
            <a:r>
              <a:rPr lang="en-US" altLang="zh-CN" baseline="30000">
                <a:ea typeface="宋体" panose="02010600030101010101" pitchFamily="2" charset="-122"/>
              </a:rPr>
              <a:t>5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661253" y="3568021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52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5%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426858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07839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十堰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太阳能热水器是通过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方式使水的内能增加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小红家的太阳能热水器内装有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60 kg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某天阳光照射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小时后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热水器内水温从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 </a:t>
            </a:r>
            <a:r>
              <a:rPr lang="zh-CN" altLang="zh-CN" i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升高到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70 </a:t>
            </a:r>
            <a:r>
              <a:rPr lang="zh-CN" altLang="zh-CN" i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则水吸收的太阳能为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____________J.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这些水若改用天然气加热升高同样的温度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天然气完全燃烧放出的热量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70%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被水吸收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则需要消耗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的天然气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J/(kg·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天然气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=4×10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J/m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9439" y="1041286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热传递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36701" y="2816047"/>
            <a:ext cx="186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26×10</a:t>
            </a:r>
            <a:r>
              <a:rPr lang="en-US" altLang="zh-CN" baseline="30000">
                <a:ea typeface="宋体" panose="02010600030101010101" pitchFamily="2" charset="-122"/>
              </a:rPr>
              <a:t>7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77293" y="3987959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0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45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06114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02774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嫦娥四号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探测器在月球背面成功降落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着陆前探测器在距离月面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 km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处启动反向推进器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速度逐步从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1.7 km/s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降为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在距月面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100 m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处悬停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这里的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1.7 km/s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是以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为参照物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太阳能电池板利用的太阳能属于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太阳能电池板给充电电池充电时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充电电池相当于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用电器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8509" y="280115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月球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4493" y="3385925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469565" y="397070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用电器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51047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33695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突破能力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济南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在石油、风能、水能、电能、太阳能、地热能等各种能源中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属于不可再生能源的是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电动机工作时电能转化为机械能的同时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还要向空气中散热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这些散失的内能无法再自动转化为电能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是因为能量转化具有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性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35797" y="243838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石油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08509" y="418714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方向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72399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683745"/>
              </p:ext>
            </p:extLst>
          </p:nvPr>
        </p:nvGraphicFramePr>
        <p:xfrm>
          <a:off x="361950" y="1511895"/>
          <a:ext cx="10807700" cy="3568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2" imgW="3826154" imgH="1263218" progId="Word.Document.12">
                  <p:embed/>
                </p:oleObj>
              </mc:Choice>
              <mc:Fallback>
                <p:oleObj name="文档" r:id="rId2" imgW="3826154" imgH="1263218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511895"/>
                        <a:ext cx="10807700" cy="356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86480"/>
      </p:ext>
    </p:extLst>
  </p:cSld>
  <p:clrMapOvr>
    <a:masterClrMapping/>
  </p:clrMapOvr>
  <p:transition spd="slow">
    <p:wheel spokes="1"/>
  </p:transition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云雾润蒸华不注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波涛声震大明湖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是赞誉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天下第一泉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”——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趵突泉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的著名诗句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这里的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波涛声震大明湖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用来形容泉水喷涌时发出声音的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音调高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音色美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在阳光的照射下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泉边水面的雾气慢慢散去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泉水的温度逐渐升高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泉水的内能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增大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减小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386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234133" y="3528119"/>
            <a:ext cx="3892827" cy="273630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181533" y="1656127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响度大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857381" y="283753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增大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147575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46711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从发电站到用电地区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通常都有一段相当长的距离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为减少远距离输电中的电能损失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根据焦耳定律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就要尽可能地减小输电线中的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因此在目前技术水平下要采用高电压输电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纳米材料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半导体材料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超导材料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的出现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为我们将来利用其零电阻特性实现远距离大功率输电提供了可能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96741" y="245289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电流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448669" y="303217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超导材料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024845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05703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阅读短文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回答问题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太阳能路灯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城市大力发展绿色能源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如图甲是城市道路两边的太阳能路灯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它由太阳能电池板、控制器、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24 V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的蓄电池组、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LED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发光二极管、灯杆及灯具外壳组成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它的结构示意图如图乙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工作时能量流程图如图丙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6345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138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2" y="1485943"/>
            <a:ext cx="11246536" cy="33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32532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LED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发光二极管是一种半导体器件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它具有工作电压低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 V)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、耗能少、寿命长、稳定性高、响应时间短、对环境无污染、多色发光等优点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它与普通的白炽灯发光原理不同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可以把电直接转化为光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实验测得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LED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发光二极管两端加不同电压时的电流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数据如表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031020"/>
              </p:ext>
            </p:extLst>
          </p:nvPr>
        </p:nvGraphicFramePr>
        <p:xfrm>
          <a:off x="361950" y="3551906"/>
          <a:ext cx="10807700" cy="288602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文档" r:id="rId2" imgW="3826154" imgH="1021715" progId="Word.Document.12">
                  <p:embed/>
                </p:oleObj>
              </mc:Choice>
              <mc:Fallback>
                <p:oleObj name="文档" r:id="rId2" imgW="3826154" imgH="102171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3551906"/>
                        <a:ext cx="10807700" cy="2886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48886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05287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太阳能电池板将太阳能转化为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给蓄电池充电时转化为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二次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LED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发光二极管正常工作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应将几个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LED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发光二极管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串联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才能安全使用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如图乙所示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晚上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LED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发光二极管点亮时控制开关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触点接触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LED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发光二极管的电压从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 V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变化到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 V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,LED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的电功率增加了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17853" y="64892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560972" y="123481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化学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32613" y="122852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次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08509" y="298476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串联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17888" y="417450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61585" y="5344575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3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215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428099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93336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是某高速出口的一排风光互补路灯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它成了一道靓丽的风景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风光互补路灯系统同时安装了风力发电机和太阳能电池板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有风时通过风力发电机发电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有阳光时通过太阳能电池板发电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并将电能储存至蓄电池中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为了节能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该路灯采用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LED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灯照明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下表为某型号风光互补路灯系统的部分技术参数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其中光电转化效率是指太阳能电池板将光能转化为电能的效率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蓄电池容量是指蓄电池放电电流与放电总时间的乘积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最大输出功率是指风速达到最大限制风速时风力发电机的输出功率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62952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806406"/>
              </p:ext>
            </p:extLst>
          </p:nvPr>
        </p:nvGraphicFramePr>
        <p:xfrm>
          <a:off x="361950" y="998007"/>
          <a:ext cx="10807700" cy="363926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2" imgW="3826154" imgH="1288375" progId="Word.Document.12">
                  <p:embed/>
                </p:oleObj>
              </mc:Choice>
              <mc:Fallback>
                <p:oleObj name="文档" r:id="rId2" imgW="3826154" imgH="12883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998007"/>
                        <a:ext cx="10807700" cy="363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361950" y="4204392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太阳能和风能是清洁的、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不可再生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80615" y="4242886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919159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2606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风机的叶片具有质量轻、强度高、耐磨损等性能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通常用密度小、硬度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的复合材料制成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叶片形状像飞机的机翼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若叶片位置和风向如图乙所示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由于叶片两面空气流速不同产生压强差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而受到向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的力使风叶旋转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38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612" y="3487460"/>
            <a:ext cx="6348377" cy="283221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44813" y="107984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093069" y="224180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上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2898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08857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风叶产生的动力通过传动系统传递给发电机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利用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实现机械能转化为电能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(4)LED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灯是利用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导体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绝缘体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半导体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材料制成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当太阳光照射到电池板表面处每平方米的功率为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1 000 W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太阳能电池板的输出功率为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8805" y="1934111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电磁感应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26653" y="2529213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半导体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53125" y="4304848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100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198637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  识  网  络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667" y="1157707"/>
            <a:ext cx="6696739" cy="51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12995"/>
      </p:ext>
    </p:extLst>
  </p:cSld>
  <p:clrMapOvr>
    <a:masterClrMapping/>
  </p:clrMapOvr>
  <mc:AlternateContent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992942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阅读下面短文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回答问题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太阳能热水器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太阳能热水器能利用太阳能把水从低温加热到高温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以满足人们日常生活的需要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它具有安全、节能、环保等优点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当太阳光入射到黑色的吸热层上时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黑色吸热层能把太阳能更有效地转化为内能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将管内的水加热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小明家里的太阳能热水器配有一台电动水泵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它电机的铭牌如下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3225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511895"/>
            <a:ext cx="10807700" cy="35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5926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11479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有一天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小明为了探究家里太阳能热水器的节能效果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每隔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小时记录装满水时太阳能热水器的水温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记录数据如下表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748608"/>
              </p:ext>
            </p:extLst>
          </p:nvPr>
        </p:nvGraphicFramePr>
        <p:xfrm>
          <a:off x="361950" y="2176302"/>
          <a:ext cx="10807700" cy="360372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文档" r:id="rId2" imgW="3826154" imgH="1275796" progId="Word.Document.12">
                  <p:embed/>
                </p:oleObj>
              </mc:Choice>
              <mc:Fallback>
                <p:oleObj name="文档" r:id="rId2" imgW="3826154" imgH="1275796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2176302"/>
                        <a:ext cx="10807700" cy="3603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521022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5954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请回答以下问题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玻璃吸热管内向光一侧的水吸收太阳能是通过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的方式进行的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随着水温升高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能增加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哪一小时太阳能热水器升温速度最快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至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水泵工作时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将水从地面匀速提升至屋上太阳能热水器内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水的动能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重力势能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均选填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增大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减小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若使用配套电机以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kW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正常工作时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 min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内将做功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____________J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93069" y="1061304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热传递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759317" y="1657032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内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97589" y="2833224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12:00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92885" y="2833224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13:00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736701" y="399538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912668" y="399538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增大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36501" y="5767159"/>
            <a:ext cx="1348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6×10</a:t>
            </a:r>
            <a:r>
              <a:rPr lang="en-US" altLang="zh-CN" baseline="30000">
                <a:ea typeface="宋体" panose="02010600030101010101" pitchFamily="2" charset="-122"/>
              </a:rPr>
              <a:t>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51386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163984"/>
            <a:ext cx="10807700" cy="6359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东贝某太阳能热水器的数据如下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208073"/>
              </p:ext>
            </p:extLst>
          </p:nvPr>
        </p:nvGraphicFramePr>
        <p:xfrm>
          <a:off x="361950" y="1913560"/>
          <a:ext cx="10807700" cy="298855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文档" r:id="rId2" imgW="3826154" imgH="1058012" progId="Word.Document.12">
                  <p:embed/>
                </p:oleObj>
              </mc:Choice>
              <mc:Fallback>
                <p:oleObj name="文档" r:id="rId2" imgW="3826154" imgH="105801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913560"/>
                        <a:ext cx="10807700" cy="2988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361950" y="4505848"/>
            <a:ext cx="10807700" cy="6359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水箱中装满水的质量是多少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?(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68899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93336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已知我市向着阳光的地方每平方米的面积在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 h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内得到的太阳辐射能平均为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J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若每天接收太阳能的时间以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 h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计算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热水器能把接收到的太阳能的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50%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转变成水的内能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正常情况下一天内该热水器接收到的太阳辐射能为多少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正常情况下一天内该热水器一箱水温度能升高多少摄氏度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?[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已知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J/(kg·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)]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如果水吸收的这些热量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由燃烧煤气来提供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而煤气灶的效率为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40%,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求至少需要燃烧多少煤气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煤气的热值为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J/kg)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54953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44159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解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:(1)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水箱内水的体积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=120 L=120 dm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=0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12 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水箱内水的质量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 err="1">
                <a:ea typeface="Microsoft Yi Baiti" panose="03000500000000000000" pitchFamily="66" charset="0"/>
                <a:cs typeface="Times New Roman" panose="02020603050405020304" pitchFamily="18" charset="0"/>
              </a:rPr>
              <a:t>ρ</a:t>
            </a:r>
            <a:r>
              <a:rPr lang="en-US" altLang="zh-CN" i="1" err="1"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=1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0×10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×0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12 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=120 kg;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太阳能热水器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8 h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接收到的太阳辐射能为</a:t>
            </a: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=3×10</a:t>
            </a:r>
            <a:r>
              <a:rPr lang="en-US" altLang="zh-CN" baseline="30000" smtClean="0"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J/(h·m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)×1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6 m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×8 h=3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84×10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 J;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水吸收的热量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吸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=3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84×10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 J×50%=1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92×10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J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zh-CN" baseline="-25000">
                <a:ea typeface="宋体" panose="02010600030101010101" pitchFamily="2" charset="-122"/>
                <a:cs typeface="Times New Roman" panose="02020603050405020304" pitchFamily="18" charset="0"/>
              </a:rPr>
              <a:t>吸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 err="1"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err="1"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en-US" altLang="zh-CN" i="1" err="1"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可得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水升高的温度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737074"/>
              </p:ext>
            </p:extLst>
          </p:nvPr>
        </p:nvGraphicFramePr>
        <p:xfrm>
          <a:off x="475105" y="4488550"/>
          <a:ext cx="10807700" cy="1093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文档" r:id="rId2" imgW="3826154" imgH="387051" progId="Word.Document.12">
                  <p:embed/>
                </p:oleObj>
              </mc:Choice>
              <mc:Fallback>
                <p:oleObj name="文档" r:id="rId2" imgW="3826154" imgH="387051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5105" y="4488550"/>
                        <a:ext cx="10807700" cy="109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519750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361950" y="2490481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答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:(1)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水箱中装满水的质量是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120 kg;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正常情况下一天内该热水器接收到的太阳辐射能为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84×10</a:t>
            </a:r>
            <a:r>
              <a:rPr lang="en-US" altLang="zh-CN" baseline="30000"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 J;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正常情况下一天内该热水器一箱水温度能升高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38 </a:t>
            </a:r>
            <a:r>
              <a:rPr lang="zh-CN" altLang="zh-CN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如果水吸收的这些热量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由燃烧煤气来提供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至少需要燃烧煤气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14 kg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556785"/>
              </p:ext>
            </p:extLst>
          </p:nvPr>
        </p:nvGraphicFramePr>
        <p:xfrm>
          <a:off x="465273" y="650983"/>
          <a:ext cx="10807700" cy="191860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文档" r:id="rId2" imgW="3826154" imgH="679227" progId="Word.Document.12">
                  <p:embed/>
                </p:oleObj>
              </mc:Choice>
              <mc:Fallback>
                <p:oleObj name="文档" r:id="rId2" imgW="3826154" imgH="679227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273" y="650983"/>
                        <a:ext cx="10807700" cy="1918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661235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684000" y="11633200"/>
            <a:ext cx="368300" cy="2667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979081906"/>
      </p:ext>
    </p:extLst>
  </p:cSld>
  <p:clrMapOvr>
    <a:masterClrMapping/>
  </p:clrMapOvr>
  <mc:AlternateContent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突  破  知  识  点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943943"/>
            <a:ext cx="108077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能源及能源的分类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凡是能够为人类提供能量的物质资源都可以叫作能源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49585"/>
      </p:ext>
    </p:extLst>
  </p:cSld>
  <p:clrMapOvr>
    <a:masterClrMapping/>
  </p:clrMapOvr>
  <p:transition spd="med">
    <p:pull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420216"/>
              </p:ext>
            </p:extLst>
          </p:nvPr>
        </p:nvGraphicFramePr>
        <p:xfrm>
          <a:off x="361950" y="1564520"/>
          <a:ext cx="10807700" cy="422499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2" imgW="3826154" imgH="1495736" progId="Word.Document.12">
                  <p:embed/>
                </p:oleObj>
              </mc:Choice>
              <mc:Fallback>
                <p:oleObj name="文档" r:id="rId2" imgW="3826154" imgH="1495736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564520"/>
                        <a:ext cx="10807700" cy="4224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361950" y="863823"/>
            <a:ext cx="2649764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能源分类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72989" y="2817871"/>
            <a:ext cx="2376264" cy="1217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风能、水能、太阳能等</a:t>
            </a:r>
            <a:endParaRPr lang="zh-CN" altLang="en-US"/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8236239" y="4033281"/>
            <a:ext cx="264976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煤、石油、天然气、核能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813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349299"/>
              </p:ext>
            </p:extLst>
          </p:nvPr>
        </p:nvGraphicFramePr>
        <p:xfrm>
          <a:off x="361950" y="548466"/>
          <a:ext cx="10807700" cy="589265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文档" r:id="rId2" imgW="3823891" imgH="2080806" progId="Word.Document.12">
                  <p:embed/>
                </p:oleObj>
              </mc:Choice>
              <mc:Fallback>
                <p:oleObj name="文档" r:id="rId2" imgW="3823891" imgH="2080806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548466"/>
                        <a:ext cx="10807700" cy="5892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780758" y="2006119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自然界</a:t>
            </a:r>
            <a:endParaRPr lang="zh-CN" altLang="en-US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8062109" y="1799927"/>
            <a:ext cx="3271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000">
                <a:ea typeface="宋体" panose="02010600030101010101" pitchFamily="2" charset="-122"/>
                <a:cs typeface="Times New Roman" panose="02020603050405020304" pitchFamily="18" charset="0"/>
              </a:rPr>
              <a:t>太阳能、水能、风能、地热能、</a:t>
            </a:r>
            <a:r>
              <a:rPr lang="zh-CN" altLang="zh-CN" sz="3000" smtClean="0">
                <a:ea typeface="宋体" panose="02010600030101010101" pitchFamily="2" charset="-122"/>
                <a:cs typeface="Times New Roman" panose="02020603050405020304" pitchFamily="18" charset="0"/>
              </a:rPr>
              <a:t>核</a:t>
            </a:r>
            <a:endParaRPr lang="en-US" altLang="zh-CN" sz="3000" smtClean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sz="3000" smtClean="0"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zh-CN" altLang="zh-CN" sz="3000">
                <a:ea typeface="宋体" panose="02010600030101010101" pitchFamily="2" charset="-122"/>
                <a:cs typeface="Times New Roman" panose="02020603050405020304" pitchFamily="18" charset="0"/>
              </a:rPr>
              <a:t>、化石能源等</a:t>
            </a:r>
            <a:endParaRPr lang="zh-CN" altLang="en-US" sz="3000"/>
          </a:p>
        </p:txBody>
      </p:sp>
      <p:sp>
        <p:nvSpPr>
          <p:cNvPr id="5" name="矩形 4"/>
          <p:cNvSpPr/>
          <p:nvPr/>
        </p:nvSpPr>
        <p:spPr>
          <a:xfrm>
            <a:off x="5765800" y="3467075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自然界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62757" y="4642045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加工或转化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53325" y="3857215"/>
            <a:ext cx="2431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电能、汽油、柴油、酒精等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157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专业教辅课件Q:251490010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经典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演示文稿3" id="{7F1B58FA-3D69-4926-A2BA-EEBABBAD5E6B}" vid="{76CC91B4-AC1E-4E21-9BDB-923C2B156DCE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320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1" baseType="lpstr">
      <vt:lpstr>Arial</vt:lpstr>
      <vt:lpstr>Times New Roman</vt:lpstr>
      <vt:lpstr>黑体</vt:lpstr>
      <vt:lpstr>隶书</vt:lpstr>
      <vt:lpstr>微软雅黑</vt:lpstr>
      <vt:lpstr>Calibri</vt:lpstr>
      <vt:lpstr>NEU-BZ-S92</vt:lpstr>
      <vt:lpstr>方正大黑_GBK</vt:lpstr>
      <vt:lpstr>华文新魏</vt:lpstr>
      <vt:lpstr>宋体</vt:lpstr>
      <vt:lpstr>楷体</vt:lpstr>
      <vt:lpstr>Microsoft Yi Baiti</vt:lpstr>
      <vt:lpstr>专业教辅课件Q:251490010</vt:lpstr>
      <vt:lpstr>第二十一章　能源与可持续发展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2021-03-06T18:16:32Z</cp:lastPrinted>
  <dcterms:created xsi:type="dcterms:W3CDTF">2021-03-06T18:16:32Z</dcterms:created>
  <dcterms:modified xsi:type="dcterms:W3CDTF">2021-03-06T10:16:38Z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