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heme/theme2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2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7" r:id="rId2"/>
    <p:sldId id="310" r:id="rId3"/>
    <p:sldId id="259" r:id="rId4"/>
    <p:sldId id="311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4" r:id="rId14"/>
    <p:sldId id="295" r:id="rId15"/>
    <p:sldId id="296" r:id="rId16"/>
    <p:sldId id="298" r:id="rId17"/>
    <p:sldId id="325" r:id="rId18"/>
    <p:sldId id="326" r:id="rId19"/>
    <p:sldId id="329" r:id="rId20"/>
    <p:sldId id="327" r:id="rId21"/>
    <p:sldId id="278" r:id="rId22"/>
    <p:sldId id="279" r:id="rId23"/>
    <p:sldId id="328" r:id="rId24"/>
    <p:sldId id="330" r:id="rId25"/>
    <p:sldId id="331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9" d="100"/>
          <a:sy n="79" d="100"/>
        </p:scale>
        <p:origin x="101" y="1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6" cy="7200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heme" Target="../theme/theme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页眉占位符 1536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5363" name="日期占位符 1536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fontAlgn="base"/>
            <a:endParaRPr lang="zh-CN" altLang="en-US" sz="1200" strike="noStrike" noProof="1"/>
          </a:p>
        </p:txBody>
      </p:sp>
      <p:sp>
        <p:nvSpPr>
          <p:cNvPr id="13316" name="幻灯片图像占位符 15363"/>
          <p:cNvSpPr>
            <a:spLocks noGrp="1" noRot="1" noChangeAspect="1" noTextEdit="1"/>
          </p:cNvSpPr>
          <p:nvPr>
            <p:ph type="sldImg" idx="6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3317" name="文本占位符 15364"/>
          <p:cNvSpPr>
            <a:spLocks noGrp="1"/>
          </p:cNvSpPr>
          <p:nvPr>
            <p:ph type="body" sz="quarter" idx="7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0"/>
            <a:r>
              <a:rPr lang="zh-CN" altLang="en-US"/>
              <a:t>第二级</a:t>
            </a:r>
          </a:p>
          <a:p>
            <a:pPr lvl="2" indent="0"/>
            <a:r>
              <a:rPr lang="zh-CN" altLang="en-US"/>
              <a:t>第三级</a:t>
            </a:r>
          </a:p>
          <a:p>
            <a:pPr lvl="3" indent="0"/>
            <a:r>
              <a:rPr lang="zh-CN" altLang="en-US"/>
              <a:t>第四级</a:t>
            </a:r>
          </a:p>
          <a:p>
            <a:pPr lvl="4" indent="0"/>
            <a:r>
              <a:rPr lang="zh-CN" altLang="en-US"/>
              <a:t>第五级</a:t>
            </a:r>
          </a:p>
        </p:txBody>
      </p:sp>
      <p:sp>
        <p:nvSpPr>
          <p:cNvPr id="15366" name="页脚占位符 1536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5367" name="灯片编号占位符 1536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fontAlgn="base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slide" Target="../slides/slide1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5" Type="http://schemas.openxmlformats.org/officeDocument/2006/relationships/slide" Target="../slides/slide3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灯片编号占位符 1"/>
          <p:cNvSpPr>
            <a:spLocks noGrp="1"/>
          </p:cNvSpPr>
          <p:nvPr>
            <p:ph type="sldNum" sz="quarter"/>
            <p:custDataLst>
              <p:tags r:id="rId1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1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62" name="幻灯片图像占位符 25601"/>
          <p:cNvSpPr>
            <a:spLocks noGrp="1" noRot="1" noChangeAspect="1" noTextEdit="1"/>
          </p:cNvSpPr>
          <p:nvPr>
            <p:ph type="sldImg" idx="1"/>
            <p:custDataLst>
              <p:tags r:id="rId2"/>
            </p:custDataLst>
          </p:nvPr>
        </p:nvSpPr>
        <p:spPr/>
      </p:sp>
      <p:sp>
        <p:nvSpPr>
          <p:cNvPr id="15363" name="文本占位符 25602"/>
          <p:cNvSpPr txBox="1">
            <a:spLocks noGrp="1"/>
          </p:cNvSpPr>
          <p:nvPr>
            <p:ph type="body" idx="2"/>
            <p:custDataLst>
              <p:tags r:id="rId3"/>
            </p:custDataLst>
          </p:nvPr>
        </p:nvSpPr>
        <p:spPr/>
        <p:txBody>
          <a:bodyPr anchor="t" anchorCtr="0"/>
          <a:lstStyle/>
          <a:p>
            <a:pPr lvl="0"/>
            <a:r>
              <a:rPr lang="zh-CN" altLang="en-US"/>
              <a:t>孔隆教育  http://mykonglong.taobao.com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18434" name="文本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anchor="t" anchorCtr="0"/>
          <a:lstStyle/>
          <a:p>
            <a:pPr lvl="0"/>
            <a:endParaRPr lang="zh-CN" altLang="en-US"/>
          </a:p>
        </p:txBody>
      </p:sp>
      <p:sp>
        <p:nvSpPr>
          <p:cNvPr id="18435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3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1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image" Target="../media/image1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1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10" Type="http://schemas.openxmlformats.org/officeDocument/2006/relationships/image" Target="../media/image1.png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4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5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Pr>
        <a:blipFill rotWithShape="0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23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030" descr="课件母版背景副本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标题 1025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8" name="文本占位符 1026"/>
          <p:cNvSpPr>
            <a:spLocks noGrp="1"/>
          </p:cNvSpPr>
          <p:nvPr>
            <p:ph type="body" idx="5"/>
            <p:custDataLst>
              <p:tags r:id="rId15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2" name="日期占位符 1027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1031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2" r:link="rId2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7" Type="http://schemas.openxmlformats.org/officeDocument/2006/relationships/image" Target="../media/image20.jpe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8.xml"/><Relationship Id="rId4" Type="http://schemas.openxmlformats.org/officeDocument/2006/relationships/tags" Target="../tags/tag12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36.xml"/><Relationship Id="rId13" Type="http://schemas.openxmlformats.org/officeDocument/2006/relationships/tags" Target="../tags/tag141.xml"/><Relationship Id="rId18" Type="http://schemas.openxmlformats.org/officeDocument/2006/relationships/tags" Target="../tags/tag146.xml"/><Relationship Id="rId26" Type="http://schemas.openxmlformats.org/officeDocument/2006/relationships/image" Target="../media/image23.jpeg"/><Relationship Id="rId3" Type="http://schemas.openxmlformats.org/officeDocument/2006/relationships/tags" Target="../tags/tag131.xml"/><Relationship Id="rId21" Type="http://schemas.openxmlformats.org/officeDocument/2006/relationships/tags" Target="../tags/tag149.xml"/><Relationship Id="rId7" Type="http://schemas.openxmlformats.org/officeDocument/2006/relationships/tags" Target="../tags/tag135.xml"/><Relationship Id="rId12" Type="http://schemas.openxmlformats.org/officeDocument/2006/relationships/tags" Target="../tags/tag140.xml"/><Relationship Id="rId17" Type="http://schemas.openxmlformats.org/officeDocument/2006/relationships/tags" Target="../tags/tag145.xml"/><Relationship Id="rId25" Type="http://schemas.openxmlformats.org/officeDocument/2006/relationships/image" Target="../media/image22.jpeg"/><Relationship Id="rId2" Type="http://schemas.openxmlformats.org/officeDocument/2006/relationships/tags" Target="../tags/tag130.xml"/><Relationship Id="rId16" Type="http://schemas.openxmlformats.org/officeDocument/2006/relationships/tags" Target="../tags/tag144.xml"/><Relationship Id="rId20" Type="http://schemas.openxmlformats.org/officeDocument/2006/relationships/tags" Target="../tags/tag148.xml"/><Relationship Id="rId29" Type="http://schemas.openxmlformats.org/officeDocument/2006/relationships/image" Target="../media/image26.png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tags" Target="../tags/tag139.xml"/><Relationship Id="rId24" Type="http://schemas.openxmlformats.org/officeDocument/2006/relationships/image" Target="../media/image21.jpeg"/><Relationship Id="rId5" Type="http://schemas.openxmlformats.org/officeDocument/2006/relationships/tags" Target="../tags/tag133.xml"/><Relationship Id="rId15" Type="http://schemas.openxmlformats.org/officeDocument/2006/relationships/tags" Target="../tags/tag143.xml"/><Relationship Id="rId23" Type="http://schemas.openxmlformats.org/officeDocument/2006/relationships/slideLayout" Target="../slideLayouts/slideLayout7.xml"/><Relationship Id="rId28" Type="http://schemas.openxmlformats.org/officeDocument/2006/relationships/image" Target="../media/image25.jpeg"/><Relationship Id="rId10" Type="http://schemas.openxmlformats.org/officeDocument/2006/relationships/tags" Target="../tags/tag138.xml"/><Relationship Id="rId19" Type="http://schemas.openxmlformats.org/officeDocument/2006/relationships/tags" Target="../tags/tag147.xml"/><Relationship Id="rId4" Type="http://schemas.openxmlformats.org/officeDocument/2006/relationships/tags" Target="../tags/tag132.xml"/><Relationship Id="rId9" Type="http://schemas.openxmlformats.org/officeDocument/2006/relationships/tags" Target="../tags/tag137.xml"/><Relationship Id="rId14" Type="http://schemas.openxmlformats.org/officeDocument/2006/relationships/tags" Target="../tags/tag142.xml"/><Relationship Id="rId22" Type="http://schemas.openxmlformats.org/officeDocument/2006/relationships/tags" Target="../tags/tag150.xml"/><Relationship Id="rId27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7" Type="http://schemas.openxmlformats.org/officeDocument/2006/relationships/image" Target="../media/image28.png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5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3" Type="http://schemas.openxmlformats.org/officeDocument/2006/relationships/tags" Target="../tags/tag157.xml"/><Relationship Id="rId7" Type="http://schemas.openxmlformats.org/officeDocument/2006/relationships/tags" Target="../tags/tag161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image" Target="../media/image30.png"/><Relationship Id="rId5" Type="http://schemas.openxmlformats.org/officeDocument/2006/relationships/tags" Target="../tags/tag159.xml"/><Relationship Id="rId10" Type="http://schemas.openxmlformats.org/officeDocument/2006/relationships/image" Target="../media/image29.png"/><Relationship Id="rId4" Type="http://schemas.openxmlformats.org/officeDocument/2006/relationships/tags" Target="../tags/tag158.xml"/><Relationship Id="rId9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65.xml"/><Relationship Id="rId7" Type="http://schemas.openxmlformats.org/officeDocument/2006/relationships/tags" Target="../tags/tag169.xml"/><Relationship Id="rId12" Type="http://schemas.openxmlformats.org/officeDocument/2006/relationships/image" Target="../media/image34.gif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11" Type="http://schemas.openxmlformats.org/officeDocument/2006/relationships/image" Target="../media/image33.gif"/><Relationship Id="rId5" Type="http://schemas.openxmlformats.org/officeDocument/2006/relationships/tags" Target="../tags/tag167.xml"/><Relationship Id="rId10" Type="http://schemas.openxmlformats.org/officeDocument/2006/relationships/image" Target="../media/image32.gif"/><Relationship Id="rId4" Type="http://schemas.openxmlformats.org/officeDocument/2006/relationships/tags" Target="../tags/tag166.xml"/><Relationship Id="rId9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7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tags" Target="../tags/tag187.xml"/><Relationship Id="rId18" Type="http://schemas.openxmlformats.org/officeDocument/2006/relationships/tags" Target="../tags/tag192.xml"/><Relationship Id="rId26" Type="http://schemas.openxmlformats.org/officeDocument/2006/relationships/image" Target="../media/image42.png"/><Relationship Id="rId3" Type="http://schemas.openxmlformats.org/officeDocument/2006/relationships/tags" Target="../tags/tag177.xml"/><Relationship Id="rId21" Type="http://schemas.openxmlformats.org/officeDocument/2006/relationships/image" Target="../media/image37.jpeg"/><Relationship Id="rId7" Type="http://schemas.openxmlformats.org/officeDocument/2006/relationships/tags" Target="../tags/tag181.xml"/><Relationship Id="rId12" Type="http://schemas.openxmlformats.org/officeDocument/2006/relationships/tags" Target="../tags/tag186.xml"/><Relationship Id="rId17" Type="http://schemas.openxmlformats.org/officeDocument/2006/relationships/tags" Target="../tags/tag191.xml"/><Relationship Id="rId25" Type="http://schemas.openxmlformats.org/officeDocument/2006/relationships/image" Target="../media/image41.jpeg"/><Relationship Id="rId2" Type="http://schemas.openxmlformats.org/officeDocument/2006/relationships/tags" Target="../tags/tag176.xml"/><Relationship Id="rId16" Type="http://schemas.openxmlformats.org/officeDocument/2006/relationships/tags" Target="../tags/tag190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tags" Target="../tags/tag185.xml"/><Relationship Id="rId24" Type="http://schemas.openxmlformats.org/officeDocument/2006/relationships/image" Target="../media/image40.jpeg"/><Relationship Id="rId5" Type="http://schemas.openxmlformats.org/officeDocument/2006/relationships/tags" Target="../tags/tag179.xml"/><Relationship Id="rId15" Type="http://schemas.openxmlformats.org/officeDocument/2006/relationships/tags" Target="../tags/tag189.xml"/><Relationship Id="rId23" Type="http://schemas.openxmlformats.org/officeDocument/2006/relationships/image" Target="../media/image39.jpeg"/><Relationship Id="rId10" Type="http://schemas.openxmlformats.org/officeDocument/2006/relationships/tags" Target="../tags/tag184.xml"/><Relationship Id="rId19" Type="http://schemas.openxmlformats.org/officeDocument/2006/relationships/tags" Target="../tags/tag193.xml"/><Relationship Id="rId4" Type="http://schemas.openxmlformats.org/officeDocument/2006/relationships/tags" Target="../tags/tag178.xml"/><Relationship Id="rId9" Type="http://schemas.openxmlformats.org/officeDocument/2006/relationships/tags" Target="../tags/tag183.xml"/><Relationship Id="rId14" Type="http://schemas.openxmlformats.org/officeDocument/2006/relationships/tags" Target="../tags/tag188.xml"/><Relationship Id="rId22" Type="http://schemas.openxmlformats.org/officeDocument/2006/relationships/image" Target="../media/image38.png"/><Relationship Id="rId27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tags" Target="../tags/tag206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196.xml"/><Relationship Id="rId7" Type="http://schemas.openxmlformats.org/officeDocument/2006/relationships/tags" Target="../tags/tag200.xml"/><Relationship Id="rId12" Type="http://schemas.openxmlformats.org/officeDocument/2006/relationships/tags" Target="../tags/tag205.xml"/><Relationship Id="rId17" Type="http://schemas.openxmlformats.org/officeDocument/2006/relationships/tags" Target="../tags/tag210.xml"/><Relationship Id="rId2" Type="http://schemas.openxmlformats.org/officeDocument/2006/relationships/tags" Target="../tags/tag195.xml"/><Relationship Id="rId16" Type="http://schemas.openxmlformats.org/officeDocument/2006/relationships/tags" Target="../tags/tag209.xml"/><Relationship Id="rId20" Type="http://schemas.openxmlformats.org/officeDocument/2006/relationships/image" Target="../media/image45.png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5" Type="http://schemas.openxmlformats.org/officeDocument/2006/relationships/tags" Target="../tags/tag198.xml"/><Relationship Id="rId15" Type="http://schemas.openxmlformats.org/officeDocument/2006/relationships/tags" Target="../tags/tag208.xml"/><Relationship Id="rId10" Type="http://schemas.openxmlformats.org/officeDocument/2006/relationships/tags" Target="../tags/tag203.xml"/><Relationship Id="rId19" Type="http://schemas.openxmlformats.org/officeDocument/2006/relationships/image" Target="../media/image44.png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13" Type="http://schemas.openxmlformats.org/officeDocument/2006/relationships/tags" Target="../tags/tag223.xml"/><Relationship Id="rId18" Type="http://schemas.openxmlformats.org/officeDocument/2006/relationships/image" Target="../media/image46.png"/><Relationship Id="rId3" Type="http://schemas.openxmlformats.org/officeDocument/2006/relationships/tags" Target="../tags/tag213.xml"/><Relationship Id="rId7" Type="http://schemas.openxmlformats.org/officeDocument/2006/relationships/tags" Target="../tags/tag217.xml"/><Relationship Id="rId12" Type="http://schemas.openxmlformats.org/officeDocument/2006/relationships/tags" Target="../tags/tag222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12.xml"/><Relationship Id="rId16" Type="http://schemas.openxmlformats.org/officeDocument/2006/relationships/tags" Target="../tags/tag226.xml"/><Relationship Id="rId20" Type="http://schemas.openxmlformats.org/officeDocument/2006/relationships/image" Target="../media/image44.png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11" Type="http://schemas.openxmlformats.org/officeDocument/2006/relationships/tags" Target="../tags/tag221.xml"/><Relationship Id="rId5" Type="http://schemas.openxmlformats.org/officeDocument/2006/relationships/tags" Target="../tags/tag215.xml"/><Relationship Id="rId15" Type="http://schemas.openxmlformats.org/officeDocument/2006/relationships/tags" Target="../tags/tag225.xml"/><Relationship Id="rId10" Type="http://schemas.openxmlformats.org/officeDocument/2006/relationships/tags" Target="../tags/tag220.xml"/><Relationship Id="rId19" Type="http://schemas.microsoft.com/office/2007/relationships/hdphoto" Target="../media/hdphoto1.wdp"/><Relationship Id="rId4" Type="http://schemas.openxmlformats.org/officeDocument/2006/relationships/tags" Target="../tags/tag214.xml"/><Relationship Id="rId9" Type="http://schemas.openxmlformats.org/officeDocument/2006/relationships/tags" Target="../tags/tag219.xml"/><Relationship Id="rId14" Type="http://schemas.openxmlformats.org/officeDocument/2006/relationships/tags" Target="../tags/tag2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3" Type="http://schemas.openxmlformats.org/officeDocument/2006/relationships/tags" Target="../tags/tag80.xml"/><Relationship Id="rId7" Type="http://schemas.microsoft.com/office/2007/relationships/media" Target="../media/media2.mp3"/><Relationship Id="rId12" Type="http://schemas.openxmlformats.org/officeDocument/2006/relationships/image" Target="../media/image5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1.xml"/><Relationship Id="rId11" Type="http://schemas.openxmlformats.org/officeDocument/2006/relationships/slideLayout" Target="../slideLayouts/slideLayout7.xml"/><Relationship Id="rId5" Type="http://schemas.openxmlformats.org/officeDocument/2006/relationships/audio" Target="../media/media1.mp3"/><Relationship Id="rId10" Type="http://schemas.openxmlformats.org/officeDocument/2006/relationships/tags" Target="../tags/tag83.xml"/><Relationship Id="rId4" Type="http://schemas.microsoft.com/office/2007/relationships/media" Target="../media/media1.mp3"/><Relationship Id="rId9" Type="http://schemas.openxmlformats.org/officeDocument/2006/relationships/tags" Target="../tags/tag8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34.xml"/><Relationship Id="rId13" Type="http://schemas.openxmlformats.org/officeDocument/2006/relationships/tags" Target="../tags/tag239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229.xml"/><Relationship Id="rId7" Type="http://schemas.openxmlformats.org/officeDocument/2006/relationships/tags" Target="../tags/tag233.xml"/><Relationship Id="rId12" Type="http://schemas.openxmlformats.org/officeDocument/2006/relationships/tags" Target="../tags/tag238.xml"/><Relationship Id="rId17" Type="http://schemas.openxmlformats.org/officeDocument/2006/relationships/tags" Target="../tags/tag243.xml"/><Relationship Id="rId2" Type="http://schemas.openxmlformats.org/officeDocument/2006/relationships/tags" Target="../tags/tag228.xml"/><Relationship Id="rId16" Type="http://schemas.openxmlformats.org/officeDocument/2006/relationships/tags" Target="../tags/tag242.xml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11" Type="http://schemas.openxmlformats.org/officeDocument/2006/relationships/tags" Target="../tags/tag237.xml"/><Relationship Id="rId5" Type="http://schemas.openxmlformats.org/officeDocument/2006/relationships/tags" Target="../tags/tag231.xml"/><Relationship Id="rId15" Type="http://schemas.openxmlformats.org/officeDocument/2006/relationships/tags" Target="../tags/tag241.xml"/><Relationship Id="rId10" Type="http://schemas.openxmlformats.org/officeDocument/2006/relationships/tags" Target="../tags/tag236.xml"/><Relationship Id="rId4" Type="http://schemas.openxmlformats.org/officeDocument/2006/relationships/tags" Target="../tags/tag230.xml"/><Relationship Id="rId9" Type="http://schemas.openxmlformats.org/officeDocument/2006/relationships/tags" Target="../tags/tag235.xml"/><Relationship Id="rId14" Type="http://schemas.openxmlformats.org/officeDocument/2006/relationships/tags" Target="../tags/tag2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24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4" Type="http://schemas.openxmlformats.org/officeDocument/2006/relationships/tags" Target="../tags/tag2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55.xml"/><Relationship Id="rId1" Type="http://schemas.openxmlformats.org/officeDocument/2006/relationships/tags" Target="../tags/tag25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57.xml"/><Relationship Id="rId1" Type="http://schemas.openxmlformats.org/officeDocument/2006/relationships/tags" Target="../tags/tag256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tags" Target="../tags/tag260.xml"/><Relationship Id="rId7" Type="http://schemas.openxmlformats.org/officeDocument/2006/relationships/image" Target="../media/image47.png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62.xml"/><Relationship Id="rId4" Type="http://schemas.openxmlformats.org/officeDocument/2006/relationships/tags" Target="../tags/tag26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hyperlink" Target="../../yz/&#26700;&#38754;/&#22768;&#30340;&#21033;&#29992;/&#38647;&#22768;.mp3" TargetMode="External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12" Type="http://schemas.openxmlformats.org/officeDocument/2006/relationships/image" Target="../media/image8.jpe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image" Target="../media/image7.jpeg"/><Relationship Id="rId5" Type="http://schemas.openxmlformats.org/officeDocument/2006/relationships/tags" Target="../tags/tag88.xml"/><Relationship Id="rId10" Type="http://schemas.openxmlformats.org/officeDocument/2006/relationships/image" Target="../media/image6.jpeg"/><Relationship Id="rId4" Type="http://schemas.openxmlformats.org/officeDocument/2006/relationships/tags" Target="../tags/tag87.xml"/><Relationship Id="rId9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9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3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0.xml"/><Relationship Id="rId4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image" Target="../media/image17.png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image" Target="../media/image16.png"/><Relationship Id="rId2" Type="http://schemas.openxmlformats.org/officeDocument/2006/relationships/tags" Target="../tags/tag11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5" Type="http://schemas.openxmlformats.org/officeDocument/2006/relationships/tags" Target="../tags/tag115.xml"/><Relationship Id="rId15" Type="http://schemas.openxmlformats.org/officeDocument/2006/relationships/image" Target="../media/image14.png"/><Relationship Id="rId10" Type="http://schemas.openxmlformats.org/officeDocument/2006/relationships/tags" Target="../tags/tag120.xml"/><Relationship Id="rId19" Type="http://schemas.openxmlformats.org/officeDocument/2006/relationships/image" Target="../media/image18.png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/>
          <p:nvPr>
            <p:custDataLst>
              <p:tags r:id="rId1"/>
            </p:custDataLst>
          </p:nvPr>
        </p:nvSpPr>
        <p:spPr>
          <a:xfrm>
            <a:off x="177800" y="1703388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第二章    声现象</a:t>
            </a:r>
          </a:p>
        </p:txBody>
      </p:sp>
      <p:sp>
        <p:nvSpPr>
          <p:cNvPr id="4" name="Rectangle 5"/>
          <p:cNvSpPr/>
          <p:nvPr>
            <p:custDataLst>
              <p:tags r:id="rId2"/>
            </p:custDataLst>
          </p:nvPr>
        </p:nvSpPr>
        <p:spPr>
          <a:xfrm>
            <a:off x="4768533" y="3100706"/>
            <a:ext cx="5242560" cy="97091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第</a:t>
            </a:r>
            <a:r>
              <a:rPr lang="en-US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3</a:t>
            </a:r>
            <a:r>
              <a:rPr lang="zh-CN" altLang="en-US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节</a:t>
            </a: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  声的利用 </a:t>
            </a:r>
            <a:r>
              <a:rPr lang="zh-CN" altLang="zh-CN" sz="4400" b="1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3399688" y="125497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回声定位的仿生学应用</a:t>
            </a:r>
          </a:p>
        </p:txBody>
      </p:sp>
      <p:grpSp>
        <p:nvGrpSpPr>
          <p:cNvPr id="11" name="组合 10"/>
          <p:cNvGrpSpPr/>
          <p:nvPr>
            <p:custDataLst>
              <p:tags r:id="rId2"/>
            </p:custDataLst>
          </p:nvPr>
        </p:nvGrpSpPr>
        <p:grpSpPr>
          <a:xfrm>
            <a:off x="2647364" y="2110155"/>
            <a:ext cx="6930834" cy="3482522"/>
            <a:chOff x="2390188" y="2110155"/>
            <a:chExt cx="7411037" cy="3723808"/>
          </a:xfrm>
        </p:grpSpPr>
        <p:pic>
          <p:nvPicPr>
            <p:cNvPr id="12" name="Picture 8" descr="C:\Users\蔡文婷\Desktop\声的利用资料\图片\20150703113241796.jp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92288" y="2127335"/>
              <a:ext cx="7408937" cy="3706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矩形 12"/>
            <p:cNvSpPr/>
            <p:nvPr>
              <p:custDataLst>
                <p:tags r:id="rId5"/>
              </p:custDataLst>
            </p:nvPr>
          </p:nvSpPr>
          <p:spPr bwMode="auto">
            <a:xfrm>
              <a:off x="2390188" y="2110155"/>
              <a:ext cx="7405113" cy="3723808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</p:grp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1343025" y="2341684"/>
            <a:ext cx="950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2594" y="2169545"/>
            <a:ext cx="2786062" cy="1452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 Box 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15406" y="3609408"/>
            <a:ext cx="99695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声呐</a:t>
            </a:r>
          </a:p>
        </p:txBody>
      </p:sp>
      <p:sp>
        <p:nvSpPr>
          <p:cNvPr id="13" name="Text Box 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228806" y="3609408"/>
            <a:ext cx="16383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倒车雷达</a:t>
            </a:r>
          </a:p>
        </p:txBody>
      </p:sp>
      <p:sp>
        <p:nvSpPr>
          <p:cNvPr id="14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657431" y="5593783"/>
            <a:ext cx="1000125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2594" y="4131695"/>
            <a:ext cx="2786063" cy="1462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4685" y="4131695"/>
            <a:ext cx="2767107" cy="146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56632" y="5593783"/>
            <a:ext cx="20193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超声波测速</a:t>
            </a:r>
          </a:p>
        </p:txBody>
      </p:sp>
      <p:sp>
        <p:nvSpPr>
          <p:cNvPr id="18" name="Text Box 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166901" y="5593783"/>
            <a:ext cx="2066925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超声波探伤</a:t>
            </a:r>
          </a:p>
        </p:txBody>
      </p:sp>
      <p:sp>
        <p:nvSpPr>
          <p:cNvPr id="19" name="Text Box 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160168" y="3609408"/>
            <a:ext cx="199548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超声导盲仪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7093" y="2169545"/>
            <a:ext cx="2778125" cy="1449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3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3656" y="2169545"/>
            <a:ext cx="2786062" cy="1460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6" name="组合 25"/>
          <p:cNvGrpSpPr/>
          <p:nvPr>
            <p:custDataLst>
              <p:tags r:id="rId13"/>
            </p:custDataLst>
          </p:nvPr>
        </p:nvGrpSpPr>
        <p:grpSpPr>
          <a:xfrm>
            <a:off x="7663654" y="4099034"/>
            <a:ext cx="2786064" cy="1517719"/>
            <a:chOff x="7663656" y="4231173"/>
            <a:chExt cx="2786062" cy="1572397"/>
          </a:xfrm>
        </p:grpSpPr>
        <p:pic>
          <p:nvPicPr>
            <p:cNvPr id="27" name="图片 26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3656" y="4231173"/>
              <a:ext cx="2786062" cy="1540978"/>
            </a:xfrm>
            <a:prstGeom prst="rect">
              <a:avLst/>
            </a:prstGeom>
          </p:spPr>
        </p:pic>
        <p:sp>
          <p:nvSpPr>
            <p:cNvPr id="28" name="矩形 27"/>
            <p:cNvSpPr/>
            <p:nvPr>
              <p:custDataLst>
                <p:tags r:id="rId22"/>
              </p:custDataLst>
            </p:nvPr>
          </p:nvSpPr>
          <p:spPr>
            <a:xfrm>
              <a:off x="7663656" y="4248840"/>
              <a:ext cx="2786062" cy="155473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 22"/>
          <p:cNvSpPr/>
          <p:nvPr>
            <p:custDataLst>
              <p:tags r:id="rId14"/>
            </p:custDataLst>
          </p:nvPr>
        </p:nvSpPr>
        <p:spPr>
          <a:xfrm>
            <a:off x="4597943" y="2091313"/>
            <a:ext cx="2949928" cy="19623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4" name="矩形 23"/>
          <p:cNvSpPr/>
          <p:nvPr>
            <p:custDataLst>
              <p:tags r:id="rId15"/>
            </p:custDataLst>
          </p:nvPr>
        </p:nvSpPr>
        <p:spPr>
          <a:xfrm>
            <a:off x="7550530" y="2091312"/>
            <a:ext cx="3005829" cy="195833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5" name="矩形 24"/>
          <p:cNvSpPr/>
          <p:nvPr>
            <p:custDataLst>
              <p:tags r:id="rId16"/>
            </p:custDataLst>
          </p:nvPr>
        </p:nvSpPr>
        <p:spPr>
          <a:xfrm>
            <a:off x="1600503" y="4058451"/>
            <a:ext cx="3013043" cy="19168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9" name="矩形 28"/>
          <p:cNvSpPr/>
          <p:nvPr>
            <p:custDataLst>
              <p:tags r:id="rId17"/>
            </p:custDataLst>
          </p:nvPr>
        </p:nvSpPr>
        <p:spPr>
          <a:xfrm>
            <a:off x="4587270" y="4058451"/>
            <a:ext cx="3005829" cy="19168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30" name="矩形 29"/>
          <p:cNvSpPr/>
          <p:nvPr>
            <p:custDataLst>
              <p:tags r:id="rId18"/>
            </p:custDataLst>
          </p:nvPr>
        </p:nvSpPr>
        <p:spPr>
          <a:xfrm>
            <a:off x="7557396" y="4054409"/>
            <a:ext cx="3005829" cy="19168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19"/>
            </p:custDataLst>
          </p:nvPr>
        </p:nvSpPr>
        <p:spPr>
          <a:xfrm>
            <a:off x="3399688" y="125497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回声定位的仿生学应用</a:t>
            </a:r>
          </a:p>
        </p:txBody>
      </p:sp>
      <p:sp>
        <p:nvSpPr>
          <p:cNvPr id="8" name="文本框 7"/>
          <p:cNvSpPr txBox="1"/>
          <p:nvPr>
            <p:custDataLst>
              <p:tags r:id="rId20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8071" y="2093345"/>
            <a:ext cx="8826579" cy="3869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3399688" y="125497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次声波传递信息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11010900" y="117602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3399688" y="125497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次声波传递信息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16585" y="4580890"/>
            <a:ext cx="11332845" cy="80899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71755">
              <a:lnSpc>
                <a:spcPts val="2800"/>
              </a:lnSpc>
            </a:pP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海啸产生的次声波可以传播几千千米而能量损失很小。海啸如果到达岸边，“水墙”就会冲上陆地，对人类生命和财产造成严重威胁。</a:t>
            </a:r>
          </a:p>
        </p:txBody>
      </p:sp>
      <p:grpSp>
        <p:nvGrpSpPr>
          <p:cNvPr id="6" name="组合 5"/>
          <p:cNvGrpSpPr/>
          <p:nvPr>
            <p:custDataLst>
              <p:tags r:id="rId4"/>
            </p:custDataLst>
          </p:nvPr>
        </p:nvGrpSpPr>
        <p:grpSpPr>
          <a:xfrm>
            <a:off x="910978" y="2277131"/>
            <a:ext cx="10464222" cy="2220546"/>
            <a:chOff x="-32632" y="2736871"/>
            <a:chExt cx="10464222" cy="2220546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6448117" y="2736871"/>
              <a:ext cx="3983473" cy="2123534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>
              <p:custDataLst>
                <p:tags r:id="rId6"/>
              </p:custDataLst>
            </p:nvPr>
          </p:nvGrpSpPr>
          <p:grpSpPr>
            <a:xfrm>
              <a:off x="-32632" y="2808626"/>
              <a:ext cx="6569075" cy="2148791"/>
              <a:chOff x="-32632" y="2808626"/>
              <a:chExt cx="6569075" cy="2148791"/>
            </a:xfrm>
          </p:grpSpPr>
          <p:sp>
            <p:nvSpPr>
              <p:cNvPr id="20" name="TextBox 1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3279528" y="2808626"/>
                <a:ext cx="3256915" cy="2091690"/>
              </a:xfrm>
              <a:prstGeom prst="rect">
                <a:avLst/>
              </a:prstGeom>
              <a:solidFill>
                <a:srgbClr val="2EA2CF">
                  <a:alpha val="72000"/>
                </a:srgb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indent="457200">
                  <a:lnSpc>
                    <a:spcPts val="2600"/>
                  </a:lnSpc>
                  <a:defRPr/>
                </a:pPr>
                <a:r>
                  <a:rPr lang="zh-CN" alt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印度洋海啸，也称为南亚海啸，发生在</a:t>
                </a:r>
                <a:r>
                  <a:rPr lang="en-US" altLang="zh-CN" sz="2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2004</a:t>
                </a:r>
                <a:r>
                  <a:rPr lang="zh-CN" alt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年</a:t>
                </a:r>
                <a:r>
                  <a:rPr lang="en-US" altLang="zh-CN" sz="2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12</a:t>
                </a:r>
                <a:r>
                  <a:rPr lang="zh-CN" alt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月</a:t>
                </a:r>
                <a:r>
                  <a:rPr lang="en-US" altLang="zh-CN" sz="2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26</a:t>
                </a:r>
                <a:r>
                  <a:rPr lang="zh-CN" alt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日死亡人数超过</a:t>
                </a:r>
                <a:r>
                  <a:rPr lang="en-US" altLang="zh-CN" sz="2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29</a:t>
                </a:r>
                <a:r>
                  <a:rPr lang="zh-CN" alt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万，造成的财物损失超过</a:t>
                </a:r>
                <a:r>
                  <a:rPr lang="en-US" altLang="zh-CN" sz="2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100</a:t>
                </a:r>
                <a:r>
                  <a:rPr lang="zh-CN" altLang="en-US" sz="2600">
                    <a:solidFill>
                      <a:schemeClr val="bg1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亿欧元。</a:t>
                </a:r>
              </a:p>
            </p:txBody>
          </p:sp>
          <p:pic>
            <p:nvPicPr>
              <p:cNvPr id="3" name="图片 2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>
                <a:off x="-32632" y="2817516"/>
                <a:ext cx="3316541" cy="2139901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34963" y="1844358"/>
            <a:ext cx="3138487" cy="1738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935730" y="1844675"/>
            <a:ext cx="2319338" cy="1739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5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599555" y="1916113"/>
            <a:ext cx="2819400" cy="1620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6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551988" y="1916113"/>
            <a:ext cx="2454275" cy="1620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"/>
          <p:cNvSpPr txBox="1"/>
          <p:nvPr>
            <p:custDataLst>
              <p:tags r:id="rId5"/>
            </p:custDataLst>
          </p:nvPr>
        </p:nvSpPr>
        <p:spPr>
          <a:xfrm>
            <a:off x="1703705" y="4580890"/>
            <a:ext cx="9270365" cy="80899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88290">
              <a:lnSpc>
                <a:spcPts val="2800"/>
              </a:lnSpc>
              <a:defRPr/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地震、火山爆发、台风、海啸、核爆炸等发生时，</a:t>
            </a:r>
          </a:p>
          <a:p>
            <a:pPr indent="288290">
              <a:lnSpc>
                <a:spcPts val="2800"/>
              </a:lnSpc>
              <a:defRPr/>
            </a:pPr>
            <a:r>
              <a:rPr lang="zh-CN" altLang="en-US" sz="32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都伴有次声波产生。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3399688" y="125497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次声波传递信息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/>
          <p:cNvSpPr/>
          <p:nvPr>
            <p:custDataLst>
              <p:tags r:id="rId1"/>
            </p:custDataLst>
          </p:nvPr>
        </p:nvSpPr>
        <p:spPr>
          <a:xfrm>
            <a:off x="551180" y="1340485"/>
            <a:ext cx="1133602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次生波传播的距离很远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发生地震、台风、核爆炸时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即使在几千千米以外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使用灵敏的声学仪器也能接收到它们产生的次声波。处理这些信息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可以确定这些活动发生的方位和强度。</a:t>
            </a:r>
          </a:p>
        </p:txBody>
      </p:sp>
      <p:pic>
        <p:nvPicPr>
          <p:cNvPr id="16387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87395" y="2887980"/>
            <a:ext cx="5748655" cy="32721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会跳舞的火焰">
            <a:hlinkClick r:id="" action="ppaction://media"/>
          </p:cNvPr>
          <p:cNvPicPr/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3705" y="1196340"/>
            <a:ext cx="8331200" cy="543433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215538" y="476454"/>
            <a:ext cx="5556738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300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看一看，听一听，发现了什么？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117" y="3722432"/>
            <a:ext cx="249378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超声波加湿器</a:t>
            </a:r>
          </a:p>
        </p:txBody>
      </p:sp>
      <p:sp>
        <p:nvSpPr>
          <p:cNvPr id="11" name="Text 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38865" y="3738177"/>
            <a:ext cx="1956164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超声波清洗</a:t>
            </a:r>
          </a:p>
        </p:txBody>
      </p:sp>
      <p:sp>
        <p:nvSpPr>
          <p:cNvPr id="12" name="Text Box 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901912" y="5669146"/>
            <a:ext cx="2587278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超声波碎石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795" y="4161888"/>
            <a:ext cx="3024092" cy="1525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7614" y="4160300"/>
            <a:ext cx="3022631" cy="1525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38865" y="5664383"/>
            <a:ext cx="1956164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超声波牙刷</a:t>
            </a:r>
          </a:p>
        </p:txBody>
      </p:sp>
      <p:grpSp>
        <p:nvGrpSpPr>
          <p:cNvPr id="16" name="组合 16"/>
          <p:cNvGrpSpPr/>
          <p:nvPr>
            <p:custDataLst>
              <p:tags r:id="rId7"/>
            </p:custDataLst>
          </p:nvPr>
        </p:nvGrpSpPr>
        <p:grpSpPr>
          <a:xfrm>
            <a:off x="1307465" y="2179337"/>
            <a:ext cx="1550029" cy="1580708"/>
            <a:chOff x="1643042" y="753901"/>
            <a:chExt cx="1684800" cy="1717200"/>
          </a:xfrm>
        </p:grpSpPr>
        <p:grpSp>
          <p:nvGrpSpPr>
            <p:cNvPr id="17" name="组合 15"/>
            <p:cNvGrpSpPr/>
            <p:nvPr>
              <p:custDataLst>
                <p:tags r:id="rId16"/>
              </p:custDataLst>
            </p:nvPr>
          </p:nvGrpSpPr>
          <p:grpSpPr>
            <a:xfrm>
              <a:off x="1643042" y="753901"/>
              <a:ext cx="1684800" cy="1717200"/>
              <a:chOff x="2042764" y="753901"/>
              <a:chExt cx="1684800" cy="1717200"/>
            </a:xfrm>
          </p:grpSpPr>
          <p:sp>
            <p:nvSpPr>
              <p:cNvPr id="19" name="矩形 18"/>
              <p:cNvSpPr/>
              <p:nvPr>
                <p:custDataLst>
                  <p:tags r:id="rId18"/>
                </p:custDataLst>
              </p:nvPr>
            </p:nvSpPr>
            <p:spPr>
              <a:xfrm>
                <a:off x="2042764" y="753901"/>
                <a:ext cx="1684800" cy="1717200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/>
              </a:p>
            </p:txBody>
          </p:sp>
          <p:pic>
            <p:nvPicPr>
              <p:cNvPr id="20" name="Picture 11" descr="C:\Users\蔡文婷\Desktop\声的利用最终版\照片\1352946400.jpg"/>
              <p:cNvPicPr>
                <a:picLocks noChangeAspect="1" noChangeArrowheads="1"/>
              </p:cNvPicPr>
              <p:nvPr>
                <p:custDataLst>
                  <p:tags r:id="rId19"/>
                </p:custDataLst>
              </p:nvPr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61037" y="785800"/>
                <a:ext cx="1646066" cy="165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12" descr="C:\Users\蔡文婷\Desktop\声的利用最终版\照片\CD-800-04.jpg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64308" y="785800"/>
              <a:ext cx="1643074" cy="1643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组合 20"/>
          <p:cNvGrpSpPr/>
          <p:nvPr>
            <p:custDataLst>
              <p:tags r:id="rId8"/>
            </p:custDataLst>
          </p:nvPr>
        </p:nvGrpSpPr>
        <p:grpSpPr>
          <a:xfrm>
            <a:off x="4682461" y="2162083"/>
            <a:ext cx="2329122" cy="1621554"/>
            <a:chOff x="6777440" y="1961083"/>
            <a:chExt cx="2530937" cy="1762059"/>
          </a:xfrm>
        </p:grpSpPr>
        <p:pic>
          <p:nvPicPr>
            <p:cNvPr id="22" name="图片 21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7760" y="1961083"/>
              <a:ext cx="2530617" cy="176205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>
              <p:custDataLst>
                <p:tags r:id="rId15"/>
              </p:custDataLst>
            </p:nvPr>
          </p:nvSpPr>
          <p:spPr>
            <a:xfrm>
              <a:off x="6777440" y="1981976"/>
              <a:ext cx="2524216" cy="171767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二、声可以传递能量</a:t>
            </a:r>
          </a:p>
        </p:txBody>
      </p:sp>
      <p:grpSp>
        <p:nvGrpSpPr>
          <p:cNvPr id="9" name="组合 8"/>
          <p:cNvGrpSpPr/>
          <p:nvPr>
            <p:custDataLst>
              <p:tags r:id="rId10"/>
            </p:custDataLst>
          </p:nvPr>
        </p:nvGrpSpPr>
        <p:grpSpPr>
          <a:xfrm>
            <a:off x="8112116" y="1443336"/>
            <a:ext cx="3069590" cy="2661920"/>
            <a:chOff x="5313601" y="2650406"/>
            <a:chExt cx="3069590" cy="2661920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6"/>
            <a:srcRect t="7482" b="7798"/>
            <a:stretch>
              <a:fillRect/>
            </a:stretch>
          </p:blipFill>
          <p:spPr>
            <a:xfrm>
              <a:off x="5313601" y="2650406"/>
              <a:ext cx="3052800" cy="2316601"/>
            </a:xfrm>
            <a:prstGeom prst="rect">
              <a:avLst/>
            </a:prstGeom>
          </p:spPr>
        </p:pic>
        <p:sp>
          <p:nvSpPr>
            <p:cNvPr id="6" name="文本框 5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800646" y="4851951"/>
              <a:ext cx="2582545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</a:rPr>
                <a:t>超声波雾化器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572" y="4199811"/>
            <a:ext cx="2835049" cy="178851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827477" y="506050"/>
            <a:ext cx="5809973" cy="591172"/>
            <a:chOff x="643462" y="566053"/>
            <a:chExt cx="5809973" cy="591172"/>
          </a:xfrm>
        </p:grpSpPr>
        <p:sp>
          <p:nvSpPr>
            <p:cNvPr id="4" name="文本框 3"/>
            <p:cNvSpPr txBox="1"/>
            <p:nvPr>
              <p:custDataLst>
                <p:tags r:id="rId7"/>
              </p:custDataLst>
            </p:nvPr>
          </p:nvSpPr>
          <p:spPr>
            <a:xfrm>
              <a:off x="3238922" y="635255"/>
              <a:ext cx="3214513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+mn-cs"/>
                </a:rPr>
                <a:t>建筑声学的杰作</a:t>
              </a:r>
            </a:p>
          </p:txBody>
        </p:sp>
        <p:grpSp>
          <p:nvGrpSpPr>
            <p:cNvPr id="5" name="组合 4"/>
            <p:cNvGrpSpPr/>
            <p:nvPr>
              <p:custDataLst>
                <p:tags r:id="rId8"/>
              </p:custDataLst>
            </p:nvPr>
          </p:nvGrpSpPr>
          <p:grpSpPr>
            <a:xfrm>
              <a:off x="643462" y="566053"/>
              <a:ext cx="5432896" cy="585267"/>
              <a:chOff x="406399" y="574187"/>
              <a:chExt cx="5432896" cy="585267"/>
            </a:xfrm>
          </p:grpSpPr>
          <p:grpSp>
            <p:nvGrpSpPr>
              <p:cNvPr id="6" name="组合 5"/>
              <p:cNvGrpSpPr/>
              <p:nvPr>
                <p:custDataLst>
                  <p:tags r:id="rId9"/>
                </p:custDataLst>
              </p:nvPr>
            </p:nvGrpSpPr>
            <p:grpSpPr>
              <a:xfrm>
                <a:off x="727128" y="624535"/>
                <a:ext cx="5112167" cy="478528"/>
                <a:chOff x="1518128" y="842080"/>
                <a:chExt cx="6833094" cy="639618"/>
              </a:xfrm>
            </p:grpSpPr>
            <p:grpSp>
              <p:nvGrpSpPr>
                <p:cNvPr id="8" name="组合 13"/>
                <p:cNvGrpSpPr/>
                <p:nvPr>
                  <p:custDataLst>
                    <p:tags r:id="rId11"/>
                  </p:custDataLst>
                </p:nvPr>
              </p:nvGrpSpPr>
              <p:grpSpPr>
                <a:xfrm>
                  <a:off x="1977908" y="842080"/>
                  <a:ext cx="3127714" cy="600826"/>
                  <a:chOff x="891152" y="176435"/>
                  <a:chExt cx="3126398" cy="600747"/>
                </a:xfrm>
              </p:grpSpPr>
              <p:sp>
                <p:nvSpPr>
                  <p:cNvPr id="10" name="椭圆 7"/>
                  <p:cNvSpPr/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1597843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11" name="椭圆 8"/>
                  <p:cNvSpPr/>
                  <p:nvPr>
                    <p:custDataLst>
                      <p:tags r:id="rId14"/>
                    </p:custDataLst>
                  </p:nvPr>
                </p:nvSpPr>
                <p:spPr>
                  <a:xfrm>
                    <a:off x="224158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12" name="椭圆 9"/>
                  <p:cNvSpPr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290427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13" name="椭圆 4"/>
                  <p:cNvSpPr/>
                  <p:nvPr>
                    <p:custDataLst>
                      <p:tags r:id="rId16"/>
                    </p:custDataLst>
                  </p:nvPr>
                </p:nvSpPr>
                <p:spPr>
                  <a:xfrm>
                    <a:off x="926750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14" name="TextBox 8"/>
                  <p:cNvSpPr txBox="1"/>
                  <p:nvPr>
                    <p:custDataLst>
                      <p:tags r:id="rId17"/>
                    </p:custDataLst>
                  </p:nvPr>
                </p:nvSpPr>
                <p:spPr>
                  <a:xfrm>
                    <a:off x="891152" y="176435"/>
                    <a:ext cx="3126398" cy="5697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 anchor="t">
                    <a:spAutoFit/>
                  </a:bodyPr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r>
                      <a:rPr kumimoji="0" lang="zh-CN" alt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rPr>
                      <a:t>科    学    世    界 </a:t>
                    </a:r>
                  </a:p>
                </p:txBody>
              </p:sp>
            </p:grpSp>
            <p:cxnSp>
              <p:nvCxnSpPr>
                <p:cNvPr id="9" name="直接连接符 8"/>
                <p:cNvCxnSpPr/>
                <p:nvPr>
                  <p:custDataLst>
                    <p:tags r:id="rId12"/>
                  </p:custDataLst>
                </p:nvPr>
              </p:nvCxnSpPr>
              <p:spPr>
                <a:xfrm flipH="1" flipV="1">
                  <a:off x="1518128" y="1469247"/>
                  <a:ext cx="6833094" cy="12451"/>
                </a:xfrm>
                <a:prstGeom prst="line">
                  <a:avLst/>
                </a:prstGeom>
                <a:ln w="12700">
                  <a:solidFill>
                    <a:srgbClr val="4271C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" name="图片 6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9"/>
              <a:stretch>
                <a:fillRect/>
              </a:stretch>
            </p:blipFill>
            <p:spPr>
              <a:xfrm>
                <a:off x="406399" y="574187"/>
                <a:ext cx="597460" cy="585267"/>
              </a:xfrm>
              <a:prstGeom prst="rect">
                <a:avLst/>
              </a:prstGeom>
            </p:spPr>
          </p:pic>
        </p:grpSp>
      </p:grpSp>
      <p:grpSp>
        <p:nvGrpSpPr>
          <p:cNvPr id="30" name="组合 29"/>
          <p:cNvGrpSpPr/>
          <p:nvPr>
            <p:custDataLst>
              <p:tags r:id="rId2"/>
            </p:custDataLst>
          </p:nvPr>
        </p:nvGrpSpPr>
        <p:grpSpPr>
          <a:xfrm>
            <a:off x="7581858" y="2564600"/>
            <a:ext cx="4206875" cy="3206750"/>
            <a:chOff x="4893268" y="1993773"/>
            <a:chExt cx="4206875" cy="320675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23" name="图片 2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5135203" y="1993773"/>
              <a:ext cx="3438843" cy="232434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7" name="文本框 16"/>
            <p:cNvSpPr txBox="1"/>
            <p:nvPr>
              <p:custDataLst>
                <p:tags r:id="rId6"/>
              </p:custDataLst>
            </p:nvPr>
          </p:nvSpPr>
          <p:spPr>
            <a:xfrm>
              <a:off x="4893268" y="4370578"/>
              <a:ext cx="4206875" cy="829945"/>
            </a:xfrm>
            <a:prstGeom prst="rect">
              <a:avLst/>
            </a:prstGeom>
            <a:solidFill>
              <a:srgbClr val="2EA2CF">
                <a:alpha val="68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rPr>
                <a:t>  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+mn-cs"/>
                </a:rPr>
                <a:t>天坛的</a:t>
              </a:r>
              <a:r>
                <a:rPr lang="zh-CN" altLang="en-US" sz="2400">
                  <a:solidFill>
                    <a:prstClr val="white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圜丘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+mn-cs"/>
                </a:rPr>
                <a:t>。人站在中央台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endParaRPr>
            </a:p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+mn-cs"/>
                </a:rPr>
                <a:t>上说话，会感到声音特别洪亮。</a:t>
              </a:r>
            </a:p>
          </p:txBody>
        </p:sp>
      </p:grpSp>
      <p:sp>
        <p:nvSpPr>
          <p:cNvPr id="27" name="文本框 26"/>
          <p:cNvSpPr txBox="1"/>
          <p:nvPr>
            <p:custDataLst>
              <p:tags r:id="rId3"/>
            </p:custDataLst>
          </p:nvPr>
        </p:nvSpPr>
        <p:spPr>
          <a:xfrm>
            <a:off x="513080" y="2853055"/>
            <a:ext cx="6989445" cy="2425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ts val="2600"/>
              </a:lnSpc>
            </a:pPr>
            <a:r>
              <a:rPr lang="zh-CN" altLang="en-US" sz="2800" kern="22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圜丘</a:t>
            </a:r>
            <a:r>
              <a:rPr kumimoji="0" lang="zh-CN" altLang="en-US" sz="2800" b="0" i="0" u="none" strike="noStrike" kern="2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在天坛公园的南部，是一座分成三层的圆形平台，每层的周边都有汉白玉栏杆，每层平台的台面都有光滑的石板铺成。第三层台面高出地面约</a:t>
            </a:r>
            <a:r>
              <a:rPr kumimoji="0" lang="en-US" altLang="zh-CN" sz="2800" b="0" i="0" u="none" strike="noStrike" kern="2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5m</a:t>
            </a:r>
            <a:r>
              <a:rPr kumimoji="0" lang="zh-CN" altLang="en-US" sz="2800" b="0" i="0" u="none" strike="noStrike" kern="2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，半径约</a:t>
            </a:r>
            <a:r>
              <a:rPr kumimoji="0" lang="en-US" altLang="zh-CN" sz="2800" b="0" i="0" u="none" strike="noStrike" kern="2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11.5m</a:t>
            </a:r>
            <a:r>
              <a:rPr kumimoji="0" lang="zh-CN" altLang="en-US" sz="2800" b="0" i="0" u="none" strike="noStrike" kern="2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，第三层中心是一块圆形的大理石。俗称天心石或太极石，当你站在天心石上说话或唱歌时，你会觉得声音特别洪亮。</a:t>
            </a:r>
          </a:p>
        </p:txBody>
      </p:sp>
      <p:sp>
        <p:nvSpPr>
          <p:cNvPr id="29" name="文本框 28"/>
          <p:cNvSpPr txBox="1"/>
          <p:nvPr>
            <p:custDataLst>
              <p:tags r:id="rId4"/>
            </p:custDataLst>
          </p:nvPr>
        </p:nvSpPr>
        <p:spPr>
          <a:xfrm>
            <a:off x="634365" y="1484630"/>
            <a:ext cx="10923270" cy="75819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pPr marL="0" marR="0" lvl="0" indent="457200" algn="l" defTabSz="685165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2200" cap="none" normalizeH="0" baseline="0" noProof="0"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+mn-cs"/>
              </a:rPr>
              <a:t>驰名中外的北京天坛，是明清两代皇帝祈谷、祈雨、祈天的地方，其中的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回音壁、三音石、圜丘</a:t>
            </a:r>
            <a:r>
              <a:rPr kumimoji="0" lang="zh-CN" altLang="en-US" sz="2800" i="0" u="none" strike="noStrike" kern="2200" cap="none" normalizeH="0" baseline="0" noProof="0"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+mn-cs"/>
              </a:rPr>
              <a:t>三处建筑有非常美妙的声音现象。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1571700" y="4053461"/>
            <a:ext cx="6337700" cy="1918835"/>
            <a:chOff x="3465528" y="554931"/>
            <a:chExt cx="6337700" cy="1918835"/>
          </a:xfrm>
        </p:grpSpPr>
        <p:pic>
          <p:nvPicPr>
            <p:cNvPr id="2" name="Picture 5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3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3465528" y="554931"/>
              <a:ext cx="6337700" cy="186314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Rectangle 6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>
            <a:xfrm>
              <a:off x="3465528" y="2149149"/>
              <a:ext cx="6337699" cy="324617"/>
            </a:xfrm>
            <a:prstGeom prst="rect">
              <a:avLst/>
            </a:prstGeom>
            <a:solidFill>
              <a:srgbClr val="2EA2CF">
                <a:alpha val="26000"/>
              </a:srgbClr>
            </a:solidFill>
          </p:spPr>
          <p:txBody>
            <a:bodyPr/>
            <a:lstStyle>
              <a:lvl1pPr algn="l" defTabSz="68389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9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CN" altLang="en-US" sz="2800" b="1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 圜丘反射声的示意图</a:t>
              </a:r>
            </a:p>
          </p:txBody>
        </p:sp>
      </p:grp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95325" y="1556385"/>
            <a:ext cx="11236325" cy="2425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ts val="2600"/>
              </a:lnSpc>
            </a:pPr>
            <a:r>
              <a:rPr lang="zh-CN" altLang="en-US" sz="2800" kern="22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这种奇妙的现象是声音反射造成的音响效果。圜丘第三层台面中心略高，四周。微微向下倾斜。当有人在台中心喊叫一声，传向四处的声音有一部分被四周的石栏杆反射，射到稍有倾斜的台面后又反射到台中心。</a:t>
            </a:r>
            <a:endParaRPr lang="en-US" altLang="zh-CN" sz="2800" kern="22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457200">
              <a:lnSpc>
                <a:spcPts val="2600"/>
              </a:lnSpc>
            </a:pPr>
            <a:r>
              <a:rPr lang="zh-CN" altLang="en-US" sz="2800" kern="22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因为圜丘第三层半径仅</a:t>
            </a:r>
            <a:r>
              <a:rPr lang="en-US" altLang="zh-CN" sz="2800" kern="22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11.5m</a:t>
            </a:r>
            <a:r>
              <a:rPr lang="zh-CN" altLang="en-US" sz="2800" kern="22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，从发声到回声返回中心约需</a:t>
            </a:r>
            <a:r>
              <a:rPr lang="en-US" altLang="zh-CN" sz="2800" kern="22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0.07s</a:t>
            </a:r>
            <a:r>
              <a:rPr lang="zh-CN" altLang="en-US" sz="2800" kern="22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，所以回声跟原来的声音混在一起，分辨不开，只觉得声音格外响亮，还使人觉得似乎有声音从地下传来。</a:t>
            </a: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827477" y="506050"/>
            <a:ext cx="5809973" cy="591172"/>
            <a:chOff x="643462" y="566053"/>
            <a:chExt cx="5809973" cy="591172"/>
          </a:xfrm>
        </p:grpSpPr>
        <p:sp>
          <p:nvSpPr>
            <p:cNvPr id="7" name="文本框 6"/>
            <p:cNvSpPr txBox="1"/>
            <p:nvPr>
              <p:custDataLst>
                <p:tags r:id="rId4"/>
              </p:custDataLst>
            </p:nvPr>
          </p:nvSpPr>
          <p:spPr>
            <a:xfrm>
              <a:off x="3238922" y="635255"/>
              <a:ext cx="3214513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+mn-cs"/>
                </a:rPr>
                <a:t>建筑声学的杰作</a:t>
              </a:r>
            </a:p>
          </p:txBody>
        </p:sp>
        <p:grpSp>
          <p:nvGrpSpPr>
            <p:cNvPr id="8" name="组合 7"/>
            <p:cNvGrpSpPr/>
            <p:nvPr>
              <p:custDataLst>
                <p:tags r:id="rId5"/>
              </p:custDataLst>
            </p:nvPr>
          </p:nvGrpSpPr>
          <p:grpSpPr>
            <a:xfrm>
              <a:off x="643462" y="566053"/>
              <a:ext cx="5432896" cy="585267"/>
              <a:chOff x="406399" y="574187"/>
              <a:chExt cx="5432896" cy="585267"/>
            </a:xfrm>
          </p:grpSpPr>
          <p:grpSp>
            <p:nvGrpSpPr>
              <p:cNvPr id="9" name="组合 8"/>
              <p:cNvGrpSpPr/>
              <p:nvPr>
                <p:custDataLst>
                  <p:tags r:id="rId6"/>
                </p:custDataLst>
              </p:nvPr>
            </p:nvGrpSpPr>
            <p:grpSpPr>
              <a:xfrm>
                <a:off x="727128" y="624535"/>
                <a:ext cx="5112167" cy="478528"/>
                <a:chOff x="1518128" y="842080"/>
                <a:chExt cx="6833094" cy="639618"/>
              </a:xfrm>
            </p:grpSpPr>
            <p:grpSp>
              <p:nvGrpSpPr>
                <p:cNvPr id="10" name="组合 13"/>
                <p:cNvGrpSpPr/>
                <p:nvPr>
                  <p:custDataLst>
                    <p:tags r:id="rId8"/>
                  </p:custDataLst>
                </p:nvPr>
              </p:nvGrpSpPr>
              <p:grpSpPr>
                <a:xfrm>
                  <a:off x="1977908" y="842080"/>
                  <a:ext cx="3127714" cy="600826"/>
                  <a:chOff x="891152" y="176435"/>
                  <a:chExt cx="3126398" cy="600747"/>
                </a:xfrm>
              </p:grpSpPr>
              <p:sp>
                <p:nvSpPr>
                  <p:cNvPr id="11" name="椭圆 7"/>
                  <p:cNvSpPr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1597843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12" name="椭圆 8"/>
                  <p:cNvSpPr/>
                  <p:nvPr>
                    <p:custDataLst>
                      <p:tags r:id="rId11"/>
                    </p:custDataLst>
                  </p:nvPr>
                </p:nvSpPr>
                <p:spPr>
                  <a:xfrm>
                    <a:off x="224158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13" name="椭圆 9"/>
                  <p:cNvSpPr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2904274" y="237084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14" name="椭圆 4"/>
                  <p:cNvSpPr/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926750" y="230192"/>
                    <a:ext cx="566493" cy="54009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/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endParaRPr kumimoji="0" lang="zh-CN" altLang="en-US" sz="101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黑体" panose="02010609060101010101" pitchFamily="49" charset="-122"/>
                      <a:cs typeface="+mn-cs"/>
                    </a:endParaRPr>
                  </a:p>
                </p:txBody>
              </p:sp>
              <p:sp>
                <p:nvSpPr>
                  <p:cNvPr id="15" name="TextBox 8"/>
                  <p:cNvSpPr txBox="1"/>
                  <p:nvPr>
                    <p:custDataLst>
                      <p:tags r:id="rId14"/>
                    </p:custDataLst>
                  </p:nvPr>
                </p:nvSpPr>
                <p:spPr>
                  <a:xfrm>
                    <a:off x="891152" y="176435"/>
                    <a:ext cx="3126398" cy="56978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 anchor="t">
                    <a:spAutoFit/>
                  </a:bodyPr>
                  <a:lstStyle/>
                  <a:p>
                    <a:pPr marL="0" marR="0" lvl="0" indent="0" algn="l" defTabSz="685165" rtl="0" eaLnBrk="1" fontAlgn="auto" latinLnBrk="0" hangingPunct="1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 pitchFamily="34" charset="0"/>
                      <a:buNone/>
                      <a:defRPr/>
                    </a:pPr>
                    <a:r>
                      <a:rPr kumimoji="0" lang="zh-CN" alt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+mn-cs"/>
                      </a:rPr>
                      <a:t>科    学    世    界 </a:t>
                    </a:r>
                  </a:p>
                </p:txBody>
              </p:sp>
            </p:grpSp>
            <p:cxnSp>
              <p:nvCxnSpPr>
                <p:cNvPr id="16" name="直接连接符 15"/>
                <p:cNvCxnSpPr/>
                <p:nvPr>
                  <p:custDataLst>
                    <p:tags r:id="rId9"/>
                  </p:custDataLst>
                </p:nvPr>
              </p:nvCxnSpPr>
              <p:spPr>
                <a:xfrm flipH="1" flipV="1">
                  <a:off x="1518128" y="1469247"/>
                  <a:ext cx="6833094" cy="12451"/>
                </a:xfrm>
                <a:prstGeom prst="line">
                  <a:avLst/>
                </a:prstGeom>
                <a:ln w="12700">
                  <a:solidFill>
                    <a:srgbClr val="4271C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7" name="图片 16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406399" y="574187"/>
                <a:ext cx="597460" cy="58526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399688" y="841579"/>
            <a:ext cx="5556738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300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听一听，发现了什么？</a:t>
            </a:r>
          </a:p>
        </p:txBody>
      </p:sp>
      <p:sp>
        <p:nvSpPr>
          <p:cNvPr id="21" name="文本框 20"/>
          <p:cNvSpPr txBox="1"/>
          <p:nvPr>
            <p:custDataLst>
              <p:tags r:id="rId2"/>
            </p:custDataLst>
          </p:nvPr>
        </p:nvSpPr>
        <p:spPr>
          <a:xfrm>
            <a:off x="1147409" y="2485500"/>
            <a:ext cx="555673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小游戏</a:t>
            </a:r>
          </a:p>
        </p:txBody>
      </p:sp>
      <p:sp>
        <p:nvSpPr>
          <p:cNvPr id="22" name="文本框 21"/>
          <p:cNvSpPr txBox="1"/>
          <p:nvPr>
            <p:custDataLst>
              <p:tags r:id="rId3"/>
            </p:custDataLst>
          </p:nvPr>
        </p:nvSpPr>
        <p:spPr>
          <a:xfrm>
            <a:off x="1147409" y="3517403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听声大比拼</a:t>
            </a:r>
          </a:p>
        </p:txBody>
      </p:sp>
      <p:pic>
        <p:nvPicPr>
          <p:cNvPr id="23" name="雷声音效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88433" y="2499489"/>
            <a:ext cx="1166485" cy="1166485"/>
          </a:xfrm>
          <a:prstGeom prst="rect">
            <a:avLst/>
          </a:prstGeom>
        </p:spPr>
      </p:pic>
      <p:pic>
        <p:nvPicPr>
          <p:cNvPr id="2" name="西游记声音">
            <a:hlinkClick r:id="" action="ppaction://media"/>
          </p:cNvPr>
          <p:cNvPicPr>
            <a:picLocks noChangeAspect="1"/>
          </p:cNvPicPr>
          <p:nvPr>
            <a:audi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69274" y="2485501"/>
            <a:ext cx="1298575" cy="1180474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1585595" y="4868545"/>
            <a:ext cx="96450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8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28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西游记</a:t>
            </a:r>
            <a:r>
              <a:rPr lang="en-US" altLang="zh-CN" sz="28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28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文中叙：只闻得一声响亮，真个是地裂山崩。</a:t>
            </a:r>
            <a:endParaRPr lang="en-US" altLang="zh-CN" sz="2800" b="1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defRPr/>
            </a:pPr>
            <a:r>
              <a:rPr lang="en-US" altLang="zh-CN" sz="28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28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只见那猴早到了三藏的马前，道声“师父，我出来也！”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三、课堂小结</a:t>
            </a: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 bwMode="auto">
          <a:xfrm>
            <a:off x="6952143" y="1885972"/>
            <a:ext cx="3419947" cy="313784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 bwMode="auto">
          <a:xfrm>
            <a:off x="1730199" y="1885972"/>
            <a:ext cx="5133922" cy="313784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1266190" y="1469194"/>
            <a:ext cx="950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</a:p>
        </p:txBody>
      </p:sp>
      <p:sp>
        <p:nvSpPr>
          <p:cNvPr id="13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510136" y="2071341"/>
            <a:ext cx="3030441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声传递信息</a:t>
            </a:r>
          </a:p>
        </p:txBody>
      </p:sp>
      <p:sp>
        <p:nvSpPr>
          <p:cNvPr id="14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823564" y="2071341"/>
            <a:ext cx="3030441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声传递能量</a:t>
            </a:r>
          </a:p>
        </p:txBody>
      </p:sp>
      <p:sp>
        <p:nvSpPr>
          <p:cNvPr id="15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0966" y="3374636"/>
            <a:ext cx="519212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人和动物用不同频率的“声音”交流</a:t>
            </a:r>
          </a:p>
        </p:txBody>
      </p:sp>
      <p:sp>
        <p:nvSpPr>
          <p:cNvPr id="16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750966" y="3879337"/>
            <a:ext cx="3518764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超声波可以传递信息</a:t>
            </a:r>
          </a:p>
        </p:txBody>
      </p:sp>
      <p:sp>
        <p:nvSpPr>
          <p:cNvPr id="17" name="Text Box 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50966" y="4384037"/>
            <a:ext cx="3518764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次声波可以传递信息</a:t>
            </a:r>
          </a:p>
        </p:txBody>
      </p:sp>
      <p:sp>
        <p:nvSpPr>
          <p:cNvPr id="18" name="Text Box 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83091" y="2874750"/>
            <a:ext cx="303044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声音可以传递能量</a:t>
            </a:r>
          </a:p>
        </p:txBody>
      </p:sp>
      <p:sp>
        <p:nvSpPr>
          <p:cNvPr id="19" name="Text Box 9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183091" y="3445147"/>
            <a:ext cx="3518764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超声波可以传递能量</a:t>
            </a:r>
          </a:p>
        </p:txBody>
      </p:sp>
      <p:sp>
        <p:nvSpPr>
          <p:cNvPr id="20" name="Text Box 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183091" y="4015544"/>
            <a:ext cx="3518764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次声波可以传递能量</a:t>
            </a:r>
          </a:p>
        </p:txBody>
      </p:sp>
      <p:sp>
        <p:nvSpPr>
          <p:cNvPr id="21" name="Text Box 9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142115" y="1243540"/>
            <a:ext cx="3030441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声的利用</a:t>
            </a:r>
          </a:p>
        </p:txBody>
      </p:sp>
      <p:cxnSp>
        <p:nvCxnSpPr>
          <p:cNvPr id="22" name="直接箭头连接符 21"/>
          <p:cNvCxnSpPr/>
          <p:nvPr>
            <p:custDataLst>
              <p:tags r:id="rId14"/>
            </p:custDataLst>
          </p:nvPr>
        </p:nvCxnSpPr>
        <p:spPr>
          <a:xfrm flipH="1">
            <a:off x="4021172" y="2594561"/>
            <a:ext cx="379735" cy="3797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>
            <p:custDataLst>
              <p:tags r:id="rId15"/>
            </p:custDataLst>
          </p:nvPr>
        </p:nvCxnSpPr>
        <p:spPr>
          <a:xfrm>
            <a:off x="4756067" y="2594561"/>
            <a:ext cx="348427" cy="3682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501151" y="2917021"/>
            <a:ext cx="1254916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交流</a:t>
            </a:r>
          </a:p>
        </p:txBody>
      </p:sp>
      <p:sp>
        <p:nvSpPr>
          <p:cNvPr id="25" name="Text Box 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724443" y="2926157"/>
            <a:ext cx="1254916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探测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框 33793"/>
          <p:cNvSpPr txBox="1"/>
          <p:nvPr>
            <p:custDataLst>
              <p:tags r:id="rId1"/>
            </p:custDataLst>
          </p:nvPr>
        </p:nvSpPr>
        <p:spPr>
          <a:xfrm>
            <a:off x="46990" y="1052830"/>
            <a:ext cx="11615420" cy="3322955"/>
          </a:xfrm>
          <a:prstGeom prst="rect">
            <a:avLst/>
          </a:prstGeom>
          <a:noFill/>
          <a:ln w="2857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、远处隆隆的雷声预示着一场可能的大雨；某同学听到校园的钟发出“铛、铛、铛”的声音时，就知道上课了。这些说明了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_________________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、在一个两端开口的纸筒的一端蒙上橡皮膜，用橡皮筋扎紧。对着火焰敲橡皮膜，火焰会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。这说明了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_______________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33795" name="文本框 33794"/>
          <p:cNvSpPr txBox="1"/>
          <p:nvPr>
            <p:custDataLst>
              <p:tags r:id="rId2"/>
            </p:custDataLst>
          </p:nvPr>
        </p:nvSpPr>
        <p:spPr>
          <a:xfrm>
            <a:off x="190818" y="2282825"/>
            <a:ext cx="35052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声能传递信息</a:t>
            </a:r>
          </a:p>
        </p:txBody>
      </p:sp>
      <p:sp>
        <p:nvSpPr>
          <p:cNvPr id="33796" name="文本框 33795"/>
          <p:cNvSpPr txBox="1"/>
          <p:nvPr>
            <p:custDataLst>
              <p:tags r:id="rId3"/>
            </p:custDataLst>
          </p:nvPr>
        </p:nvSpPr>
        <p:spPr>
          <a:xfrm>
            <a:off x="2927350" y="3716655"/>
            <a:ext cx="163512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摇摆</a:t>
            </a:r>
          </a:p>
        </p:txBody>
      </p:sp>
      <p:sp>
        <p:nvSpPr>
          <p:cNvPr id="33797" name="文本框 33796"/>
          <p:cNvSpPr txBox="1"/>
          <p:nvPr>
            <p:custDataLst>
              <p:tags r:id="rId4"/>
            </p:custDataLst>
          </p:nvPr>
        </p:nvSpPr>
        <p:spPr>
          <a:xfrm>
            <a:off x="6023610" y="3789045"/>
            <a:ext cx="31369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声能传递能量</a:t>
            </a: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四、练习巩固</a:t>
            </a: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9491345" y="57867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33796" grpId="0"/>
      <p:bldP spid="3379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文本框 34817"/>
          <p:cNvSpPr txBox="1"/>
          <p:nvPr>
            <p:custDataLst>
              <p:tags r:id="rId1"/>
            </p:custDataLst>
          </p:nvPr>
        </p:nvSpPr>
        <p:spPr>
          <a:xfrm>
            <a:off x="172085" y="988060"/>
            <a:ext cx="11710035" cy="5262245"/>
          </a:xfrm>
          <a:prstGeom prst="rect">
            <a:avLst/>
          </a:prstGeom>
          <a:noFill/>
          <a:ln w="2857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、中医诊病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一般要“望”、“闻”、“问”、“切”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其中利用病变器官的声音提供信息的诊病方法叫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           )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A.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望      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B.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闻     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C.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问       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D.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切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、科学家通过接收</a:t>
            </a:r>
            <a:r>
              <a:rPr lang="en-US" altLang="zh-CN" sz="280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         )</a:t>
            </a:r>
            <a:r>
              <a:rPr lang="zh-CN" altLang="en-US" sz="280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声音</a:t>
            </a:r>
            <a:r>
              <a:rPr lang="en-US" altLang="zh-CN" sz="280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80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监测预报台风和地震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A.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人耳能听到的声波      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B.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超声波 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C.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次声波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D.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电磁波</a:t>
            </a:r>
          </a:p>
        </p:txBody>
      </p:sp>
      <p:sp>
        <p:nvSpPr>
          <p:cNvPr id="34819" name="文本框 34818"/>
          <p:cNvSpPr txBox="1"/>
          <p:nvPr>
            <p:custDataLst>
              <p:tags r:id="rId2"/>
            </p:custDataLst>
          </p:nvPr>
        </p:nvSpPr>
        <p:spPr>
          <a:xfrm>
            <a:off x="5087620" y="1772603"/>
            <a:ext cx="7381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</a:p>
        </p:txBody>
      </p:sp>
      <p:sp>
        <p:nvSpPr>
          <p:cNvPr id="34820" name="文本框 34819"/>
          <p:cNvSpPr txBox="1"/>
          <p:nvPr>
            <p:custDataLst>
              <p:tags r:id="rId3"/>
            </p:custDataLst>
          </p:nvPr>
        </p:nvSpPr>
        <p:spPr>
          <a:xfrm>
            <a:off x="3503295" y="3068638"/>
            <a:ext cx="7381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四、练习巩固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  <p:bldP spid="348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四、练习巩固</a:t>
            </a: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11125" y="1196340"/>
            <a:ext cx="10873105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、请你分析下列事例是利用声传递能量还是利用声传递信息。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(1)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利用超声波给金属工件探伤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;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(2)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医生通过听诊器给病人诊病；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(3)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通过声学仪器接收到的次声波等信息判断地震的方位和强度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;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(4)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利用超声波排除人体内的结石。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466725" y="1700530"/>
            <a:ext cx="1124458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用超声测位仪向海底垂直发射声波，经过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4s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后收到回波。如果海水中声音的平均传播速度为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1500m/s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，此处海水约有多深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四、练习巩固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四、练习巩固</a:t>
            </a:r>
          </a:p>
        </p:txBody>
      </p:sp>
      <p:pic>
        <p:nvPicPr>
          <p:cNvPr id="2" name="图片 957442"/>
          <p:cNvPicPr preferRelativeResize="0">
            <a:picLocks noChangeArrowheads="1"/>
          </p:cNvPicPr>
          <p:nvPr>
            <p:custDataLst>
              <p:tags r:id="rId2"/>
            </p:custDataLst>
          </p:nvPr>
        </p:nvPicPr>
        <p:blipFill>
          <a:blip r:embed="rId7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52175" y="4365072"/>
            <a:ext cx="3382963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  <p:sp>
        <p:nvSpPr>
          <p:cNvPr id="4" name="矩形 95744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27490" y="2740880"/>
            <a:ext cx="695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空气</a:t>
            </a:r>
          </a:p>
        </p:txBody>
      </p:sp>
      <p:sp>
        <p:nvSpPr>
          <p:cNvPr id="5" name="矩形 95744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31015" y="3208655"/>
            <a:ext cx="871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能量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839470" y="1484630"/>
            <a:ext cx="10295255" cy="2207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l" defTabSz="685165" rtl="0" eaLnBrk="1" fontAlgn="auto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7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、小明同学制作了一个声音炮（如图所示）。将塑料薄膜绷紧扎在一个圆桶的桶口上，在桶底开一圆孔，在距离圆孔大约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 m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的地方叠放一些空纸杯子。用手迅速拍打塑料膜，发现纸杯被振落。此实验表明：声音能在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中传播；声波能传递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。（选填“信息”或“能量”）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15695" y="1833880"/>
            <a:ext cx="2729230" cy="2112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079875" y="1844675"/>
            <a:ext cx="3135313" cy="2090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419975" y="1819275"/>
            <a:ext cx="3168650" cy="211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53253">
            <a:hlinkClick r:id="rId13"/>
          </p:cNvPr>
          <p:cNvSpPr/>
          <p:nvPr>
            <p:custDataLst>
              <p:tags r:id="rId4"/>
            </p:custDataLst>
          </p:nvPr>
        </p:nvSpPr>
        <p:spPr>
          <a:xfrm>
            <a:off x="1055053" y="4208463"/>
            <a:ext cx="2744787" cy="1520825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ot"/>
            <a:miter/>
            <a:headEnd type="none" w="med" len="med"/>
            <a:tailEnd type="none" w="med" len="med"/>
          </a:ln>
        </p:spPr>
        <p:txBody>
          <a:bodyPr/>
          <a:lstStyle/>
          <a:p>
            <a:pPr eaLnBrk="0" hangingPunct="0"/>
            <a:r>
              <a:rPr lang="zh-CN" altLang="en-US" sz="2800"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远处轰隆隆的雷声预示着一场可能的大雨。</a:t>
            </a:r>
          </a:p>
        </p:txBody>
      </p:sp>
      <p:sp>
        <p:nvSpPr>
          <p:cNvPr id="6" name="文本框 54276"/>
          <p:cNvSpPr/>
          <p:nvPr>
            <p:custDataLst>
              <p:tags r:id="rId5"/>
            </p:custDataLst>
          </p:nvPr>
        </p:nvSpPr>
        <p:spPr>
          <a:xfrm>
            <a:off x="4079875" y="4206875"/>
            <a:ext cx="3111500" cy="1520825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ot"/>
            <a:miter/>
            <a:headEnd type="none" w="med" len="med"/>
            <a:tailEnd type="none" w="med" len="med"/>
          </a:ln>
        </p:spPr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医生通过听诊器可以了解病人的身体状况</a:t>
            </a:r>
          </a:p>
        </p:txBody>
      </p:sp>
      <p:sp>
        <p:nvSpPr>
          <p:cNvPr id="7" name="标题 54273"/>
          <p:cNvSpPr/>
          <p:nvPr>
            <p:custDataLst>
              <p:tags r:id="rId6"/>
            </p:custDataLst>
          </p:nvPr>
        </p:nvSpPr>
        <p:spPr>
          <a:xfrm>
            <a:off x="7421245" y="4208780"/>
            <a:ext cx="3268980" cy="1518920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ot"/>
            <a:miter/>
            <a:headEnd type="none" w="med" len="med"/>
            <a:tailEnd type="none" w="med" len="med"/>
          </a:ln>
        </p:spPr>
        <p:txBody>
          <a:bodyPr lIns="68580" tIns="34290" rIns="68580" bIns="34290" anchor="ctr" anchorCtr="0"/>
          <a:lstStyle/>
          <a:p>
            <a:pPr eaLnBrk="0" hangingPunct="0">
              <a:lnSpc>
                <a:spcPct val="90000"/>
              </a:lnSpc>
            </a:pPr>
            <a:r>
              <a:rPr lang="zh-CN" altLang="en-US" sz="2800">
                <a:solidFill>
                  <a:srgbClr val="FF712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铁路工人用铁锤敲击铁轨，会从异常的声音中发现松动的螺栓</a:t>
            </a: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1106170"/>
            <a:ext cx="6497955" cy="498538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3431438" y="101494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大象的“声音”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8784" y="1772165"/>
            <a:ext cx="8319274" cy="390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2"/>
          <p:cNvSpPr/>
          <p:nvPr>
            <p:custDataLst>
              <p:tags r:id="rId4"/>
            </p:custDataLst>
          </p:nvPr>
        </p:nvSpPr>
        <p:spPr>
          <a:xfrm>
            <a:off x="1919605" y="5876925"/>
            <a:ext cx="84645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Helvetica" pitchFamily="34" charset="0"/>
              </a:rPr>
              <a:t>大象利用人类听不到的“声音”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Helvetica" pitchFamily="34" charset="0"/>
              </a:rPr>
              <a:t>—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Helvetica" pitchFamily="34" charset="0"/>
              </a:rPr>
              <a:t>次声波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Helvetica" pitchFamily="34" charset="0"/>
              </a:rPr>
              <a:t>进行交流。</a:t>
            </a:r>
            <a:endParaRPr lang="zh-CN" altLang="en-US" sz="28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399688" y="95779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海豚的“声音”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6079" y="1803449"/>
            <a:ext cx="8319274" cy="388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3"/>
          <p:cNvSpPr/>
          <p:nvPr>
            <p:custDataLst>
              <p:tags r:id="rId4"/>
            </p:custDataLst>
          </p:nvPr>
        </p:nvSpPr>
        <p:spPr>
          <a:xfrm>
            <a:off x="1847215" y="5979160"/>
            <a:ext cx="87039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800" b="1">
                <a:effectLst>
                  <a:outerShdw blurRad="38100" dist="38100" dir="2700000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海豚利用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超声波</a:t>
            </a:r>
            <a:r>
              <a:rPr lang="zh-CN" altLang="en-US" sz="2800" b="1">
                <a:effectLst>
                  <a:outerShdw blurRad="38100" dist="38100" dir="2700000">
                    <a:srgbClr val="C0C0C0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识别食物、敌人和它们周围的环境。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3399688" y="86635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蝙蝠的“声音”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6078" y="1692960"/>
            <a:ext cx="8319275" cy="390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Box 1"/>
          <p:cNvSpPr/>
          <p:nvPr>
            <p:custDataLst>
              <p:tags r:id="rId4"/>
            </p:custDataLst>
          </p:nvPr>
        </p:nvSpPr>
        <p:spPr>
          <a:xfrm>
            <a:off x="1487805" y="5661025"/>
            <a:ext cx="9144000" cy="11169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lnSpc>
                <a:spcPts val="4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蝙蝠在飞行时会发出超声波，这些声波碰到墙壁或昆虫时会反射回来</a:t>
            </a: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,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根据回声到来的方位和时间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399688" y="125497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回声定位</a:t>
            </a:r>
          </a:p>
        </p:txBody>
      </p:sp>
      <p:pic>
        <p:nvPicPr>
          <p:cNvPr id="12" name="回声定位">
            <a:hlinkClick r:id="" action="ppaction://media"/>
          </p:cNvPr>
          <p:cNvPicPr>
            <a:picLocks noChangeAspect="1"/>
          </p:cNvPicPr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l="7937" t="5798" r="11501" b="5543"/>
          <a:stretch>
            <a:fillRect/>
          </a:stretch>
        </p:blipFill>
        <p:spPr>
          <a:xfrm>
            <a:off x="2903604" y="2092636"/>
            <a:ext cx="6292463" cy="389223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>
            <p:custDataLst>
              <p:tags r:id="rId1"/>
            </p:custDataLst>
          </p:nvPr>
        </p:nvSpPr>
        <p:spPr>
          <a:xfrm>
            <a:off x="3399688" y="1254972"/>
            <a:ext cx="5556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回声定位的分解过程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19634" y="2169545"/>
            <a:ext cx="2946400" cy="1657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9096" y="2169545"/>
            <a:ext cx="2959100" cy="1657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0159" y="2169545"/>
            <a:ext cx="2852737" cy="1662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3334" y="4330132"/>
            <a:ext cx="2851150" cy="1584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>
            <a:fillRect/>
          </a:stretch>
        </p:blipFill>
        <p:spPr bwMode="auto">
          <a:xfrm>
            <a:off x="4589096" y="4330132"/>
            <a:ext cx="2940050" cy="1584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0584" y="4330132"/>
            <a:ext cx="2982912" cy="1584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左箭头 14"/>
          <p:cNvSpPr/>
          <p:nvPr>
            <p:custDataLst>
              <p:tags r:id="rId8"/>
            </p:custDataLst>
          </p:nvPr>
        </p:nvSpPr>
        <p:spPr>
          <a:xfrm>
            <a:off x="7205296" y="2745807"/>
            <a:ext cx="642938" cy="37623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左箭头 15"/>
          <p:cNvSpPr/>
          <p:nvPr>
            <p:custDataLst>
              <p:tags r:id="rId9"/>
            </p:custDataLst>
          </p:nvPr>
        </p:nvSpPr>
        <p:spPr>
          <a:xfrm>
            <a:off x="4181109" y="2791845"/>
            <a:ext cx="642937" cy="37465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7" name="下箭头 16"/>
          <p:cNvSpPr/>
          <p:nvPr>
            <p:custDataLst>
              <p:tags r:id="rId10"/>
            </p:custDataLst>
          </p:nvPr>
        </p:nvSpPr>
        <p:spPr>
          <a:xfrm>
            <a:off x="2946034" y="3831657"/>
            <a:ext cx="500062" cy="5715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8" name="右箭头 17"/>
          <p:cNvSpPr/>
          <p:nvPr>
            <p:custDataLst>
              <p:tags r:id="rId11"/>
            </p:custDataLst>
          </p:nvPr>
        </p:nvSpPr>
        <p:spPr>
          <a:xfrm>
            <a:off x="4174759" y="4880995"/>
            <a:ext cx="642937" cy="3746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9" name="右箭头 18"/>
          <p:cNvSpPr/>
          <p:nvPr>
            <p:custDataLst>
              <p:tags r:id="rId12"/>
            </p:custDataLst>
          </p:nvPr>
        </p:nvSpPr>
        <p:spPr>
          <a:xfrm>
            <a:off x="7198946" y="4880995"/>
            <a:ext cx="642938" cy="3746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1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一、声可以传递信息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Dg3N2I3NjM1ZDM3ODgyNmY0NzY3OGM5N2YzYWQ3Mz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9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8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5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6132*3851*854*854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9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9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8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7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8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9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6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7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8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9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9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6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7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5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9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4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6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8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7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3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4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"/>
</p:tagLst>
</file>

<file path=ppt/theme/theme1.xml><?xml version="1.0" encoding="utf-8"?>
<a:theme xmlns:a="http://schemas.openxmlformats.org/drawingml/2006/main" name="mykonglong.taobao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1149</Words>
  <Application>Microsoft Office PowerPoint</Application>
  <PresentationFormat>宽屏</PresentationFormat>
  <Paragraphs>110</Paragraphs>
  <Slides>25</Slides>
  <Notes>2</Notes>
  <HiddenSlides>0</HiddenSlides>
  <MMClips>4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4" baseType="lpstr">
      <vt:lpstr>黑体</vt:lpstr>
      <vt:lpstr>华文楷体</vt:lpstr>
      <vt:lpstr>楷体</vt:lpstr>
      <vt:lpstr>隶书</vt:lpstr>
      <vt:lpstr>宋体</vt:lpstr>
      <vt:lpstr>微软雅黑</vt:lpstr>
      <vt:lpstr>Arial</vt:lpstr>
      <vt:lpstr>Times New Roman</vt:lpstr>
      <vt:lpstr>mykonglong.taobao.com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2024-08-20T15:20:16Z</cp:lastPrinted>
  <dcterms:created xsi:type="dcterms:W3CDTF">2024-08-20T15:20:16Z</dcterms:created>
  <dcterms:modified xsi:type="dcterms:W3CDTF">2024-10-05T01:30:48Z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