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318" r:id="rId2"/>
    <p:sldId id="260" r:id="rId3"/>
    <p:sldId id="262" r:id="rId4"/>
    <p:sldId id="264" r:id="rId5"/>
    <p:sldId id="265" r:id="rId6"/>
    <p:sldId id="266" r:id="rId7"/>
    <p:sldId id="268" r:id="rId8"/>
    <p:sldId id="270" r:id="rId9"/>
    <p:sldId id="271" r:id="rId10"/>
    <p:sldId id="272" r:id="rId11"/>
    <p:sldId id="274" r:id="rId12"/>
    <p:sldId id="276" r:id="rId13"/>
    <p:sldId id="278" r:id="rId14"/>
    <p:sldId id="279" r:id="rId15"/>
    <p:sldId id="281" r:id="rId16"/>
    <p:sldId id="284" r:id="rId17"/>
    <p:sldId id="287" r:id="rId18"/>
    <p:sldId id="290" r:id="rId19"/>
    <p:sldId id="291" r:id="rId20"/>
    <p:sldId id="294" r:id="rId21"/>
    <p:sldId id="297" r:id="rId22"/>
    <p:sldId id="299" r:id="rId23"/>
    <p:sldId id="300" r:id="rId24"/>
    <p:sldId id="303" r:id="rId25"/>
    <p:sldId id="304" r:id="rId26"/>
    <p:sldId id="306" r:id="rId27"/>
    <p:sldId id="307" r:id="rId28"/>
    <p:sldId id="308" r:id="rId29"/>
    <p:sldId id="310" r:id="rId30"/>
    <p:sldId id="311" r:id="rId31"/>
    <p:sldId id="312" r:id="rId32"/>
    <p:sldId id="313" r:id="rId33"/>
    <p:sldId id="316" r:id="rId34"/>
    <p:sldId id="317" r:id="rId35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22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150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00416" y="562356"/>
            <a:ext cx="662940" cy="192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>
            <a:hlinkHover r:id="" action="ppaction://noaction" highlightClick="1"/>
          </p:cNvPr>
          <p:cNvSpPr txBox="1"/>
          <p:nvPr/>
        </p:nvSpPr>
        <p:spPr>
          <a:xfrm>
            <a:off x="7471476" y="517676"/>
            <a:ext cx="97328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栏目索引</a:t>
            </a:r>
            <a:endParaRPr lang="zh-CN" altLang="en-US" sz="13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PPT模板八年级-09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36848" cy="69243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1" y="15108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140"/>
              </a:spcBef>
              <a:buNone/>
            </a:pPr>
            <a:r>
              <a:rPr lang="zh-CN" altLang="en-US" sz="1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期中测试(二)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24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3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2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0" y="1422786"/>
            <a:ext cx="914400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初中物理（人教版）</a:t>
            </a:r>
            <a:endParaRPr lang="en-US" altLang="zh-CN" sz="35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八年级 下册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36317" y="2988221"/>
            <a:ext cx="9286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latinLnBrk="1" hangingPunct="0">
              <a:spcBef>
                <a:spcPts val="140"/>
              </a:spcBef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期中测试(二)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4420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7.如图6所示,将高度和材料完全相同的实心长方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放在水平桌面上。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对桌面的压力分别为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,压强分别为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,下列关于它们的大小关系正确的是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图6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D.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图中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两个长方体的体积不同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en-US" altLang="zh-CN" sz="2010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en-US" altLang="zh-CN" sz="2010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材料相同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密度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en-US" altLang="zh-CN" sz="2010" i="1" kern="0" dirty="0" err="1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en-US" altLang="zh-CN" sz="2010" i="1" kern="0" baseline="-15000" dirty="0" err="1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en-US" altLang="zh-CN" sz="2010" i="1" kern="0" dirty="0" err="1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en-US" altLang="zh-CN" sz="2010" i="1" kern="0" baseline="-15000" dirty="0" err="1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en-US" altLang="zh-CN" sz="2010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en-US" altLang="zh-CN" sz="2010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对水平桌面的压力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项错误。两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长方体都是柱状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所以对水平桌面的压强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0" i="1" kern="0" dirty="0" err="1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。图中两长方体高度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所以对水平桌面压强相同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项正确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项错误。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681" y="2134386"/>
            <a:ext cx="2624436" cy="126174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2001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8.为改善地铁地下车站的通风状况,小明设计了抽气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管道,利用地面横风实现自动抽气。为提高抽气效果,管道上方遮雨盖的形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状应设计成下列图中的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只有当管道口上方空气流速大、压强小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小于管道下方空气的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压强时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才有可能实现自动抽气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因此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遮雨盖的形状应符合靠近管道口的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一面向外凸起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使空气流过时速度变快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压强变小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对照选项中的图片可知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符合要求。故选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975" kern="0" spc="5217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216684"/>
            <a:ext cx="7258050" cy="12477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9.(2019江苏南通港闸期中)如图7所示,用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N的水平推力将重为5 N的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物体压在竖直墙上并保持静止,在逐步减小压力的过程中,下列表示物体所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受到的摩擦力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关系的图象可能正确的是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965" kern="0" spc="563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8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</a:t>
            </a:r>
            <a:endParaRPr lang="zh-CN" altLang="en-US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196115"/>
            <a:ext cx="1219200" cy="952500"/>
          </a:xfrm>
          <a:prstGeom prst="rect">
            <a:avLst/>
          </a:prstGeom>
        </p:spPr>
      </p:pic>
      <p:pic>
        <p:nvPicPr>
          <p:cNvPr id="4" name="图片 3" descr="textimage8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001" y="3563145"/>
            <a:ext cx="2993253" cy="292895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04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逐渐减小时,物体先静止,处于平衡状态,摩擦力等于重力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不变;一段时间后,由于压力减小、接触面的粗糙程度不变,物体受到的摩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擦力减小,重力大于摩擦力使物体加速运动,即摩擦力先不变、后减小,所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以符合实际的是C图。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006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10.(独家原创试题)在实验室中,王老师用一段水银柱竖直密封住少量的空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气,如图8所示。已知当地的大气压为760毫米汞柱,管中封有的水银柱高度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为10毫米,则管顶空气柱所受的压强约为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500" kern="0" spc="162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06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A.770毫米汞柱　　B.760毫米汞柱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C.750毫米汞柱　　D.10毫米汞柱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由题意可知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大气压强等于封闭的气体的压强与水银柱产生的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压强之和。故封闭气体压强为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=760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毫米汞柱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毫米汞柱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=750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毫米汞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柱。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16" y="2134385"/>
            <a:ext cx="902841" cy="139702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293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二、填空题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(每空2分,共18分)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11.(2019河南商丘柘城期中)用“压强”知识解释科技现象。“玉兔”月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球车的轮子做得宽大,能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,才不至于陷入松软的月壤中,而不使用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充气轮胎是因为月球表面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小,充气轮胎容易爆胎。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减小压强　大气压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“玉兔”月球车的轮子做得宽大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是在压力一定时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通过增大受力面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积来减小压强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不至于陷入松软的月壤中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不使用充气轮胎是因为月球表面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没有空气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大气压小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充气轮胎容易爆胎。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27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12.(2019广西贺州昭平一模)使用弹簧测力计之前,要先观察弹簧测力计的</a:t>
            </a:r>
            <a:r>
              <a:rPr dirty="0"/>
              <a:t/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。若在某次测量中弹簧测力计的示数如图9所示,则所测得的拉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力大小为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20" kern="0" spc="-184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50"/>
              </a:spcBef>
              <a:buNone/>
            </a:pP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50"/>
              </a:spcBef>
              <a:buNone/>
            </a:pP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5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图9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量程和分度值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3.4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在使用弹簧测力计测力前要先对弹簧测力计进行观察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明确量程和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分度值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由图知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弹簧测力计上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之间有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个小格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所以一个小格代表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0.2 N,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即此弹簧测力计的分度值为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0.2 N,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所测得的拉力为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3.4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5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10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750" y="2172970"/>
            <a:ext cx="313055" cy="15652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3550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13.(2017湖北襄阳中考)如图10所示,三个相同的物体叠放在一起,当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受到5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N的水平拉力时,三个物体一起向右匀速运动,则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之间、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之间的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摩擦力分别为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N和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185" kern="0" spc="1774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3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图10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受力分析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受竖直方向的重力和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的支持力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三个物体一起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向右匀速运动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受力平衡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之间的摩擦力为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 N;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同理对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整体进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行受力分析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受重力、支持力、水平向右的拉力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以及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的摩擦力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由于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向右匀速运动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处于平衡状态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之间的摩擦力等于拉力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en-US" altLang="zh-CN" sz="2010" i="1" kern="0" dirty="0" err="1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i="1" kern="0" baseline="-15000" dirty="0" err="1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132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1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816" y="2134385"/>
            <a:ext cx="2946841" cy="155194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14.(2018云南昆明中考)如图11中a所示,玻璃桌面上有四个鸡蛋,其中两个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是生的,两个是熟的。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(1)先对其中的甲、乙两个鸡蛋分别按图b的方式用相同的力捻一下,使它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们在玻璃桌面上转动起来,结果鸡蛋乙转动的时间较长;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(2)再对其中的丙、丁两个鸡蛋分别按图b的方式用相同的力捻一下,使它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们在玻璃桌面上转动起来,然后用手按住使之刚好停下迅速把手移开,结果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鸡蛋丙还能再转一、二圈,而鸡蛋丁却不再转动了。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由上述现象判断熟鸡蛋分别是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491311"/>
            <a:ext cx="8467200" cy="70766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775" kern="0" spc="4624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67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　丁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熟鸡蛋的蛋清和蛋黄成为固体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与蛋壳成为一体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而生鸡蛋的蛋清、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蛋黄与蛋壳不是一体。甲、乙两个鸡蛋转动起来后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生鸡蛋的蛋清和蛋黄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由于惯性还要继续保持静止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所以转动会相对滞后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因此转动时间较长的乙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是熟鸡蛋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丙和丁转动起来后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用手按一下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蛋壳会停止转动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但是生鸡蛋的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蛋清和蛋黄由于惯性会继续转动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从而带动鸡蛋转动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故丙为生鸡蛋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丁为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熟鸡蛋。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2675"/>
              </a:spcBef>
              <a:buNone/>
            </a:pPr>
            <a:endParaRPr lang="zh-CN" altLang="en-US" b="1" dirty="0"/>
          </a:p>
        </p:txBody>
      </p:sp>
      <p:pic>
        <p:nvPicPr>
          <p:cNvPr id="3" name="图片 3" descr="textimage1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311" y="832234"/>
            <a:ext cx="6350551" cy="23633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9877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满分:100分,限时:60分钟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一、选择题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(每小题3分,共30分)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1.(独家原创试题)列表归纳是一种很好的学习方法,某同学学习物理时画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了一个有关《大气压强》一节的表格,其中四项内容中不正确的一项是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水位计是利用连通器原理制作的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不是“大气压的应用”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选项不正确。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315630" y="3191985"/>
          <a:ext cx="5805000" cy="1886605"/>
        </p:xfrm>
        <a:graphic>
          <a:graphicData uri="http://schemas.openxmlformats.org/drawingml/2006/table">
            <a:tbl>
              <a:tblPr/>
              <a:tblGrid>
                <a:gridCol w="1935000"/>
                <a:gridCol w="1935000"/>
                <a:gridCol w="1935000"/>
              </a:tblGrid>
              <a:tr h="471805">
                <a:tc rowSpan="4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大气压强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大气压强的存在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A.覆杯实验</a:t>
                      </a:r>
                    </a:p>
                  </a:txBody>
                  <a:tcPr marL="45720" marR="45720"/>
                </a:tc>
              </a:tr>
              <a:tr h="471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大气压的测量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B.托里拆利实验</a:t>
                      </a:r>
                    </a:p>
                  </a:txBody>
                  <a:tcPr marL="45720" marR="45720"/>
                </a:tc>
              </a:tr>
              <a:tr h="471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 row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大气压的应用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C.活塞式抽水机</a:t>
                      </a:r>
                    </a:p>
                  </a:txBody>
                  <a:tcPr marL="45720" marR="45720"/>
                </a:tc>
              </a:tr>
              <a:tr h="471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D.水位计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3755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15.(2019四川遂宁安居期中)如图12所示,细玻璃管与水平面成30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放置,管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内装有长为20 cm的水柱,则此时水对玻璃管底部的压强为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取10 N/kg)。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620" kern="0" spc="1862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86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1 000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细玻璃管与水平面成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30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角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管内水柱长为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 cm,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根据直角三角形中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30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角所对直角边为斜边的一半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则水的深度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cm=0.1 m,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水对玻璃管底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部的压强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en-US" altLang="zh-CN" sz="2010" i="1" kern="0" dirty="0" err="1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=1.0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en-US" altLang="zh-CN" sz="201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kg/m</a:t>
            </a:r>
            <a:r>
              <a:rPr lang="en-US" altLang="zh-CN" sz="201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0.1 m=1 000 Pa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186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1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859" y="2205823"/>
            <a:ext cx="3098030" cy="187652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2621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三、作图与简答题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(16题6分,17题4分,共10分)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16.(2017河南郑州轻工业学院附中月考)小方坐在行驶的列车上用餐时发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现,桌面上的一个茶叶蛋突然向后滚动,而桌上的茶杯却纹丝不动,由此判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断,该列车正在加速行驶。请在图13中作出此时茶杯的受力示意图。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425" kern="0" spc="2805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79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图13</a:t>
            </a:r>
            <a:endParaRPr lang="zh-CN" altLang="en-US" dirty="0"/>
          </a:p>
        </p:txBody>
      </p:sp>
      <p:pic>
        <p:nvPicPr>
          <p:cNvPr id="3" name="图片 3" descr="textimage1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120" y="2659579"/>
            <a:ext cx="4207084" cy="183226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019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茶叶蛋突然向后滚动,说明茶叶蛋的运动速度小于列车的运行速度,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由惯性知识可知,列车此时加速行驶;此时,茶杯虽然相对于桌子静止,但由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于惯性,茶杯要保持原来的运动速度,故有相对于桌子向后(向左)的运动趋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势,会受到桌子向前(向右)的摩擦力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的作用,同时还受到桌面的支持力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的作用。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1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3491707"/>
            <a:ext cx="4505325" cy="26003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28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17.(独家原创试题)同学都骑过自行车吧?你有没有注意:快速行驶的自行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车,前方出现紧急事故时,我们不能只急刹前轮,而应该急刹后轮。这是为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什么呢?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见解析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快速行驶的自行车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如果突然只把前轮刹住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前轮停止运动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而后轮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由于惯性要保持原来的状态继续向前运动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由于人和车具有惯性后轮会跳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起来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而使车向前翻倒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紧急刹车时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我们应该急刹后轮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而不能只急刹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前轮。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9347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四、实验探究题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(18题12分,19题10分,共22分)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18.(2018辽宁沈阳中考)为研究液体内部压强特点,如图14甲所示,小华将透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明塑料瓶底部剪去,蒙上橡皮膜并扎紧。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435" kern="0" spc="4871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1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             图14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(1)将瓶压入水中,橡皮膜向内凹,如乙图所示,说明水对橡皮膜有压强;将瓶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向下压,橡皮膜内凹的程度变大,说明液体内部压强与液体的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有关。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(2)接着将某液体缓慢倒入瓶中,当内外液面相平时,橡皮膜仍向内凹,如丙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图所示,说明倒入液体的密度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(选填“大于”、“等于”或“小</a:t>
            </a:r>
            <a:endParaRPr lang="zh-CN" altLang="en-US" dirty="0"/>
          </a:p>
        </p:txBody>
      </p:sp>
      <p:pic>
        <p:nvPicPr>
          <p:cNvPr id="3" name="图片 3" descr="textimage1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865" y="2145145"/>
            <a:ext cx="6626319" cy="206094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于”)水的密度。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(3)将甲图中装置倒置,然后在瓶口紧密连接一根无色透明胶管,并灌注红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墨水,如丁图所示。使胶管内液面高于橡皮膜,将塑料瓶蒙橡皮膜的一端朝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各个方向放置,橡皮膜都向外凸,说明液体内部向各个方向都有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(4)使装置保持丁图所示位置不变,在橡皮膜上戳个洞,会有部分液体从洞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口流出,最后稳定时,塑料瓶和胶管里的液面相平,此时塑料瓶与胶管构成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一个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24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(1)深度　(2)小于　(3)压强　(4)连通器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(1)瓶浸入水中的深度增加,橡皮膜向内凹的程度变大,可知橡皮膜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受到水的压强随着水深度的增加而增大,说明液体内部的压强与液体的深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度有关。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(2)将某液体倒入瓶中,当内、外液面相平时,橡皮膜仍向内凹,故内部液体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产生的压强小于外部的水产生的压强,说明倒入液体的密度小于水的密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(3)将塑料瓶蒙橡皮膜的一端朝向各个方向放置,橡皮膜都向外凸,说明液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体内部向各个方向都有压强。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(4)上端开口、下端连通的容器叫连通器,故在橡皮膜上戳个洞时,塑料瓶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和胶管就构成了连通器。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766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19.(2018江苏扬州中考)在探究阻力对物体运动的影响时: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255" kern="0" spc="5289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59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              图15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(1)如图15所示让小车从同一个斜面的同一高度静止释放,目的是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。由图可知,小车受到的阻力越小,小车运动的路程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。如果小车在光滑的水平面上运动,小车将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(2)在辨析图16小明、小华的观点,研究力与运动的关系时,为什么设计探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究阻力对物体运动的影响,而不设计探究推力对物体运动的影响,理由是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pic>
        <p:nvPicPr>
          <p:cNvPr id="3" name="图片 3" descr="textimage1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271703"/>
            <a:ext cx="725805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2678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40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      图16</a:t>
            </a:r>
            <a:endParaRPr lang="zh-CN" altLang="en-US"/>
          </a:p>
        </p:txBody>
      </p:sp>
      <p:pic>
        <p:nvPicPr>
          <p:cNvPr id="3" name="图片 3" descr="textimage1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85" y="1290286"/>
            <a:ext cx="5917303" cy="3337131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588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使小车到达水平面时的速度相同　越远　匀速直线运动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一接触面阻力一定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容易探究阻力对物体的影响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而推力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不易控制其大小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且不便于测量推力的大小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(1)让小车从斜面的同一高度由静止下滑的目的是,当小车到达水平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面时,使小车的速度相同;毛巾、棉布、木板粗糙程度变小,阻力变小,根据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实验现象,可以得出结论,水平面越光滑,小车受到的阻力越小,在水平面上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运动的距离越远;如果水平面绝对光滑,对小车没有阻力,则小车将做匀速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直线运动;(2)研究阻力对小车运动的影响,需要改变接触面的粗糙程度,且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对于同一接触面阻力一定,不同接触面,阻力不同,容易探究阻力对物体的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影响,而推力,不易控制其大小且不便于测量推力的大小。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0210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2.(2019陕西咸阳兴平期中)修理汽车的工人师傅使用短套筒的六角扳手拧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螺母时,发现很难拧开,于是换用长套筒的六角扳手来拧,这是通过改变如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下哪个因素来拧开螺母的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260" kern="0" spc="1238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7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图1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A.力的大小　    B.力的方向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C.力的作用点　    D.用力的时间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对比两次拧螺母的方法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用力的作用点不同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导致其作用效果不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选项符合题意。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653" y="2134385"/>
            <a:ext cx="2340242" cy="1795376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五、科普阅读题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(共9分)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20.(2017北京八中质检)中国科技馆二层的50号展台,有一个有趣的“流体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阻力”的实验:两个形状相同的物体,以不同的方式放置,如图17甲所示,以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相同大小的力拉它们,让它们一起从起点向终点运动,哪个物体跑得更快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呢?小泽通过实验,发现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物体运动得快。为什么呢?小泽在展台旁发现了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这样一段文字:“物体在流体中运动时会受到流体的阻力,物体在流体中受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到的阻力有摩擦阻力和由于前后压强不一致引起的压差阻力,而起决定作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用的是压差阻力。”</a:t>
            </a:r>
            <a:endParaRPr lang="zh-CN" alt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491311"/>
            <a:ext cx="8467200" cy="55664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760" kern="0" spc="3881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18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          图17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请你回答以下问题: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(1)在此实验中,两个物体在相同拉力作用下,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物体受到的压差阻力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物体受到的压差阻力(选填“大于”、“小于”或“等于”)。</a:t>
            </a:r>
            <a:endParaRPr lang="zh-CN" altLang="en-US"/>
          </a:p>
        </p:txBody>
      </p:sp>
      <p:pic>
        <p:nvPicPr>
          <p:cNvPr id="3" name="图片 3" descr="textimage1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990" y="905564"/>
            <a:ext cx="5719043" cy="3263363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9857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(2)小泽想起来,他看到公路自行车锦标赛时,选手戴的帽子也是类似的形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状,选手佩戴帽子时,图乙中帽子的尖端应该朝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(选填“前”或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“后”)。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(3)根据以上现象提出一个可以探究的科学问题: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小于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后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压差阻力的大小与哪些因素有关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由题意可知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以相同大小的力拉两物体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让它们一起从起点向终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发现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物体运动得快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物体受到的压差阻力小于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物体受到的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压差阻力。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读图可知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自行车锦标赛时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选手戴的帽子的形状与图甲中物体的形状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类似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要想压差阻力小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则其朝向应该与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因此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图乙中帽子的尖端应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该朝后。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8908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六、计算题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(共11分)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21.(2018湖南邵阳中考)按照标准,载货车辆对地面的压强应控制在7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Pa以内。有一辆总质量为24 t的12轮平板车(如图18甲),每个车轮与地面的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接触面积为0.04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。在平直公路上运动过程中受到的阻力是车重的0.05,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图乙是它启动后的一段时间内的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图。求:(取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N/kg)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940" kern="0" spc="4721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7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                图18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(1)车辆的重力是多少?</a:t>
            </a:r>
            <a:endParaRPr lang="zh-CN" altLang="en-US" dirty="0"/>
          </a:p>
        </p:txBody>
      </p:sp>
      <p:pic>
        <p:nvPicPr>
          <p:cNvPr id="3" name="图片 3" descr="textimage2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558" y="3163134"/>
            <a:ext cx="6462932" cy="240027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1337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(2)7~12 s内车辆驶过的路程是多大?该段时间内受到的水平牵引力是多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(3)车轮对地面的压强是多大?超出规定的标准了吗?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(1)2.4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en-US" altLang="zh-CN" sz="201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(2)30 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1.2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en-US" altLang="zh-CN" sz="201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(3)5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en-US" altLang="zh-CN" sz="201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没有超出规定的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标准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车辆受到的重力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=2.4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en-US" altLang="zh-CN" sz="201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kg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N/kg=2.4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en-US" altLang="zh-CN" sz="201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N;(2)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图乙可知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7~12 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内车辆行驶的速度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 m/s,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行驶路程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0" i="1" kern="0" dirty="0" err="1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vt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 m/s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 s=30 m;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因为车匀速行驶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所以车的牵引力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牵引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=0.05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=0.05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2.4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en-US" altLang="zh-CN" sz="201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N=1.2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en-US" altLang="zh-CN" sz="201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N;(3)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车对地面的压强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kern="0" spc="-67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kern="0" spc="36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kern="0" spc="620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en-US" altLang="zh-CN" sz="201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en-US" altLang="zh-CN" sz="201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Pa&lt;7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en-US" altLang="zh-CN" sz="201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  <a:spcBef>
                <a:spcPts val="270"/>
              </a:spcBef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所以该车对地面的压强没有超出规定的标准。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graphicFrame>
        <p:nvGraphicFramePr>
          <p:cNvPr id="5121" name="Object 1"/>
          <p:cNvGraphicFramePr>
            <a:graphicFrameLocks noChangeAspect="1"/>
          </p:cNvGraphicFramePr>
          <p:nvPr/>
        </p:nvGraphicFramePr>
        <p:xfrm>
          <a:off x="3143240" y="4368017"/>
          <a:ext cx="2381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Equation" r:id="rId4" imgW="6400800" imgH="14630400" progId="Equation.DSMT4">
                  <p:embed/>
                </p:oleObj>
              </mc:Choice>
              <mc:Fallback>
                <p:oleObj name="Equation" r:id="rId4" imgW="6400800" imgH="146304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43240" y="4368017"/>
                        <a:ext cx="2381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3525828" y="4347379"/>
          <a:ext cx="381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Equation" r:id="rId6" imgW="10058400" imgH="15240000" progId="Equation.DSMT4">
                  <p:embed/>
                </p:oleObj>
              </mc:Choice>
              <mc:Fallback>
                <p:oleObj name="Equation" r:id="rId6" imgW="10058400" imgH="152400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25828" y="4347379"/>
                        <a:ext cx="381000" cy="571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4051290" y="4328329"/>
          <a:ext cx="113347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Equation" r:id="rId8" imgW="29870400" imgH="15544800" progId="Equation.DSMT4">
                  <p:embed/>
                </p:oleObj>
              </mc:Choice>
              <mc:Fallback>
                <p:oleObj name="Equation" r:id="rId8" imgW="29870400" imgH="15544800" progId="Equation.DSMT4">
                  <p:embed/>
                  <p:pic>
                    <p:nvPicPr>
                      <p:cNvPr id="0" name="图片 1026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51290" y="4328329"/>
                        <a:ext cx="1133475" cy="590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3428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3.如图2所示,王爷爷推着失去动力的汽车在平直道路上匀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速前进,下列说法正确的是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980" kern="0" spc="4077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00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    图2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A.汽车对地面的压力与地面对汽车的支持力是一对平衡力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B.汽车所受的推力与地面对汽车的摩擦力是一对平衡力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C.汽车所受的重力与汽车对地面的压力是一对相互作用力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D.汽车对王爷爷的推力与地面对王爷爷的摩擦力是一对相互作用力</a:t>
            </a:r>
            <a:endParaRPr lang="zh-CN" altLang="en-US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523" y="1705757"/>
            <a:ext cx="5706203" cy="195766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339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汽车对地面的压力与地面对汽车的支持力,两者的受力物体不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是同一个物体,故不是一对平衡力,所以A项错。因为汽车水平匀速行驶,所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以水平方向上受到的推力和摩擦力是一对平衡力,B项正确。汽车竖直方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向受到的重力与它对地面的压力方向都竖直向下,故不是一对相互作用力,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C项错。汽车对王爷爷的推力与地面对王爷爷的摩擦力都作用在王爷爷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身上,不是一对相互作用力,D项错。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8279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4.(2019江苏盐城东台期中)如图3所示,一根弹簧一端挂在墙上,用490 N的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力拉另一端,弹簧伸长了20 cm。如果改为两个人分别拉弹簧的两端,把它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也拉长了20 cm,则每个人分别用力为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985" kern="0" spc="3781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图3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A.490 N,0 N　　B.0 N,490 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C.980 N,980 N　　D.490 N,490 N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改为两人拉弹簧后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其中一人跟墙一样起到了固定弹簧的作用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因此弹簧伸长不变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所用拉力也不变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还是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490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134385"/>
            <a:ext cx="5181600" cy="66674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4420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5.(2019广东广州二模)如图4所示,用细绳悬挂在横木上的金属小球从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静止释放,小球沿弧线可摆动至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点。若小球运动到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点瞬间,细绳突然断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裂且小球受到的所有力都消失了,小球将沿以下哪条轨迹运动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图4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A.1　　B.2　　C.3　　D.4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根据牛顿第一定律可知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正在运动的物体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所受的外力如果同时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消失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物体将保持外力消失瞬间的速度和方向永远运动下去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小球沿弧线摆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动至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点瞬间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小球仍有一定速度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此时若小球不再受任何力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小球的运动状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态不再改变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因此小球将沿轨迹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做匀速直线运动。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736" y="2062948"/>
            <a:ext cx="2089560" cy="19288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994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6.(2018湖北武汉中考)在做“研究影响滑动摩擦力大小的因素”的实验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中,有的同学提出滑动摩擦力的大小与接触面积有关。要做这项研究,可选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取图5中的两个实验是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560" kern="0" spc="4659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9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           图5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A.甲与乙　　B.甲与丁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C.乙与丙　　D.丙与丁</a:t>
            </a:r>
            <a:endParaRPr lang="zh-CN" altLang="en-US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038" y="2277261"/>
            <a:ext cx="6409972" cy="25404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04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本题探究滑动摩擦力的大小与接触面积是否有关。依据控制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变量法,除接触面积外,其他相关因素必须保持不变,如压力、接触面的粗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糙程度等。根据以上要求,甲与丁接触面积有变化,其他因素无变化,故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选B。</a:t>
            </a:r>
            <a:endParaRPr lang="zh-CN" altLang="en-US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dcfa0cf-84e7-4edf-8bd7-c3ef75e4ba46}"/>
</p:tagLst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八年级PPT模板</Template>
  <TotalTime>0</TotalTime>
  <Words>715</Words>
  <Application>Microsoft Office PowerPoint</Application>
  <PresentationFormat>自定义</PresentationFormat>
  <Paragraphs>163</Paragraphs>
  <Slides>34</Slides>
  <Notes>33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主题2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User</cp:lastModifiedBy>
  <cp:revision>72</cp:revision>
  <dcterms:created xsi:type="dcterms:W3CDTF">2019-10-10T02:03:00Z</dcterms:created>
  <dcterms:modified xsi:type="dcterms:W3CDTF">2020-04-10T13:15:45Z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