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332" r:id="rId6"/>
    <p:sldId id="260" r:id="rId7"/>
    <p:sldId id="33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35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37" r:id="rId29"/>
    <p:sldId id="280" r:id="rId30"/>
    <p:sldId id="281" r:id="rId31"/>
    <p:sldId id="339" r:id="rId32"/>
    <p:sldId id="282" r:id="rId33"/>
    <p:sldId id="283" r:id="rId34"/>
    <p:sldId id="284" r:id="rId35"/>
    <p:sldId id="285" r:id="rId36"/>
    <p:sldId id="286" r:id="rId37"/>
    <p:sldId id="340" r:id="rId38"/>
    <p:sldId id="287" r:id="rId39"/>
    <p:sldId id="288" r:id="rId40"/>
    <p:sldId id="289" r:id="rId41"/>
    <p:sldId id="290" r:id="rId42"/>
    <p:sldId id="291" r:id="rId43"/>
    <p:sldId id="292" r:id="rId44"/>
    <p:sldId id="341" r:id="rId45"/>
    <p:sldId id="293" r:id="rId46"/>
    <p:sldId id="294" r:id="rId47"/>
    <p:sldId id="295" r:id="rId48"/>
    <p:sldId id="342" r:id="rId49"/>
    <p:sldId id="296" r:id="rId50"/>
    <p:sldId id="297" r:id="rId51"/>
    <p:sldId id="298" r:id="rId52"/>
    <p:sldId id="299" r:id="rId53"/>
    <p:sldId id="300" r:id="rId54"/>
    <p:sldId id="343" r:id="rId55"/>
    <p:sldId id="344" r:id="rId56"/>
    <p:sldId id="345" r:id="rId57"/>
    <p:sldId id="346" r:id="rId58"/>
    <p:sldId id="301" r:id="rId59"/>
    <p:sldId id="347" r:id="rId60"/>
    <p:sldId id="302" r:id="rId61"/>
    <p:sldId id="303" r:id="rId62"/>
    <p:sldId id="304" r:id="rId63"/>
    <p:sldId id="305" r:id="rId64"/>
    <p:sldId id="306" r:id="rId65"/>
    <p:sldId id="307" r:id="rId66"/>
    <p:sldId id="348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49" r:id="rId89"/>
    <p:sldId id="329" r:id="rId90"/>
    <p:sldId id="330" r:id="rId91"/>
    <p:sldId id="331" r:id="rId92"/>
  </p:sldIdLst>
  <p:sldSz cx="12192000" cy="6858000"/>
  <p:notesSz cx="6858000" cy="12192000"/>
  <p:custDataLst>
    <p:tags r:id="rId9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171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slide" Target="slides/slide71.xml" /><Relationship Id="rId74" Type="http://schemas.openxmlformats.org/officeDocument/2006/relationships/slide" Target="slides/slide72.xml" /><Relationship Id="rId75" Type="http://schemas.openxmlformats.org/officeDocument/2006/relationships/slide" Target="slides/slide73.xml" /><Relationship Id="rId76" Type="http://schemas.openxmlformats.org/officeDocument/2006/relationships/slide" Target="slides/slide74.xml" /><Relationship Id="rId77" Type="http://schemas.openxmlformats.org/officeDocument/2006/relationships/slide" Target="slides/slide75.xml" /><Relationship Id="rId78" Type="http://schemas.openxmlformats.org/officeDocument/2006/relationships/slide" Target="slides/slide76.xml" /><Relationship Id="rId79" Type="http://schemas.openxmlformats.org/officeDocument/2006/relationships/slide" Target="slides/slide77.xml" /><Relationship Id="rId8" Type="http://schemas.openxmlformats.org/officeDocument/2006/relationships/slide" Target="slides/slide6.xml" /><Relationship Id="rId80" Type="http://schemas.openxmlformats.org/officeDocument/2006/relationships/slide" Target="slides/slide78.xml" /><Relationship Id="rId81" Type="http://schemas.openxmlformats.org/officeDocument/2006/relationships/slide" Target="slides/slide79.xml" /><Relationship Id="rId82" Type="http://schemas.openxmlformats.org/officeDocument/2006/relationships/slide" Target="slides/slide80.xml" /><Relationship Id="rId83" Type="http://schemas.openxmlformats.org/officeDocument/2006/relationships/slide" Target="slides/slide81.xml" /><Relationship Id="rId84" Type="http://schemas.openxmlformats.org/officeDocument/2006/relationships/slide" Target="slides/slide82.xml" /><Relationship Id="rId85" Type="http://schemas.openxmlformats.org/officeDocument/2006/relationships/slide" Target="slides/slide83.xml" /><Relationship Id="rId86" Type="http://schemas.openxmlformats.org/officeDocument/2006/relationships/slide" Target="slides/slide84.xml" /><Relationship Id="rId87" Type="http://schemas.openxmlformats.org/officeDocument/2006/relationships/slide" Target="slides/slide85.xml" /><Relationship Id="rId88" Type="http://schemas.openxmlformats.org/officeDocument/2006/relationships/slide" Target="slides/slide86.xml" /><Relationship Id="rId89" Type="http://schemas.openxmlformats.org/officeDocument/2006/relationships/slide" Target="slides/slide87.xml" /><Relationship Id="rId9" Type="http://schemas.openxmlformats.org/officeDocument/2006/relationships/slide" Target="slides/slide7.xml" /><Relationship Id="rId90" Type="http://schemas.openxmlformats.org/officeDocument/2006/relationships/slide" Target="slides/slide88.xml" /><Relationship Id="rId91" Type="http://schemas.openxmlformats.org/officeDocument/2006/relationships/slide" Target="slides/slide89.xml" /><Relationship Id="rId92" Type="http://schemas.openxmlformats.org/officeDocument/2006/relationships/slide" Target="slides/slide90.xml" /><Relationship Id="rId93" Type="http://schemas.openxmlformats.org/officeDocument/2006/relationships/tags" Target="tags/tag1.xml" /><Relationship Id="rId94" Type="http://schemas.openxmlformats.org/officeDocument/2006/relationships/presProps" Target="presProps.xml" /><Relationship Id="rId95" Type="http://schemas.openxmlformats.org/officeDocument/2006/relationships/viewProps" Target="viewProps.xml" /><Relationship Id="rId96" Type="http://schemas.openxmlformats.org/officeDocument/2006/relationships/theme" Target="theme/theme1.xml" /><Relationship Id="rId97" Type="http://schemas.openxmlformats.org/officeDocument/2006/relationships/tableStyles" Target="tableStyle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3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4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6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7.xml" /><Relationship Id="rId2" Type="http://schemas.openxmlformats.org/officeDocument/2006/relationships/notesMaster" Target="../notesMasters/notesMaster1.xml" /></Relationships>
</file>

<file path=ppt/notesSlides/_rels/notesSlide5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8.xml" /><Relationship Id="rId2" Type="http://schemas.openxmlformats.org/officeDocument/2006/relationships/notesMaster" Target="../notesMasters/notesMaster1.xml" /></Relationships>
</file>

<file path=ppt/notesSlides/_rels/notesSlide5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9.xml" /><Relationship Id="rId2" Type="http://schemas.openxmlformats.org/officeDocument/2006/relationships/notesMaster" Target="../notesMasters/notesMaster1.xml" /></Relationships>
</file>

<file path=ppt/notesSlides/_rels/notesSlide5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0.xml" /><Relationship Id="rId2" Type="http://schemas.openxmlformats.org/officeDocument/2006/relationships/notesMaster" Target="../notesMasters/notesMaster1.xml" /></Relationships>
</file>

<file path=ppt/notesSlides/_rels/notesSlide5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1.xml" /><Relationship Id="rId2" Type="http://schemas.openxmlformats.org/officeDocument/2006/relationships/notesMaster" Target="../notesMasters/notesMaster1.xml" /></Relationships>
</file>

<file path=ppt/notesSlides/_rels/notesSlide5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2.xml" /><Relationship Id="rId2" Type="http://schemas.openxmlformats.org/officeDocument/2006/relationships/notesMaster" Target="../notesMasters/notesMaster1.xml" /></Relationships>
</file>

<file path=ppt/notesSlides/_rels/notesSlide5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3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6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4.xml" /><Relationship Id="rId2" Type="http://schemas.openxmlformats.org/officeDocument/2006/relationships/notesMaster" Target="../notesMasters/notesMaster1.xml" /></Relationships>
</file>

<file path=ppt/notesSlides/_rels/notesSlide6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5.xml" /><Relationship Id="rId2" Type="http://schemas.openxmlformats.org/officeDocument/2006/relationships/notesMaster" Target="../notesMasters/notesMaster1.xml" /></Relationships>
</file>

<file path=ppt/notesSlides/_rels/notesSlide6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6.xml" /><Relationship Id="rId2" Type="http://schemas.openxmlformats.org/officeDocument/2006/relationships/notesMaster" Target="../notesMasters/notesMaster1.xml" /></Relationships>
</file>

<file path=ppt/notesSlides/_rels/notesSlide6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7.xml" /><Relationship Id="rId2" Type="http://schemas.openxmlformats.org/officeDocument/2006/relationships/notesMaster" Target="../notesMasters/notesMaster1.xml" /></Relationships>
</file>

<file path=ppt/notesSlides/_rels/notesSlide6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8.xml" /><Relationship Id="rId2" Type="http://schemas.openxmlformats.org/officeDocument/2006/relationships/notesMaster" Target="../notesMasters/notesMaster1.xml" /></Relationships>
</file>

<file path=ppt/notesSlides/_rels/notesSlide6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9.xml" /><Relationship Id="rId2" Type="http://schemas.openxmlformats.org/officeDocument/2006/relationships/notesMaster" Target="../notesMasters/notesMaster1.xml" /></Relationships>
</file>

<file path=ppt/notesSlides/_rels/notesSlide6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0.xml" /><Relationship Id="rId2" Type="http://schemas.openxmlformats.org/officeDocument/2006/relationships/notesMaster" Target="../notesMasters/notesMaster1.xml" /></Relationships>
</file>

<file path=ppt/notesSlides/_rels/notesSlide6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1.xml" /><Relationship Id="rId2" Type="http://schemas.openxmlformats.org/officeDocument/2006/relationships/notesMaster" Target="../notesMasters/notesMaster1.xml" /></Relationships>
</file>

<file path=ppt/notesSlides/_rels/notesSlide6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2.xml" /><Relationship Id="rId2" Type="http://schemas.openxmlformats.org/officeDocument/2006/relationships/notesMaster" Target="../notesMasters/notesMaster1.xml" /></Relationships>
</file>

<file path=ppt/notesSlides/_rels/notesSlide6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3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7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4.xml" /><Relationship Id="rId2" Type="http://schemas.openxmlformats.org/officeDocument/2006/relationships/notesMaster" Target="../notesMasters/notesMaster1.xml" /></Relationships>
</file>

<file path=ppt/notesSlides/_rels/notesSlide7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5.xml" /><Relationship Id="rId2" Type="http://schemas.openxmlformats.org/officeDocument/2006/relationships/notesMaster" Target="../notesMasters/notesMaster1.xml" /></Relationships>
</file>

<file path=ppt/notesSlides/_rels/notesSlide7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6.xml" /><Relationship Id="rId2" Type="http://schemas.openxmlformats.org/officeDocument/2006/relationships/notesMaster" Target="../notesMasters/notesMaster1.xml" /></Relationships>
</file>

<file path=ppt/notesSlides/_rels/notesSlide7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8.xml" /><Relationship Id="rId2" Type="http://schemas.openxmlformats.org/officeDocument/2006/relationships/notesMaster" Target="../notesMasters/notesMaster1.xml" /></Relationships>
</file>

<file path=ppt/notesSlides/_rels/notesSlide7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9.xml" /><Relationship Id="rId2" Type="http://schemas.openxmlformats.org/officeDocument/2006/relationships/notesMaster" Target="../notesMasters/notesMaster1.xml" /></Relationships>
</file>

<file path=ppt/notesSlides/_rels/notesSlide7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8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4.png" /><Relationship Id="rId4" Type="http://schemas.openxmlformats.org/officeDocument/2006/relationships/image" Target="../media/image15.jpeg" /><Relationship Id="rId5" Type="http://schemas.openxmlformats.org/officeDocument/2006/relationships/image" Target="../media/image1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17.xml" TargetMode="Internal" /><Relationship Id="rId5" Type="http://schemas.openxmlformats.org/officeDocument/2006/relationships/slide" Target="slide78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9.png" /><Relationship Id="rId4" Type="http://schemas.openxmlformats.org/officeDocument/2006/relationships/image" Target="../media/image1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0.png" /><Relationship Id="rId4" Type="http://schemas.openxmlformats.org/officeDocument/2006/relationships/image" Target="../media/image1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1.png" /><Relationship Id="rId4" Type="http://schemas.openxmlformats.org/officeDocument/2006/relationships/image" Target="../media/image1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3.png" /><Relationship Id="rId4" Type="http://schemas.openxmlformats.org/officeDocument/2006/relationships/image" Target="../media/image2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Relationship Id="rId3" Type="http://schemas.openxmlformats.org/officeDocument/2006/relationships/image" Target="../media/image24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5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Relationship Id="rId3" Type="http://schemas.openxmlformats.org/officeDocument/2006/relationships/image" Target="../media/image27.png" /><Relationship Id="rId4" Type="http://schemas.openxmlformats.org/officeDocument/2006/relationships/image" Target="../media/image28.png" /><Relationship Id="rId5" Type="http://schemas.openxmlformats.org/officeDocument/2006/relationships/image" Target="../media/image2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0.pn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Relationship Id="rId7" Type="http://schemas.openxmlformats.org/officeDocument/2006/relationships/image" Target="../media/image34.jpeg" /><Relationship Id="rId8" Type="http://schemas.openxmlformats.org/officeDocument/2006/relationships/image" Target="../media/image2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3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5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36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35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5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37.png" /><Relationship Id="rId4" Type="http://schemas.openxmlformats.org/officeDocument/2006/relationships/image" Target="../media/image3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38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38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38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38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40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40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4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40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40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41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Relationship Id="rId3" Type="http://schemas.openxmlformats.org/officeDocument/2006/relationships/image" Target="../media/image42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45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6.xml" /><Relationship Id="rId3" Type="http://schemas.openxmlformats.org/officeDocument/2006/relationships/image" Target="../media/image45.jpeg" /><Relationship Id="rId4" Type="http://schemas.openxmlformats.org/officeDocument/2006/relationships/image" Target="../media/image4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7.xml" /><Relationship Id="rId3" Type="http://schemas.openxmlformats.org/officeDocument/2006/relationships/image" Target="../media/image47.png" /><Relationship Id="rId4" Type="http://schemas.openxmlformats.org/officeDocument/2006/relationships/image" Target="../media/image48.png" /><Relationship Id="rId5" Type="http://schemas.openxmlformats.org/officeDocument/2006/relationships/image" Target="../media/image45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8.xml" /><Relationship Id="rId3" Type="http://schemas.openxmlformats.org/officeDocument/2006/relationships/image" Target="../media/image45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9.xml" /><Relationship Id="rId3" Type="http://schemas.openxmlformats.org/officeDocument/2006/relationships/image" Target="../media/image49.pn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0.xml" /><Relationship Id="rId3" Type="http://schemas.openxmlformats.org/officeDocument/2006/relationships/image" Target="../media/image49.png" /><Relationship Id="rId4" Type="http://schemas.openxmlformats.org/officeDocument/2006/relationships/image" Target="../media/image50.jpe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1.xml" /><Relationship Id="rId3" Type="http://schemas.openxmlformats.org/officeDocument/2006/relationships/image" Target="../media/image51.png" /><Relationship Id="rId4" Type="http://schemas.openxmlformats.org/officeDocument/2006/relationships/image" Target="../media/image52.png" /><Relationship Id="rId5" Type="http://schemas.openxmlformats.org/officeDocument/2006/relationships/image" Target="../media/image49.pn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2.xml" /><Relationship Id="rId3" Type="http://schemas.openxmlformats.org/officeDocument/2006/relationships/image" Target="../media/image53.png" /><Relationship Id="rId4" Type="http://schemas.openxmlformats.org/officeDocument/2006/relationships/image" Target="../media/image54.png" /><Relationship Id="rId5" Type="http://schemas.openxmlformats.org/officeDocument/2006/relationships/image" Target="../media/image49.pn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3.xml" /><Relationship Id="rId3" Type="http://schemas.openxmlformats.org/officeDocument/2006/relationships/image" Target="../media/image55.png" /><Relationship Id="rId4" Type="http://schemas.openxmlformats.org/officeDocument/2006/relationships/image" Target="../media/image56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4.xml" /><Relationship Id="rId3" Type="http://schemas.openxmlformats.org/officeDocument/2006/relationships/image" Target="../media/image57.png" /><Relationship Id="rId4" Type="http://schemas.openxmlformats.org/officeDocument/2006/relationships/image" Target="../media/image56.jpeg" /><Relationship Id="rId5" Type="http://schemas.openxmlformats.org/officeDocument/2006/relationships/image" Target="../media/image58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5.xml" /><Relationship Id="rId3" Type="http://schemas.openxmlformats.org/officeDocument/2006/relationships/image" Target="../media/image59.png" /><Relationship Id="rId4" Type="http://schemas.openxmlformats.org/officeDocument/2006/relationships/image" Target="../media/image5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6.xml" /><Relationship Id="rId3" Type="http://schemas.openxmlformats.org/officeDocument/2006/relationships/image" Target="../media/image60.png" /><Relationship Id="rId4" Type="http://schemas.openxmlformats.org/officeDocument/2006/relationships/image" Target="../media/image56.jpe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7.xml" /><Relationship Id="rId3" Type="http://schemas.openxmlformats.org/officeDocument/2006/relationships/image" Target="../media/image56.jpe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8.xml" /><Relationship Id="rId3" Type="http://schemas.openxmlformats.org/officeDocument/2006/relationships/image" Target="../media/image56.jpe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9.xml" /><Relationship Id="rId3" Type="http://schemas.openxmlformats.org/officeDocument/2006/relationships/image" Target="../media/image61.png" /><Relationship Id="rId4" Type="http://schemas.openxmlformats.org/officeDocument/2006/relationships/image" Target="../media/image62.jpeg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0.xml" /><Relationship Id="rId3" Type="http://schemas.openxmlformats.org/officeDocument/2006/relationships/image" Target="../media/image62.jpeg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1.xml" /><Relationship Id="rId3" Type="http://schemas.openxmlformats.org/officeDocument/2006/relationships/image" Target="../media/image63.png" /><Relationship Id="rId4" Type="http://schemas.openxmlformats.org/officeDocument/2006/relationships/image" Target="../media/image62.jpe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2.xml" /><Relationship Id="rId3" Type="http://schemas.openxmlformats.org/officeDocument/2006/relationships/image" Target="../media/image64.png" /><Relationship Id="rId4" Type="http://schemas.openxmlformats.org/officeDocument/2006/relationships/image" Target="../media/image62.jpeg" /><Relationship Id="rId5" Type="http://schemas.openxmlformats.org/officeDocument/2006/relationships/image" Target="../media/image65.png" /><Relationship Id="rId6" Type="http://schemas.openxmlformats.org/officeDocument/2006/relationships/image" Target="../media/image66.pn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3.xml" /><Relationship Id="rId3" Type="http://schemas.openxmlformats.org/officeDocument/2006/relationships/image" Target="../media/image62.jpe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4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5.xml" /><Relationship Id="rId3" Type="http://schemas.openxmlformats.org/officeDocument/2006/relationships/image" Target="../media/image67.png" /><Relationship Id="rId4" Type="http://schemas.openxmlformats.org/officeDocument/2006/relationships/image" Target="../media/image6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pn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6.xml" /><Relationship Id="rId3" Type="http://schemas.openxmlformats.org/officeDocument/2006/relationships/image" Target="../media/image68.jpe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7.xml" /><Relationship Id="rId3" Type="http://schemas.openxmlformats.org/officeDocument/2006/relationships/image" Target="../media/image69.png" /><Relationship Id="rId4" Type="http://schemas.openxmlformats.org/officeDocument/2006/relationships/image" Target="../media/image68.jpe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8.xml" /><Relationship Id="rId3" Type="http://schemas.openxmlformats.org/officeDocument/2006/relationships/image" Target="../media/image70.png" /><Relationship Id="rId4" Type="http://schemas.openxmlformats.org/officeDocument/2006/relationships/image" Target="../media/image68.jpeg" /><Relationship Id="rId5" Type="http://schemas.openxmlformats.org/officeDocument/2006/relationships/image" Target="../media/image71.png" /><Relationship Id="rId6" Type="http://schemas.openxmlformats.org/officeDocument/2006/relationships/image" Target="../media/image72.png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9.xml" /><Relationship Id="rId3" Type="http://schemas.openxmlformats.org/officeDocument/2006/relationships/image" Target="../media/image73.png" /><Relationship Id="rId4" Type="http://schemas.openxmlformats.org/officeDocument/2006/relationships/image" Target="../media/image74.png" /><Relationship Id="rId5" Type="http://schemas.openxmlformats.org/officeDocument/2006/relationships/image" Target="../media/image68.jpe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0.xml" /><Relationship Id="rId3" Type="http://schemas.openxmlformats.org/officeDocument/2006/relationships/image" Target="../media/image75.png" /><Relationship Id="rId4" Type="http://schemas.openxmlformats.org/officeDocument/2006/relationships/image" Target="../media/image76.jpeg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1.xml" /><Relationship Id="rId3" Type="http://schemas.openxmlformats.org/officeDocument/2006/relationships/image" Target="../media/image76.jpeg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2.xml" /><Relationship Id="rId3" Type="http://schemas.openxmlformats.org/officeDocument/2006/relationships/image" Target="../media/image77.png" /><Relationship Id="rId4" Type="http://schemas.openxmlformats.org/officeDocument/2006/relationships/image" Target="../media/image76.jpeg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6.jpeg" /><Relationship Id="rId3" Type="http://schemas.openxmlformats.org/officeDocument/2006/relationships/image" Target="../media/image78.png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3.xml" /><Relationship Id="rId3" Type="http://schemas.openxmlformats.org/officeDocument/2006/relationships/image" Target="../media/image79.png" /><Relationship Id="rId4" Type="http://schemas.openxmlformats.org/officeDocument/2006/relationships/image" Target="../media/image76.jpeg" /><Relationship Id="rId5" Type="http://schemas.openxmlformats.org/officeDocument/2006/relationships/image" Target="../media/image80.jpeg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4.xml" /><Relationship Id="rId3" Type="http://schemas.openxmlformats.org/officeDocument/2006/relationships/image" Target="../media/image81.png" /><Relationship Id="rId4" Type="http://schemas.openxmlformats.org/officeDocument/2006/relationships/image" Target="../media/image82.png" /><Relationship Id="rId5" Type="http://schemas.openxmlformats.org/officeDocument/2006/relationships/image" Target="../media/image7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fa0318c84.fixed?vcp=1&amp;pid=ebfead04e&amp;color=0,0,0&amp;vtp=1&amp;bbb=1" title=""/>
          <p:cNvSpPr/>
          <p:nvPr/>
        </p:nvSpPr>
        <p:spPr>
          <a:xfrm>
            <a:off x="3175" y="1773682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第二轮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专题突破</a:t>
            </a:r>
            <a:endParaRPr lang="en-US" altLang="zh-CN" sz="5500"/>
          </a:p>
        </p:txBody>
      </p:sp>
      <p:sp>
        <p:nvSpPr>
          <p:cNvPr id="3" name="C_3#fa0318c84.fixed?vcp=1&amp;pid=ebfead04e&amp;color=0,0,0&amp;vtp=1&amp;bbb=1" title=""/>
          <p:cNvSpPr/>
          <p:nvPr/>
        </p:nvSpPr>
        <p:spPr>
          <a:xfrm>
            <a:off x="3175" y="2834386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专题突破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能力提升</a:t>
            </a:r>
            <a:endParaRPr lang="en-US" altLang="zh-CN" sz="5500"/>
          </a:p>
        </p:txBody>
      </p:sp>
      <p:sp>
        <p:nvSpPr>
          <p:cNvPr id="4" name="C_3_BD#fa0318c84.fixed?vcp=1&amp;pid=ebfead04e&amp;color=0,0,0&amp;vtp=1&amp;bbb=1" title=""/>
          <p:cNvSpPr/>
          <p:nvPr/>
        </p:nvSpPr>
        <p:spPr>
          <a:xfrm>
            <a:off x="3175" y="3767074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第31讲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探究类实验专题</a:t>
            </a:r>
            <a:endParaRPr lang="en-US" altLang="zh-CN" sz="5500"/>
          </a:p>
        </p:txBody>
      </p:sp>
      <p:sp>
        <p:nvSpPr>
          <p:cNvPr id="5" name="C_3#fa0318c84" title=""/>
          <p:cNvSpPr/>
          <p:nvPr/>
        </p:nvSpPr>
        <p:spPr>
          <a:xfrm>
            <a:off x="1959991" y="4800346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5_1#d7309fa9e?vcp=1&amp;vop=1&amp;vis=1&amp;pid=71365cdf4&amp;color=0,0,0&amp;vtp=1&amp;bt=1&amp;bbb=1&amp;hb=1" title=""/>
          <p:cNvSpPr/>
          <p:nvPr/>
        </p:nvSpPr>
        <p:spPr>
          <a:xfrm>
            <a:off x="932688" y="722377"/>
            <a:ext cx="10323576" cy="2480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如图31-1乙是某次实验时观察到的现象，生活中的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（选填“放大镜”“投影仪”或“照相机”）就是利用这一原理制成的。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保持凸透镜不动，把蜡烛向右移动一段距离，若要想在光屏上再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次得到清晰的像，则应该把光屏向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（选填“左”或“右”）移动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一段距离，像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（选填“变大”“变小”或“不变”）。</a:t>
            </a:r>
            <a:endParaRPr lang="en-US" altLang="zh-CN" sz="2800"/>
          </a:p>
        </p:txBody>
      </p:sp>
      <p:sp>
        <p:nvSpPr>
          <p:cNvPr id="3" name="QB_6_AN.6_1#d7309fa9e.blank?vcp=1&amp;vop=1&amp;vis=1&amp;pid=71365cdf4&amp;color=0,0,0&amp;vpa=2&amp;vtp=1&amp;bbb=1" title=""/>
          <p:cNvSpPr/>
          <p:nvPr/>
        </p:nvSpPr>
        <p:spPr>
          <a:xfrm>
            <a:off x="9631395" y="684467"/>
            <a:ext cx="1330325" cy="467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照相机</a:t>
            </a:r>
            <a:endParaRPr lang="en-US" altLang="zh-CN" sz="2800"/>
          </a:p>
        </p:txBody>
      </p:sp>
      <p:sp>
        <p:nvSpPr>
          <p:cNvPr id="4" name="QB_6_AN.7_1#d7309fa9e.blank?vcp=1&amp;vop=1&amp;vis=1&amp;pid=71365cdf4&amp;color=0,0,0&amp;vpa=3&amp;vtp=1" title=""/>
          <p:cNvSpPr/>
          <p:nvPr/>
        </p:nvSpPr>
        <p:spPr>
          <a:xfrm>
            <a:off x="6300819" y="2208468"/>
            <a:ext cx="615950" cy="467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  <p:sp>
        <p:nvSpPr>
          <p:cNvPr id="5" name="QB_6_AN.9_1#d7309fa9e.blank?vcp=1&amp;vop=1&amp;vis=1&amp;pid=71365cdf4&amp;color=0,0,0&amp;vpa=4&amp;vtp=1&amp;bbb=1" title=""/>
          <p:cNvSpPr/>
          <p:nvPr/>
        </p:nvSpPr>
        <p:spPr>
          <a:xfrm>
            <a:off x="3086131" y="2697354"/>
            <a:ext cx="973138" cy="448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变大</a:t>
            </a:r>
            <a:endParaRPr lang="en-US" altLang="zh-CN" sz="2800"/>
          </a:p>
        </p:txBody>
      </p:sp>
      <p:pic>
        <p:nvPicPr>
          <p:cNvPr id="6" name="QB_6_BD.8_1#d7309fa9e?iti=3&amp;vcp=1&amp;vop=1&amp;vis=1&amp;visfb=1&amp;pid=71365cdf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5871" y="3334640"/>
            <a:ext cx="6588067" cy="16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8_2#d7309fa9e?iti=3&amp;vcp=1&amp;vop=1&amp;vis=1&amp;visfb=1&amp;pid=71365cdf4&amp;color=0,0,0&amp;vtp=1&amp;bbb=1" title=""/>
          <p:cNvSpPr/>
          <p:nvPr/>
        </p:nvSpPr>
        <p:spPr>
          <a:xfrm>
            <a:off x="5544598" y="5156989"/>
            <a:ext cx="10906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</a:t>
            </a:r>
            <a:endParaRPr lang="en-US" altLang="zh-CN" sz="2800"/>
          </a:p>
        </p:txBody>
      </p:sp>
      <p:sp>
        <p:nvSpPr>
          <p:cNvPr id="8" name="QB_6_EX.10_1#d7309fa9e?vcp=1&amp;vop=1&amp;vis=1&amp;pid=71365cdf4&amp;color=0,0,0&amp;vtp=1&amp;bbb=1" title=""/>
          <p:cNvSpPr/>
          <p:nvPr/>
        </p:nvSpPr>
        <p:spPr>
          <a:xfrm>
            <a:off x="932688" y="5690134"/>
            <a:ext cx="10323576" cy="4584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分析：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考查凸透镜成像的特点及应用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11_1#ffd8c3ff3?vcp=1&amp;vop=1&amp;vis=1&amp;pid=71365cdf4&amp;color=0,0,0&amp;vtp=1&amp;bt=1&amp;bbb=1&amp;hb=1" title=""/>
          <p:cNvSpPr/>
          <p:nvPr/>
        </p:nvSpPr>
        <p:spPr>
          <a:xfrm>
            <a:off x="932688" y="720000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实验时，光屏上得到了蜡烛清晰的像，一位同学不小心在凸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透镜上溅了一滴墨水，光屏上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（选填“有”或“没有”）小墨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点的像或影子。</a:t>
            </a:r>
            <a:endParaRPr lang="en-US" altLang="zh-CN" sz="2800"/>
          </a:p>
        </p:txBody>
      </p:sp>
      <p:sp>
        <p:nvSpPr>
          <p:cNvPr id="3" name="QB_6_AN.12_1#ffd8c3ff3.blank?vcp=1&amp;vop=1&amp;vis=1&amp;pid=71365cdf4&amp;color=0,0,0&amp;vpa=5&amp;vtp=1&amp;bbb=1" title=""/>
          <p:cNvSpPr/>
          <p:nvPr/>
        </p:nvSpPr>
        <p:spPr>
          <a:xfrm>
            <a:off x="5586444" y="1337220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没有</a:t>
            </a:r>
            <a:endParaRPr lang="en-US" altLang="zh-CN" sz="2800"/>
          </a:p>
        </p:txBody>
      </p:sp>
      <p:pic>
        <p:nvPicPr>
          <p:cNvPr id="4" name="QB_6_BD.11_2#ffd8c3ff3?iti=4&amp;vcp=1&amp;vop=1&amp;vis=1&amp;visfb=1&amp;pid=71365cdf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7984" y="2698152"/>
            <a:ext cx="7872984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1_3#ffd8c3ff3?iti=4&amp;vcp=1&amp;vop=1&amp;vis=1&amp;visfb=1&amp;pid=71365cdf4&amp;color=0,0,0&amp;vtp=1&amp;bbb=1" title=""/>
          <p:cNvSpPr/>
          <p:nvPr/>
        </p:nvSpPr>
        <p:spPr>
          <a:xfrm>
            <a:off x="5549170" y="485512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</a:t>
            </a:r>
            <a:endParaRPr lang="en-US" altLang="zh-CN" sz="2800"/>
          </a:p>
        </p:txBody>
      </p:sp>
      <p:sp>
        <p:nvSpPr>
          <p:cNvPr id="6" name="QB_6_EX.13_1#ffd8c3ff3?vcp=1&amp;vop=1&amp;vis=1&amp;pid=71365cdf4&amp;color=0,0,0&amp;vtp=1&amp;bbb=1" title=""/>
          <p:cNvSpPr/>
          <p:nvPr/>
        </p:nvSpPr>
        <p:spPr>
          <a:xfrm>
            <a:off x="932688" y="5493930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分析：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考查考生操作实验的观察能力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14_1#282f15996?vcp=1&amp;vop=1&amp;vis=1&amp;pid=71365cdf4&amp;color=0,0,0&amp;vtp=1&amp;bt=1&amp;bbb=1&amp;hb=1" title=""/>
          <p:cNvSpPr/>
          <p:nvPr/>
        </p:nvSpPr>
        <p:spPr>
          <a:xfrm>
            <a:off x="932688" y="720000"/>
            <a:ext cx="10323576" cy="1464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将近视眼镜片放在蜡烛与凸透镜之间，光屏上原来清晰的像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变模糊了。使光屏远离透镜，又能在光屏上看到蜡烛清晰的像，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这说明近视眼镜对光线有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（选填“会聚”或“发散”）作用。</a:t>
            </a:r>
            <a:endParaRPr lang="en-US" altLang="zh-CN" sz="2800"/>
          </a:p>
        </p:txBody>
      </p:sp>
      <p:sp>
        <p:nvSpPr>
          <p:cNvPr id="3" name="QB_6_AN.15_1#282f15996.blank?vcp=1&amp;vop=1&amp;vis=1&amp;pid=71365cdf4&amp;color=0,0,0&amp;vpa=6&amp;vtp=1&amp;bbb=1" title=""/>
          <p:cNvSpPr/>
          <p:nvPr/>
        </p:nvSpPr>
        <p:spPr>
          <a:xfrm>
            <a:off x="4872069" y="1678977"/>
            <a:ext cx="973138" cy="448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发散</a:t>
            </a:r>
            <a:endParaRPr lang="en-US" altLang="zh-CN" sz="2800"/>
          </a:p>
        </p:txBody>
      </p:sp>
      <p:pic>
        <p:nvPicPr>
          <p:cNvPr id="4" name="QB_6_BD.14_2#282f15996?iti=5&amp;vcp=1&amp;vop=1&amp;vis=1&amp;visfb=1&amp;pid=71365cdf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2002" y="2324011"/>
            <a:ext cx="8114092" cy="20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4_3#282f15996?iti=5&amp;vcp=1&amp;vop=1&amp;vis=1&amp;visfb=1&amp;pid=71365cdf4&amp;color=0,0,0&amp;vtp=1&amp;bbb=1" title=""/>
          <p:cNvSpPr/>
          <p:nvPr/>
        </p:nvSpPr>
        <p:spPr>
          <a:xfrm>
            <a:off x="5553742" y="4544188"/>
            <a:ext cx="10906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</a:t>
            </a:r>
            <a:endParaRPr lang="en-US" altLang="zh-CN" sz="2800"/>
          </a:p>
        </p:txBody>
      </p:sp>
      <p:sp>
        <p:nvSpPr>
          <p:cNvPr id="6" name="QB_6_EX.16_1#282f15996?vcp=1&amp;vop=1&amp;vis=1&amp;pid=71365cdf4&amp;color=0,0,0&amp;vtp=1&amp;bbb=1&amp;hb=1" title=""/>
          <p:cNvSpPr/>
          <p:nvPr/>
        </p:nvSpPr>
        <p:spPr>
          <a:xfrm>
            <a:off x="932688" y="5060696"/>
            <a:ext cx="10323576" cy="956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分析：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考查凹透镜对光线的作用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考生必须要把凸透镜成像的规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律了然于心才能轻松完成此题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17_1#bb3649168?iti=6&amp;htil=1&amp;vcp=1&amp;vop=1&amp;vis=1&amp;pid=7d20a489e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8777" y="720000"/>
            <a:ext cx="3633643" cy="15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17_2#bb3649168?iti=6&amp;htil=1&amp;vcp=1&amp;vop=1&amp;vis=1&amp;pid=7d20a489e&amp;color=0,0,0&amp;vtp=1&amp;bbb=1" title=""/>
          <p:cNvSpPr/>
          <p:nvPr/>
        </p:nvSpPr>
        <p:spPr>
          <a:xfrm>
            <a:off x="7480292" y="2445803"/>
            <a:ext cx="1090612" cy="50622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图31-2</a:t>
            </a:r>
            <a:endParaRPr lang="en-US" altLang="zh-CN" sz="2800"/>
          </a:p>
        </p:txBody>
      </p:sp>
      <p:sp>
        <p:nvSpPr>
          <p:cNvPr id="4" name="QO_5_BD.17_3#bb3649168?htil=1&amp;vcp=1&amp;vop=1&amp;vis=1&amp;pid=7d20a489e&amp;color=0,0,0&amp;vtp=1&amp;bt=1&amp;bbb=1&amp;hb=1&amp;hs=1" title=""/>
          <p:cNvSpPr/>
          <p:nvPr/>
        </p:nvSpPr>
        <p:spPr>
          <a:xfrm>
            <a:off x="932688" y="732699"/>
            <a:ext cx="5157216" cy="1629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某实验小组的同学们用图31-2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甲所示电路进行“探究电流与电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压的关系”实验。</a:t>
            </a:r>
            <a:endParaRPr lang="en-US" altLang="zh-CN" sz="2800"/>
          </a:p>
        </p:txBody>
      </p:sp>
      <p:graphicFrame>
        <p:nvGraphicFramePr>
          <p:cNvPr id="13" name="QO_5_BD.17_4#bb3649168?colgroup=4,4,4,4,2,4&amp;vcp=1&amp;vop=1&amp;vis=1&amp;pid=7d20a489e&amp;color=0,0,0&amp;vtp=1&amp;bbb=1&amp;hs=1" title=""/>
          <p:cNvGraphicFramePr>
            <a:graphicFrameLocks noGrp="1"/>
          </p:cNvGraphicFramePr>
          <p:nvPr/>
        </p:nvGraphicFramePr>
        <p:xfrm>
          <a:off x="932688" y="3726851"/>
          <a:ext cx="10259568" cy="1723074"/>
        </p:xfrm>
        <a:graphic>
          <a:graphicData uri="http://schemas.openxmlformats.org/drawingml/2006/table">
            <a:tbl>
              <a:tblPr/>
              <a:tblGrid>
                <a:gridCol w="1828800"/>
                <a:gridCol w="1810512"/>
                <a:gridCol w="1810512"/>
                <a:gridCol w="1810512"/>
                <a:gridCol w="1188720"/>
                <a:gridCol w="1810512"/>
              </a:tblGrid>
              <a:tr h="574358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实验次序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58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①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1.6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58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电流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𝑰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𝐀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0.28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0.40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QB_6_BD.18_1#852616b3b?vcp=1&amp;vop=1&amp;vis=1&amp;pid=bb3649168&amp;color=0,0,0&amp;vtp=1&amp;bbb=1" title=""/>
          <p:cNvSpPr/>
          <p:nvPr/>
        </p:nvSpPr>
        <p:spPr>
          <a:xfrm>
            <a:off x="932688" y="5581051"/>
            <a:ext cx="10323576" cy="5060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连接电路时，开关应该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7" name="QB_6_AN.19_1#852616b3b.blank?vcp=1&amp;vop=1&amp;vis=1&amp;pid=bb3649168&amp;color=0,0,0&amp;vpa=7&amp;vtp=1&amp;bbb=1" title=""/>
          <p:cNvSpPr/>
          <p:nvPr/>
        </p:nvSpPr>
        <p:spPr>
          <a:xfrm>
            <a:off x="5407056" y="5542761"/>
            <a:ext cx="973138" cy="5060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断开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20_1#d8af5c52d?iti=7&amp;htil=2&amp;vcp=1&amp;vop=1&amp;vis=1&amp;visfb=1&amp;pid=bb3649168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3249" y="1595977"/>
            <a:ext cx="5029200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20_2#d8af5c52d?iti=7&amp;htil=2&amp;vcp=1&amp;vop=1&amp;vis=1&amp;visfb=1&amp;pid=bb3649168&amp;color=0,0,0&amp;vtp=1&amp;bbb=1" title=""/>
          <p:cNvSpPr/>
          <p:nvPr/>
        </p:nvSpPr>
        <p:spPr>
          <a:xfrm>
            <a:off x="8152543" y="393582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图31-2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6_BD.20_3#d8af5c52d?htil=2&amp;vcp=1&amp;vop=1&amp;vis=1&amp;pid=bb3649168&amp;color=0,0,0&amp;vtp=1&amp;bt=1&amp;bbb=1&amp;hb=1&amp;hs=1" title=""/>
              <p:cNvSpPr/>
              <p:nvPr/>
            </p:nvSpPr>
            <p:spPr>
              <a:xfrm>
                <a:off x="932688" y="1577689"/>
                <a:ext cx="515721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闭合开关前，滑动变阻器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应该位于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”）端。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6_BD.20_3#d8af5c52d?htil=2&amp;vcp=1&amp;vop=1&amp;vis=1&amp;pid=bb3649168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77689"/>
                <a:ext cx="5157216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10" t="-19" r="-1226" b="-3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6_AN.21_1#d8af5c52d.blank?vcp=1&amp;vop=1&amp;vis=1&amp;pid=bb3649168&amp;color=0,0,0&amp;vpa=8&amp;vtp=1&amp;bbb=1" title=""/>
              <p:cNvSpPr/>
              <p:nvPr/>
            </p:nvSpPr>
            <p:spPr>
              <a:xfrm>
                <a:off x="3369501" y="2317781"/>
                <a:ext cx="4381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6_AN.21_1#d8af5c52d.blank?vcp=1&amp;vop=1&amp;vis=1&amp;pid=bb3649168&amp;color=0,0,0&amp;vpa=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501" y="2317781"/>
                <a:ext cx="438150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4" t="-8" r="44" b="-7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BD.22_1#446204200?htil=2&amp;vcp=1&amp;vop=1&amp;vis=1&amp;pid=bb3649168&amp;color=0,0,0&amp;vtp=1&amp;bbb=1&amp;hb=1&amp;hs=1" title=""/>
          <p:cNvSpPr/>
          <p:nvPr/>
        </p:nvSpPr>
        <p:spPr>
          <a:xfrm>
            <a:off x="932688" y="3428841"/>
            <a:ext cx="515721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闭合开关，同学们发现，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电流表没有示数，电压表示数接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7" name="QB_6_AN.23_1#446204200.blank?vcp=1&amp;vop=1&amp;vis=1&amp;pid=bb3649168&amp;color=0,0,0&amp;vpa=9&amp;vtp=1&amp;bbb=1" title=""/>
              <p:cNvSpPr/>
              <p:nvPr/>
            </p:nvSpPr>
            <p:spPr>
              <a:xfrm>
                <a:off x="5015072" y="4786344"/>
                <a:ext cx="2649538" cy="4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定值电阻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</a:t>
                </a:r>
                <a:endParaRPr lang="en-US" altLang="zh-CN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QB_6_AN.23_1#446204200.blank?vcp=1&amp;vop=1&amp;vis=1&amp;pid=bb3649168&amp;color=0,0,0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72" y="4786344"/>
                <a:ext cx="2649538" cy="420307"/>
              </a:xfrm>
              <a:prstGeom prst="rect">
                <a:avLst/>
              </a:prstGeom>
              <a:blipFill rotWithShape="1">
                <a:blip r:embed="rId6"/>
                <a:stretch>
                  <a:fillRect l="-18" t="-83" r="6" b="-5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6_BD.22_1#446204200?htil=2&amp;vcp=1&amp;vop=1&amp;vis=1&amp;pid=bb3649168&amp;color=0,0,0&amp;vtp=1&amp;bbb=1&amp;hb=1&amp;hs=1" title=""/>
          <p:cNvSpPr/>
          <p:nvPr/>
        </p:nvSpPr>
        <p:spPr>
          <a:xfrm>
            <a:off x="935991" y="4707604"/>
            <a:ext cx="1032001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近电源电压，原因可能是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24_1#7f7dc3a8d?iti=8&amp;htil=3&amp;vcp=1&amp;vop=1&amp;vis=1&amp;visfb=1&amp;pid=bb3649168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8776" y="1240282"/>
            <a:ext cx="5029200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24_2#7f7dc3a8d?iti=8&amp;htil=3&amp;vcp=1&amp;vop=1&amp;vis=1&amp;visfb=1&amp;pid=bb3649168&amp;color=0,0,0&amp;vtp=1&amp;bbb=1" title=""/>
          <p:cNvSpPr/>
          <p:nvPr/>
        </p:nvSpPr>
        <p:spPr>
          <a:xfrm>
            <a:off x="8178070" y="358013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图31-2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6_BD.24_3#7f7dc3a8d?htil=3&amp;vcp=1&amp;vop=1&amp;vis=1&amp;pid=bb3649168&amp;color=0,0,0&amp;vtp=1&amp;bt=1&amp;bbb=1&amp;hb=1&amp;hs=1" title=""/>
              <p:cNvSpPr/>
              <p:nvPr/>
            </p:nvSpPr>
            <p:spPr>
              <a:xfrm>
                <a:off x="932688" y="1221994"/>
                <a:ext cx="515721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实验中通过调节滑动变阻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器滑片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，测出通过定值电阻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不同电流和对应的电压值如上表，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表格中空白①应填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第4次实验电流表示数如图31-2乙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6_BD.24_3#7f7dc3a8d?htil=3&amp;vcp=1&amp;vop=1&amp;vis=1&amp;pid=bb3649168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1994"/>
                <a:ext cx="515721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10" t="-8" r="-5893" b="-2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6_AN.25_1#7f7dc3a8d.blank?vcp=1&amp;vop=1&amp;vis=1&amp;pid=bb3649168&amp;color=0,0,0&amp;vpa=10&amp;vtp=1&amp;bbb=1" title=""/>
              <p:cNvSpPr/>
              <p:nvPr/>
            </p:nvSpPr>
            <p:spPr>
              <a:xfrm>
                <a:off x="3814001" y="3249930"/>
                <a:ext cx="1558925" cy="4185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B_6_AN.25_1#7f7dc3a8d.blank?vcp=1&amp;vop=1&amp;vis=1&amp;pid=bb3649168&amp;color=0,0,0&amp;vpa=1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001" y="3249930"/>
                <a:ext cx="1558925" cy="418529"/>
              </a:xfrm>
              <a:prstGeom prst="rect">
                <a:avLst/>
              </a:prstGeom>
              <a:blipFill rotWithShape="1">
                <a:blip r:embed="rId5"/>
                <a:stretch>
                  <a:fillRect l="-12" r="12" b="-9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26_1#7f7dc3a8d.blank?vcp=1&amp;vop=1&amp;vis=1&amp;pid=bb3649168&amp;color=0,0,0&amp;vpa=11&amp;vtp=1&amp;bbb=1" title=""/>
          <p:cNvSpPr/>
          <p:nvPr/>
        </p:nvSpPr>
        <p:spPr>
          <a:xfrm>
            <a:off x="4837272" y="4398454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0.36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QB_6_AN.27_1#7f7dc3a8d.blank?vcp=1&amp;vop=1&amp;vis=1&amp;pid=bb3649168&amp;color=0,0,0&amp;vpa=12&amp;vtp=1&amp;bbb=1" title=""/>
          <p:cNvSpPr/>
          <p:nvPr/>
        </p:nvSpPr>
        <p:spPr>
          <a:xfrm>
            <a:off x="2451259" y="5025199"/>
            <a:ext cx="561657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在电阻一定时，电流与电压成正比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QB_6_BD.24_3#7f7dc3a8d?htil=3&amp;vcp=1&amp;vop=1&amp;vis=1&amp;pid=bb3649168&amp;color=0,0,0&amp;vtp=1&amp;bt=1&amp;bbb=1&amp;hb=1&amp;hs=1" title=""/>
          <p:cNvSpPr/>
          <p:nvPr/>
        </p:nvSpPr>
        <p:spPr>
          <a:xfrm>
            <a:off x="935991" y="4428934"/>
            <a:ext cx="1032001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所示，此时电流表示数为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A，通过分析表中的数据能够得出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的结论是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EX.28_1#bb3649168?vcp=1&amp;vop=1&amp;vis=1&amp;pid=7d20a489e&amp;color=0,0,0&amp;vtp=1&amp;bt=1&amp;bbb=1&amp;hb=1" title=""/>
          <p:cNvSpPr/>
          <p:nvPr/>
        </p:nvSpPr>
        <p:spPr>
          <a:xfrm>
            <a:off x="932688" y="2185384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分析：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本实验考查电学实验操作的规范性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连接电路时开关要断开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滑片处于阻值最大处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考查对电路故障的分析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电流表没有示数基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本可认为电路故障为断路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结合电压表示数接近电源电压可判定定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值电阻断路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考查应用控制变量法探究实验结论的正确表述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 spc="-5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7d8beda1a.fixed?vcp=1&amp;pid=fa0318c8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7d8beda1a.fixed?vcp=1&amp;pid=fa0318c8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限时训练</a:t>
            </a:r>
            <a:endParaRPr lang="en-US" altLang="zh-CN" sz="7200"/>
          </a:p>
        </p:txBody>
      </p:sp>
      <p:sp>
        <p:nvSpPr>
          <p:cNvPr id="4" name="C_4#7d8beda1a.fixed?vcp=1&amp;pid=fa0318c8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596b4d823?vcp=1&amp;pid=7d8beda1a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一、探究水在沸腾前后温度变化的特点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O_6_BD.29_1#9cb37233f?vcp=1&amp;vop=1&amp;vis=1&amp;pid=596b4d823&amp;color=0,0,0&amp;vtp=1&amp;bbb=1&amp;hb=1" title=""/>
              <p:cNvSpPr/>
              <p:nvPr/>
            </p:nvSpPr>
            <p:spPr>
              <a:xfrm>
                <a:off x="932688" y="1344967"/>
                <a:ext cx="10323576" cy="11900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（2025·长沙）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图31-3甲是小星改进后的探究水沸腾时温度变化特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点的实验装置，其中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管开口。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O_6_BD.29_1#9cb37233f?vcp=1&amp;vop=1&amp;vis=1&amp;pid=596b4d82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44967"/>
                <a:ext cx="10323576" cy="1190054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-1000" b="-6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6_BD.29_2#9cb37233f?iti=9&amp;vcp=1&amp;vop=1&amp;vis=1&amp;pid=596b4d82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3318" y="2672696"/>
            <a:ext cx="4656201" cy="22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29_3#9cb37233f?iti=9&amp;vcp=1&amp;vop=1&amp;vis=1&amp;pid=596b4d823&amp;color=0,0,0&amp;vtp=1&amp;bbb=1" title=""/>
          <p:cNvSpPr/>
          <p:nvPr/>
        </p:nvSpPr>
        <p:spPr>
          <a:xfrm>
            <a:off x="5549170" y="4940744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图31-3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B_7_BD.30_1#af510edf1?vcp=1&amp;vop=1&amp;vis=1&amp;pid=9cb37233f&amp;color=0,0,0&amp;vtp=1&amp;bbb=1" title=""/>
              <p:cNvSpPr/>
              <p:nvPr/>
            </p:nvSpPr>
            <p:spPr>
              <a:xfrm>
                <a:off x="932688" y="5574818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图甲中温度计的示数为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B_7_BD.30_1#af510edf1?vcp=1&amp;vop=1&amp;vis=1&amp;pid=9cb37233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574818"/>
                <a:ext cx="10323576" cy="563182"/>
              </a:xfrm>
              <a:prstGeom prst="rect">
                <a:avLst/>
              </a:prstGeom>
              <a:blipFill rotWithShape="1">
                <a:blip r:embed="rId5"/>
                <a:stretch>
                  <a:fillRect l="-5" t="-27" r="2" b="-1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7_AN.31_1#af510edf1.blank?vcp=1&amp;vop=1&amp;vis=1&amp;pid=9cb37233f&amp;color=0,0,0&amp;vpa=13&amp;vtp=1&amp;bbb=1" title=""/>
          <p:cNvSpPr/>
          <p:nvPr/>
        </p:nvSpPr>
        <p:spPr>
          <a:xfrm>
            <a:off x="5407056" y="5532908"/>
            <a:ext cx="6143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96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32_1#2daf31d18?vcp=1&amp;vop=1&amp;vis=1&amp;pid=9cb37233f&amp;color=0,0,0&amp;vtp=1&amp;bbb=1&amp;hb=1" title=""/>
          <p:cNvSpPr/>
          <p:nvPr/>
        </p:nvSpPr>
        <p:spPr>
          <a:xfrm>
            <a:off x="932688" y="157637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小星根据实验数据绘制了温度随时间变化的图像如图31-3乙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所示。他观察到水从第5分钟开始沸腾，由图可知，水在沸腾时温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度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B_7_BD.34_1#002e1b4f2?vcp=1&amp;vop=1&amp;vis=1&amp;pid=9cb37233f&amp;color=0,0,0&amp;vtp=1&amp;bbb=1&amp;hb=1" title=""/>
              <p:cNvSpPr/>
              <p:nvPr/>
            </p:nvSpPr>
            <p:spPr>
              <a:xfrm>
                <a:off x="932688" y="343447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小星在水沸腾后撤去酒精灯，水停止沸腾后，在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管口连接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抽气泵抽气使烧瓶内气压减小，水再次沸腾。由此可知，水的沸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点随气压的减小而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B_7_BD.34_1#002e1b4f2?vcp=1&amp;vop=1&amp;vis=1&amp;pid=9cb37233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34474"/>
                <a:ext cx="10323576" cy="1849057"/>
              </a:xfrm>
              <a:prstGeom prst="rect">
                <a:avLst/>
              </a:prstGeom>
              <a:blipFill rotWithShape="1">
                <a:blip r:embed="rId2"/>
                <a:stretch>
                  <a:fillRect l="-5" t="-21" r="2" b="-3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7_AN.33_1#2daf31d18.blank?vcp=1&amp;vop=1&amp;vis=1&amp;pid=9cb37233f&amp;color=0,0,0&amp;vpa=14&amp;vtp=1&amp;bbb=1" title=""/>
          <p:cNvSpPr/>
          <p:nvPr/>
        </p:nvSpPr>
        <p:spPr>
          <a:xfrm>
            <a:off x="1300195" y="282033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不变</a:t>
            </a:r>
            <a:endParaRPr lang="en-US" altLang="zh-CN" sz="2800"/>
          </a:p>
        </p:txBody>
      </p:sp>
      <p:sp>
        <p:nvSpPr>
          <p:cNvPr id="5" name="QB_7_AN.35_1#002e1b4f2.blank?vcp=1&amp;vop=1&amp;vis=1&amp;pid=9cb37233f&amp;color=0,0,0&amp;vpa=15&amp;vtp=1&amp;bbb=1" title=""/>
          <p:cNvSpPr/>
          <p:nvPr/>
        </p:nvSpPr>
        <p:spPr>
          <a:xfrm>
            <a:off x="3800506" y="467843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降低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fa0318c84?lid=7d8beda1a&amp;cid=7d8beda1a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432304"/>
            <a:ext cx="612648" cy="612648"/>
          </a:xfrm>
          <a:prstGeom prst="rect">
            <a:avLst/>
          </a:prstGeom>
        </p:spPr>
      </p:pic>
      <p:sp>
        <p:nvSpPr>
          <p:cNvPr id="3" name="C_1#目录1:fa0318c84?lid=7d8beda1a&amp;cid=7d8beda1a&amp;vtp=1&amp;bbb=1" title="">
            <a:hlinkClick r:id="rId4" action="ppaction://hlinksldjump"/>
          </p:cNvPr>
          <p:cNvSpPr/>
          <p:nvPr/>
        </p:nvSpPr>
        <p:spPr>
          <a:xfrm>
            <a:off x="6309360" y="243230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fa0318c84?lid=7d8beda1a&amp;cid=7d8beda1a&amp;vtp=1&amp;bbb=1" title="">
            <a:hlinkClick r:id="rId4" action="ppaction://hlinksldjump"/>
          </p:cNvPr>
          <p:cNvSpPr/>
          <p:nvPr/>
        </p:nvSpPr>
        <p:spPr>
          <a:xfrm>
            <a:off x="7095744" y="245059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限时训练</a:t>
            </a:r>
            <a:endParaRPr lang="en-US" altLang="zh-CN" sz="2800"/>
          </a:p>
        </p:txBody>
      </p:sp>
      <p:pic>
        <p:nvPicPr>
          <p:cNvPr id="5" name="C_1#目录1:fa0318c84?lid=570de41f8&amp;cid=570de41f8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236976"/>
            <a:ext cx="612648" cy="612648"/>
          </a:xfrm>
          <a:prstGeom prst="rect">
            <a:avLst/>
          </a:prstGeom>
        </p:spPr>
      </p:pic>
      <p:sp>
        <p:nvSpPr>
          <p:cNvPr id="6" name="C_1#目录1:fa0318c84?lid=570de41f8&amp;cid=570de41f8&amp;vtp=1&amp;bbb=1" title="">
            <a:hlinkClick r:id="rId5" action="ppaction://hlinksldjump"/>
          </p:cNvPr>
          <p:cNvSpPr/>
          <p:nvPr/>
        </p:nvSpPr>
        <p:spPr>
          <a:xfrm>
            <a:off x="6309360" y="323697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fa0318c84?lid=570de41f8&amp;cid=570de41f8&amp;vtp=1&amp;bbb=1" title="">
            <a:hlinkClick r:id="rId5" action="ppaction://hlinksldjump"/>
          </p:cNvPr>
          <p:cNvSpPr/>
          <p:nvPr/>
        </p:nvSpPr>
        <p:spPr>
          <a:xfrm>
            <a:off x="7095744" y="325526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sp>
        <p:nvSpPr>
          <p:cNvPr id="8" name="O_0#目录1:fa0318c84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9" name="O_0#目录1:fa0318c84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0" name="O_0#目录1:fa0318c84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12d65946a?vcp=1&amp;pid=7d8beda1a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二、探究滑动摩擦力大小与哪些因素有关</a:t>
            </a:r>
            <a:endParaRPr lang="en-US" altLang="zh-CN" sz="2800"/>
          </a:p>
        </p:txBody>
      </p:sp>
      <p:sp>
        <p:nvSpPr>
          <p:cNvPr id="3" name="QO_6_BD.36_1#67f6ccc34?vcp=1&amp;vop=1&amp;vis=1&amp;pid=12d65946a&amp;color=0,0,0&amp;vtp=1&amp;bbb=1&amp;hb=1" title=""/>
          <p:cNvSpPr/>
          <p:nvPr/>
        </p:nvSpPr>
        <p:spPr>
          <a:xfrm>
            <a:off x="932688" y="1344967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（2025·清远市模拟）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如图31-4所示的是探究“滑动摩擦力的大小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与哪些因素有关”的实验。（图甲、乙、丙中木板材料相同，图甲、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乙中木板更光滑）</a:t>
            </a:r>
            <a:endParaRPr lang="en-US" altLang="zh-CN" sz="2800"/>
          </a:p>
        </p:txBody>
      </p:sp>
      <p:pic>
        <p:nvPicPr>
          <p:cNvPr id="4" name="QO_6_BD.36_2#67f6ccc34?iti=10&amp;vcp=1&amp;vop=1&amp;vis=1&amp;pid=12d65946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3324389"/>
            <a:ext cx="102778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36_3#67f6ccc34?iti=10&amp;vcp=1&amp;vop=1&amp;vis=1&amp;pid=12d65946a&amp;color=0,0,0&amp;vtp=1&amp;bbb=1" title=""/>
          <p:cNvSpPr/>
          <p:nvPr/>
        </p:nvSpPr>
        <p:spPr>
          <a:xfrm>
            <a:off x="5553742" y="550878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37_1#11682b872?vcp=1&amp;vop=1&amp;vis=1&amp;pid=67f6ccc34&amp;color=0,0,0&amp;vtp=1&amp;bt=1&amp;bbb=1&amp;hb=1" title=""/>
          <p:cNvSpPr/>
          <p:nvPr/>
        </p:nvSpPr>
        <p:spPr>
          <a:xfrm>
            <a:off x="932688" y="1404842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实验前要把弹簧测力计在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（选填“水平”或“竖直”）方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向上调零。</a:t>
            </a:r>
            <a:endParaRPr lang="en-US" altLang="zh-CN" sz="2800"/>
          </a:p>
        </p:txBody>
      </p:sp>
      <p:sp>
        <p:nvSpPr>
          <p:cNvPr id="3" name="QB_7_AN.38_1#11682b872.blank?vcp=1&amp;vop=1&amp;vis=1&amp;pid=67f6ccc34&amp;color=0,0,0&amp;vpa=16&amp;vtp=1&amp;bbb=1" title=""/>
          <p:cNvSpPr/>
          <p:nvPr/>
        </p:nvSpPr>
        <p:spPr>
          <a:xfrm>
            <a:off x="5764244" y="1374362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水平</a:t>
            </a:r>
            <a:endParaRPr lang="en-US" altLang="zh-CN" sz="2800"/>
          </a:p>
        </p:txBody>
      </p:sp>
      <p:pic>
        <p:nvPicPr>
          <p:cNvPr id="4" name="QB_7_BD.37_2#11682b872?iti=11&amp;vcp=1&amp;vop=1&amp;vis=1&amp;visfb=1&amp;pid=67f6ccc3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734151"/>
            <a:ext cx="102778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37_3#11682b872?iti=11&amp;vcp=1&amp;vop=1&amp;vis=1&amp;visfb=1&amp;pid=67f6ccc34&amp;color=0,0,0&amp;vtp=1&amp;bbb=1" title=""/>
          <p:cNvSpPr/>
          <p:nvPr/>
        </p:nvSpPr>
        <p:spPr>
          <a:xfrm>
            <a:off x="5553742" y="491855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39_1#db262cf03?vcp=1&amp;vop=1&amp;vis=1&amp;pid=67f6ccc34&amp;color=0,0,0&amp;vtp=1&amp;bt=1&amp;bbb=1&amp;hb=1" title=""/>
              <p:cNvSpPr/>
              <p:nvPr/>
            </p:nvSpPr>
            <p:spPr>
              <a:xfrm>
                <a:off x="932688" y="305149"/>
                <a:ext cx="10323576" cy="4439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将木块放在水平木板上，每次都用弹簧测力计沿水平方向拉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着木块做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运动，根据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条件可知，木块所受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的摩擦力等于弹簧测力计的示数；现利用如图甲所示的实验装置，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在下列两种操作中木块所受摩擦力的大小仍为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（选填字母）。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A.木块以更大的速度做匀速直线运动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B.木块保持静止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39_1#db262cf03?vcp=1&amp;vop=1&amp;vis=1&amp;pid=67f6ccc3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05149"/>
                <a:ext cx="10323576" cy="44398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1382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40_1#db262cf03.blank?vcp=1&amp;vop=1&amp;vis=1&amp;pid=67f6ccc34&amp;color=0,0,0&amp;vpa=17&amp;vtp=1&amp;bbb=1" title=""/>
          <p:cNvSpPr/>
          <p:nvPr/>
        </p:nvSpPr>
        <p:spPr>
          <a:xfrm>
            <a:off x="2371757" y="922369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匀速直线</a:t>
            </a:r>
            <a:endParaRPr lang="en-US" altLang="zh-CN" sz="2800"/>
          </a:p>
        </p:txBody>
      </p:sp>
      <p:sp>
        <p:nvSpPr>
          <p:cNvPr id="4" name="QB_7_AN.41_1#db262cf03.blank?vcp=1&amp;vop=1&amp;vis=1&amp;pid=67f6ccc34&amp;color=0,0,0&amp;vpa=18&amp;vtp=1&amp;bbb=1" title=""/>
          <p:cNvSpPr/>
          <p:nvPr/>
        </p:nvSpPr>
        <p:spPr>
          <a:xfrm>
            <a:off x="5935694" y="922369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二力平衡</a:t>
            </a:r>
            <a:endParaRPr lang="en-US" altLang="zh-CN" sz="2800"/>
          </a:p>
        </p:txBody>
      </p:sp>
      <p:sp>
        <p:nvSpPr>
          <p:cNvPr id="5" name="QB_7_AN.43_1#db262cf03.blank?vcp=1&amp;vop=1&amp;vis=1&amp;pid=67f6ccc34&amp;color=0,0,0&amp;vpa=19&amp;vtp=1" title=""/>
          <p:cNvSpPr/>
          <p:nvPr/>
        </p:nvSpPr>
        <p:spPr>
          <a:xfrm>
            <a:off x="9643014" y="2217769"/>
            <a:ext cx="515938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pic>
        <p:nvPicPr>
          <p:cNvPr id="6" name="QB_7_BD.42_1#db262cf03?iti=12&amp;vcp=1&amp;vop=1&amp;vis=1&amp;visfb=1&amp;pid=67f6ccc3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0384" y="4478084"/>
            <a:ext cx="6288183" cy="12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7_BD.42_2#db262cf03?iti=12&amp;vcp=1&amp;vop=1&amp;vis=1&amp;visfb=1&amp;pid=67f6ccc34&amp;color=0,0,0&amp;vtp=1&amp;bbb=1" title=""/>
          <p:cNvSpPr/>
          <p:nvPr/>
        </p:nvSpPr>
        <p:spPr>
          <a:xfrm>
            <a:off x="5553742" y="5824877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44_1#03e8ba9af?vcp=1&amp;vop=1&amp;vis=1&amp;pid=67f6ccc34&amp;color=0,0,0&amp;vtp=1&amp;bt=1&amp;bbb=1" title=""/>
              <p:cNvSpPr/>
              <p:nvPr/>
            </p:nvSpPr>
            <p:spPr>
              <a:xfrm>
                <a:off x="932688" y="1080008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如图乙实验过程中，砝码受到的摩擦力是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44_1#03e8ba9af?vcp=1&amp;vop=1&amp;vis=1&amp;pid=67f6ccc34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80008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90" r="2" b="-12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45_1#03e8ba9af.blank?vcp=1&amp;vop=1&amp;vis=1&amp;pid=67f6ccc34&amp;color=0,0,0&amp;vpa=20&amp;vtp=1" title=""/>
          <p:cNvSpPr/>
          <p:nvPr/>
        </p:nvSpPr>
        <p:spPr>
          <a:xfrm>
            <a:off x="8264557" y="1038098"/>
            <a:ext cx="4365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</a:t>
            </a:r>
            <a:endParaRPr lang="en-US" altLang="zh-CN" sz="2800"/>
          </a:p>
        </p:txBody>
      </p:sp>
      <p:pic>
        <p:nvPicPr>
          <p:cNvPr id="4" name="QB_7_BD.44_2#03e8ba9af?iti=13&amp;vcp=1&amp;vop=1&amp;vis=1&amp;visfb=1&amp;pid=67f6ccc3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1776222"/>
            <a:ext cx="102778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44_3#03e8ba9af?iti=13&amp;vcp=1&amp;vop=1&amp;vis=1&amp;visfb=1&amp;pid=67f6ccc34&amp;color=0,0,0&amp;vtp=1&amp;bbb=1" title=""/>
          <p:cNvSpPr/>
          <p:nvPr/>
        </p:nvSpPr>
        <p:spPr>
          <a:xfrm>
            <a:off x="5553742" y="396062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图31-4</a:t>
            </a:r>
            <a:endParaRPr lang="en-US" altLang="zh-CN" sz="2800"/>
          </a:p>
        </p:txBody>
      </p:sp>
      <p:sp>
        <p:nvSpPr>
          <p:cNvPr id="6" name="QB_7_BD.46_1#b32dcbd04?vcp=1&amp;vop=1&amp;vis=1&amp;pid=67f6ccc34&amp;color=0,0,0&amp;vtp=1&amp;bbb=1&amp;hb=1" title=""/>
          <p:cNvSpPr/>
          <p:nvPr/>
        </p:nvSpPr>
        <p:spPr>
          <a:xfrm>
            <a:off x="932688" y="460521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对比图乙、图丙两次实验的结果，你能得到的结论是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7" name="QB_7_AN.47_1#b32dcbd04.blank?vcp=1&amp;vop=1&amp;vis=1&amp;pid=67f6ccc34&amp;color=0,0,0&amp;vpa=21&amp;vtp=1&amp;bbb=1&amp;hb=1" title=""/>
          <p:cNvSpPr/>
          <p:nvPr/>
        </p:nvSpPr>
        <p:spPr>
          <a:xfrm>
            <a:off x="932689" y="4574730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在压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力一定时，接触面越粗糙，滑动摩擦力越大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48_1#9151b98a0?vcp=1&amp;vop=1&amp;vis=1&amp;pid=67f6ccc34&amp;color=0,0,0&amp;vtp=1&amp;bt=1&amp;bbb=1&amp;hb=1" title=""/>
              <p:cNvSpPr/>
              <p:nvPr/>
            </p:nvSpPr>
            <p:spPr>
              <a:xfrm>
                <a:off x="932688" y="1141952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（5）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为了使弹簧测力计示数稳定，小明对实验装置进行了改进，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如图丁所示。他用水平拉力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拉动长木板，待弹簧测力计示数稳定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后，木块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受到水平向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的摩擦力，大小为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48_1#9151b98a0?vcp=1&amp;vop=1&amp;vis=1&amp;pid=67f6ccc3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41952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-121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49_1#9151b98a0.blank?vcp=1&amp;vop=1&amp;vis=1&amp;pid=67f6ccc34&amp;color=0,0,0&amp;vpa=22&amp;vtp=1" title=""/>
          <p:cNvSpPr/>
          <p:nvPr/>
        </p:nvSpPr>
        <p:spPr>
          <a:xfrm>
            <a:off x="4381531" y="2385917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  <p:sp>
        <p:nvSpPr>
          <p:cNvPr id="4" name="QB_7_AN.51_1#9151b98a0.blank?vcp=1&amp;vop=1&amp;vis=1&amp;pid=67f6ccc34&amp;color=0,0,0&amp;vpa=23&amp;vtp=1&amp;bbb=1" title=""/>
          <p:cNvSpPr/>
          <p:nvPr/>
        </p:nvSpPr>
        <p:spPr>
          <a:xfrm>
            <a:off x="7912132" y="2385917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1.2</a:t>
            </a:r>
            <a:endParaRPr lang="en-US" altLang="zh-CN" sz="2800"/>
          </a:p>
        </p:txBody>
      </p:sp>
      <p:pic>
        <p:nvPicPr>
          <p:cNvPr id="5" name="QB_7_BD.50_1#9151b98a0?iti=14&amp;vcp=1&amp;vop=1&amp;vis=1&amp;visfb=1&amp;pid=67f6ccc3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4168" y="3120104"/>
            <a:ext cx="9500616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50_2#9151b98a0?iti=14&amp;vcp=1&amp;vop=1&amp;vis=1&amp;visfb=1&amp;pid=67f6ccc34&amp;color=0,0,0&amp;vtp=1&amp;bbb=1" title=""/>
          <p:cNvSpPr/>
          <p:nvPr/>
        </p:nvSpPr>
        <p:spPr>
          <a:xfrm>
            <a:off x="5549170" y="514905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4c3b4724d?vcp=1&amp;pid=7d8beda1a&amp;color=0,0,0&amp;vtp=1&amp;bt=1&amp;bbb=1" title=""/>
          <p:cNvSpPr/>
          <p:nvPr/>
        </p:nvSpPr>
        <p:spPr>
          <a:xfrm>
            <a:off x="932688" y="720000"/>
            <a:ext cx="10323576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三、探究液体压强与哪些因素有关</a:t>
            </a:r>
            <a:endParaRPr lang="en-US" altLang="zh-CN" sz="2800"/>
          </a:p>
        </p:txBody>
      </p:sp>
      <p:sp>
        <p:nvSpPr>
          <p:cNvPr id="3" name="QO_6_BD.52_1#f93539a14?vcp=1&amp;vop=1&amp;vis=1&amp;pid=4c3b4724d&amp;color=0,0,0&amp;vtp=1&amp;bbb=1&amp;hb=1" title=""/>
          <p:cNvSpPr/>
          <p:nvPr/>
        </p:nvSpPr>
        <p:spPr>
          <a:xfrm>
            <a:off x="932688" y="1247303"/>
            <a:ext cx="10323576" cy="19554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（2024·济南模拟）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小亮学习了液体压强知识后，猜想液体内部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某点的压强跟该点到容器底的距离有关。为此，他利用液体压强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计、水、烧杯等相同的两套器材进行对比验证，实验情况如图31-5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所示。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</a:t>
            </a:r>
            <a:endParaRPr lang="en-US" altLang="zh-CN" sz="2800"/>
          </a:p>
        </p:txBody>
      </p:sp>
      <p:pic>
        <p:nvPicPr>
          <p:cNvPr id="4" name="QO_6_BD.52_2#f93539a14?iti=15&amp;vcp=1&amp;vop=1&amp;vis=1&amp;pid=4c3b4724d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9143" y="3332199"/>
            <a:ext cx="5519811" cy="22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52_3#f93539a14?iti=15&amp;vcp=1&amp;vop=1&amp;vis=1&amp;pid=4c3b4724d&amp;color=0,0,0&amp;vtp=1&amp;bbb=1" title=""/>
          <p:cNvSpPr/>
          <p:nvPr/>
        </p:nvSpPr>
        <p:spPr>
          <a:xfrm>
            <a:off x="5553742" y="5687694"/>
            <a:ext cx="10906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53_1#7ee221a1e?vcp=1&amp;vop=1&amp;vis=1&amp;pid=f93539a14&amp;color=0,0,0&amp;vtp=1&amp;bt=1&amp;bbb=1&amp;hb=1" title=""/>
              <p:cNvSpPr/>
              <p:nvPr/>
            </p:nvSpPr>
            <p:spPr>
              <a:xfrm>
                <a:off x="932688" y="482891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如图甲所示，在使用压强计时，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形管两侧液面出现高度差，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是因为橡皮管内的气压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（选填“大于”“小于”或“等于”）外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界大气压。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形管中液体的密度越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（选填“大”或“小”），实验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效果越明显。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53_1#7ee221a1e?vcp=1&amp;vop=1&amp;vis=1&amp;pid=f93539a1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82891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-2021" b="-2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54_1#7ee221a1e.blank?vcp=1&amp;vop=1&amp;vis=1&amp;pid=f93539a14&amp;color=0,0,0&amp;vpa=24&amp;vtp=1&amp;bbb=1" title=""/>
          <p:cNvSpPr/>
          <p:nvPr/>
        </p:nvSpPr>
        <p:spPr>
          <a:xfrm>
            <a:off x="4514881" y="1100111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大于</a:t>
            </a:r>
            <a:endParaRPr lang="en-US" altLang="zh-CN" sz="2800"/>
          </a:p>
        </p:txBody>
      </p:sp>
      <p:sp>
        <p:nvSpPr>
          <p:cNvPr id="4" name="QB_7_AN.55_1#7ee221a1e.blank?vcp=1&amp;vop=1&amp;vis=1&amp;pid=f93539a14&amp;color=0,0,0&amp;vpa=25&amp;vtp=1" title=""/>
          <p:cNvSpPr/>
          <p:nvPr/>
        </p:nvSpPr>
        <p:spPr>
          <a:xfrm>
            <a:off x="6189694" y="1747811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</a:t>
            </a:r>
            <a:endParaRPr lang="en-US" altLang="zh-CN" sz="2800"/>
          </a:p>
        </p:txBody>
      </p:sp>
      <p:pic>
        <p:nvPicPr>
          <p:cNvPr id="5" name="QC_7_BD.56_1#2b7e47e54?iti=16&amp;vcp=1&amp;vop=1&amp;vis=1&amp;visfb=1&amp;pid=f93539a1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1848" y="2937738"/>
            <a:ext cx="5385256" cy="21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7_BD.56_2#2b7e47e54?iti=16&amp;vcp=1&amp;vop=1&amp;vis=1&amp;visfb=1&amp;pid=f93539a14&amp;color=0,0,0&amp;vtp=1&amp;bbb=1" title=""/>
          <p:cNvSpPr/>
          <p:nvPr/>
        </p:nvSpPr>
        <p:spPr>
          <a:xfrm>
            <a:off x="5549170" y="5235284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7_BD.56_1#2b7e47e54?iti=16&amp;vcp=1&amp;vop=1&amp;vis=1&amp;visfb=1&amp;pid=f93539a14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1848" y="751750"/>
            <a:ext cx="5385256" cy="21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7_BD.56_2#2b7e47e54?iti=16&amp;vcp=1&amp;vop=1&amp;vis=1&amp;visfb=1&amp;pid=f93539a14&amp;color=0,0,0&amp;vtp=1&amp;bbb=1" title=""/>
          <p:cNvSpPr/>
          <p:nvPr/>
        </p:nvSpPr>
        <p:spPr>
          <a:xfrm>
            <a:off x="5549170" y="3049296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7_BD.56_3#2b7e47e54?vcp=1&amp;vop=1&amp;vis=1&amp;pid=f93539a14&amp;color=0,0,0&amp;vtp=1&amp;bbb=1&amp;hb=1" title=""/>
              <p:cNvSpPr/>
              <p:nvPr/>
            </p:nvSpPr>
            <p:spPr>
              <a:xfrm>
                <a:off x="932688" y="3619780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2）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液体压强不易直接测量，但是压强计可以通过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pc="-5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形管左右两侧</a:t>
                </a:r>
                <a:endParaRPr lang="en-US" altLang="zh-CN" sz="2800" b="1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的液面高度差的大小，反映探头薄膜所受压强的大小。下列测量工</a:t>
                </a:r>
                <a:endParaRPr lang="en-US" altLang="zh-CN" sz="2800" b="1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具的设计原理也应用了这种方法的有</a:t>
                </a:r>
                <a:r>
                  <a:rPr lang="en-US" altLang="zh-CN" sz="2800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。（多选，选填字母）</a:t>
                </a:r>
                <a:endParaRPr lang="en-US" altLang="zh-CN" sz="2800" spc="-50"/>
              </a:p>
            </p:txBody>
          </p:sp>
        </mc:Choice>
        <mc:Fallback>
          <p:sp>
            <p:nvSpPr>
              <p:cNvPr id="4" name="QC_7_BD.56_3#2b7e47e54?vcp=1&amp;vop=1&amp;vis=1&amp;pid=f93539a1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19780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5" r="-237" b="-3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7_BD.56_4#2b7e47e54.choices?vcp=1&amp;vop=1&amp;vis=1&amp;pid=f93539a14&amp;color=0,0,0&amp;vtp=1&amp;bbb=1" title=""/>
          <p:cNvSpPr/>
          <p:nvPr/>
        </p:nvSpPr>
        <p:spPr>
          <a:xfrm>
            <a:off x="932688" y="553925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199005"/>
                <a:tab pos="4727575"/>
                <a:tab pos="79806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A.量筒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B.刻度尺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C.弹簧测力计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D.电流表</a:t>
            </a:r>
            <a:endParaRPr lang="en-US" altLang="zh-CN" sz="2800"/>
          </a:p>
        </p:txBody>
      </p:sp>
      <p:sp>
        <p:nvSpPr>
          <p:cNvPr id="6" name="QC_7_AN.57_1#2b7e47e54.blank?vcp=1&amp;vop=1&amp;vis=1&amp;pid=f93539a14&amp;color=0,0,0&amp;vpa=26&amp;vtp=1&amp;bbb=1" title=""/>
          <p:cNvSpPr/>
          <p:nvPr/>
        </p:nvSpPr>
        <p:spPr>
          <a:xfrm>
            <a:off x="6572282" y="4863745"/>
            <a:ext cx="7540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CD</a:t>
            </a:r>
            <a:endParaRPr lang="en-US" altLang="zh-CN" sz="2800" spc="-5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58_1#9730b530e?vcp=1&amp;vop=1&amp;vis=1&amp;pid=f93539a14&amp;color=0,0,0&amp;vtp=1&amp;bt=1&amp;bbb=1&amp;hb=1" title=""/>
              <p:cNvSpPr/>
              <p:nvPr/>
            </p:nvSpPr>
            <p:spPr>
              <a:xfrm>
                <a:off x="932688" y="720000"/>
                <a:ext cx="10323576" cy="5290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小亮向小明介绍自己的实验推理过程：在甲、乙两烧杯中，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液面等高。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两点到烧杯底部的距离是不同的；通过观察压强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计判断出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不等于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；由此可以得出结论：液体内部某点压强与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该点到容器底部距离有关。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小明反驳说：你在实验中没有控制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相同，所以你的结论是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错误的。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在你的实验基础上，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（选填字母），才能得出正确结论。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A.把甲杯中的探头上移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或把乙杯中的探头下移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B.从甲杯中抽出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深的水或向乙杯中加入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深的水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58_1#9730b530e?vcp=1&amp;vop=1&amp;vis=1&amp;pid=f93539a1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5290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0" r="2" b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59_1#9730b530e.blank?vcp=1&amp;vop=1&amp;vis=1&amp;pid=f93539a14&amp;color=0,0,0&amp;vpa=27&amp;vtp=1&amp;bbb=1" title=""/>
          <p:cNvSpPr/>
          <p:nvPr/>
        </p:nvSpPr>
        <p:spPr>
          <a:xfrm>
            <a:off x="6300819" y="3073246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深度</a:t>
            </a:r>
            <a:endParaRPr lang="en-US" altLang="zh-CN" sz="2800"/>
          </a:p>
        </p:txBody>
      </p:sp>
      <p:sp>
        <p:nvSpPr>
          <p:cNvPr id="4" name="QB_7_AN.61_1#9730b530e.blank?vcp=1&amp;vop=1&amp;vis=1&amp;pid=f93539a14&amp;color=0,0,0&amp;vpa=28&amp;vtp=1" title=""/>
          <p:cNvSpPr/>
          <p:nvPr/>
        </p:nvSpPr>
        <p:spPr>
          <a:xfrm>
            <a:off x="4132294" y="4267046"/>
            <a:ext cx="495300" cy="5392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26d229afb?vcp=1&amp;pid=7d8beda1a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四、探究浮力大小与哪些因素有关</a:t>
            </a:r>
            <a:endParaRPr lang="en-US" altLang="zh-CN" sz="2800"/>
          </a:p>
        </p:txBody>
      </p:sp>
      <p:sp>
        <p:nvSpPr>
          <p:cNvPr id="3" name="QO_6_BD.62_1#1e6abbecb?vcp=1&amp;vop=1&amp;vis=1&amp;pid=26d229afb&amp;color=0,0,0&amp;vtp=1&amp;bbb=1&amp;hb=1" title=""/>
          <p:cNvSpPr/>
          <p:nvPr/>
        </p:nvSpPr>
        <p:spPr>
          <a:xfrm>
            <a:off x="932688" y="1344967"/>
            <a:ext cx="10323576" cy="18506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（2025·惠州模拟）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小晨跟随家人去海边游泳，感觉越往水深的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地方，自己的身体越往上“漂”。他想，浮力大小跟哪些因素有关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呢？回到学校，他与同学做了以下实验（如图31-6）。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</a:t>
            </a:r>
            <a:endParaRPr lang="en-US" altLang="zh-CN" sz="2800"/>
          </a:p>
        </p:txBody>
      </p:sp>
      <p:pic>
        <p:nvPicPr>
          <p:cNvPr id="4" name="QO_6_BD.62_2#1e6abbecb?iti=18&amp;vcp=1&amp;vop=1&amp;vis=1&amp;pid=26d229af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2669" y="3353980"/>
            <a:ext cx="6992761" cy="23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62_3#1e6abbecb?iti=18&amp;vcp=1&amp;vop=1&amp;vis=1&amp;pid=26d229afb&amp;color=0,0,0&amp;vtp=1&amp;bbb=1" title=""/>
          <p:cNvSpPr/>
          <p:nvPr/>
        </p:nvSpPr>
        <p:spPr>
          <a:xfrm>
            <a:off x="5553743" y="5829870"/>
            <a:ext cx="10906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图31-6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4_BD#edce21981?vcp=1&amp;pid=fa0318c84&amp;color=0,0,0&amp;vtp=1&amp;bt=1&amp;bbb=1&amp;hb=1" title=""/>
          <p:cNvSpPr/>
          <p:nvPr/>
        </p:nvSpPr>
        <p:spPr>
          <a:xfrm>
            <a:off x="932688" y="861060"/>
            <a:ext cx="10323576" cy="5181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实验探究题型是中考物理的考查重点，每年中考试题涉及实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验的题目都占了大部分，实验探究题在中考试题中占有18分左右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的分量。通常中考实验试题着重考查学生基本实验的知识、原理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和实验基本技能，同时更加注重考查学生的探究实验能力。中考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试题对实验能力的考查重点主要包括：观察和分析实验现象、收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集和处理实验数据、归纳和总结实验结论；能够独立设计实验；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会撰写实验报告、完成实验分析；能够将物理实验与其他学科知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识进行综合，根据实验现象分析、推理出科学结论的能力。</a:t>
            </a:r>
            <a:endParaRPr lang="en-US" altLang="zh-CN" sz="2800"/>
          </a:p>
          <a:p>
            <a:pPr latinLnBrk="1">
              <a:lnSpc>
                <a:spcPct val="150000"/>
              </a:lnSpc>
            </a:pP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62_2#1e6abbecb?iti=18&amp;vcp=1&amp;vop=1&amp;vis=1&amp;pid=26d229afb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2669" y="720000"/>
            <a:ext cx="6992761" cy="23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62_3#1e6abbecb?iti=18&amp;vcp=1&amp;vop=1&amp;vis=1&amp;pid=26d229afb&amp;color=0,0,0&amp;vtp=1&amp;bbb=1" title=""/>
          <p:cNvSpPr/>
          <p:nvPr/>
        </p:nvSpPr>
        <p:spPr>
          <a:xfrm>
            <a:off x="5553743" y="3195890"/>
            <a:ext cx="10906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图31-6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7_BD.63_1#b4c496ca1?vcp=1&amp;vop=1&amp;vis=1&amp;pid=1e6abbecb&amp;color=0,0,0&amp;vtp=1&amp;bbb=1&amp;hb=1" title=""/>
              <p:cNvSpPr/>
              <p:nvPr/>
            </p:nvSpPr>
            <p:spPr>
              <a:xfrm>
                <a:off x="932688" y="3674770"/>
                <a:ext cx="10323576" cy="956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如图31-6，物体所受的重力是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，五个步骤中，物体所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受浮力最小的是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（选填字母）。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7_BD.63_1#b4c496ca1?vcp=1&amp;vop=1&amp;vis=1&amp;pid=1e6abbec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74770"/>
                <a:ext cx="10323576" cy="956882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2" b="-3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7_BD.66_1#8385818ef?vcp=1&amp;vop=1&amp;vis=1&amp;pid=1e6abbecb&amp;color=0,0,0&amp;vtp=1&amp;bbb=1&amp;hb=1" title=""/>
              <p:cNvSpPr/>
              <p:nvPr/>
            </p:nvSpPr>
            <p:spPr>
              <a:xfrm>
                <a:off x="932688" y="4673944"/>
                <a:ext cx="10323576" cy="1464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由步骤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可知，物体所受浮力与液体的密度有关。由步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骤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𝐚𝐜𝐝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可知，物体所受浮力与物体浸入液体的深度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（选填“有关”或“无关”）。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QB_7_BD.66_1#8385818ef?vcp=1&amp;vop=1&amp;vis=1&amp;pid=1e6abbec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73944"/>
                <a:ext cx="10323576" cy="1464882"/>
              </a:xfrm>
              <a:prstGeom prst="rect">
                <a:avLst/>
              </a:prstGeom>
              <a:blipFill rotWithShape="1">
                <a:blip r:embed="rId4"/>
                <a:stretch>
                  <a:fillRect l="-5" t="-23" r="2" b="-2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7_AN.64_1#b4c496ca1.blank?vcp=1&amp;vop=1&amp;vis=1&amp;pid=1e6abbecb&amp;color=0,0,0&amp;vpa=29&amp;vtp=1&amp;bbb=1" title=""/>
          <p:cNvSpPr/>
          <p:nvPr/>
        </p:nvSpPr>
        <p:spPr>
          <a:xfrm>
            <a:off x="6378607" y="3636860"/>
            <a:ext cx="703263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0.4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QB_7_AN.65_1#b4c496ca1.blank?vcp=1&amp;vop=1&amp;vis=1&amp;pid=1e6abbecb&amp;color=0,0,0&amp;vpa=30&amp;vtp=1" title=""/>
          <p:cNvSpPr/>
          <p:nvPr/>
        </p:nvSpPr>
        <p:spPr>
          <a:xfrm>
            <a:off x="3443319" y="4125748"/>
            <a:ext cx="457200" cy="4535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QB_7_AN.67_1#8385818ef.blank?vcp=1&amp;vop=1&amp;vis=1&amp;pid=1e6abbecb&amp;color=0,0,0&amp;vpa=31&amp;vtp=1&amp;bbb=1" title=""/>
              <p:cNvSpPr/>
              <p:nvPr/>
            </p:nvSpPr>
            <p:spPr>
              <a:xfrm>
                <a:off x="2958338" y="4667948"/>
                <a:ext cx="78740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𝐚𝐝𝐞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QB_7_AN.67_1#8385818ef.blank?vcp=1&amp;vop=1&amp;vis=1&amp;pid=1e6abbecb&amp;color=0,0,0&amp;vpa=3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38" y="4667948"/>
                <a:ext cx="787400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65" t="-15" r="65" b="-77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QB_7_AN.68_1#8385818ef.blank?vcp=1&amp;vop=1&amp;vis=1&amp;pid=1e6abbecb&amp;color=0,0,0&amp;vpa=32&amp;vtp=1&amp;bbb=1" title=""/>
          <p:cNvSpPr/>
          <p:nvPr/>
        </p:nvSpPr>
        <p:spPr>
          <a:xfrm>
            <a:off x="8670957" y="5144035"/>
            <a:ext cx="973138" cy="467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无关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7_BD.69_1#a6504d60a?vcp=1&amp;vop=1&amp;vis=1&amp;pid=1e6abbecb&amp;color=0,0,0&amp;vtp=1&amp;bt=1&amp;bbb=1&amp;hb=1" title=""/>
              <p:cNvSpPr/>
              <p:nvPr/>
            </p:nvSpPr>
            <p:spPr>
              <a:xfrm>
                <a:off x="932688" y="720000"/>
                <a:ext cx="10323576" cy="956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根据步骤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𝐚𝐛𝐜𝐝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，请在下面四个选项中选出物体在水中所受浮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力与深度的关系变化图像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7_BD.69_1#a6504d60a?vcp=1&amp;vop=1&amp;vis=1&amp;pid=1e6abbec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956882"/>
              </a:xfrm>
              <a:prstGeom prst="rect">
                <a:avLst/>
              </a:prstGeom>
              <a:blipFill rotWithShape="1">
                <a:blip r:embed="rId3"/>
                <a:stretch>
                  <a:fillRect l="-5" t="-57" r="-471" b="-3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7_AN.70_1#a6504d60a.blank?vcp=1&amp;vop=1&amp;vis=1&amp;pid=1e6abbecb&amp;color=0,0,0&amp;vpa=33&amp;vtp=1" title=""/>
          <p:cNvSpPr/>
          <p:nvPr/>
        </p:nvSpPr>
        <p:spPr>
          <a:xfrm>
            <a:off x="4833969" y="1170978"/>
            <a:ext cx="515938" cy="4535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4" name="QC_7_BD.69_2#a6504d60a.choices?vcp=1&amp;vop=1&amp;vis=1&amp;pid=1e6abbecb&amp;color=0,0,0&amp;vtp=1&amp;bbb=1" title=""/>
          <p:cNvSpPr/>
          <p:nvPr/>
        </p:nvSpPr>
        <p:spPr>
          <a:xfrm>
            <a:off x="932689" y="1812264"/>
            <a:ext cx="10323320" cy="16112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4400"/>
              </a:lnSpc>
              <a:tabLst>
                <a:tab pos="2630805"/>
                <a:tab pos="5286375"/>
                <a:tab pos="79044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7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80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80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80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5" name="QC_7_BD.69_2#a6504d60a.choice_image?vcp=1&amp;vop=1&amp;vis=1&amp;pid=1e6abbecb&amp;color=0,0,0&amp;tib=255,255,255&amp;iip=1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941" y="1859318"/>
            <a:ext cx="1508760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7_BD.69_2#a6504d60a.choice_image?vcp=1&amp;vop=1&amp;vis=1&amp;pid=1e6abbecb&amp;color=0,0,0&amp;tib=255,255,255&amp;iip=2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1824" y="1813598"/>
            <a:ext cx="1554480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7_BD.69_2#a6504d60a.choice_image?vcp=1&amp;vop=1&amp;vis=1&amp;pid=1e6abbecb&amp;color=0,0,0&amp;tib=255,255,255&amp;iip=3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2951" y="1850174"/>
            <a:ext cx="1508760" cy="15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7_BD.69_2#a6504d60a.choice_image?vcp=1&amp;vop=1&amp;vis=1&amp;pid=1e6abbecb&amp;color=0,0,0&amp;tib=255,255,255&amp;iip=4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0200" y="1868462"/>
            <a:ext cx="1490472" cy="15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7_BD.69_3#a6504d60a?iti=19&amp;vcp=1&amp;vop=1&amp;vis=1&amp;visfb=1&amp;pid=1e6abbecb&amp;color=0,0,0&amp;tib=255,255,255&amp;vtp=1" title="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1796" y="3556291"/>
            <a:ext cx="5614504" cy="18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0" name="QC_7_BD.69_4#a6504d60a?iti=19&amp;vcp=1&amp;vop=1&amp;vis=1&amp;visfb=1&amp;pid=1e6abbecb&amp;color=0,0,0&amp;vtp=1&amp;bbb=1" title=""/>
          <p:cNvSpPr/>
          <p:nvPr/>
        </p:nvSpPr>
        <p:spPr>
          <a:xfrm>
            <a:off x="5553742" y="5568885"/>
            <a:ext cx="10906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2b10de8a0?vcp=1&amp;pid=7d8beda1a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五、探究杠杆的平衡条件</a:t>
            </a:r>
            <a:endParaRPr lang="en-US" altLang="zh-CN" sz="2800"/>
          </a:p>
        </p:txBody>
      </p:sp>
      <p:sp>
        <p:nvSpPr>
          <p:cNvPr id="3" name="QO_6_BD.71_1#523ce8bba?vcp=1&amp;vop=1&amp;vis=1&amp;pid=2b10de8a0&amp;color=0,0,0&amp;vtp=1&amp;bbb=1&amp;hb=1" title=""/>
          <p:cNvSpPr/>
          <p:nvPr/>
        </p:nvSpPr>
        <p:spPr>
          <a:xfrm>
            <a:off x="932688" y="1344967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（2025·深圳）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枧枧同学用如图31-7所示的装置来探究杠杆的平衡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条件。（注：所用钩码的规格相同）</a:t>
            </a:r>
            <a:endParaRPr lang="en-US" altLang="zh-CN" sz="2800"/>
          </a:p>
        </p:txBody>
      </p:sp>
      <p:pic>
        <p:nvPicPr>
          <p:cNvPr id="4" name="QO_6_BD.71_2#523ce8bba?iti=20&amp;vcp=1&amp;vop=1&amp;vis=1&amp;pid=2b10de8a0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683674"/>
            <a:ext cx="10277856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71_3#523ce8bba?iti=20&amp;vcp=1&amp;vop=1&amp;vis=1&amp;pid=2b10de8a0&amp;color=0,0,0&amp;vtp=1&amp;bbb=1" title=""/>
          <p:cNvSpPr/>
          <p:nvPr/>
        </p:nvSpPr>
        <p:spPr>
          <a:xfrm>
            <a:off x="5553742" y="506009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72_1#abab2541f?vcp=1&amp;vop=1&amp;vis=1&amp;pid=523ce8bba&amp;color=0,0,0&amp;vtp=1&amp;bt=1&amp;bbb=1&amp;hb=1" title=""/>
          <p:cNvSpPr/>
          <p:nvPr/>
        </p:nvSpPr>
        <p:spPr>
          <a:xfrm>
            <a:off x="932688" y="1068800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实验前，枧枧同学将组装好的杠杆放在水平桌面上，她发现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杠杆静止时情况如图31-7甲所示，此时枧枧同学判断杠杆处于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（选填“平衡”或“非平衡”）状态。</a:t>
            </a:r>
            <a:endParaRPr lang="en-US" altLang="zh-CN" sz="2800"/>
          </a:p>
        </p:txBody>
      </p:sp>
      <p:sp>
        <p:nvSpPr>
          <p:cNvPr id="3" name="QB_7_AN.73_1#abab2541f.blank?vcp=1&amp;vop=1&amp;vis=1&amp;pid=523ce8bba&amp;color=0,0,0&amp;vpa=34&amp;vtp=1&amp;bbb=1" title=""/>
          <p:cNvSpPr/>
          <p:nvPr/>
        </p:nvSpPr>
        <p:spPr>
          <a:xfrm>
            <a:off x="943007" y="2312765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平衡</a:t>
            </a:r>
            <a:endParaRPr lang="en-US" altLang="zh-CN" sz="2800"/>
          </a:p>
        </p:txBody>
      </p:sp>
      <p:pic>
        <p:nvPicPr>
          <p:cNvPr id="4" name="QB_7_BD.72_2#abab2541f?iti=21&amp;vcp=1&amp;vop=1&amp;vis=1&amp;visfb=1&amp;pid=523ce8bb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7320" y="3046952"/>
            <a:ext cx="9354312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72_3#abab2541f?iti=21&amp;vcp=1&amp;vop=1&amp;vis=1&amp;visfb=1&amp;pid=523ce8bba&amp;color=0,0,0&amp;vtp=1&amp;bbb=1" title=""/>
          <p:cNvSpPr/>
          <p:nvPr/>
        </p:nvSpPr>
        <p:spPr>
          <a:xfrm>
            <a:off x="5549170" y="522220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74_1#2500f115f?vcp=1&amp;vop=1&amp;vis=1&amp;pid=523ce8bba&amp;color=0,0,0&amp;vtp=1&amp;bt=1&amp;bbb=1&amp;hb=1" title=""/>
          <p:cNvSpPr/>
          <p:nvPr/>
        </p:nvSpPr>
        <p:spPr>
          <a:xfrm>
            <a:off x="932688" y="1285716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欣月同学指出：在探究实验的过程中，必须把杠杆调到水平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位置平衡，这样做的目的是便于测量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7_AN.75_1#2500f115f.blank?vcp=1&amp;vop=1&amp;vis=1&amp;pid=523ce8bba&amp;color=0,0,0&amp;vpa=35&amp;vtp=1&amp;bbb=1" title=""/>
          <p:cNvSpPr/>
          <p:nvPr/>
        </p:nvSpPr>
        <p:spPr>
          <a:xfrm>
            <a:off x="6658007" y="1881981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力臂</a:t>
            </a:r>
            <a:endParaRPr lang="en-US" altLang="zh-CN" sz="2800"/>
          </a:p>
        </p:txBody>
      </p:sp>
      <p:pic>
        <p:nvPicPr>
          <p:cNvPr id="4" name="QB_7_BD.74_2#2500f115f?iti=22&amp;vcp=1&amp;vop=1&amp;vis=1&amp;visfb=1&amp;pid=523ce8bb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623153"/>
            <a:ext cx="10277856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74_3#2500f115f?iti=22&amp;vcp=1&amp;vop=1&amp;vis=1&amp;visfb=1&amp;pid=523ce8bba&amp;color=0,0,0&amp;vtp=1&amp;bbb=1" title=""/>
          <p:cNvSpPr/>
          <p:nvPr/>
        </p:nvSpPr>
        <p:spPr>
          <a:xfrm>
            <a:off x="5553742" y="4999577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76_1#7fb813521?vcp=1&amp;vop=1&amp;vis=1&amp;pid=523ce8bba&amp;color=0,0,0&amp;vtp=1&amp;bt=1&amp;bbb=1&amp;hb=1" title=""/>
              <p:cNvSpPr/>
              <p:nvPr/>
            </p:nvSpPr>
            <p:spPr>
              <a:xfrm>
                <a:off x="932688" y="2185384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龙龙同学在杠杆两侧挂上钩码，设右侧钩码对杠杆施加的力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为动力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，左侧钩码对杠杆施加的力为阻力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，测出杠杆平衡时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的动力臂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和阻力臂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；多次换用不同数量的钩码，并改变钩码在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杠杆上的位置，得到实验数据如下表：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76_1#7fb813521?vcp=1&amp;vop=1&amp;vis=1&amp;pid=523ce8bb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85384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-213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QB_7_BD.76_2#7fb813521?colgroup=4,4,6,4,6&amp;vcp=1&amp;vop=1&amp;vis=1&amp;pid=523ce8bba&amp;color=0,0,0&amp;vtp=1&amp;bbb=1" title=""/>
          <p:cNvGraphicFramePr>
            <a:graphicFrameLocks noGrp="1"/>
          </p:cNvGraphicFramePr>
          <p:nvPr/>
        </p:nvGraphicFramePr>
        <p:xfrm>
          <a:off x="932688" y="751750"/>
          <a:ext cx="10259568" cy="2839657"/>
        </p:xfrm>
        <a:graphic>
          <a:graphicData uri="http://schemas.openxmlformats.org/drawingml/2006/table">
            <a:tbl>
              <a:tblPr/>
              <a:tblGrid>
                <a:gridCol w="1773936"/>
                <a:gridCol w="1883664"/>
                <a:gridCol w="2359152"/>
                <a:gridCol w="1883664"/>
                <a:gridCol w="2359152"/>
              </a:tblGrid>
              <a:tr h="555181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实验次数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动力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𝟏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𝐍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动力臂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𝟏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阻力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𝟐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𝐍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阻力臂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𝟐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10.0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10.0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15.0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15.0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QB_7_BD.76_3#7fb813521?iti=23&amp;vcp=1&amp;vop=1&amp;vis=1&amp;visfb=1&amp;pid=523ce8bba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4011" y="3723550"/>
            <a:ext cx="7720930" cy="16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7_BD.76_4#7fb813521?iti=23&amp;vcp=1&amp;vop=1&amp;vis=1&amp;visfb=1&amp;pid=523ce8bba&amp;color=0,0,0&amp;vtp=1&amp;bbb=1" title=""/>
          <p:cNvSpPr/>
          <p:nvPr/>
        </p:nvSpPr>
        <p:spPr>
          <a:xfrm>
            <a:off x="5549170" y="5539258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76_5#7fb813521?vcp=1&amp;vop=1&amp;vis=1&amp;pid=523ce8bba&amp;color=0,0,0&amp;vtp=1&amp;bt=1&amp;bbb=1" title=""/>
          <p:cNvSpPr/>
          <p:nvPr/>
        </p:nvSpPr>
        <p:spPr>
          <a:xfrm>
            <a:off x="932688" y="128343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龙龙同学通过分析表格中的数据，可以得到杠杆的平衡条件。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龙龙同学说：生活中用钢丝钳剪钢丝，与实验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中原理相同。</a:t>
            </a:r>
            <a:endParaRPr lang="en-US" altLang="zh-CN" sz="2800"/>
          </a:p>
        </p:txBody>
      </p:sp>
      <p:sp>
        <p:nvSpPr>
          <p:cNvPr id="3" name="QB_7_AN.77_1#7fb813521.blank?vcp=1&amp;vop=1&amp;vis=1&amp;pid=523ce8bba&amp;color=0,0,0&amp;vpa=36&amp;vtp=1" title=""/>
          <p:cNvSpPr/>
          <p:nvPr/>
        </p:nvSpPr>
        <p:spPr>
          <a:xfrm>
            <a:off x="8086757" y="1879695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endParaRPr lang="en-US" altLang="zh-CN" sz="2800"/>
          </a:p>
        </p:txBody>
      </p:sp>
      <p:pic>
        <p:nvPicPr>
          <p:cNvPr id="4" name="QB_7_BD.76_6#7fb813521?iti=24&amp;vcp=1&amp;vop=1&amp;vis=1&amp;visfb=1&amp;pid=523ce8bb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612739"/>
            <a:ext cx="10277856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76_7#7fb813521?iti=24&amp;vcp=1&amp;vop=1&amp;vis=1&amp;visfb=1&amp;pid=523ce8bba&amp;color=0,0,0&amp;vtp=1&amp;bbb=1" title=""/>
          <p:cNvSpPr/>
          <p:nvPr/>
        </p:nvSpPr>
        <p:spPr>
          <a:xfrm>
            <a:off x="5553742" y="498916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78_1#4bad092f1?vcp=1&amp;vop=1&amp;vis=1&amp;pid=523ce8bba&amp;color=0,0,0&amp;vtp=1&amp;bt=1&amp;bbb=1&amp;hb=1" title=""/>
          <p:cNvSpPr/>
          <p:nvPr/>
        </p:nvSpPr>
        <p:spPr>
          <a:xfrm>
            <a:off x="932688" y="973550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一鸣同学认为，仅用人眼来确定杠杆是否水平，这样做不够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科学。请任选实验器材，运用物理知识，写出判断杠杆水平的实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验过程和方法。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7_AN.79_1#4bad092f1.blank?vcp=1&amp;vop=1&amp;vis=1&amp;pid=523ce8bba&amp;color=0,0,0&amp;vpa=37&amp;vtp=1&amp;bbb=1&amp;hb=1" title=""/>
          <p:cNvSpPr/>
          <p:nvPr/>
        </p:nvSpPr>
        <p:spPr>
          <a:xfrm>
            <a:off x="932689" y="2238470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将重垂线固定在杠杆的支点上方，使重垂线自然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下垂。用直角三角尺测量重垂线与杠杆的角度，判断是否水平</a:t>
            </a:r>
            <a:endParaRPr lang="en-US" altLang="zh-CN" sz="2800"/>
          </a:p>
        </p:txBody>
      </p:sp>
      <p:pic>
        <p:nvPicPr>
          <p:cNvPr id="4" name="QB_7_BD.78_2#4bad092f1?iti=25&amp;vcp=1&amp;vop=1&amp;vis=1&amp;visfb=1&amp;pid=523ce8bb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0592" y="3599402"/>
            <a:ext cx="7287768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78_3#4bad092f1?iti=25&amp;vcp=1&amp;vop=1&amp;vis=1&amp;visfb=1&amp;pid=523ce8bba&amp;color=0,0,0&amp;vtp=1&amp;bbb=1" title=""/>
          <p:cNvSpPr/>
          <p:nvPr/>
        </p:nvSpPr>
        <p:spPr>
          <a:xfrm>
            <a:off x="5549170" y="531745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80_1#a38c134ca?vcp=1&amp;vop=1&amp;vis=1&amp;pid=523ce8bba&amp;color=0,0,0&amp;vtp=1&amp;bt=1&amp;bbb=1&amp;hb=1" title=""/>
              <p:cNvSpPr/>
              <p:nvPr/>
            </p:nvSpPr>
            <p:spPr>
              <a:xfrm>
                <a:off x="932688" y="1107155"/>
                <a:ext cx="10323576" cy="18377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（5）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《墨经》中记载了杠杆的平衡条件，如图31-7丙，已知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𝑶𝑨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𝑶𝑩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，秤砣质量为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，则重物所受的重力为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80_1#a38c134ca?vcp=1&amp;vop=1&amp;vis=1&amp;pid=523ce8bb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07155"/>
                <a:ext cx="10323576" cy="1837754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2" b="-4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81_1#a38c134ca.blank?vcp=1&amp;vop=1&amp;vis=1&amp;pid=523ce8bba&amp;color=0,0,0&amp;vpa=38&amp;vtp=1&amp;bbb=1" title=""/>
          <p:cNvSpPr/>
          <p:nvPr/>
        </p:nvSpPr>
        <p:spPr>
          <a:xfrm>
            <a:off x="9733185" y="1724374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4.5</a:t>
            </a:r>
            <a:endParaRPr lang="en-US" altLang="zh-CN" sz="2800"/>
          </a:p>
        </p:txBody>
      </p:sp>
      <p:pic>
        <p:nvPicPr>
          <p:cNvPr id="4" name="QB_7_BD.80_2#a38c134ca?iti=26&amp;vcp=1&amp;vop=1&amp;vis=1&amp;visfb=1&amp;pid=523ce8bb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3624" y="3072605"/>
            <a:ext cx="9070848" cy="19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80_3#a38c134ca?iti=26&amp;vcp=1&amp;vop=1&amp;vis=1&amp;visfb=1&amp;pid=523ce8bba&amp;color=0,0,0&amp;vtp=1&amp;bbb=1" title=""/>
          <p:cNvSpPr/>
          <p:nvPr/>
        </p:nvSpPr>
        <p:spPr>
          <a:xfrm>
            <a:off x="5553742" y="518385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4_BD#edce21981?vcp=1&amp;pid=fa0318c84&amp;color=0,0,0&amp;vtp=1&amp;bt=1&amp;bbb=1&amp;hb=1" title=""/>
          <p:cNvSpPr/>
          <p:nvPr/>
        </p:nvSpPr>
        <p:spPr>
          <a:xfrm>
            <a:off x="932688" y="2198846"/>
            <a:ext cx="10323576" cy="2469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中考实验探究试题从类别上分为实验操作型、数据分析型、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方案设计型、研究型等几种；从实验能力上主要考查学生的测量、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操作、验证、探索、设计等的能力。本专题主要复习探究类型实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验。具体实验内容主要要求学生掌握以下实验：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#1.1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473f2a1b4?vcp=1&amp;pid=7d8beda1a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六、探究光的反射定律</a:t>
            </a:r>
            <a:endParaRPr lang="en-US" altLang="zh-CN" sz="2800"/>
          </a:p>
        </p:txBody>
      </p:sp>
      <p:sp>
        <p:nvSpPr>
          <p:cNvPr id="3" name="QO_6_BD.82_1#2c6a27398?vcp=1&amp;vop=1&amp;vis=1&amp;pid=473f2a1b4&amp;color=0,0,0&amp;vtp=1&amp;bbb=1&amp;hb=1" title=""/>
          <p:cNvSpPr/>
          <p:nvPr/>
        </p:nvSpPr>
        <p:spPr>
          <a:xfrm>
            <a:off x="932688" y="1344967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（2025·佛山市禅城区模拟）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在“探究光的反射定律”时，小华进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行了如图31-8所示的实验。</a:t>
            </a:r>
            <a:endParaRPr lang="en-US" altLang="zh-CN" sz="2800"/>
          </a:p>
        </p:txBody>
      </p:sp>
      <p:pic>
        <p:nvPicPr>
          <p:cNvPr id="4" name="QO_6_BD.82_2#2c6a27398?iti=27&amp;vcp=1&amp;vop=1&amp;vis=1&amp;pid=473f2a1b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683674"/>
            <a:ext cx="10277856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82_3#2c6a27398?iti=27&amp;vcp=1&amp;vop=1&amp;vis=1&amp;pid=473f2a1b4&amp;color=0,0,0&amp;vtp=1&amp;bbb=1" title=""/>
          <p:cNvSpPr/>
          <p:nvPr/>
        </p:nvSpPr>
        <p:spPr>
          <a:xfrm>
            <a:off x="5553742" y="488636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83_1#d8792fcc3?vcp=1&amp;vop=1&amp;vis=1&amp;pid=2c6a27398&amp;color=0,0,0&amp;vtp=1&amp;bt=1&amp;bbb=1&amp;hb=1" title=""/>
          <p:cNvSpPr/>
          <p:nvPr/>
        </p:nvSpPr>
        <p:spPr>
          <a:xfrm>
            <a:off x="932688" y="786098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1）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如图31-8甲，将一束光斜射到水平放置的平面镜上，尝试用一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块白纸板去寻找入射光和反射光。实验中白纸板的作用是</a:t>
            </a: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</a:t>
            </a:r>
            <a:endParaRPr lang="en-US" altLang="zh-CN" sz="2800" i="0" spc="-5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。固定入射光方向和入射点不变，多次调整白纸板位置，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发现</a:t>
            </a: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，白纸板上同时呈现入射光和反射光。</a:t>
            </a:r>
            <a:endParaRPr lang="en-US" altLang="zh-CN" sz="2800" spc="-50"/>
          </a:p>
        </p:txBody>
      </p:sp>
      <p:sp>
        <p:nvSpPr>
          <p:cNvPr id="3" name="QB_7_AN.84_1#d8792fcc3.blank?vcp=1&amp;vop=1&amp;vis=1&amp;pid=2c6a27398&amp;color=0,0,0&amp;vpa=39&amp;vtp=1&amp;bbb=1&amp;hb=1" title=""/>
          <p:cNvSpPr/>
          <p:nvPr/>
        </p:nvSpPr>
        <p:spPr>
          <a:xfrm>
            <a:off x="932689" y="1403318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显示光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的传播路径</a:t>
            </a:r>
            <a:endParaRPr lang="en-US" altLang="zh-CN" sz="2800"/>
          </a:p>
        </p:txBody>
      </p:sp>
      <p:sp>
        <p:nvSpPr>
          <p:cNvPr id="4" name="QB_7_AN.86_1#d8792fcc3.blank?vcp=1&amp;vop=1&amp;vis=1&amp;pid=2c6a27398&amp;color=0,0,0&amp;vpa=40&amp;vtp=1&amp;bbb=1" title=""/>
          <p:cNvSpPr/>
          <p:nvPr/>
        </p:nvSpPr>
        <p:spPr>
          <a:xfrm>
            <a:off x="1622457" y="2677763"/>
            <a:ext cx="30591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白纸板与镜面垂直</a:t>
            </a:r>
            <a:endParaRPr lang="en-US" altLang="zh-CN" sz="2800" spc="-50"/>
          </a:p>
        </p:txBody>
      </p:sp>
      <p:pic>
        <p:nvPicPr>
          <p:cNvPr id="5" name="QB_7_BD.85_1#d8792fcc3?iti=28&amp;vcp=1&amp;vop=1&amp;vis=1&amp;visfb=1&amp;pid=2c6a2739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6152" y="3411950"/>
            <a:ext cx="9765792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85_2#d8792fcc3?iti=28&amp;vcp=1&amp;vop=1&amp;vis=1&amp;visfb=1&amp;pid=2c6a27398&amp;color=0,0,0&amp;vtp=1&amp;bbb=1" title=""/>
          <p:cNvSpPr/>
          <p:nvPr/>
        </p:nvSpPr>
        <p:spPr>
          <a:xfrm>
            <a:off x="5553742" y="550491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87_1#588d6c4bf?vcp=1&amp;vop=1&amp;vis=1&amp;pid=2c6a27398&amp;color=0,0,0&amp;vtp=1&amp;bt=1&amp;bbb=1&amp;hb=1" title=""/>
              <p:cNvSpPr/>
              <p:nvPr/>
            </p:nvSpPr>
            <p:spPr>
              <a:xfrm>
                <a:off x="932688" y="720000"/>
                <a:ext cx="10323576" cy="5290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如图31-8乙，当白纸板上能同时看到入射光和反射光后，分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别进行如下三次操作（入射光始终紧贴白纸板，从白纸板上的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射向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点）：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①将白纸板的右半边绕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向后折（如图31-8丙）；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②白纸板整体以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为轴旋转（如图31-8丁）；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③将白纸板整体绕底边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𝑪𝑫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向后倾斜（如图31-8戊）。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则反射光能在白纸板上呈现的是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（选填“丙”“丁”或“戊”）。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以上探究在引入“法线”模型后可以简洁表述为：反射光线、入射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光线和法线在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87_1#588d6c4bf?vcp=1&amp;vop=1&amp;vis=1&amp;pid=2c6a2739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5290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0" r="-176" b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88_1#588d6c4bf.blank?vcp=1&amp;vop=1&amp;vis=1&amp;pid=2c6a27398&amp;color=0,0,0&amp;vpa=41&amp;vtp=1" title=""/>
          <p:cNvSpPr/>
          <p:nvPr/>
        </p:nvSpPr>
        <p:spPr>
          <a:xfrm>
            <a:off x="5943631" y="4267046"/>
            <a:ext cx="615950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丁</a:t>
            </a:r>
            <a:endParaRPr lang="en-US" altLang="zh-CN" sz="2800"/>
          </a:p>
        </p:txBody>
      </p:sp>
      <p:sp>
        <p:nvSpPr>
          <p:cNvPr id="4" name="QB_7_AN.90_1#588d6c4bf.blank?vcp=1&amp;vop=1&amp;vis=1&amp;pid=2c6a27398&amp;color=0,0,0&amp;vpa=42&amp;vtp=1&amp;bbb=1" title=""/>
          <p:cNvSpPr/>
          <p:nvPr/>
        </p:nvSpPr>
        <p:spPr>
          <a:xfrm>
            <a:off x="3086131" y="5440844"/>
            <a:ext cx="2044700" cy="515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同一平面内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7_BD.89_1#588d6c4bf?iti=29&amp;vcp=1&amp;vop=1&amp;vis=1&amp;visfb=1&amp;pid=2c6a27398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044160"/>
            <a:ext cx="10277856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7_BD.89_2#588d6c4bf?iti=29&amp;vcp=1&amp;vop=1&amp;vis=1&amp;visfb=1&amp;pid=2c6a27398&amp;color=0,0,0&amp;vtp=1&amp;bbb=1" title=""/>
          <p:cNvSpPr/>
          <p:nvPr/>
        </p:nvSpPr>
        <p:spPr>
          <a:xfrm>
            <a:off x="5553742" y="4246848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91_1#6604d5ed3?vcp=1&amp;vop=1&amp;vis=1&amp;pid=2c6a27398&amp;color=0,0,0&amp;vtp=1&amp;bt=1&amp;bbb=1&amp;hb=1" title=""/>
          <p:cNvSpPr/>
          <p:nvPr/>
        </p:nvSpPr>
        <p:spPr>
          <a:xfrm>
            <a:off x="932688" y="1395698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为进一步探究光反射的规律，接下来应该探究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的关系。</a:t>
            </a:r>
            <a:endParaRPr lang="en-US" altLang="zh-CN" sz="2800"/>
          </a:p>
        </p:txBody>
      </p:sp>
      <p:sp>
        <p:nvSpPr>
          <p:cNvPr id="3" name="QB_7_AN.92_1#6604d5ed3.blank?vcp=1&amp;vop=1&amp;vis=1&amp;pid=2c6a27398&amp;color=0,0,0&amp;vpa=43&amp;vtp=1&amp;bbb=1&amp;hb=1" title=""/>
          <p:cNvSpPr/>
          <p:nvPr/>
        </p:nvSpPr>
        <p:spPr>
          <a:xfrm>
            <a:off x="932689" y="1365218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反射角与入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射角大小</a:t>
            </a:r>
            <a:endParaRPr lang="en-US" altLang="zh-CN" sz="2800"/>
          </a:p>
        </p:txBody>
      </p:sp>
      <p:pic>
        <p:nvPicPr>
          <p:cNvPr id="4" name="QB_7_BD.91_2#6604d5ed3?iti=30&amp;vcp=1&amp;vop=1&amp;vis=1&amp;visfb=1&amp;pid=2c6a2739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725007"/>
            <a:ext cx="10277856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91_3#6604d5ed3?iti=30&amp;vcp=1&amp;vop=1&amp;vis=1&amp;visfb=1&amp;pid=2c6a27398&amp;color=0,0,0&amp;vtp=1&amp;bbb=1" title=""/>
          <p:cNvSpPr/>
          <p:nvPr/>
        </p:nvSpPr>
        <p:spPr>
          <a:xfrm>
            <a:off x="5553742" y="492769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7_BD.93_1#8db1c386c?vcp=1&amp;vop=1&amp;vis=1&amp;pid=2c6a27398&amp;color=0,0,0&amp;vtp=1&amp;bt=1&amp;bbb=1&amp;hb=1" title=""/>
          <p:cNvSpPr/>
          <p:nvPr/>
        </p:nvSpPr>
        <p:spPr>
          <a:xfrm>
            <a:off x="932688" y="794086"/>
            <a:ext cx="10323576" cy="10775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（多选）实验发现：法线在探究过程中有重要的作用，下列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说法正确的有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C_7_AN.94_1#8db1c386c.blank?vcp=1&amp;vop=1&amp;vis=1&amp;pid=2c6a27398&amp;color=0,0,0&amp;vpa=44&amp;vtp=1&amp;bbb=1" title=""/>
          <p:cNvSpPr/>
          <p:nvPr/>
        </p:nvSpPr>
        <p:spPr>
          <a:xfrm>
            <a:off x="3111531" y="1320882"/>
            <a:ext cx="752475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AB</a:t>
            </a:r>
            <a:endParaRPr lang="en-US" altLang="zh-CN" sz="2800"/>
          </a:p>
        </p:txBody>
      </p:sp>
      <p:sp>
        <p:nvSpPr>
          <p:cNvPr id="4" name="QC_7_BD.93_2#8db1c386c.choices?vcp=1&amp;vop=1&amp;vis=1&amp;pid=2c6a27398&amp;color=0,0,0&amp;vtp=1&amp;bbb=1" title=""/>
          <p:cNvSpPr/>
          <p:nvPr/>
        </p:nvSpPr>
        <p:spPr>
          <a:xfrm>
            <a:off x="932688" y="1933974"/>
            <a:ext cx="10323576" cy="16490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A.法线并不真实存在</a:t>
            </a:r>
            <a:endParaRPr lang="en-US" altLang="zh-CN" sz="2800"/>
          </a:p>
          <a:p>
            <a:pPr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B.法线便于我们判断并测出入射角和反射角</a:t>
            </a:r>
            <a:endParaRPr lang="en-US" altLang="zh-CN" sz="2800"/>
          </a:p>
          <a:p>
            <a:pPr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C.如果没有法线，则光在反射时就没有规律可言</a:t>
            </a:r>
            <a:endParaRPr lang="en-US" altLang="zh-CN" sz="2800"/>
          </a:p>
        </p:txBody>
      </p:sp>
      <p:pic>
        <p:nvPicPr>
          <p:cNvPr id="5" name="QC_7_BD.93_3#8db1c386c?iti=31&amp;vcp=1&amp;vop=1&amp;vis=1&amp;visfb=1&amp;pid=2c6a2739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488" y="3720546"/>
            <a:ext cx="8297120" cy="16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7_BD.93_4#8db1c386c?iti=31&amp;vcp=1&amp;vop=1&amp;vis=1&amp;visfb=1&amp;pid=2c6a27398&amp;color=0,0,0&amp;vtp=1&amp;bbb=1" title=""/>
          <p:cNvSpPr/>
          <p:nvPr/>
        </p:nvSpPr>
        <p:spPr>
          <a:xfrm>
            <a:off x="5553742" y="5523210"/>
            <a:ext cx="1090612" cy="9133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f52eedcd3?vcp=1&amp;pid=7d8beda1a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七、探究平面镜成像的特点</a:t>
            </a:r>
            <a:endParaRPr lang="en-US" altLang="zh-CN" sz="2800"/>
          </a:p>
        </p:txBody>
      </p:sp>
      <p:sp>
        <p:nvSpPr>
          <p:cNvPr id="3" name="QO_6_BD.95_1#20185e1eb?vcp=1&amp;vop=1&amp;vis=1&amp;pid=f52eedcd3&amp;color=0,0,0&amp;vtp=1&amp;bbb=1&amp;hb=1" title=""/>
          <p:cNvSpPr/>
          <p:nvPr/>
        </p:nvSpPr>
        <p:spPr>
          <a:xfrm>
            <a:off x="932688" y="1344967"/>
            <a:ext cx="10323576" cy="18506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7.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（2025·佛山模拟）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在“探究平面镜成像特点”的实验中，同学们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通过小组讨论提出了三种测量像的大小的方案：</a:t>
            </a:r>
            <a:endParaRPr lang="en-US" altLang="zh-CN" sz="2800"/>
          </a:p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方案一：用刻度尺紧贴平面镜，测量像的高度，如图31-9甲所示；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#1.1</a:t>
            </a:r>
            <a:endParaRPr lang="en-US" altLang="zh-CN" sz="2800"/>
          </a:p>
        </p:txBody>
      </p:sp>
      <p:pic>
        <p:nvPicPr>
          <p:cNvPr id="4" name="QO_6_BD.95_2#20185e1eb?iti=32&amp;vcp=1&amp;vop=1&amp;vis=1&amp;pid=f52eedcd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6235" y="3360202"/>
            <a:ext cx="7425626" cy="20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95_3#20185e1eb?iti=32&amp;vcp=1&amp;vop=1&amp;vis=1&amp;pid=f52eedcd3&amp;color=0,0,0&amp;vtp=1&amp;bbb=1" title=""/>
          <p:cNvSpPr/>
          <p:nvPr/>
        </p:nvSpPr>
        <p:spPr>
          <a:xfrm>
            <a:off x="5553742" y="5571008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95_2#20185e1eb?iti=32&amp;vcp=1&amp;vop=1&amp;vis=1&amp;pid=f52eedcd3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6235" y="751750"/>
            <a:ext cx="7425626" cy="20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95_3#20185e1eb?iti=32&amp;vcp=1&amp;vop=1&amp;vis=1&amp;pid=f52eedcd3&amp;color=0,0,0&amp;vtp=1&amp;bbb=1" title=""/>
          <p:cNvSpPr/>
          <p:nvPr/>
        </p:nvSpPr>
        <p:spPr>
          <a:xfrm>
            <a:off x="5553742" y="2962556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图31-9</a:t>
            </a:r>
            <a:endParaRPr lang="en-US" altLang="zh-CN" sz="2800"/>
          </a:p>
        </p:txBody>
      </p:sp>
      <p:sp>
        <p:nvSpPr>
          <p:cNvPr id="4" name="QO_6_BD.95_4#20185e1eb?vcp=1&amp;vop=1&amp;vis=1&amp;pid=f52eedcd3&amp;color=0,0,0&amp;vtp=1&amp;bbb=1&amp;hb=1" title=""/>
          <p:cNvSpPr/>
          <p:nvPr/>
        </p:nvSpPr>
        <p:spPr>
          <a:xfrm>
            <a:off x="932688" y="3614256"/>
            <a:ext cx="10323576" cy="24983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方案二：用刻度尺紧贴物体，通过平面镜中的“刻度尺”测量像的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高度，如图31-9乙所示；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方案三：将平面镜换成玻璃板，在玻璃板后移动刻度尺，直至刻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度尺紧贴像，测量像的高度，如图31-9丙所示。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#1.3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96_1#4d06dd253?vcp=1&amp;vop=1&amp;vis=1&amp;pid=20185e1eb&amp;color=0,0,0&amp;vtp=1&amp;bt=1&amp;bbb=1&amp;hb=1" title=""/>
          <p:cNvSpPr/>
          <p:nvPr/>
        </p:nvSpPr>
        <p:spPr>
          <a:xfrm>
            <a:off x="932688" y="124025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方案一中，像的高度测量值比真实值偏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，原因是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7_AN.97_1#4d06dd253.blank?vcp=1&amp;vop=1&amp;vis=1&amp;pid=20185e1eb&amp;color=0,0,0&amp;vpa=45&amp;vtp=1" title=""/>
          <p:cNvSpPr/>
          <p:nvPr/>
        </p:nvSpPr>
        <p:spPr>
          <a:xfrm>
            <a:off x="7907370" y="1209770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</a:t>
            </a:r>
            <a:endParaRPr lang="en-US" altLang="zh-CN" sz="2800"/>
          </a:p>
        </p:txBody>
      </p:sp>
      <p:sp>
        <p:nvSpPr>
          <p:cNvPr id="4" name="QB_7_AN.99_1#4d06dd253.blank?vcp=1&amp;vop=1&amp;vis=1&amp;pid=20185e1eb&amp;color=0,0,0&amp;vpa=46&amp;vtp=1&amp;bbb=1&amp;hb=1" title=""/>
          <p:cNvSpPr/>
          <p:nvPr/>
        </p:nvSpPr>
        <p:spPr>
          <a:xfrm>
            <a:off x="932689" y="1209770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像的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下端没有与刻度尺的零刻度线对齐</a:t>
            </a:r>
            <a:endParaRPr lang="en-US" altLang="zh-CN" sz="2800"/>
          </a:p>
        </p:txBody>
      </p:sp>
      <p:pic>
        <p:nvPicPr>
          <p:cNvPr id="5" name="QB_7_BD.98_1#4d06dd253?iti=33&amp;vcp=1&amp;vop=1&amp;vis=1&amp;visfb=1&amp;pid=20185e1e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232" y="2569559"/>
            <a:ext cx="8485632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98_2#4d06dd253?iti=33&amp;vcp=1&amp;vop=1&amp;vis=1&amp;visfb=1&amp;pid=20185e1eb&amp;color=0,0,0&amp;vtp=1&amp;bbb=1" title=""/>
          <p:cNvSpPr/>
          <p:nvPr/>
        </p:nvSpPr>
        <p:spPr>
          <a:xfrm>
            <a:off x="5553742" y="508314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100_1#f9ae0dc10?vcp=1&amp;vop=1&amp;vis=1&amp;pid=20185e1eb&amp;color=0,0,0&amp;vtp=1&amp;bt=1&amp;bbb=1&amp;hb=1" title=""/>
          <p:cNvSpPr/>
          <p:nvPr/>
        </p:nvSpPr>
        <p:spPr>
          <a:xfrm>
            <a:off x="932688" y="117167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你认为方案二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（选填“合理”或“不合理”），请说明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理由：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7_AN.101_1#f9ae0dc10.blank?vcp=1&amp;vop=1&amp;vis=1&amp;pid=20185e1eb&amp;color=0,0,0&amp;vpa=47&amp;vtp=1&amp;bbb=1" title=""/>
          <p:cNvSpPr/>
          <p:nvPr/>
        </p:nvSpPr>
        <p:spPr>
          <a:xfrm>
            <a:off x="3978306" y="1141190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不合理</a:t>
            </a:r>
            <a:endParaRPr lang="en-US" altLang="zh-CN" sz="2800"/>
          </a:p>
        </p:txBody>
      </p:sp>
      <p:sp>
        <p:nvSpPr>
          <p:cNvPr id="4" name="QB_7_AN.103_1#f9ae0dc10.blank?vcp=1&amp;vop=1&amp;vis=1&amp;pid=20185e1eb&amp;color=0,0,0&amp;vpa=48&amp;vtp=1&amp;bbb=1" title=""/>
          <p:cNvSpPr/>
          <p:nvPr/>
        </p:nvSpPr>
        <p:spPr>
          <a:xfrm>
            <a:off x="2014569" y="1767935"/>
            <a:ext cx="45434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平面镜中的“刻度尺”是虚像</a:t>
            </a:r>
            <a:endParaRPr lang="en-US" altLang="zh-CN" sz="2800"/>
          </a:p>
        </p:txBody>
      </p:sp>
      <p:pic>
        <p:nvPicPr>
          <p:cNvPr id="5" name="QB_7_BD.102_1#f9ae0dc10?iti=34&amp;vcp=1&amp;vop=1&amp;vis=1&amp;visfb=1&amp;pid=20185e1e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9344" y="2500979"/>
            <a:ext cx="8970264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102_2#f9ae0dc10?iti=34&amp;vcp=1&amp;vop=1&amp;vis=1&amp;visfb=1&amp;pid=20185e1eb&amp;color=0,0,0&amp;vtp=1&amp;bbb=1" title=""/>
          <p:cNvSpPr/>
          <p:nvPr/>
        </p:nvSpPr>
        <p:spPr>
          <a:xfrm>
            <a:off x="5549170" y="515172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4_BD#edce21981?colgroup=17,10&amp;vcp=1&amp;pid=fa0318c84&amp;color=0,0,0&amp;vtp=1&amp;bt=1&amp;bbb=1&amp;hb=1" title=""/>
          <p:cNvGraphicFramePr>
            <a:graphicFrameLocks noGrp="1"/>
          </p:cNvGraphicFramePr>
          <p:nvPr/>
        </p:nvGraphicFramePr>
        <p:xfrm>
          <a:off x="932688" y="883791"/>
          <a:ext cx="10287000" cy="5090418"/>
        </p:xfrm>
        <a:graphic>
          <a:graphicData uri="http://schemas.openxmlformats.org/drawingml/2006/table">
            <a:tbl>
              <a:tblPr/>
              <a:tblGrid>
                <a:gridCol w="6382512"/>
                <a:gridCol w="3904488"/>
              </a:tblGrid>
              <a:tr h="558546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探究类学生必做实验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近5年考查情况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1.探究水在沸腾前后温度变化的特点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2021年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2.探究滑动摩擦力大小与哪些因素有关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2021年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3.探究液体压强与哪些因素有关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4.探究浮力大小与哪些因素有关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5.探究杠杆的平衡条件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6.探究光的反射定律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7.探究平面镜成像的特点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2021年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8.探究凸透镜成像的规律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5500" y="12484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104_1#855975c16?vcp=1&amp;vop=1&amp;vis=1&amp;pid=20185e1eb&amp;color=0,0,0&amp;vtp=1&amp;bt=1&amp;bbb=1&amp;hb=1" title=""/>
          <p:cNvSpPr/>
          <p:nvPr/>
        </p:nvSpPr>
        <p:spPr>
          <a:xfrm>
            <a:off x="932688" y="118081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方案三，换用玻璃板是为了确定虚像的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。此方案中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（选填“需要”或“不需要”）透过玻璃板读数。</a:t>
            </a:r>
            <a:endParaRPr lang="en-US" altLang="zh-CN" sz="2800"/>
          </a:p>
        </p:txBody>
      </p:sp>
      <p:sp>
        <p:nvSpPr>
          <p:cNvPr id="3" name="QB_7_AN.105_1#855975c16.blank?vcp=1&amp;vop=1&amp;vis=1&amp;pid=20185e1eb&amp;color=0,0,0&amp;vpa=49&amp;vtp=1&amp;bbb=1" title=""/>
          <p:cNvSpPr/>
          <p:nvPr/>
        </p:nvSpPr>
        <p:spPr>
          <a:xfrm>
            <a:off x="7907370" y="115033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位置</a:t>
            </a:r>
            <a:endParaRPr lang="en-US" altLang="zh-CN" sz="2800"/>
          </a:p>
        </p:txBody>
      </p:sp>
      <p:sp>
        <p:nvSpPr>
          <p:cNvPr id="4" name="QB_7_AN.107_1#855975c16.blank?vcp=1&amp;vop=1&amp;vis=1&amp;pid=20185e1eb&amp;color=0,0,0&amp;vpa=50&amp;vtp=1&amp;bbb=1" title=""/>
          <p:cNvSpPr/>
          <p:nvPr/>
        </p:nvSpPr>
        <p:spPr>
          <a:xfrm>
            <a:off x="943007" y="177707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需要</a:t>
            </a:r>
            <a:endParaRPr lang="en-US" altLang="zh-CN" sz="2800"/>
          </a:p>
        </p:txBody>
      </p:sp>
      <p:pic>
        <p:nvPicPr>
          <p:cNvPr id="5" name="QB_7_BD.106_1#855975c16?iti=35&amp;vcp=1&amp;vop=1&amp;vis=1&amp;visfb=1&amp;pid=20185e1e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6776" y="2510123"/>
            <a:ext cx="8924544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106_2#855975c16?iti=35&amp;vcp=1&amp;vop=1&amp;vis=1&amp;visfb=1&amp;pid=20185e1eb&amp;color=0,0,0&amp;vtp=1&amp;bbb=1" title=""/>
          <p:cNvSpPr/>
          <p:nvPr/>
        </p:nvSpPr>
        <p:spPr>
          <a:xfrm>
            <a:off x="5553742" y="514257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108_1#8da907edb?vcp=1&amp;vop=1&amp;vis=1&amp;pid=20185e1eb&amp;color=0,0,0&amp;vtp=1&amp;bt=1&amp;bbb=1" title=""/>
          <p:cNvSpPr/>
          <p:nvPr/>
        </p:nvSpPr>
        <p:spPr>
          <a:xfrm>
            <a:off x="932688" y="720000"/>
            <a:ext cx="10323576" cy="4584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小明利用方案三测出了下表所示数据：</a:t>
            </a:r>
            <a:endParaRPr lang="en-US" altLang="zh-CN" sz="2800"/>
          </a:p>
        </p:txBody>
      </p:sp>
      <p:graphicFrame>
        <p:nvGraphicFramePr>
          <p:cNvPr id="45" name="QB_7_BD.108_2#8da907edb?colgroup=13,2,2,2,2,3&amp;vcp=1&amp;vop=1&amp;vis=1&amp;pid=20185e1eb&amp;color=0,0,0&amp;vtp=1&amp;bbb=1" title=""/>
          <p:cNvGraphicFramePr>
            <a:graphicFrameLocks noGrp="1"/>
          </p:cNvGraphicFramePr>
          <p:nvPr/>
        </p:nvGraphicFramePr>
        <p:xfrm>
          <a:off x="932688" y="1317153"/>
          <a:ext cx="10241280" cy="1607820"/>
        </p:xfrm>
        <a:graphic>
          <a:graphicData uri="http://schemas.openxmlformats.org/drawingml/2006/table">
            <a:tbl>
              <a:tblPr/>
              <a:tblGrid>
                <a:gridCol w="4974336"/>
                <a:gridCol w="1005840"/>
                <a:gridCol w="1005840"/>
                <a:gridCol w="1005840"/>
                <a:gridCol w="1005840"/>
                <a:gridCol w="1243584"/>
              </a:tblGrid>
              <a:tr h="53594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物体到玻璃板的距离/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2.00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4.00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6.00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8.00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10.00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4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像的高度/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4.03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4.00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4.00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4.01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4.00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4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像的宽度/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1.80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1.79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1.80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1.82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1.80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QB_7_BD.108_3#8da907edb?vcp=1&amp;vop=1&amp;vis=1&amp;pid=20185e1eb&amp;color=0,0,0&amp;vtp=1&amp;bbb=1" title=""/>
          <p:cNvSpPr/>
          <p:nvPr/>
        </p:nvSpPr>
        <p:spPr>
          <a:xfrm>
            <a:off x="932688" y="3057053"/>
            <a:ext cx="10323576" cy="4584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分析数据，可得出结论：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5" name="QB_7_AN.109_1#8da907edb.blank?vcp=1&amp;vop=1&amp;vis=1&amp;pid=20185e1eb&amp;color=0,0,0&amp;vpa=51&amp;vtp=1&amp;bbb=1" title=""/>
          <p:cNvSpPr/>
          <p:nvPr/>
        </p:nvSpPr>
        <p:spPr>
          <a:xfrm>
            <a:off x="4872069" y="3009555"/>
            <a:ext cx="3830638" cy="4584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平面镜成的像大小不变</a:t>
            </a:r>
            <a:endParaRPr lang="en-US" altLang="zh-CN" sz="2800"/>
          </a:p>
        </p:txBody>
      </p:sp>
      <p:pic>
        <p:nvPicPr>
          <p:cNvPr id="6" name="QB_7_BD.108_4#8da907edb?iti=36&amp;vcp=1&amp;vop=1&amp;vis=1&amp;visfb=1&amp;pid=20185e1e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9258" y="3644555"/>
            <a:ext cx="6390439" cy="17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7_BD.108_5#8da907edb?iti=36&amp;vcp=1&amp;vop=1&amp;vis=1&amp;visfb=1&amp;pid=20185e1eb&amp;color=0,0,0&amp;vtp=1&amp;bbb=1" title=""/>
          <p:cNvSpPr/>
          <p:nvPr/>
        </p:nvSpPr>
        <p:spPr>
          <a:xfrm>
            <a:off x="5549171" y="5568249"/>
            <a:ext cx="10906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72d223a61?vcp=1&amp;pid=7d8beda1a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八、探究通电螺线管外部磁场的方向</a:t>
            </a:r>
            <a:endParaRPr lang="en-US" altLang="zh-CN" sz="2800"/>
          </a:p>
        </p:txBody>
      </p:sp>
      <p:sp>
        <p:nvSpPr>
          <p:cNvPr id="3" name="QO_6_BD.110_1#08b3707b3?vcp=1&amp;vop=1&amp;vis=1&amp;pid=72d223a61&amp;color=0,0,0&amp;vtp=1&amp;bbb=1&amp;hb=1" title=""/>
          <p:cNvSpPr/>
          <p:nvPr/>
        </p:nvSpPr>
        <p:spPr>
          <a:xfrm>
            <a:off x="932688" y="1344967"/>
            <a:ext cx="10323576" cy="12029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8.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（2024·山东）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某实验小组用铁屑和小磁针来探究“通电螺线管外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部磁场的方向”，如图31-10所示。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</a:t>
            </a:r>
            <a:endParaRPr lang="en-US" altLang="zh-CN" sz="2800"/>
          </a:p>
        </p:txBody>
      </p:sp>
      <p:pic>
        <p:nvPicPr>
          <p:cNvPr id="4" name="QO_6_BD.110_2#08b3707b3?iti=37&amp;vcp=1&amp;vop=1&amp;vis=1&amp;pid=72d223a6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4952" y="2687537"/>
            <a:ext cx="6099048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110_3#08b3707b3?iti=37&amp;vcp=1&amp;vop=1&amp;vis=1&amp;pid=72d223a61&amp;color=0,0,0&amp;vtp=1&amp;bbb=1" title=""/>
          <p:cNvSpPr/>
          <p:nvPr/>
        </p:nvSpPr>
        <p:spPr>
          <a:xfrm>
            <a:off x="5460270" y="5640033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110_2#08b3707b3?iti=37&amp;vcp=1&amp;vop=1&amp;vis=1&amp;pid=72d223a61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4952" y="1064564"/>
            <a:ext cx="6099048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110_3#08b3707b3?iti=37&amp;vcp=1&amp;vop=1&amp;vis=1&amp;pid=72d223a61&amp;color=0,0,0&amp;vtp=1&amp;bbb=1" title=""/>
          <p:cNvSpPr/>
          <p:nvPr/>
        </p:nvSpPr>
        <p:spPr>
          <a:xfrm>
            <a:off x="5460270" y="4017060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图31-10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7_BD.111_1#9d966e489?vcp=1&amp;vop=1&amp;vis=1&amp;pid=08b3707b3&amp;color=0,0,0&amp;vtp=1&amp;bbb=1&amp;hb=1" title=""/>
              <p:cNvSpPr/>
              <p:nvPr/>
            </p:nvSpPr>
            <p:spPr>
              <a:xfrm>
                <a:off x="932688" y="4586364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在闭合开关前，小磁针静止时，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极指向地理的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（选填“南极”或“北极”），说明地球周围存在磁场。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7_BD.111_1#9d966e489?vcp=1&amp;vop=1&amp;vis=1&amp;pid=08b3707b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586364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2" b="-5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QB_7_AN.112_1#9d966e489.blank?vcp=1&amp;vop=1&amp;vis=1&amp;pid=08b3707b3&amp;color=0,0,0&amp;vpa=52&amp;vtp=1&amp;bbb=1" title=""/>
          <p:cNvSpPr/>
          <p:nvPr/>
        </p:nvSpPr>
        <p:spPr>
          <a:xfrm>
            <a:off x="9224995" y="455588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北极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113_1#141fdeb50?vcp=1&amp;vop=1&amp;vis=1&amp;pid=08b3707b3&amp;color=0,0,0&amp;vtp=1&amp;bbb=1&amp;hb=1" title=""/>
          <p:cNvSpPr/>
          <p:nvPr/>
        </p:nvSpPr>
        <p:spPr>
          <a:xfrm>
            <a:off x="932688" y="125633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在玻璃板上均匀地洒满铁屑，将螺线管连入电路，闭合开关，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轻敲玻璃板面，观察到铁屑分布情况如图31-10甲所示，铁屑的分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布情况与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磁体周围铁屑的分布情况相似。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B_7_BD.115_1#f6b2efe11?vcp=1&amp;vop=1&amp;vis=1&amp;pid=08b3707b3&amp;color=0,0,0&amp;vtp=1&amp;bbb=1&amp;hb=1" title=""/>
              <p:cNvSpPr/>
              <p:nvPr/>
            </p:nvSpPr>
            <p:spPr>
              <a:xfrm>
                <a:off x="932688" y="3114434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把小磁针放在通电螺线管四周不同的位置，小磁针静止时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极所指方向如图31-10乙所示，对调电源正负极，闭合开关，小磁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针静止时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极指方向与图31-10乙中小磁针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极指向相反，说明通电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螺线管的极性与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的方向有关。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B_7_BD.115_1#f6b2efe11?vcp=1&amp;vop=1&amp;vis=1&amp;pid=08b3707b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114434"/>
                <a:ext cx="10323576" cy="2496757"/>
              </a:xfrm>
              <a:prstGeom prst="rect">
                <a:avLst/>
              </a:prstGeom>
              <a:blipFill rotWithShape="1">
                <a:blip r:embed="rId2"/>
                <a:stretch>
                  <a:fillRect l="-5" t="-16" r="-348" b="-2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7_AN.114_1#141fdeb50.blank?vcp=1&amp;vop=1&amp;vis=1&amp;pid=08b3707b3&amp;color=0,0,0&amp;vpa=53&amp;vtp=1&amp;bbb=1" title=""/>
          <p:cNvSpPr/>
          <p:nvPr/>
        </p:nvSpPr>
        <p:spPr>
          <a:xfrm>
            <a:off x="2371757" y="250029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条形</a:t>
            </a:r>
            <a:endParaRPr lang="en-US" altLang="zh-CN" sz="2800"/>
          </a:p>
        </p:txBody>
      </p:sp>
      <p:sp>
        <p:nvSpPr>
          <p:cNvPr id="9" name="QB_7_AN.116_1#f6b2efe11.blank?vcp=1&amp;vop=1&amp;vis=1&amp;pid=08b3707b3&amp;color=0,0,0&amp;vpa=54&amp;vtp=1&amp;bbb=1" title=""/>
          <p:cNvSpPr/>
          <p:nvPr/>
        </p:nvSpPr>
        <p:spPr>
          <a:xfrm>
            <a:off x="3443319" y="500609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117_1#b46768a88?vcp=1&amp;vop=1&amp;vis=1&amp;pid=08b3707b3&amp;color=0,0,0&amp;vtp=1&amp;bbb=1&amp;hb=1" title=""/>
          <p:cNvSpPr/>
          <p:nvPr/>
        </p:nvSpPr>
        <p:spPr>
          <a:xfrm>
            <a:off x="932688" y="250542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实验时发现通电螺线管的磁场较弱，铁屑规则排列的效果不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明显，为增强螺线管的磁场，可行的措施：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（写出一种方法即可）。</a:t>
            </a:r>
            <a:endParaRPr lang="en-US" altLang="zh-CN" sz="2800"/>
          </a:p>
        </p:txBody>
      </p:sp>
      <p:sp>
        <p:nvSpPr>
          <p:cNvPr id="6" name="QB_7_AN.118_1#b46768a88.blank?vcp=1&amp;vop=1&amp;vis=1&amp;pid=08b3707b3&amp;color=0,0,0&amp;vpa=55&amp;vtp=1&amp;bbb=1&amp;hb=1" title=""/>
          <p:cNvSpPr/>
          <p:nvPr/>
        </p:nvSpPr>
        <p:spPr>
          <a:xfrm>
            <a:off x="932689" y="3122644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调节变阻器滑片，增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大通电螺线管线圈中的电流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119_1#2296e656d?vcp=1&amp;vop=1&amp;vis=1&amp;pid=08b3707b3&amp;color=0,0,0&amp;vtp=1&amp;bbb=1&amp;hb=1" title=""/>
          <p:cNvSpPr/>
          <p:nvPr/>
        </p:nvSpPr>
        <p:spPr>
          <a:xfrm>
            <a:off x="932688" y="939850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（5）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为了研究通电螺线管的磁极性质，同学们一起对螺线管的电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流方向和绕线方式进行了实验，得到了如图31-11所示的四种情况。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实验说明通电螺线管的磁极极性只与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有关，且这个关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系可以用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来判断。</a:t>
            </a:r>
            <a:endParaRPr lang="en-US" altLang="zh-CN" sz="2800"/>
          </a:p>
        </p:txBody>
      </p:sp>
      <p:pic>
        <p:nvPicPr>
          <p:cNvPr id="3" name="QB_7_BD.119_2#2296e656d?iti=38&amp;vcp=1&amp;vop=1&amp;vis=1&amp;pid=08b3707b3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3559950"/>
            <a:ext cx="10277856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7_BD.119_3#2296e656d?iti=38&amp;vcp=1&amp;vop=1&amp;vis=1&amp;pid=08b3707b3&amp;color=0,0,0&amp;vtp=1&amp;bbb=1" title=""/>
          <p:cNvSpPr/>
          <p:nvPr/>
        </p:nvSpPr>
        <p:spPr>
          <a:xfrm>
            <a:off x="5474653" y="5351158"/>
            <a:ext cx="1248791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图31-11</a:t>
            </a:r>
            <a:endParaRPr lang="en-US" altLang="zh-CN" sz="2800"/>
          </a:p>
        </p:txBody>
      </p:sp>
      <p:sp>
        <p:nvSpPr>
          <p:cNvPr id="5" name="QB_7_AN.120_1#2296e656d.blank?vcp=1&amp;vop=1&amp;vis=1&amp;pid=08b3707b3&amp;color=0,0,0&amp;vpa=56&amp;vtp=1&amp;bbb=1" title=""/>
          <p:cNvSpPr/>
          <p:nvPr/>
        </p:nvSpPr>
        <p:spPr>
          <a:xfrm>
            <a:off x="6658007" y="2204770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电流方向</a:t>
            </a:r>
            <a:endParaRPr lang="en-US" altLang="zh-CN" sz="2800"/>
          </a:p>
        </p:txBody>
      </p:sp>
      <p:sp>
        <p:nvSpPr>
          <p:cNvPr id="6" name="QB_7_AN.121_1#2296e656d.blank?vcp=1&amp;vop=1&amp;vis=1&amp;pid=08b3707b3&amp;color=0,0,0&amp;vpa=57&amp;vtp=1&amp;bbb=1" title=""/>
          <p:cNvSpPr/>
          <p:nvPr/>
        </p:nvSpPr>
        <p:spPr>
          <a:xfrm>
            <a:off x="2371757" y="2831515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安培定则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79863bc71?vcp=1&amp;pid=7d8beda1a&amp;color=0,0,0&amp;vtp=1&amp;bt=1&amp;bbb=1" title=""/>
          <p:cNvSpPr/>
          <p:nvPr/>
        </p:nvSpPr>
        <p:spPr>
          <a:xfrm>
            <a:off x="932688" y="720000"/>
            <a:ext cx="10323576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九、探究导体在磁场中运动时产生感应电流的条件</a:t>
            </a:r>
            <a:endParaRPr lang="en-US" altLang="zh-CN" sz="2800"/>
          </a:p>
        </p:txBody>
      </p:sp>
      <p:sp>
        <p:nvSpPr>
          <p:cNvPr id="3" name="QO_6_BD.122_1#3fecb1af1?vcp=1&amp;vop=1&amp;vis=1&amp;pid=79863bc71&amp;color=0,0,0&amp;vtp=1&amp;bbb=1&amp;hb=1" title=""/>
          <p:cNvSpPr/>
          <p:nvPr/>
        </p:nvSpPr>
        <p:spPr>
          <a:xfrm>
            <a:off x="932688" y="1354492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9.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（2024·陕西）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如图31-12所示，是“探究导体在磁场中运动时产生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感应电流的条件”的实验装置。</a:t>
            </a:r>
            <a:endParaRPr lang="en-US" altLang="zh-CN" sz="2800"/>
          </a:p>
        </p:txBody>
      </p:sp>
      <p:pic>
        <p:nvPicPr>
          <p:cNvPr id="4" name="QO_6_BD.122_2#3fecb1af1?iti=39&amp;vcp=1&amp;vop=1&amp;vis=1&amp;pid=79863bc7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7720" y="2693199"/>
            <a:ext cx="2953512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122_3#3fecb1af1?iti=39&amp;vcp=1&amp;vop=1&amp;vis=1&amp;pid=79863bc71&amp;color=0,0,0&amp;vtp=1&amp;bbb=1" title=""/>
          <p:cNvSpPr/>
          <p:nvPr/>
        </p:nvSpPr>
        <p:spPr>
          <a:xfrm>
            <a:off x="5460270" y="4969039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QO_6_BD.122_4#3fecb1af1?colgroup=4,12,11&amp;vcp=1&amp;vop=1&amp;vis=1&amp;pid=79863bc71&amp;color=0,0,0&amp;vtp=1&amp;bbb=1&amp;hb=1" title=""/>
          <p:cNvGraphicFramePr>
            <a:graphicFrameLocks noGrp="1"/>
          </p:cNvGraphicFramePr>
          <p:nvPr/>
        </p:nvGraphicFramePr>
        <p:xfrm>
          <a:off x="932688" y="2056923"/>
          <a:ext cx="10277856" cy="2768664"/>
        </p:xfrm>
        <a:graphic>
          <a:graphicData uri="http://schemas.openxmlformats.org/drawingml/2006/table">
            <a:tbl>
              <a:tblPr/>
              <a:tblGrid>
                <a:gridCol w="1627632"/>
                <a:gridCol w="4498848"/>
                <a:gridCol w="4151376"/>
              </a:tblGrid>
              <a:tr h="101219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实验次数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导体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𝒂𝒃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在磁场中的运动情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况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灵敏电流计指针偏转情况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静止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不偏转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上下运动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不偏转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左右运动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偏转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7_BD.123_1#d5b931da4?iti=40&amp;htil=4&amp;vcp=1&amp;vop=1&amp;vis=1&amp;visfb=1&amp;pid=3fecb1af1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1893" y="1563592"/>
            <a:ext cx="2916936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7_BD.123_2#d5b931da4?iti=40&amp;htil=4&amp;vcp=1&amp;vop=1&amp;vis=1&amp;visfb=1&amp;pid=3fecb1af1&amp;color=0,0,0&amp;vtp=1&amp;bbb=1" title=""/>
          <p:cNvSpPr/>
          <p:nvPr/>
        </p:nvSpPr>
        <p:spPr>
          <a:xfrm>
            <a:off x="9116155" y="383943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图31-12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7_BD.123_3#d5b931da4?htil=4&amp;vcp=1&amp;vop=1&amp;vis=1&amp;pid=3fecb1af1&amp;color=0,0,0&amp;vtp=1&amp;bt=1&amp;bbb=1&amp;hb=1" title=""/>
              <p:cNvSpPr/>
              <p:nvPr/>
            </p:nvSpPr>
            <p:spPr>
              <a:xfrm>
                <a:off x="932688" y="1545304"/>
                <a:ext cx="7269480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闭合开关后，观察各种情况下灵敏电流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计指针偏转情况，将实验现象记录在表格中。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分析实验现象可知：闭合电路中的一部分导体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在磁场中做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运动时，电路中会产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生感应电流。产生感应电流时，导体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相当于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电路中的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（填电路元件名称）。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7_BD.123_3#d5b931da4?htil=4&amp;vcp=1&amp;vop=1&amp;vis=1&amp;pid=3fecb1af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7269480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7" t="-9" r="-805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7_AN.124_1#d5b931da4.blank?vcp=1&amp;vop=1&amp;vis=1&amp;pid=3fecb1af1&amp;color=0,0,0&amp;vpa=58&amp;vtp=1&amp;bbb=1" title=""/>
          <p:cNvSpPr/>
          <p:nvPr/>
        </p:nvSpPr>
        <p:spPr>
          <a:xfrm>
            <a:off x="2728944" y="3457924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切割磁感线</a:t>
            </a:r>
            <a:endParaRPr lang="en-US" altLang="zh-CN" sz="2800"/>
          </a:p>
        </p:txBody>
      </p:sp>
      <p:sp>
        <p:nvSpPr>
          <p:cNvPr id="6" name="QB_7_AN.125_1#d5b931da4.blank?vcp=1&amp;vop=1&amp;vis=1&amp;pid=3fecb1af1&amp;color=0,0,0&amp;vpa=59&amp;vtp=1&amp;bbb=1" title=""/>
          <p:cNvSpPr/>
          <p:nvPr/>
        </p:nvSpPr>
        <p:spPr>
          <a:xfrm>
            <a:off x="2371757" y="473236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电源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P_4_BD#edce21981?colgroup=17,10&amp;vcp=1&amp;pid=fa0318c84&amp;color=0,0,0&amp;vtp=1&amp;bt=1&amp;bbb=1&amp;hb=1" title=""/>
          <p:cNvGraphicFramePr>
            <a:graphicFrameLocks noGrp="1"/>
          </p:cNvGraphicFramePr>
          <p:nvPr/>
        </p:nvGraphicFramePr>
        <p:xfrm>
          <a:off x="932688" y="1807096"/>
          <a:ext cx="10287000" cy="3938589"/>
        </p:xfrm>
        <a:graphic>
          <a:graphicData uri="http://schemas.openxmlformats.org/drawingml/2006/table">
            <a:tbl>
              <a:tblPr/>
              <a:tblGrid>
                <a:gridCol w="6382512"/>
                <a:gridCol w="3904488"/>
              </a:tblGrid>
              <a:tr h="558546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探究类学生必做实验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近5年考查情况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9.探究通电螺线管外部磁场的方向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——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10.探究导体在磁场中运动时产生感应电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流的条件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——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11.探究串联电路和并联电路中电流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压的特点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12.探究电流与电压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电阻的关系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2021年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_4_BD#edce21981?colgroup=17,10&amp;vcp=1&amp;pid=fa0318c84&amp;color=0,0,0&amp;vtp=1&amp;bt=1&amp;bbb=1&amp;hb=1" title=""/>
          <p:cNvSpPr txBox="1"/>
          <p:nvPr/>
        </p:nvSpPr>
        <p:spPr>
          <a:xfrm>
            <a:off x="8679688" y="1108505"/>
            <a:ext cx="2540000" cy="640715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126_1#ead0085fb?vcp=1&amp;vop=1&amp;vis=1&amp;pid=3fecb1af1&amp;color=0,0,0&amp;vtp=1&amp;bt=1&amp;bbb=1&amp;hb=1" title=""/>
              <p:cNvSpPr/>
              <p:nvPr/>
            </p:nvSpPr>
            <p:spPr>
              <a:xfrm>
                <a:off x="932688" y="133778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 spc="-10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2）</a:t>
                </a:r>
                <a:r>
                  <a:rPr lang="en-US" altLang="zh-CN" sz="2800" b="1" i="0" spc="-10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若要探究感应电流方向与磁场方向的关系，应保持导体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pc="-10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spc="-10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运动</a:t>
                </a:r>
                <a:endParaRPr lang="en-US" altLang="zh-CN" sz="2800" b="1" i="0" spc="-10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 spc="-10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方向不变，将</a:t>
                </a:r>
                <a:r>
                  <a:rPr lang="en-US" altLang="zh-CN" sz="2800" i="0" spc="-1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</a:t>
                </a:r>
                <a:r>
                  <a:rPr lang="en-US" altLang="zh-CN" sz="2800" b="1" i="0" spc="-10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对调，观察灵敏电流计指针偏转情况。</a:t>
                </a:r>
                <a:endParaRPr lang="en-US" altLang="zh-CN" sz="2800" spc="-1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7_BD.126_1#ead0085fb?vcp=1&amp;vop=1&amp;vis=1&amp;pid=3fecb1af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3778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-18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7_AN.127_1#ead0085fb.blank?vcp=1&amp;vop=1&amp;vis=1&amp;pid=3fecb1af1&amp;color=0,0,0&amp;vpa=60&amp;vtp=1&amp;bbb=1" title=""/>
              <p:cNvSpPr/>
              <p:nvPr/>
            </p:nvSpPr>
            <p:spPr>
              <a:xfrm>
                <a:off x="2882932" y="2056225"/>
                <a:ext cx="2478088" cy="4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磁体的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</a:t>
                </a:r>
                <a:endParaRPr lang="en-US" altLang="zh-CN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QB_7_AN.127_1#ead0085fb.blank?vcp=1&amp;vop=1&amp;vis=1&amp;pid=3fecb1af1&amp;color=0,0,0&amp;vpa=6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32" y="2056225"/>
                <a:ext cx="2478088" cy="420307"/>
              </a:xfrm>
              <a:prstGeom prst="rect">
                <a:avLst/>
              </a:prstGeom>
              <a:blipFill rotWithShape="1">
                <a:blip r:embed="rId4"/>
                <a:stretch>
                  <a:fillRect l="-1" t="-23" r="14" b="-5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7_BD.126_2#ead0085fb?iti=41&amp;vcp=1&amp;vop=1&amp;vis=1&amp;visfb=1&amp;pid=3fecb1af1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7720" y="2671667"/>
            <a:ext cx="2953512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126_3#ead0085fb?iti=41&amp;vcp=1&amp;vop=1&amp;vis=1&amp;visfb=1&amp;pid=3fecb1af1&amp;color=0,0,0&amp;vtp=1&amp;bbb=1" title=""/>
          <p:cNvSpPr/>
          <p:nvPr/>
        </p:nvSpPr>
        <p:spPr>
          <a:xfrm>
            <a:off x="5460270" y="494750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图31-12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7_BD.128_1#ec6f220be?iti=42&amp;htil=5&amp;vcp=1&amp;vop=1&amp;vis=1&amp;visfb=1&amp;pid=3fecb1af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2512" y="2076164"/>
            <a:ext cx="2916936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7_BD.128_2#ec6f220be?iti=42&amp;htil=5&amp;vcp=1&amp;vop=1&amp;vis=1&amp;visfb=1&amp;pid=3fecb1af1&amp;color=0,0,0&amp;vtp=1&amp;bbb=1" title=""/>
          <p:cNvSpPr/>
          <p:nvPr/>
        </p:nvSpPr>
        <p:spPr>
          <a:xfrm>
            <a:off x="8986774" y="4342479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图31-12</a:t>
            </a:r>
            <a:endParaRPr lang="en-US" altLang="zh-CN" sz="2800"/>
          </a:p>
        </p:txBody>
      </p:sp>
      <p:sp>
        <p:nvSpPr>
          <p:cNvPr id="4" name="QC_7_BD.128_3#ec6f220be?htil=5&amp;vcp=1&amp;vop=1&amp;vis=1&amp;pid=3fecb1af1&amp;color=0,0,0&amp;vtp=1&amp;bt=1&amp;bbb=1&amp;hb=1" title=""/>
          <p:cNvSpPr/>
          <p:nvPr/>
        </p:nvSpPr>
        <p:spPr>
          <a:xfrm>
            <a:off x="932688" y="1939004"/>
            <a:ext cx="726948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下列物品中，应用该实验结论工作的是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（选填字母）。</a:t>
            </a:r>
            <a:endParaRPr lang="en-US" altLang="zh-CN" sz="2800"/>
          </a:p>
        </p:txBody>
      </p:sp>
      <p:sp>
        <p:nvSpPr>
          <p:cNvPr id="5" name="QC_7_AN.129_1#ec6f220be.blank?vcp=1&amp;vop=1&amp;vis=1&amp;pid=3fecb1af1&amp;color=0,0,0&amp;vpa=61&amp;vtp=1" title=""/>
          <p:cNvSpPr/>
          <p:nvPr/>
        </p:nvSpPr>
        <p:spPr>
          <a:xfrm>
            <a:off x="917607" y="2535269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6" name="QC_7_BD.128_4#ec6f220be.choices?htil=5&amp;vcp=1&amp;vop=1&amp;vis=1&amp;pid=3fecb1af1&amp;color=0,0,0&amp;vtp=1&amp;bbb=1" title=""/>
          <p:cNvSpPr/>
          <p:nvPr/>
        </p:nvSpPr>
        <p:spPr>
          <a:xfrm>
            <a:off x="932688" y="3206591"/>
            <a:ext cx="726948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303784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A.电风扇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B.手摇发电手电筒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fdb2783fc?vcp=1&amp;pid=7d8beda1a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十、探究串联电路和并联电路中电流、电压的特点</a:t>
            </a:r>
            <a:endParaRPr lang="en-US" altLang="zh-CN" sz="2800"/>
          </a:p>
        </p:txBody>
      </p:sp>
      <p:sp>
        <p:nvSpPr>
          <p:cNvPr id="3" name="QO_6_BD.130_1#078d69014?vcp=1&amp;vop=1&amp;vis=1&amp;pid=fdb2783fc&amp;color=0,0,0&amp;vtp=1&amp;bbb=1" title=""/>
          <p:cNvSpPr/>
          <p:nvPr/>
        </p:nvSpPr>
        <p:spPr>
          <a:xfrm>
            <a:off x="932688" y="1344967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10.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（2025·清远市模拟）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探究并联电路中电流的规律。</a:t>
            </a:r>
            <a:endParaRPr lang="en-US" altLang="zh-CN" sz="2800"/>
          </a:p>
        </p:txBody>
      </p:sp>
      <p:pic>
        <p:nvPicPr>
          <p:cNvPr id="4" name="QO_6_BD.130_2#078d69014?iti=43&amp;vcp=1&amp;vop=1&amp;vis=1&amp;pid=fdb2783f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037879"/>
            <a:ext cx="10277856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130_3#078d69014?iti=43&amp;vcp=1&amp;vop=1&amp;vis=1&amp;pid=fdb2783fc&amp;color=0,0,0&amp;vtp=1&amp;bbb=1" title=""/>
          <p:cNvSpPr/>
          <p:nvPr/>
        </p:nvSpPr>
        <p:spPr>
          <a:xfrm>
            <a:off x="5643436" y="5374423"/>
            <a:ext cx="911225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31-13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7_BD.131_1#1b0f74047?vcp=1&amp;vop=1&amp;vis=1&amp;pid=078d69014&amp;color=0,0,0&amp;vtp=1&amp;bt=1&amp;bbb=1&amp;hb=1" title=""/>
          <p:cNvSpPr/>
          <p:nvPr/>
        </p:nvSpPr>
        <p:spPr>
          <a:xfrm>
            <a:off x="932688" y="1257141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spc="-10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 spc="-10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根据图31-13甲所示的电路图，连接图乙电路，检查发现有一根</a:t>
            </a:r>
            <a:endParaRPr lang="en-US" altLang="zh-CN" sz="2800" b="1" i="0" spc="-10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 spc="-10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导线接错了，请找出来，打上“×”，再画线把它改到正确的位置上。</a:t>
            </a:r>
            <a:endParaRPr lang="en-US" altLang="zh-CN" sz="2800" spc="-100"/>
          </a:p>
        </p:txBody>
      </p:sp>
      <p:pic>
        <p:nvPicPr>
          <p:cNvPr id="3" name="QO_7_BD.131_2#1b0f74047?iti=44&amp;htil=6&amp;vcp=1&amp;vop=1&amp;vis=1&amp;visfb=1&amp;pid=078d6901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310795"/>
            <a:ext cx="5111496" cy="15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131_3#1b0f74047?iti=44&amp;htil=6&amp;vcp=1&amp;vop=1&amp;vis=1&amp;visfb=1&amp;pid=078d69014&amp;color=0,0,0&amp;vtp=1&amp;bbb=1" title=""/>
          <p:cNvSpPr/>
          <p:nvPr/>
        </p:nvSpPr>
        <p:spPr>
          <a:xfrm>
            <a:off x="3014536" y="5019707"/>
            <a:ext cx="911225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31-13</a:t>
            </a:r>
            <a:endParaRPr lang="en-US" altLang="zh-CN" sz="2800"/>
          </a:p>
        </p:txBody>
      </p:sp>
      <p:sp>
        <p:nvSpPr>
          <p:cNvPr id="5" name="QO_7_AN.132_1#1b0f74047?htil=6&amp;vcp=1&amp;vop=1&amp;vis=1&amp;pid=078d69014&amp;color=0,0,0&amp;vtp=1&amp;bbb=1" title=""/>
          <p:cNvSpPr/>
          <p:nvPr/>
        </p:nvSpPr>
        <p:spPr>
          <a:xfrm>
            <a:off x="6089904" y="2532856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7_AN.132_2#1b0f74047?htil=6&amp;vcp=1&amp;vop=1&amp;vis=1&amp;pid=078d6901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5976" y="3223038"/>
            <a:ext cx="4005072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133_1#2f4e835ec?vcp=1&amp;vop=1&amp;vis=1&amp;pid=078d69014&amp;color=0,0,0&amp;vtp=1&amp;bt=1&amp;bbb=1&amp;hb=1" title=""/>
              <p:cNvSpPr/>
              <p:nvPr/>
            </p:nvSpPr>
            <p:spPr>
              <a:xfrm>
                <a:off x="932688" y="642334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连接电路时，开关应处于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状态。正确连接电路后，闭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合开关，灯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发光，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不发光，电流表A和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正常工作，示数均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如图丙所示，为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A。出现这个现象的原因可能是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短路”或“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断路”）。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7_BD.133_1#2f4e835ec?vcp=1&amp;vop=1&amp;vis=1&amp;pid=078d6901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642334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2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134_1#2f4e835ec.blank?vcp=1&amp;vop=1&amp;vis=1&amp;pid=078d69014&amp;color=0,0,0&amp;vpa=62&amp;vtp=1&amp;bbb=1" title=""/>
          <p:cNvSpPr/>
          <p:nvPr/>
        </p:nvSpPr>
        <p:spPr>
          <a:xfrm>
            <a:off x="5764244" y="61185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断开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QB_7_AN.135_1#2f4e835ec.blank?vcp=1&amp;vop=1&amp;vis=1&amp;pid=078d69014&amp;color=0,0,0&amp;vpa=63&amp;vtp=1&amp;bbb=1" title=""/>
          <p:cNvSpPr/>
          <p:nvPr/>
        </p:nvSpPr>
        <p:spPr>
          <a:xfrm>
            <a:off x="3405219" y="1907254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0.24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5" name="QB_7_AN.137_1#2f4e835ec.blank?vcp=1&amp;vop=1&amp;vis=1&amp;pid=078d69014&amp;color=0,0,0&amp;vpa=64&amp;vtp=1&amp;bbb=1" title=""/>
              <p:cNvSpPr/>
              <p:nvPr/>
            </p:nvSpPr>
            <p:spPr>
              <a:xfrm>
                <a:off x="9232932" y="2034000"/>
                <a:ext cx="1345057" cy="4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</a:t>
                </a:r>
                <a:endParaRPr lang="en-US" altLang="zh-CN" sz="1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QB_7_AN.137_1#2f4e835ec.blank?vcp=1&amp;vop=1&amp;vis=1&amp;pid=078d69014&amp;color=0,0,0&amp;vpa=6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932" y="2034000"/>
                <a:ext cx="1345057" cy="420307"/>
              </a:xfrm>
              <a:prstGeom prst="rect">
                <a:avLst/>
              </a:prstGeom>
              <a:blipFill rotWithShape="1">
                <a:blip r:embed="rId4"/>
                <a:stretch>
                  <a:fillRect l="-2" t="-23" r="12" b="-5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B_7_BD.136_1#2f4e835ec?iti=45&amp;vcp=1&amp;vop=1&amp;vis=1&amp;visfb=1&amp;pid=078d69014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403" y="3169571"/>
            <a:ext cx="6978149" cy="21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7_BD.136_2#2f4e835ec?iti=45&amp;vcp=1&amp;vop=1&amp;vis=1&amp;visfb=1&amp;pid=078d69014&amp;color=0,0,0&amp;vtp=1&amp;bbb=1" title=""/>
          <p:cNvSpPr/>
          <p:nvPr/>
        </p:nvSpPr>
        <p:spPr>
          <a:xfrm>
            <a:off x="5638865" y="5474674"/>
            <a:ext cx="911225" cy="5716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31-13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7_BD.136_1#2f4e835ec?iti=45&amp;vcp=1&amp;vop=1&amp;vis=1&amp;visfb=1&amp;pid=078d69014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403" y="751750"/>
            <a:ext cx="6978149" cy="21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7_BD.136_2#2f4e835ec?iti=45&amp;vcp=1&amp;vop=1&amp;vis=1&amp;visfb=1&amp;pid=078d69014&amp;color=0,0,0&amp;vtp=1&amp;bbb=1" title=""/>
          <p:cNvSpPr/>
          <p:nvPr/>
        </p:nvSpPr>
        <p:spPr>
          <a:xfrm>
            <a:off x="5638865" y="3056853"/>
            <a:ext cx="911225" cy="5716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31-13</a:t>
            </a:r>
            <a:endParaRPr lang="en-US" altLang="zh-CN" sz="2800"/>
          </a:p>
        </p:txBody>
      </p:sp>
      <p:sp>
        <p:nvSpPr>
          <p:cNvPr id="4" name="QB_7_BD.138_1#bea8dd952?vcp=1&amp;vop=1&amp;vis=1&amp;pid=078d69014&amp;color=0,0,0&amp;vtp=1&amp;bbb=1" title=""/>
          <p:cNvSpPr/>
          <p:nvPr/>
        </p:nvSpPr>
        <p:spPr>
          <a:xfrm>
            <a:off x="932688" y="3696171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解决上述问题后，测量的数据如下表：</a:t>
            </a:r>
            <a:endParaRPr lang="en-US" altLang="zh-CN" sz="2800"/>
          </a:p>
        </p:txBody>
      </p:sp>
      <p:graphicFrame>
        <p:nvGraphicFramePr>
          <p:cNvPr id="5" name="QB_7_BD.138_2#bea8dd952?colgroup=10,2,2,2,2,2,2&amp;vcp=1&amp;vop=1&amp;vis=1&amp;pid=078d69014&amp;color=0,0,0&amp;vtp=1&amp;bbb=1" title=""/>
          <p:cNvGraphicFramePr>
            <a:graphicFrameLocks noGrp="1"/>
          </p:cNvGraphicFramePr>
          <p:nvPr/>
        </p:nvGraphicFramePr>
        <p:xfrm>
          <a:off x="932688" y="4389082"/>
          <a:ext cx="10277856" cy="1713357"/>
        </p:xfrm>
        <a:graphic>
          <a:graphicData uri="http://schemas.openxmlformats.org/drawingml/2006/table">
            <a:tbl>
              <a:tblPr/>
              <a:tblGrid>
                <a:gridCol w="4023360"/>
                <a:gridCol w="1042416"/>
                <a:gridCol w="1042416"/>
                <a:gridCol w="1042416"/>
                <a:gridCol w="1042416"/>
                <a:gridCol w="1042416"/>
                <a:gridCol w="1042416"/>
              </a:tblGrid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数据序号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电流表A示数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𝑰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𝐀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0.15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0.40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0.48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0.55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电流表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𝐀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示数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𝟏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𝐀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0.10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0.15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0.20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138_3#bea8dd952?vcp=1&amp;vop=1&amp;vis=1&amp;pid=078d69014&amp;color=0,0,0&amp;vtp=1&amp;bt=1&amp;bbb=1&amp;hb=1" title=""/>
              <p:cNvSpPr/>
              <p:nvPr/>
            </p:nvSpPr>
            <p:spPr>
              <a:xfrm>
                <a:off x="932688" y="826452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先正常发光的灯泡是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，此时另一个灯泡的电压为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7_BD.138_3#bea8dd952?vcp=1&amp;vop=1&amp;vis=1&amp;pid=078d6901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26452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26" r="-71" b="-5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7_AN.139_1#bea8dd952.blank?vcp=1&amp;vop=1&amp;vis=1&amp;pid=078d69014&amp;color=0,0,0&amp;vpa=65&amp;vtp=1&amp;bbb=1" title=""/>
              <p:cNvSpPr/>
              <p:nvPr/>
            </p:nvSpPr>
            <p:spPr>
              <a:xfrm>
                <a:off x="4234688" y="923416"/>
                <a:ext cx="55289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7_AN.139_1#bea8dd952.blank?vcp=1&amp;vop=1&amp;vis=1&amp;pid=078d69014&amp;color=0,0,0&amp;vpa=6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88" y="923416"/>
                <a:ext cx="552895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92" t="-31" r="58" b="-7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7_AN.140_1#bea8dd952.blank?vcp=1&amp;vop=1&amp;vis=1&amp;pid=078d69014&amp;color=0,0,0&amp;vpa=66&amp;vtp=1&amp;bbb=1" title=""/>
          <p:cNvSpPr/>
          <p:nvPr/>
        </p:nvSpPr>
        <p:spPr>
          <a:xfrm>
            <a:off x="9117045" y="795972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2.5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QB_7_AN.142_1#bea8dd952.blank?vcp=1&amp;vop=1&amp;vis=1&amp;pid=078d69014&amp;color=0,0,0&amp;vpa=67&amp;vtp=1&amp;bbb=1" title=""/>
          <p:cNvSpPr/>
          <p:nvPr/>
        </p:nvSpPr>
        <p:spPr>
          <a:xfrm>
            <a:off x="1262095" y="1422717"/>
            <a:ext cx="8810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0.18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6" name="QB_7_BD.141_1#bea8dd952?iti=46&amp;vcp=1&amp;vop=1&amp;vis=1&amp;visfb=1&amp;pid=078d69014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155761"/>
            <a:ext cx="10277856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7_BD.141_2#bea8dd952?iti=46&amp;vcp=1&amp;vop=1&amp;vis=1&amp;visfb=1&amp;pid=078d69014&amp;color=0,0,0&amp;vtp=1&amp;bbb=1" title=""/>
          <p:cNvSpPr/>
          <p:nvPr/>
        </p:nvSpPr>
        <p:spPr>
          <a:xfrm>
            <a:off x="5643436" y="5492306"/>
            <a:ext cx="911225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31-13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d02c4159f?vcp=1&amp;pid=7d8beda1a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十一、探究凸透镜成像的规律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O_6_BD.143_1#c8ba94ee7?vcp=1&amp;vop=1&amp;vis=1&amp;pid=d02c4159f&amp;color=0,0,0&amp;vtp=1&amp;bbb=1&amp;hb=1" title=""/>
              <p:cNvSpPr/>
              <p:nvPr/>
            </p:nvSpPr>
            <p:spPr>
              <a:xfrm>
                <a:off x="932688" y="1344967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（2025·广州南沙区模拟）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如图31-14所示探究凸透镜成像规律实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验中，凸透镜的焦距为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𝑶𝑶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为凸透镜的主光轴。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O_6_BD.143_1#c8ba94ee7?vcp=1&amp;vop=1&amp;vis=1&amp;pid=d02c4159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44967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-791" b="-5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6_BD.143_2#c8ba94ee7?iti=47&amp;vcp=1&amp;vop=1&amp;vis=1&amp;pid=d02c4159f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424" y="2683674"/>
            <a:ext cx="7699248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143_3#c8ba94ee7?iti=47&amp;vcp=1&amp;vop=1&amp;vis=1&amp;pid=d02c4159f&amp;color=0,0,0&amp;vtp=1&amp;bbb=1" title=""/>
          <p:cNvSpPr/>
          <p:nvPr/>
        </p:nvSpPr>
        <p:spPr>
          <a:xfrm>
            <a:off x="5464842" y="490465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7_BD.144_1#14fe7feba?vcp=1&amp;vop=1&amp;vis=1&amp;pid=c8ba94ee7&amp;color=0,0,0&amp;vtp=1&amp;bt=1&amp;bbb=1&amp;hb=1" title=""/>
              <p:cNvSpPr/>
              <p:nvPr/>
            </p:nvSpPr>
            <p:spPr>
              <a:xfrm>
                <a:off x="932688" y="172640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点发出的一束光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照射到凸透镜上，请在图中画出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经透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镜折射后折射光线。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7_BD.144_1#14fe7feba?vcp=1&amp;vop=1&amp;vis=1&amp;pid=c8ba94ee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72640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7_BD.144_2#14fe7feba?iti=48&amp;htil=7&amp;vcp=1&amp;vop=1&amp;vis=1&amp;visfb=1&amp;pid=c8ba94ee7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060287"/>
            <a:ext cx="51114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144_3#14fe7feba?iti=48&amp;htil=7&amp;vcp=1&amp;vop=1&amp;vis=1&amp;visfb=1&amp;pid=c8ba94ee7&amp;color=0,0,0&amp;vtp=1&amp;bbb=1" title=""/>
          <p:cNvSpPr/>
          <p:nvPr/>
        </p:nvSpPr>
        <p:spPr>
          <a:xfrm>
            <a:off x="2835942" y="455507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图31-14</a:t>
            </a:r>
            <a:endParaRPr lang="en-US" altLang="zh-CN" sz="2800"/>
          </a:p>
        </p:txBody>
      </p:sp>
      <p:sp>
        <p:nvSpPr>
          <p:cNvPr id="5" name="QO_7_AN.145_1#14fe7feba?htil=7&amp;vcp=1&amp;vop=1&amp;vis=1&amp;pid=c8ba94ee7&amp;color=0,0,0&amp;vtp=1&amp;bbb=1" title=""/>
          <p:cNvSpPr/>
          <p:nvPr/>
        </p:nvSpPr>
        <p:spPr>
          <a:xfrm>
            <a:off x="6089904" y="3060287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7_AN.145_2#14fe7feba?htil=7&amp;vcp=1&amp;vop=1&amp;vis=1&amp;pid=c8ba94ee7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750469"/>
            <a:ext cx="512064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7_BD.146_1#413331f81?vcp=1&amp;vop=1&amp;vis=1&amp;pid=c8ba94ee7&amp;color=0,0,0&amp;vtp=1&amp;bt=1&amp;bbb=1&amp;hb=1" title=""/>
              <p:cNvSpPr/>
              <p:nvPr/>
            </p:nvSpPr>
            <p:spPr>
              <a:xfrm>
                <a:off x="932688" y="1363440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透镜的焦距太长会不利于找出像的位置，于是某同学更换了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一个焦距为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的透镜。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7_BD.146_1#413331f81?vcp=1&amp;vop=1&amp;vis=1&amp;pid=c8ba94ee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63440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2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7_BD.146_2#413331f81?iti=49&amp;vcp=1&amp;vop=1&amp;vis=1&amp;visfb=1&amp;pid=c8ba94ee7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424" y="2700877"/>
            <a:ext cx="7699248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146_3#413331f81?iti=49&amp;vcp=1&amp;vop=1&amp;vis=1&amp;visfb=1&amp;pid=c8ba94ee7&amp;color=0,0,0&amp;vtp=1&amp;bbb=1" title=""/>
          <p:cNvSpPr/>
          <p:nvPr/>
        </p:nvSpPr>
        <p:spPr>
          <a:xfrm>
            <a:off x="5464842" y="4921853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4_BD#edce21981?vcp=1&amp;pid=fa0318c84&amp;color=0,0,0&amp;vtp=1&amp;bt=1&amp;bbb=1&amp;hb=1" title=""/>
          <p:cNvSpPr/>
          <p:nvPr/>
        </p:nvSpPr>
        <p:spPr>
          <a:xfrm>
            <a:off x="932688" y="2185384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【学法指导】在复习当中，考生们应对每个实验的实验原理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与实验方法及操作过程都熟练掌握，在老师的讲授和自我做题总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结中记住每个实验的常考考点。有条件的学校，争取让学生把每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个实验都亲自动手做一遍，在实践中理解与掌握考点。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8_BD.147_1#baac51610?vcp=1&amp;vop=1&amp;vis=1&amp;pid=413331f81&amp;color=0,0,0&amp;vtp=1&amp;bt=1&amp;bbb=1&amp;hb=1" title=""/>
          <p:cNvSpPr/>
          <p:nvPr/>
        </p:nvSpPr>
        <p:spPr>
          <a:xfrm>
            <a:off x="932688" y="72000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①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若蜡烛和透镜的位置不变，经透镜所成的像会落在光具座上的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哪个刻度范围内：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</a:t>
            </a:r>
            <a:endParaRPr lang="en-US" altLang="zh-CN" sz="2800"/>
          </a:p>
        </p:txBody>
      </p:sp>
      <p:sp>
        <p:nvSpPr>
          <p:cNvPr id="3" name="QC_8_AN.148_1#baac51610.blank?vcp=1&amp;vop=1&amp;vis=1&amp;pid=413331f81&amp;color=0,0,0&amp;vpa=68&amp;vtp=1" title=""/>
          <p:cNvSpPr/>
          <p:nvPr/>
        </p:nvSpPr>
        <p:spPr>
          <a:xfrm>
            <a:off x="3775106" y="1316265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8_BD.147_2#baac51610.choices?vcp=1&amp;vop=1&amp;vis=1&amp;pid=413331f81&amp;color=0,0,0&amp;vtp=1&amp;bbb=1" title=""/>
              <p:cNvSpPr/>
              <p:nvPr/>
            </p:nvSpPr>
            <p:spPr>
              <a:xfrm>
                <a:off x="932688" y="1930437"/>
                <a:ext cx="10323576" cy="1202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8_BD.147_2#baac51610.choices?vcp=1&amp;vop=1&amp;vis=1&amp;pid=413331f8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930437"/>
                <a:ext cx="10323576" cy="1202944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2" b="-6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C_8_BD.147_3#baac51610?iti=50&amp;vcp=1&amp;vop=1&amp;vis=1&amp;visfb=1&amp;pid=413331f8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424" y="3263937"/>
            <a:ext cx="7699248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8_BD.147_4#baac51610?iti=50&amp;vcp=1&amp;vop=1&amp;vis=1&amp;visfb=1&amp;pid=413331f81&amp;color=0,0,0&amp;vtp=1&amp;bbb=1" title=""/>
          <p:cNvSpPr/>
          <p:nvPr/>
        </p:nvSpPr>
        <p:spPr>
          <a:xfrm>
            <a:off x="5464842" y="5484913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8_BD.149_1#9fa3a9529?vcp=1&amp;vop=1&amp;vis=1&amp;pid=413331f81&amp;color=0,0,0&amp;vtp=1&amp;bt=1&amp;bbb=1" title=""/>
          <p:cNvSpPr/>
          <p:nvPr/>
        </p:nvSpPr>
        <p:spPr>
          <a:xfrm>
            <a:off x="932688" y="138655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②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此时烛焰经凸透镜折射后能成一个像，这个像的特点是：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</a:t>
            </a:r>
            <a:endParaRPr lang="en-US" altLang="zh-CN" sz="2800"/>
          </a:p>
        </p:txBody>
      </p:sp>
      <p:sp>
        <p:nvSpPr>
          <p:cNvPr id="3" name="QC_8_AN.150_1#9fa3a9529.blank?vcp=1&amp;vop=1&amp;vis=1&amp;pid=413331f81&amp;color=0,0,0&amp;vpa=69&amp;vtp=1" title=""/>
          <p:cNvSpPr/>
          <p:nvPr/>
        </p:nvSpPr>
        <p:spPr>
          <a:xfrm>
            <a:off x="10191782" y="1344644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4" name="QC_8_BD.149_2#9fa3a9529.choices?vcp=1&amp;vop=1&amp;vis=1&amp;pid=413331f81&amp;color=0,0,0&amp;vtp=1&amp;bbb=1" title=""/>
          <p:cNvSpPr/>
          <p:nvPr/>
        </p:nvSpPr>
        <p:spPr>
          <a:xfrm>
            <a:off x="932688" y="2021046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3524250"/>
                <a:tab pos="701103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A.放大正立的虚像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B.放大倒立的实像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C.缩小倒立的实像</a:t>
            </a:r>
            <a:endParaRPr lang="en-US" altLang="zh-CN" sz="2800"/>
          </a:p>
        </p:txBody>
      </p:sp>
      <p:pic>
        <p:nvPicPr>
          <p:cNvPr id="5" name="QC_8_BD.149_3#9fa3a9529?iti=51&amp;vcp=1&amp;vop=1&amp;vis=1&amp;visfb=1&amp;pid=413331f8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424" y="2713958"/>
            <a:ext cx="7699248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8_BD.149_4#9fa3a9529?iti=51&amp;vcp=1&amp;vop=1&amp;vis=1&amp;visfb=1&amp;pid=413331f81&amp;color=0,0,0&amp;vtp=1&amp;bbb=1" title=""/>
          <p:cNvSpPr/>
          <p:nvPr/>
        </p:nvSpPr>
        <p:spPr>
          <a:xfrm>
            <a:off x="5464842" y="493493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8_BD.151_1#ad8d0eb71?vcp=1&amp;vop=1&amp;vis=1&amp;pid=413331f81&amp;color=0,0,0&amp;vtp=1&amp;bt=1&amp;bbb=1&amp;hb=1" title=""/>
          <p:cNvSpPr/>
          <p:nvPr/>
        </p:nvSpPr>
        <p:spPr>
          <a:xfrm>
            <a:off x="932688" y="136344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③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若保持透镜的位置不变，要让所成的像成在离透镜更远的地方，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该如何移动蜡烛？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8_AN.152_1#ad8d0eb71.blank?vcp=1&amp;vop=1&amp;vis=1&amp;pid=413331f81&amp;color=0,0,0&amp;vpa=70&amp;vtp=1&amp;bbb=1" title=""/>
          <p:cNvSpPr/>
          <p:nvPr/>
        </p:nvSpPr>
        <p:spPr>
          <a:xfrm>
            <a:off x="3787806" y="1959705"/>
            <a:ext cx="6330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蜡烛向靠近凸透镜的方向移动适当距离</a:t>
            </a:r>
            <a:endParaRPr lang="en-US" altLang="zh-CN" sz="2800"/>
          </a:p>
        </p:txBody>
      </p:sp>
      <p:pic>
        <p:nvPicPr>
          <p:cNvPr id="4" name="QB_8_BD.151_2#ad8d0eb71?iti=52&amp;vcp=1&amp;vop=1&amp;vis=1&amp;visfb=1&amp;pid=413331f8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424" y="2700877"/>
            <a:ext cx="7699248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8_BD.151_3#ad8d0eb71?iti=52&amp;vcp=1&amp;vop=1&amp;vis=1&amp;visfb=1&amp;pid=413331f81&amp;color=0,0,0&amp;vtp=1&amp;bbb=1" title=""/>
          <p:cNvSpPr/>
          <p:nvPr/>
        </p:nvSpPr>
        <p:spPr>
          <a:xfrm>
            <a:off x="5464842" y="4921853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3676e8c68?vcp=1&amp;pid=7d8beda1a&amp;color=0,0,0&amp;vtp=1&amp;bt=1&amp;bbb=1" title=""/>
          <p:cNvSpPr/>
          <p:nvPr/>
        </p:nvSpPr>
        <p:spPr>
          <a:xfrm>
            <a:off x="932688" y="720000"/>
            <a:ext cx="10323576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十二、探究电流与电压、电阻的关系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O_6_BD.153_1#9fe792ce8?vcp=1&amp;vop=1&amp;vis=1&amp;pid=3676e8c68&amp;color=0,0,0&amp;vtp=1&amp;bbb=1&amp;hb=1" title=""/>
              <p:cNvSpPr/>
              <p:nvPr/>
            </p:nvSpPr>
            <p:spPr>
              <a:xfrm>
                <a:off x="932688" y="1247303"/>
                <a:ext cx="10323576" cy="19554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（2025·佛山模拟）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小明探究“电流与电阻的关系”时，实验器材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有：两节新干电池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、开关、电流表、电压表、滑动变阻器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,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、3个定值电阻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导线若干。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O_6_BD.153_1#9fe792ce8?vcp=1&amp;vop=1&amp;vis=1&amp;pid=3676e8c6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47303"/>
                <a:ext cx="10323576" cy="1955483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1209" b="-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6_BD.153_2#9fe792ce8?iti=53&amp;vcp=1&amp;vop=1&amp;vis=1&amp;pid=3676e8c68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7832" y="3332198"/>
            <a:ext cx="5733288" cy="2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153_3#9fe792ce8?iti=53&amp;vcp=1&amp;vop=1&amp;vis=1&amp;pid=3676e8c68&amp;color=0,0,0&amp;vtp=1&amp;bbb=1" title=""/>
          <p:cNvSpPr/>
          <p:nvPr/>
        </p:nvSpPr>
        <p:spPr>
          <a:xfrm>
            <a:off x="5460270" y="5690334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154_1#d74673af8?vcp=1&amp;vop=1&amp;vis=1&amp;pid=9fe792ce8&amp;color=0,0,0&amp;vtp=1&amp;bt=1&amp;bbb=1" title=""/>
          <p:cNvSpPr/>
          <p:nvPr/>
        </p:nvSpPr>
        <p:spPr>
          <a:xfrm>
            <a:off x="932688" y="1425162"/>
            <a:ext cx="10817225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连接的电路如图31-15甲所示，连接有误的电路元件是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7_AN.155_1#d74673af8.blank?vcp=1&amp;vop=1&amp;vis=1&amp;pid=9fe792ce8&amp;color=0,0,0&amp;vpa=71&amp;vtp=1&amp;bbb=1" title=""/>
          <p:cNvSpPr/>
          <p:nvPr/>
        </p:nvSpPr>
        <p:spPr>
          <a:xfrm>
            <a:off x="10166382" y="1383252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电源</a:t>
            </a:r>
            <a:endParaRPr lang="en-US" altLang="zh-CN" sz="2800"/>
          </a:p>
        </p:txBody>
      </p:sp>
      <p:pic>
        <p:nvPicPr>
          <p:cNvPr id="4" name="QB_7_BD.154_2#d74673af8?iti=54&amp;vcp=1&amp;vop=1&amp;vis=1&amp;visfb=1&amp;pid=9fe792ce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9192" y="2121376"/>
            <a:ext cx="683056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154_3#d74673af8?iti=54&amp;vcp=1&amp;vop=1&amp;vis=1&amp;visfb=1&amp;pid=9fe792ce8&amp;color=0,0,0&amp;vtp=1&amp;bbb=1" title=""/>
          <p:cNvSpPr/>
          <p:nvPr/>
        </p:nvSpPr>
        <p:spPr>
          <a:xfrm>
            <a:off x="5460270" y="490013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7_BD.156_1#3ec9a941c?vcp=1&amp;vop=1&amp;vis=1&amp;pid=9fe792ce8&amp;color=0,0,0&amp;vtp=1&amp;bt=1&amp;bbb=1&amp;hb=1" title=""/>
              <p:cNvSpPr/>
              <p:nvPr/>
            </p:nvSpPr>
            <p:spPr>
              <a:xfrm>
                <a:off x="932688" y="1015968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小明发现探究此实验要不断更换电阻，有点麻烦，他利用旋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钮开关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设计了电路进行实验，如图31-15乙所示。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7_BD.156_1#3ec9a941c?vcp=1&amp;vop=1&amp;vis=1&amp;pid=9fe792ce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15968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50" r="2" b="-5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7_BD.156_2#3ec9a941c?iti=55&amp;vcp=1&amp;vop=1&amp;vis=1&amp;visfb=1&amp;pid=9fe792ce8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312" y="2353405"/>
            <a:ext cx="7187184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156_3#3ec9a941c?iti=55&amp;vcp=1&amp;vop=1&amp;vis=1&amp;visfb=1&amp;pid=9fe792ce8&amp;color=0,0,0&amp;vtp=1&amp;bbb=1" title=""/>
          <p:cNvSpPr/>
          <p:nvPr/>
        </p:nvSpPr>
        <p:spPr>
          <a:xfrm>
            <a:off x="5455698" y="5269325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8_BD.157_1#dbf73f67b?vcp=1&amp;vop=1&amp;vis=1&amp;pid=3ec9a941c&amp;color=0,0,0&amp;vtp=1&amp;bt=1&amp;bbb=1&amp;hb=1" title=""/>
              <p:cNvSpPr/>
              <p:nvPr/>
            </p:nvSpPr>
            <p:spPr>
              <a:xfrm>
                <a:off x="932688" y="722376"/>
                <a:ext cx="10323576" cy="1464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①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为了保证电流表的安全，应先将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旋至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（选填“1”“2”或“3”）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处，再闭合开关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，调节滑动变阻器滑片，使电压表示数为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记录此时电流表示数；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8_BD.157_1#dbf73f67b?vcp=1&amp;vop=1&amp;vis=1&amp;pid=3ec9a941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2376"/>
                <a:ext cx="10323576" cy="1464882"/>
              </a:xfrm>
              <a:prstGeom prst="rect">
                <a:avLst/>
              </a:prstGeom>
              <a:blipFill rotWithShape="1">
                <a:blip r:embed="rId3"/>
                <a:stretch>
                  <a:fillRect l="-5" t="-26" r="-1234" b="-2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8_AN.158_1#dbf73f67b.blank?vcp=1&amp;vop=1&amp;vis=1&amp;pid=3ec9a941c&amp;color=0,0,0&amp;vpa=72&amp;vtp=1" title=""/>
          <p:cNvSpPr/>
          <p:nvPr/>
        </p:nvSpPr>
        <p:spPr>
          <a:xfrm>
            <a:off x="7372827" y="684466"/>
            <a:ext cx="436563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</a:t>
            </a:r>
            <a:endParaRPr lang="en-US" altLang="zh-CN" sz="2800"/>
          </a:p>
        </p:txBody>
      </p:sp>
      <p:pic>
        <p:nvPicPr>
          <p:cNvPr id="4" name="QB_8_BD.157_2#dbf73f67b?iti=56&amp;vcp=1&amp;vop=1&amp;vis=1&amp;visfb=1&amp;pid=3ec9a941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5725" y="2318258"/>
            <a:ext cx="4526646" cy="17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8_BD.157_3#dbf73f67b?iti=56&amp;vcp=1&amp;vop=1&amp;vis=1&amp;visfb=1&amp;pid=3ec9a941c&amp;color=0,0,0&amp;vtp=1&amp;bbb=1" title=""/>
          <p:cNvSpPr/>
          <p:nvPr/>
        </p:nvSpPr>
        <p:spPr>
          <a:xfrm>
            <a:off x="5464842" y="4201186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图31-15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B_8_BD.159_1#4e294dd89?vcp=1&amp;vop=1&amp;vis=1&amp;pid=3ec9a941c&amp;color=0,0,0&amp;vtp=1&amp;bbb=1&amp;hb=1" title=""/>
              <p:cNvSpPr/>
              <p:nvPr/>
            </p:nvSpPr>
            <p:spPr>
              <a:xfrm>
                <a:off x="932688" y="4674134"/>
                <a:ext cx="10323576" cy="1464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②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接着将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旋至2处，发现电压表示数变小了，接下来应调节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，眼睛要观察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表，直至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B_8_BD.159_1#4e294dd89?vcp=1&amp;vop=1&amp;vis=1&amp;pid=3ec9a941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74134"/>
                <a:ext cx="10323576" cy="1464882"/>
              </a:xfrm>
              <a:prstGeom prst="rect">
                <a:avLst/>
              </a:prstGeom>
              <a:blipFill rotWithShape="1">
                <a:blip r:embed="rId5"/>
                <a:stretch>
                  <a:fillRect l="-5" t="-36" r="-71" b="-2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8_AN.160_1#4e294dd89.blank?vcp=1&amp;vop=1&amp;vis=1&amp;pid=3ec9a941c&amp;color=0,0,0&amp;vpa=73&amp;vtp=1&amp;bbb=1" title=""/>
          <p:cNvSpPr/>
          <p:nvPr/>
        </p:nvSpPr>
        <p:spPr>
          <a:xfrm>
            <a:off x="1031907" y="5144225"/>
            <a:ext cx="3116263" cy="467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滑动变阻器的滑片</a:t>
            </a:r>
            <a:endParaRPr lang="en-US" altLang="zh-CN" sz="2800"/>
          </a:p>
        </p:txBody>
      </p:sp>
      <p:sp>
        <p:nvSpPr>
          <p:cNvPr id="8" name="QB_8_AN.161_1#4e294dd89.blank?vcp=1&amp;vop=1&amp;vis=1&amp;pid=3ec9a941c&amp;color=0,0,0&amp;vpa=74&amp;vtp=1&amp;bbb=1" title=""/>
          <p:cNvSpPr/>
          <p:nvPr/>
        </p:nvSpPr>
        <p:spPr>
          <a:xfrm>
            <a:off x="6464332" y="5144225"/>
            <a:ext cx="973138" cy="467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电压</a:t>
            </a:r>
            <a:endParaRPr lang="en-US" altLang="zh-CN" sz="2800"/>
          </a:p>
        </p:txBody>
      </p:sp>
      <mc:AlternateContent>
        <mc:Choice Requires="a14">
          <p:sp>
            <p:nvSpPr>
              <p:cNvPr id="9" name="QB_8_AN.162_1#4e294dd89.blank?vcp=1&amp;vop=1&amp;vis=1&amp;pid=3ec9a941c&amp;color=0,0,0&amp;vpa=75&amp;vtp=1&amp;bbb=1&amp;hb=1" title=""/>
              <p:cNvSpPr/>
              <p:nvPr/>
            </p:nvSpPr>
            <p:spPr>
              <a:xfrm>
                <a:off x="932689" y="5144225"/>
                <a:ext cx="10323321" cy="94557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                      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电压表示数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9" name="QB_8_AN.162_1#4e294dd89.blank?vcp=1&amp;vop=1&amp;vis=1&amp;pid=3ec9a941c&amp;color=0,0,0&amp;vpa=75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9" y="5144225"/>
                <a:ext cx="10323321" cy="945579"/>
              </a:xfrm>
              <a:prstGeom prst="rect">
                <a:avLst/>
              </a:prstGeom>
              <a:blipFill rotWithShape="1">
                <a:blip r:embed="rId6"/>
                <a:stretch>
                  <a:fillRect l="-5" t="-10" r="0" b="-4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8_BD.163_1#7b2432c67?vcp=1&amp;vop=1&amp;vis=1&amp;pid=3ec9a941c&amp;color=0,0,0&amp;vtp=1&amp;bt=1&amp;bbb=1&amp;hb=1" title=""/>
          <p:cNvSpPr/>
          <p:nvPr/>
        </p:nvSpPr>
        <p:spPr>
          <a:xfrm>
            <a:off x="932688" y="1139412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③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完成最后一组实验时，发现无论怎样移动滑动变阻器滑片，很难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使电压表示数达到设定值，原因可能是</a:t>
            </a: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 spc="-50"/>
          </a:p>
        </p:txBody>
      </p:sp>
      <p:sp>
        <p:nvSpPr>
          <p:cNvPr id="3" name="QB_8_AN.164_1#7b2432c67.blank?vcp=1&amp;vop=1&amp;vis=1&amp;pid=3ec9a941c&amp;color=0,0,0&amp;vpa=76&amp;vtp=1&amp;bbb=1" title=""/>
          <p:cNvSpPr/>
          <p:nvPr/>
        </p:nvSpPr>
        <p:spPr>
          <a:xfrm>
            <a:off x="6872320" y="1735677"/>
            <a:ext cx="37607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滑动变阻器最小值过大</a:t>
            </a:r>
            <a:endParaRPr lang="en-US" altLang="zh-CN" sz="2800" spc="-50"/>
          </a:p>
        </p:txBody>
      </p:sp>
      <p:pic>
        <p:nvPicPr>
          <p:cNvPr id="4" name="QB_8_BD.163_2#7b2432c67?iti=57&amp;vcp=1&amp;vop=1&amp;vis=1&amp;visfb=1&amp;pid=3ec9a941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352" y="2476849"/>
            <a:ext cx="6556248" cy="25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8_BD.163_3#7b2432c67?iti=57&amp;vcp=1&amp;vop=1&amp;vis=1&amp;visfb=1&amp;pid=3ec9a941c&amp;color=0,0,0&amp;vtp=1&amp;bbb=1" title=""/>
          <p:cNvSpPr/>
          <p:nvPr/>
        </p:nvSpPr>
        <p:spPr>
          <a:xfrm>
            <a:off x="5460270" y="5145881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570de41f8.fixed?vcp=1&amp;pid=fa0318c8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570de41f8.fixed?vcp=1&amp;pid=fa0318c8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570de41f8.fixed?vcp=1&amp;pid=fa0318c8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165_1#3c72ae8a9?vcp=1&amp;vop=1&amp;vis=1&amp;pid=570de41f8&amp;color=0,0,0&amp;vtp=1&amp;bt=1&amp;bbb=1&amp;hb=1" title=""/>
              <p:cNvSpPr/>
              <p:nvPr/>
            </p:nvSpPr>
            <p:spPr>
              <a:xfrm>
                <a:off x="932688" y="1244568"/>
                <a:ext cx="10323576" cy="19015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物理兴趣小组的同学根据杠杆的平衡条件测出了一个物块的密度，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已知每个钩码质量为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165_1#3c72ae8a9?vcp=1&amp;vop=1&amp;vis=1&amp;pid=570de41f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44568"/>
                <a:ext cx="10323576" cy="1901508"/>
              </a:xfrm>
              <a:prstGeom prst="rect">
                <a:avLst/>
              </a:prstGeom>
              <a:blipFill rotWithShape="1">
                <a:blip r:embed="rId3"/>
                <a:stretch>
                  <a:fillRect l="-5" t="-32" r="-3965" b="-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165_2#3c72ae8a9?iti=58&amp;vcp=1&amp;vop=1&amp;vis=1&amp;pid=570de41f8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9616" y="3273520"/>
            <a:ext cx="91897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165_3#3c72ae8a9?iti=58&amp;vcp=1&amp;vop=1&amp;vis=1&amp;pid=570de41f8&amp;color=0,0,0&amp;vtp=1&amp;bbb=1" title=""/>
          <p:cNvSpPr/>
          <p:nvPr/>
        </p:nvSpPr>
        <p:spPr>
          <a:xfrm>
            <a:off x="5460270" y="504644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_BD#7d20a489e?vcp=1&amp;pid=fa0318c84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【例题精选】</a:t>
            </a:r>
            <a:endParaRPr lang="en-US" altLang="zh-CN" sz="2800"/>
          </a:p>
        </p:txBody>
      </p:sp>
      <p:sp>
        <p:nvSpPr>
          <p:cNvPr id="3" name="QO_5_BD.1_1#71365cdf4?vcp=1&amp;vop=1&amp;vis=1&amp;pid=7d20a489e&amp;color=0,0,0&amp;vtp=1&amp;bbb=1" title=""/>
          <p:cNvSpPr/>
          <p:nvPr/>
        </p:nvSpPr>
        <p:spPr>
          <a:xfrm>
            <a:off x="932688" y="1344967"/>
            <a:ext cx="10793413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学校物理兴趣小组在探究“凸透镜成像的规律”，实验如下图所示。</a:t>
            </a:r>
            <a:endParaRPr lang="en-US" altLang="zh-CN" sz="2800"/>
          </a:p>
        </p:txBody>
      </p:sp>
      <p:pic>
        <p:nvPicPr>
          <p:cNvPr id="4" name="QO_5_BD.1_2#71365cdf4?iti=1&amp;vcp=1&amp;vop=1&amp;vis=1&amp;pid=7d20a489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037879"/>
            <a:ext cx="10277856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5_BD.1_3#71365cdf4?iti=1&amp;vcp=1&amp;vop=1&amp;vis=1&amp;pid=7d20a489e&amp;color=0,0,0&amp;vtp=1&amp;bbb=1" title=""/>
          <p:cNvSpPr/>
          <p:nvPr/>
        </p:nvSpPr>
        <p:spPr>
          <a:xfrm>
            <a:off x="5553742" y="481663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166_1#60e7c7697?vcp=1&amp;vop=1&amp;vis=1&amp;pid=3c72ae8a9&amp;color=0,0,0&amp;vtp=1&amp;bt=1&amp;bbb=1&amp;hb=1" title=""/>
          <p:cNvSpPr/>
          <p:nvPr/>
        </p:nvSpPr>
        <p:spPr>
          <a:xfrm>
            <a:off x="932688" y="1173956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放置在水平桌面上的轻质杠杆静止后如图31-16甲所示，为了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使杠杆在水平位置平衡，应将两端的平衡螺母向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（选填“左”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或“右”）调节。</a:t>
            </a:r>
            <a:endParaRPr lang="en-US" altLang="zh-CN" sz="2800"/>
          </a:p>
        </p:txBody>
      </p:sp>
      <p:sp>
        <p:nvSpPr>
          <p:cNvPr id="3" name="QB_6_AN.167_1#60e7c7697.blank?vcp=1&amp;vop=1&amp;vis=1&amp;pid=3c72ae8a9&amp;color=0,0,0&amp;vpa=77&amp;vtp=1" title=""/>
          <p:cNvSpPr/>
          <p:nvPr/>
        </p:nvSpPr>
        <p:spPr>
          <a:xfrm>
            <a:off x="8443945" y="179117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  <p:pic>
        <p:nvPicPr>
          <p:cNvPr id="4" name="QB_6_BD.166_2#60e7c7697?iti=59&amp;vcp=1&amp;vop=1&amp;vis=1&amp;visfb=1&amp;pid=3c72ae8a9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3152108"/>
            <a:ext cx="10277856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66_3#60e7c7697?iti=59&amp;vcp=1&amp;vop=1&amp;vis=1&amp;visfb=1&amp;pid=3c72ae8a9&amp;color=0,0,0&amp;vtp=1&amp;bbb=1" title=""/>
          <p:cNvSpPr/>
          <p:nvPr/>
        </p:nvSpPr>
        <p:spPr>
          <a:xfrm>
            <a:off x="5464842" y="511705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68_1#173e3f402?vcp=1&amp;vop=1&amp;vis=1&amp;pid=3c72ae8a9&amp;color=0,0,0&amp;vtp=1&amp;bt=1&amp;bbb=1&amp;hb=1" title=""/>
              <p:cNvSpPr/>
              <p:nvPr/>
            </p:nvSpPr>
            <p:spPr>
              <a:xfrm>
                <a:off x="932688" y="1173956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调节杠杆水平平衡后，用细线将物块挂于杠杆左侧，将3个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钩码挂于右侧某一处时，杠杆仍处于水平平衡，如图31-16乙所示，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则物块质量为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168_1#173e3f402?vcp=1&amp;vop=1&amp;vis=1&amp;pid=3c72ae8a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73956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26" r="-2489" b="-3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69_1#173e3f402.blank?vcp=1&amp;vop=1&amp;vis=1&amp;pid=3c72ae8a9&amp;color=0,0,0&amp;vpa=78&amp;vtp=1&amp;bbb=1" title=""/>
          <p:cNvSpPr/>
          <p:nvPr/>
        </p:nvSpPr>
        <p:spPr>
          <a:xfrm>
            <a:off x="3086131" y="2417921"/>
            <a:ext cx="7921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400</a:t>
            </a:r>
            <a:endParaRPr lang="en-US" altLang="zh-CN" sz="2800"/>
          </a:p>
        </p:txBody>
      </p:sp>
      <p:pic>
        <p:nvPicPr>
          <p:cNvPr id="4" name="QB_6_BD.168_2#173e3f402?iti=60&amp;vcp=1&amp;vop=1&amp;vis=1&amp;visfb=1&amp;pid=3c72ae8a9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3152108"/>
            <a:ext cx="10277856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68_3#173e3f402?iti=60&amp;vcp=1&amp;vop=1&amp;vis=1&amp;visfb=1&amp;pid=3c72ae8a9&amp;color=0,0,0&amp;vtp=1&amp;bbb=1" title=""/>
          <p:cNvSpPr/>
          <p:nvPr/>
        </p:nvSpPr>
        <p:spPr>
          <a:xfrm>
            <a:off x="5464842" y="511705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70_1#05ff6d6cb?vcp=1&amp;vop=1&amp;vis=1&amp;pid=3c72ae8a9&amp;color=0,0,0&amp;vtp=1&amp;bt=1&amp;bbb=1&amp;hb=1" title=""/>
              <p:cNvSpPr/>
              <p:nvPr/>
            </p:nvSpPr>
            <p:spPr>
              <a:xfrm>
                <a:off x="932688" y="847375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将该物块浸没在装有水的烧杯中，调节右侧钩码的位置，使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杠杆处于水平平衡，如图31-16丙所示，此时细线的拉力大小为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，则物块在水中所受浮力为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170_1#05ff6d6cb?vcp=1&amp;vop=1&amp;vis=1&amp;pid=3c72ae8a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47375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5" r="-1492" b="-3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71_1#05ff6d6cb.blank?vcp=1&amp;vop=1&amp;vis=1&amp;pid=3c72ae8a9&amp;color=0,0,0&amp;vpa=79&amp;vtp=1" title=""/>
          <p:cNvSpPr/>
          <p:nvPr/>
        </p:nvSpPr>
        <p:spPr>
          <a:xfrm>
            <a:off x="10702957" y="1464596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QB_6_AN.173_1#05ff6d6cb.blank?vcp=1&amp;vop=1&amp;vis=1&amp;pid=3c72ae8a9&amp;color=0,0,0&amp;vpa=80&amp;vtp=1" title=""/>
          <p:cNvSpPr/>
          <p:nvPr/>
        </p:nvSpPr>
        <p:spPr>
          <a:xfrm>
            <a:off x="5475319" y="2091340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5" name="QB_6_BD.172_1#05ff6d6cb?iti=61&amp;vcp=1&amp;vop=1&amp;vis=1&amp;visfb=1&amp;pid=3c72ae8a9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25528"/>
            <a:ext cx="10277856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172_2#05ff6d6cb?iti=61&amp;vcp=1&amp;vop=1&amp;vis=1&amp;visfb=1&amp;pid=3c72ae8a9&amp;color=0,0,0&amp;vtp=1&amp;bbb=1" title=""/>
          <p:cNvSpPr/>
          <p:nvPr/>
        </p:nvSpPr>
        <p:spPr>
          <a:xfrm>
            <a:off x="5464842" y="479047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图31-16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7" name="QB_6_BD.174_1#ea9e82daf?vcp=1&amp;vop=1&amp;vis=1&amp;pid=3c72ae8a9&amp;color=0,0,0&amp;vtp=1&amp;bbb=1" title=""/>
              <p:cNvSpPr/>
              <p:nvPr/>
            </p:nvSpPr>
            <p:spPr>
              <a:xfrm>
                <a:off x="932688" y="5430806"/>
                <a:ext cx="10323576" cy="5746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物块的密度是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QB_6_BD.174_1#ea9e82daf?vcp=1&amp;vop=1&amp;vis=1&amp;pid=3c72ae8a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430806"/>
                <a:ext cx="10323576" cy="574675"/>
              </a:xfrm>
              <a:prstGeom prst="rect">
                <a:avLst/>
              </a:prstGeom>
              <a:blipFill rotWithShape="1">
                <a:blip r:embed="rId5"/>
                <a:stretch>
                  <a:fillRect l="-5" t="-50" r="2" b="-126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QB_6_AN.175_1#ea9e82daf.blank?vcp=1&amp;vop=1&amp;vis=1&amp;pid=3c72ae8a9&amp;color=0,0,0&amp;vpa=81&amp;vtp=1&amp;bbb=1" title=""/>
              <p:cNvSpPr/>
              <p:nvPr/>
            </p:nvSpPr>
            <p:spPr>
              <a:xfrm>
                <a:off x="3979101" y="5511513"/>
                <a:ext cx="14014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QB_6_AN.175_1#ea9e82daf.blank?vcp=1&amp;vop=1&amp;vis=1&amp;pid=3c72ae8a9&amp;color=0,0,0&amp;vpa=8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101" y="5511513"/>
                <a:ext cx="1401445" cy="431419"/>
              </a:xfrm>
              <a:prstGeom prst="rect">
                <a:avLst/>
              </a:prstGeom>
              <a:blipFill rotWithShape="1">
                <a:blip r:embed="rId6"/>
                <a:stretch>
                  <a:fillRect l="-14" t="-81" r="14" b="-8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8" grpId="0" uiExpand="1" build="p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76_1#fc486774d?vcp=1&amp;vop=1&amp;vis=1&amp;pid=3c72ae8a9&amp;color=0,0,0&amp;vtp=1&amp;bt=1&amp;bbb=1&amp;hb=1" title=""/>
              <p:cNvSpPr/>
              <p:nvPr/>
            </p:nvSpPr>
            <p:spPr>
              <a:xfrm>
                <a:off x="932688" y="720000"/>
                <a:ext cx="10323576" cy="29552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【拓展】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小华同学经过研究发现，如果物块悬挂位置不变，右端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所挂钩码个数不变，则只需知道两次悬挂钩码的位置，经过计算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就可以得出被测物块的密度。已知物块未浸没在水中时，钩码距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点的距离为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，物块浸没在水中时，钩码距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点的距离为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7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块的密度为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5600" b="1" i="0" u="sng" kern="0" spc="-99900">
                    <a:solidFill>
                      <a:srgbClr val="FF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表示）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176_1#fc486774d?vcp=1&amp;vop=1&amp;vis=1&amp;pid=3c72ae8a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955290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2" b="-5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6_AN.177_1#fc486774d.blank?vcp=1&amp;vop=1&amp;vis=1&amp;pid=3c72ae8a9&amp;color=0,0,0&amp;vpa=82&amp;vtp=1&amp;bbb=1&amp;rh=53.04" title=""/>
              <p:cNvSpPr/>
              <p:nvPr/>
            </p:nvSpPr>
            <p:spPr>
              <a:xfrm>
                <a:off x="2755138" y="2907828"/>
                <a:ext cx="1370203" cy="6736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𝒍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𝒍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𝒍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6_AN.177_1#fc486774d.blank?vcp=1&amp;vop=1&amp;vis=1&amp;pid=3c72ae8a9&amp;color=0,0,0&amp;vpa=82&amp;vtp=1&amp;bbb=1&amp;rh=53.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138" y="2907828"/>
                <a:ext cx="1370203" cy="673608"/>
              </a:xfrm>
              <a:prstGeom prst="rect">
                <a:avLst/>
              </a:prstGeom>
              <a:blipFill rotWithShape="1">
                <a:blip r:embed="rId4"/>
                <a:stretch>
                  <a:fillRect l="-37" t="-24" r="28" b="-4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6_BD.176_2#fc486774d?iti=62&amp;vcp=1&amp;vop=1&amp;vis=1&amp;visfb=1&amp;pid=3c72ae8a9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4035715"/>
            <a:ext cx="10277856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76_3#fc486774d?iti=62&amp;vcp=1&amp;vop=1&amp;vis=1&amp;visfb=1&amp;pid=3c72ae8a9&amp;color=0,0,0&amp;vtp=1&amp;bbb=1" title=""/>
          <p:cNvSpPr/>
          <p:nvPr/>
        </p:nvSpPr>
        <p:spPr>
          <a:xfrm>
            <a:off x="5464842" y="6000659"/>
            <a:ext cx="1268412" cy="470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图31-16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178_1#d6078be08?vcp=1&amp;vop=1&amp;vis=1&amp;pid=570de41f8&amp;color=0,0,0&amp;vtp=1&amp;bt=1&amp;bbb=1&amp;hb=1" title=""/>
              <p:cNvSpPr/>
              <p:nvPr/>
            </p:nvSpPr>
            <p:spPr>
              <a:xfrm>
                <a:off x="932688" y="720000"/>
                <a:ext cx="10323576" cy="24634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（2025·佛山市南海区模拟）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小明在“探究电流与电阻的关系”实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验中，实物图如图31-17甲所示，电源电压为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，滑动变阻器上标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有“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”字样，阻值分别为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各一个，两电表均正常工作，三个定值电阻的一端与公共端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端相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连，方便连接。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178_1#d6078be08?vcp=1&amp;vop=1&amp;vis=1&amp;pid=570de41f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463483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-853" b="-2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178_2#d6078be08?iti=63&amp;vcp=1&amp;vop=1&amp;vis=1&amp;pid=570de41f8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6663" y="3311815"/>
            <a:ext cx="4764770" cy="21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178_3#d6078be08?iti=63&amp;vcp=1&amp;vop=1&amp;vis=1&amp;pid=570de41f8&amp;color=0,0,0&amp;vtp=1&amp;bbb=1" title=""/>
          <p:cNvSpPr/>
          <p:nvPr/>
        </p:nvSpPr>
        <p:spPr>
          <a:xfrm>
            <a:off x="5464842" y="5578409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179_1#1176df593?vcp=1&amp;vop=1&amp;vis=1&amp;pid=d6078be08&amp;color=0,0,0&amp;vtp=1&amp;bt=1&amp;bbb=1&amp;hb=1" title=""/>
          <p:cNvSpPr/>
          <p:nvPr/>
        </p:nvSpPr>
        <p:spPr>
          <a:xfrm>
            <a:off x="932688" y="1084802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闭合开关前，应将滑动变阻器的滑片移至最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（选填“左”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或“右”）端。</a:t>
            </a:r>
            <a:endParaRPr lang="en-US" altLang="zh-CN" sz="2800"/>
          </a:p>
        </p:txBody>
      </p:sp>
      <p:sp>
        <p:nvSpPr>
          <p:cNvPr id="3" name="QB_6_AN.180_1#1176df593.blank?vcp=1&amp;vop=1&amp;vis=1&amp;pid=d6078be08&amp;color=0,0,0&amp;vpa=83&amp;vtp=1" title=""/>
          <p:cNvSpPr/>
          <p:nvPr/>
        </p:nvSpPr>
        <p:spPr>
          <a:xfrm>
            <a:off x="8621745" y="1054322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  <p:pic>
        <p:nvPicPr>
          <p:cNvPr id="4" name="QB_6_BD.179_2#1176df593?iti=64&amp;vcp=1&amp;vop=1&amp;vis=1&amp;visfb=1&amp;pid=d6078be0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0672" y="2414111"/>
            <a:ext cx="6007608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79_3#1176df593?iti=64&amp;vcp=1&amp;vop=1&amp;vis=1&amp;visfb=1&amp;pid=d6078be08&amp;color=0,0,0&amp;vtp=1&amp;bbb=1" title=""/>
          <p:cNvSpPr/>
          <p:nvPr/>
        </p:nvSpPr>
        <p:spPr>
          <a:xfrm>
            <a:off x="5460270" y="5238591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81_1#7edf6702e?vcp=1&amp;vop=1&amp;vis=1&amp;pid=d6078be08&amp;color=0,0,0&amp;vtp=1&amp;bt=1&amp;bbb=1&amp;hb=1" title=""/>
              <p:cNvSpPr/>
              <p:nvPr/>
            </p:nvSpPr>
            <p:spPr>
              <a:xfrm>
                <a:off x="932688" y="81632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小明首先将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分别与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两端相连，闭合开关后，发现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电流表有示数，电压表没有示数，则电路故障可能是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181_1#7edf6702e?vcp=1&amp;vop=1&amp;vis=1&amp;pid=d6078be0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16324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-311" b="-3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82_1#7edf6702e.blank?vcp=1&amp;vop=1&amp;vis=1&amp;pid=d6078be08&amp;color=0,0,0&amp;vpa=84&amp;vtp=1&amp;bbb=1&amp;hb=1" title=""/>
          <p:cNvSpPr/>
          <p:nvPr/>
        </p:nvSpPr>
        <p:spPr>
          <a:xfrm>
            <a:off x="932689" y="1433544"/>
            <a:ext cx="10323321" cy="1207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定值电阻短路</a:t>
            </a:r>
            <a:endParaRPr lang="en-US" altLang="zh-CN" sz="2800"/>
          </a:p>
        </p:txBody>
      </p:sp>
      <p:pic>
        <p:nvPicPr>
          <p:cNvPr id="4" name="QB_6_BD.179_2#1176df593?iti=64&amp;vcp=1&amp;vop=1&amp;vis=1&amp;visfb=1&amp;pid=d6078be08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0672" y="2640616"/>
            <a:ext cx="6007608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79_3#1176df593?iti=64&amp;vcp=1&amp;vop=1&amp;vis=1&amp;visfb=1&amp;pid=d6078be08&amp;color=0,0,0&amp;vtp=1&amp;bbb=1" title=""/>
          <p:cNvSpPr/>
          <p:nvPr/>
        </p:nvSpPr>
        <p:spPr>
          <a:xfrm>
            <a:off x="5460270" y="546509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181_2#7edf6702e?iti=65&amp;vcp=1&amp;vop=1&amp;vis=1&amp;visfb=1&amp;pid=d6078be08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656" y="720000"/>
            <a:ext cx="6263640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181_3#7edf6702e?iti=65&amp;vcp=1&amp;vop=1&amp;vis=1&amp;visfb=1&amp;pid=d6078be08&amp;color=0,0,0&amp;vtp=1&amp;bbb=1" title=""/>
          <p:cNvSpPr/>
          <p:nvPr/>
        </p:nvSpPr>
        <p:spPr>
          <a:xfrm>
            <a:off x="5460270" y="3663352"/>
            <a:ext cx="1268412" cy="4773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183_1#8511df81a?vcp=1&amp;vop=1&amp;vis=1&amp;pid=d6078be08&amp;color=0,0,0&amp;vtp=1&amp;bbb=1&amp;hb=1" title=""/>
              <p:cNvSpPr/>
              <p:nvPr/>
            </p:nvSpPr>
            <p:spPr>
              <a:xfrm>
                <a:off x="932688" y="4152900"/>
                <a:ext cx="10323576" cy="20300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排除故障后，再次闭合开关，电表示数正常，调节滑片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使电压表示数为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，电流表示数如图31-17乙所示，电流为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断开开关后，将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端改接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端，为保证定值电阻两端电压保持不变，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接下来应向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（选填“左”或“右”）调节滑动变阻器滑片。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183_1#8511df81a?vcp=1&amp;vop=1&amp;vis=1&amp;pid=d6078be0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152900"/>
                <a:ext cx="10323576" cy="2030032"/>
              </a:xfrm>
              <a:prstGeom prst="rect">
                <a:avLst/>
              </a:prstGeom>
              <a:blipFill rotWithShape="1">
                <a:blip r:embed="rId3"/>
                <a:stretch>
                  <a:fillRect l="-5" r="-3061" b="-1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184_1#8511df81a.blank?vcp=1&amp;vop=1&amp;vis=1&amp;pid=d6078be08&amp;color=0,0,0&amp;vpa=85&amp;vtp=1&amp;bbb=1" title=""/>
          <p:cNvSpPr/>
          <p:nvPr/>
        </p:nvSpPr>
        <p:spPr>
          <a:xfrm>
            <a:off x="10112407" y="4635627"/>
            <a:ext cx="703263" cy="4820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0.4</a:t>
            </a:r>
            <a:endParaRPr lang="en-US" altLang="zh-CN" sz="2800"/>
          </a:p>
        </p:txBody>
      </p:sp>
      <p:sp>
        <p:nvSpPr>
          <p:cNvPr id="6" name="QB_6_AN.185_1#8511df81a.blank?vcp=1&amp;vop=1&amp;vis=1&amp;pid=d6078be08&amp;color=0,0,0&amp;vpa=86&amp;vtp=1" title=""/>
          <p:cNvSpPr/>
          <p:nvPr/>
        </p:nvSpPr>
        <p:spPr>
          <a:xfrm>
            <a:off x="2728944" y="5667439"/>
            <a:ext cx="615950" cy="467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186_1#33001f939?vcp=1&amp;vop=1&amp;vis=1&amp;pid=d6078be08&amp;color=0,0,0&amp;vtp=1&amp;bt=1&amp;bbb=1&amp;hb=1" title=""/>
              <p:cNvSpPr/>
              <p:nvPr/>
            </p:nvSpPr>
            <p:spPr>
              <a:xfrm>
                <a:off x="932688" y="720000"/>
                <a:ext cx="10323576" cy="22014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小明准备加入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的定值电阻，但在实验室却找不到该电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阻，经过思考，使用原来的实验装置，将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两端正确连接到接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线柱上也能代替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的定值电阻，请用笔画线代替导线将电路连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接完整。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186_1#33001f939?vcp=1&amp;vop=1&amp;vis=1&amp;pid=d6078be0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201482"/>
              </a:xfrm>
              <a:prstGeom prst="rect">
                <a:avLst/>
              </a:prstGeom>
              <a:blipFill rotWithShape="1">
                <a:blip r:embed="rId3"/>
                <a:stretch>
                  <a:fillRect l="-5" t="-25" r="-213" b="-2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186_2#33001f939?iti=66&amp;htil=8&amp;vcp=1&amp;vop=1&amp;vis=1&amp;visfb=1&amp;pid=d6078be08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176942"/>
            <a:ext cx="5111496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186_3#33001f939?iti=66&amp;htil=8&amp;vcp=1&amp;vop=1&amp;vis=1&amp;visfb=1&amp;pid=d6078be08&amp;color=0,0,0&amp;vtp=1&amp;bbb=1" title=""/>
          <p:cNvSpPr/>
          <p:nvPr/>
        </p:nvSpPr>
        <p:spPr>
          <a:xfrm>
            <a:off x="2835942" y="5571464"/>
            <a:ext cx="1268412" cy="50622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图31-17</a:t>
            </a:r>
            <a:endParaRPr lang="en-US" altLang="zh-CN" sz="2800"/>
          </a:p>
        </p:txBody>
      </p:sp>
      <p:sp>
        <p:nvSpPr>
          <p:cNvPr id="5" name="QO_6_AN.187_1#33001f939?htil=8&amp;vcp=1&amp;vop=1&amp;vis=1&amp;pid=d6078be08&amp;color=0,0,0&amp;vtp=1&amp;bbb=1" title=""/>
          <p:cNvSpPr/>
          <p:nvPr/>
        </p:nvSpPr>
        <p:spPr>
          <a:xfrm>
            <a:off x="6089904" y="2975774"/>
            <a:ext cx="5157216" cy="5060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6_AN.187_2#33001f939?htil=8&amp;vcp=1&amp;vop=1&amp;vis=1&amp;pid=d6078be08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7416" y="3608806"/>
            <a:ext cx="3822192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88_1#43c243ded?vcp=1&amp;vop=1&amp;vis=1&amp;pid=d6078be08&amp;color=0,0,0&amp;vtp=1&amp;bt=1&amp;bbb=1&amp;hb=1" title=""/>
              <p:cNvSpPr/>
              <p:nvPr/>
            </p:nvSpPr>
            <p:spPr>
              <a:xfrm>
                <a:off x="932688" y="81911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（5）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此实验需要控制电阻两端电压不变，要完成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三个电阻的实验探究，分析可得电阻两端允许的电压范围为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188_1#43c243ded?vcp=1&amp;vop=1&amp;vis=1&amp;pid=d6078be0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1911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-151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6_AN.189_1#43c243ded.blank?vcp=1&amp;vop=1&amp;vis=1&amp;pid=d6078be08&amp;color=0,0,0&amp;vpa=87&amp;vtp=1&amp;bbb=1" title=""/>
              <p:cNvSpPr/>
              <p:nvPr/>
            </p:nvSpPr>
            <p:spPr>
              <a:xfrm>
                <a:off x="956501" y="2199671"/>
                <a:ext cx="192214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6_AN.189_1#43c243ded.blank?vcp=1&amp;vop=1&amp;vis=1&amp;pid=d6078be08&amp;color=0,0,0&amp;vpa=8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01" y="2199671"/>
                <a:ext cx="1922145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10" t="-8" r="10" b="-7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6_BD.188_2#43c243ded?iti=67&amp;vcp=1&amp;vop=1&amp;vis=1&amp;visfb=1&amp;pid=d6078be08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5264" y="2793714"/>
            <a:ext cx="5687568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88_3#43c243ded?iti=67&amp;vcp=1&amp;vop=1&amp;vis=1&amp;visfb=1&amp;pid=d6078be08&amp;color=0,0,0&amp;vtp=1&amp;bbb=1" title=""/>
          <p:cNvSpPr/>
          <p:nvPr/>
        </p:nvSpPr>
        <p:spPr>
          <a:xfrm>
            <a:off x="5464842" y="547189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图31-17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2_1#32bda262c?vcp=1&amp;vop=1&amp;vis=1&amp;pid=71365cdf4&amp;color=0,0,0&amp;vtp=1&amp;bt=1&amp;bbb=1" title=""/>
              <p:cNvSpPr/>
              <p:nvPr/>
            </p:nvSpPr>
            <p:spPr>
              <a:xfrm>
                <a:off x="932688" y="1105503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用如图31-1甲所示的装置测出凸透镜的焦距为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2_1#32bda262c?vcp=1&amp;vop=1&amp;vis=1&amp;pid=71365cdf4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05503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107" r="2" b="-12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_1#32bda262c.blank?vcp=1&amp;vop=1&amp;vis=1&amp;pid=71365cdf4&amp;color=0,0,0&amp;vpa=1&amp;vtp=1&amp;bbb=1" title=""/>
          <p:cNvSpPr/>
          <p:nvPr/>
        </p:nvSpPr>
        <p:spPr>
          <a:xfrm>
            <a:off x="8878920" y="1063593"/>
            <a:ext cx="8810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10.0</a:t>
            </a:r>
            <a:endParaRPr lang="en-US" altLang="zh-CN" sz="2800"/>
          </a:p>
        </p:txBody>
      </p:sp>
      <p:pic>
        <p:nvPicPr>
          <p:cNvPr id="4" name="QB_6_BD.2_2#32bda262c?iti=2&amp;vcp=1&amp;vop=1&amp;vis=1&amp;visfb=1&amp;pid=71365cdf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1801717"/>
            <a:ext cx="10277856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2_3#32bda262c?iti=2&amp;vcp=1&amp;vop=1&amp;vis=1&amp;visfb=1&amp;pid=71365cdf4&amp;color=0,0,0&amp;vtp=1&amp;bbb=1" title=""/>
          <p:cNvSpPr/>
          <p:nvPr/>
        </p:nvSpPr>
        <p:spPr>
          <a:xfrm>
            <a:off x="5553742" y="4580477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图31-1</a:t>
            </a:r>
            <a:endParaRPr lang="en-US" altLang="zh-CN" sz="2800"/>
          </a:p>
        </p:txBody>
      </p:sp>
      <p:sp>
        <p:nvSpPr>
          <p:cNvPr id="6" name="QB_6_EX.4_1#32bda262c?vcp=1&amp;vop=1&amp;vis=1&amp;pid=71365cdf4&amp;color=0,0,0&amp;vtp=1&amp;bbb=1" title=""/>
          <p:cNvSpPr/>
          <p:nvPr/>
        </p:nvSpPr>
        <p:spPr>
          <a:xfrm>
            <a:off x="932688" y="5219795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分析：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考查长度测量的读数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480</Paragraphs>
  <Slides>90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4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2026-02-06T23:37:11Z</cp:lastPrinted>
  <dcterms:created xsi:type="dcterms:W3CDTF">2026-02-06T23:37:11Z</dcterms:created>
  <dcterms:modified xsi:type="dcterms:W3CDTF">2026-02-06T15:37:11Z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