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4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2" r:id="rId1"/>
    <p:sldMasterId id="2147483898" r:id="rId2"/>
    <p:sldMasterId id="2147483912" r:id="rId3"/>
    <p:sldMasterId id="2147483952" r:id="rId4"/>
  </p:sldMasterIdLst>
  <p:notesMasterIdLst>
    <p:notesMasterId r:id="rId23"/>
  </p:notesMasterIdLst>
  <p:sldIdLst>
    <p:sldId id="329" r:id="rId5"/>
    <p:sldId id="290" r:id="rId6"/>
    <p:sldId id="310" r:id="rId7"/>
    <p:sldId id="311" r:id="rId8"/>
    <p:sldId id="262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1" u="none" kern="1200" baseline="0">
        <a:solidFill>
          <a:srgbClr val="E72C07"/>
        </a:solidFill>
        <a:latin typeface="黑体" panose="02010609060101010101" pitchFamily="2" charset="-122"/>
        <a:ea typeface="黑体" panose="0201060906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1" u="none" kern="1200" baseline="0">
        <a:solidFill>
          <a:srgbClr val="E72C07"/>
        </a:solidFill>
        <a:latin typeface="黑体" panose="02010609060101010101" pitchFamily="2" charset="-122"/>
        <a:ea typeface="黑体" panose="0201060906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1" u="none" kern="1200" baseline="0">
        <a:solidFill>
          <a:srgbClr val="E72C07"/>
        </a:solidFill>
        <a:latin typeface="黑体" panose="02010609060101010101" pitchFamily="2" charset="-122"/>
        <a:ea typeface="黑体" panose="0201060906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1" u="none" kern="1200" baseline="0">
        <a:solidFill>
          <a:srgbClr val="E72C07"/>
        </a:solidFill>
        <a:latin typeface="黑体" panose="02010609060101010101" pitchFamily="2" charset="-122"/>
        <a:ea typeface="黑体" panose="0201060906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1" u="none" kern="1200" baseline="0">
        <a:solidFill>
          <a:srgbClr val="E72C07"/>
        </a:solidFill>
        <a:latin typeface="黑体" panose="02010609060101010101" pitchFamily="2" charset="-122"/>
        <a:ea typeface="黑体" panose="0201060906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1" u="none" kern="1200" baseline="0">
        <a:solidFill>
          <a:srgbClr val="E72C07"/>
        </a:solidFill>
        <a:latin typeface="黑体" panose="02010609060101010101" pitchFamily="2" charset="-122"/>
        <a:ea typeface="黑体" panose="0201060906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1" u="none" kern="1200" baseline="0">
        <a:solidFill>
          <a:srgbClr val="E72C07"/>
        </a:solidFill>
        <a:latin typeface="黑体" panose="02010609060101010101" pitchFamily="2" charset="-122"/>
        <a:ea typeface="黑体" panose="0201060906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1" u="none" kern="1200" baseline="0">
        <a:solidFill>
          <a:srgbClr val="E72C07"/>
        </a:solidFill>
        <a:latin typeface="黑体" panose="02010609060101010101" pitchFamily="2" charset="-122"/>
        <a:ea typeface="黑体" panose="0201060906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1" u="none" kern="1200" baseline="0">
        <a:solidFill>
          <a:srgbClr val="E72C07"/>
        </a:solidFill>
        <a:latin typeface="黑体" panose="02010609060101010101" pitchFamily="2" charset="-122"/>
        <a:ea typeface="黑体" panose="0201060906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C"/>
    <a:srgbClr val="E72C07"/>
    <a:srgbClr val="F7804B"/>
    <a:srgbClr val="FA7242"/>
    <a:srgbClr val="81350F"/>
    <a:srgbClr val="3A2868"/>
    <a:srgbClr val="540ACC"/>
    <a:srgbClr val="8E520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1128" y="-96"/>
      </p:cViewPr>
      <p:guideLst>
        <p:guide orient="horz" pos="211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430D48-41F4-49B7-8DDD-1C8A5F886D51}" type="datetimeFigureOut">
              <a:rPr lang="zh-CN" altLang="en-US" smtClean="0"/>
              <a:pPr/>
              <a:t>2017/3/29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807A46-A2FA-4110-855D-C3885C133B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07A46-A2FA-4110-855D-C3885C133BD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EAE9A-6763-4338-98BD-4FB3B9CC286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EAE9A-6763-4338-98BD-4FB3B9CC286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EAE9A-6763-4338-98BD-4FB3B9CC286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7FA66-DA7D-473A-8153-0F601F2F9F0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7FA66-DA7D-473A-8153-0F601F2F9F0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7FA66-DA7D-473A-8153-0F601F2F9F0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7FA66-DA7D-473A-8153-0F601F2F9F07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BC8D4-51CE-4ECD-B767-B399BD56C41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BC8D4-51CE-4ECD-B767-B399BD56C41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07A46-A2FA-4110-855D-C3885C133BD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07A46-A2FA-4110-855D-C3885C133BD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07A46-A2FA-4110-855D-C3885C133BD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07A46-A2FA-4110-855D-C3885C133BD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EAE9A-6763-4338-98BD-4FB3B9CC286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EAE9A-6763-4338-98BD-4FB3B9CC286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EAE9A-6763-4338-98BD-4FB3B9CC286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EAE9A-6763-4338-98BD-4FB3B9CC286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1138"/>
            <a:ext cx="2057400" cy="5915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1138"/>
            <a:ext cx="6019800" cy="5915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4497A0-BC14-4320-BF67-452B3F9DBDB9}" type="datetimeFigureOut">
              <a:rPr lang="en-US"/>
              <a:pPr/>
              <a:t>3/29/2017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E0CBA-BA3C-40D9-B4F3-0BE2030C12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31E863-E074-4692-AD9A-883B4E1F6FF8}" type="datetimeFigureOut">
              <a:rPr lang="en-US"/>
              <a:pPr/>
              <a:t>3/29/2017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809F6A-2F91-4E7D-988A-EE6118955E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7593C-7AB0-41A5-B899-D096DDCF58DF}" type="datetimeFigureOut">
              <a:rPr lang="en-US"/>
              <a:pPr/>
              <a:t>3/29/2017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9B9522-85CC-4A84-8D84-A4847970D9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3200C8-33CE-4602-A3D7-CB3591F14236}" type="datetimeFigureOut">
              <a:rPr lang="en-US"/>
              <a:pPr/>
              <a:t>3/29/2017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42132D-19EF-45E3-AB8E-8FF1832922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26C49B-B064-4F5B-B33D-3156405FE22C}" type="datetimeFigureOut">
              <a:rPr lang="en-US"/>
              <a:pPr/>
              <a:t>3/29/2017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E29AB4-DC23-46FF-B1BF-EDD700ACE4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6510EF-51E1-48CD-89DE-C6768FE8B9FF}" type="datetimeFigureOut">
              <a:rPr lang="en-US"/>
              <a:pPr/>
              <a:t>3/29/2017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4A76FE-FAF8-4550-9BE7-9837F986F7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2BBD43-20B6-49BE-B34B-AC5B95562873}" type="datetimeFigureOut">
              <a:rPr lang="en-US"/>
              <a:pPr/>
              <a:t>3/29/2017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ECD32-ED29-429D-A9F8-4893249DAA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5FCB07-BF39-4A60-92A6-0DB38CA03CA8}" type="datetimeFigureOut">
              <a:rPr lang="en-US"/>
              <a:pPr/>
              <a:t>3/29/2017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6D23D-7FF5-4605-87C2-AFAB5DA903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D5362F-B8AE-4FC7-B707-1D975B708589}" type="datetimeFigureOut">
              <a:rPr lang="en-US"/>
              <a:pPr/>
              <a:t>3/29/2017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6733F0-1073-469E-88CC-86F7FB39AB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98AF47-7D33-4783-B06E-8887AA4EEFA7}" type="datetimeFigureOut">
              <a:rPr lang="en-US"/>
              <a:pPr/>
              <a:t>3/29/2017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D7BAFF-23D0-4F92-B101-1363493845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1138"/>
            <a:ext cx="2057400" cy="5915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1138"/>
            <a:ext cx="6019800" cy="5915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9E096B-4D14-4CE7-876F-7A4B57E97BA9}" type="datetimeFigureOut">
              <a:rPr lang="en-US"/>
              <a:pPr/>
              <a:t>3/29/2017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F9C2F8-50F0-4833-B3B3-0E398A906F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i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b="0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en-US" altLang="zh-CN" sz="1400" b="0" i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614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20638"/>
            <a:ext cx="9144000" cy="1438276"/>
          </a:xfrm>
          <a:prstGeom prst="rect">
            <a:avLst/>
          </a:prstGeom>
          <a:solidFill>
            <a:srgbClr val="243AA8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5875" y="6742113"/>
            <a:ext cx="9128125" cy="115887"/>
          </a:xfrm>
          <a:prstGeom prst="rect">
            <a:avLst/>
          </a:prstGeom>
          <a:solidFill>
            <a:srgbClr val="C1C1C1"/>
          </a:solidFill>
          <a:ln w="9525">
            <a:noFill/>
            <a:miter lim="800000"/>
            <a:headEnd/>
            <a:tailEnd/>
          </a:ln>
        </p:spPr>
        <p:txBody>
          <a:bodyPr lIns="36000" tIns="7200" rIns="36000" bIns="18000" anchor="ctr"/>
          <a:lstStyle/>
          <a:p>
            <a:pPr eaLnBrk="0" hangingPunct="0"/>
            <a:endParaRPr lang="en-US" sz="100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5875" y="-9525"/>
            <a:ext cx="9144000" cy="109538"/>
          </a:xfrm>
          <a:prstGeom prst="rect">
            <a:avLst/>
          </a:prstGeom>
          <a:solidFill>
            <a:srgbClr val="C1C1C1"/>
          </a:solidFill>
          <a:ln w="9525">
            <a:noFill/>
            <a:miter lim="800000"/>
            <a:headEnd/>
            <a:tailEnd/>
          </a:ln>
        </p:spPr>
        <p:txBody>
          <a:bodyPr lIns="36000" tIns="7200" rIns="36000" bIns="18000" anchor="ctr"/>
          <a:lstStyle/>
          <a:p>
            <a:pPr eaLnBrk="0" hangingPunct="0"/>
            <a:endParaRPr lang="en-US" sz="1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11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 lvl="0" algn="r" eaLnBrk="1" hangingPunct="1"/>
            <a:fld id="{9A0DB2DC-4C9A-4742-B13C-FB6460FD3503}" type="slidenum">
              <a:rPr lang="en-US" altLang="zh-CN" sz="1200" smtClean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  <p:sldLayoutId id="2147483911" r:id="rId13"/>
  </p:sldLayoutIdLst>
  <p:transition>
    <p:fade/>
  </p:transition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11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fld id="{D5454EB2-1083-44C6-A61B-57F57376CA60}" type="datetimeFigureOut">
              <a:rPr lang="en-US"/>
              <a:pPr/>
              <a:t>3/29/2017</a:t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FFA6071A-5FA0-4FB8-951E-9468FE62CD6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34" charset="0"/>
          <a:ea typeface="隶书" pitchFamily="1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1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r" eaLnBrk="1" hangingPunct="1"/>
            <a:fld id="{9A0DB2DC-4C9A-4742-B13C-FB6460FD3503}" type="slidenum">
              <a:rPr lang="en-US" altLang="zh-CN" sz="1200" smtClean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en-US" altLang="zh-CN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  <p:sldLayoutId id="2147483956" r:id="rId4"/>
    <p:sldLayoutId id="2147483957" r:id="rId5"/>
    <p:sldLayoutId id="2147483958" r:id="rId6"/>
    <p:sldLayoutId id="2147483959" r:id="rId7"/>
    <p:sldLayoutId id="2147483960" r:id="rId8"/>
    <p:sldLayoutId id="2147483961" r:id="rId9"/>
    <p:sldLayoutId id="2147483962" r:id="rId10"/>
    <p:sldLayoutId id="2147483963" r:id="rId11"/>
    <p:sldLayoutId id="2147483964" r:id="rId12"/>
    <p:sldLayoutId id="2147483965" r:id="rId13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video" Target="file:///G:\&#31532;8&#31456;%20&#31532;&#19977;&#33410;%20&#25705;&#25830;&#21147;2\&#31532;8&#31456;%20&#31532;&#19977;&#33410;%20&#25705;&#25830;&#21147;1111\shiyan.asf" TargetMode="External"/><Relationship Id="rId1" Type="http://schemas.openxmlformats.org/officeDocument/2006/relationships/vmlDrawing" Target="../drawings/vmlDrawing1.vml"/><Relationship Id="rId6" Type="http://schemas.microsoft.com/office/2007/relationships/media" Target="file:///G:\&#31532;8&#31456;%20&#31532;&#19977;&#33410;%20&#25705;&#25830;&#21147;2\&#31532;8&#31456;%20&#31532;&#19977;&#33410;%20&#25705;&#25830;&#21147;1111\shiyan.asf" TargetMode="External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7.xml"/><Relationship Id="rId1" Type="http://schemas.openxmlformats.org/officeDocument/2006/relationships/video" Target="file:///I:\&#20844;&#24320;&#35838;%20&#25705;&#25830;&#21147;\8.3&#25705;&#25830;&#21147;\&#27979;&#28369;&#21160;&#25705;&#25830;&#21147;.asf" TargetMode="External"/><Relationship Id="rId6" Type="http://schemas.openxmlformats.org/officeDocument/2006/relationships/image" Target="../media/image9.png"/><Relationship Id="rId5" Type="http://schemas.microsoft.com/office/2007/relationships/media" Target="file:///C:\Users\user\Desktop\8.3&#25705;&#25830;&#21147;\&#27979;&#28369;&#21160;&#25705;&#25830;&#21147;.asf" TargetMode="External"/><Relationship Id="rId4" Type="http://schemas.openxmlformats.org/officeDocument/2006/relationships/hyperlink" Target="&#27979;&#28369;&#21160;&#25705;&#25830;&#21147;.asf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38450;&#28369;&#38142;.asf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2.xml"/><Relationship Id="rId4" Type="http://schemas.openxmlformats.org/officeDocument/2006/relationships/hyperlink" Target="&#33258;&#34892;&#36710;&#21049;&#36710;.m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38450;&#28369;&#38142;.asf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6.xml"/><Relationship Id="rId6" Type="http://schemas.openxmlformats.org/officeDocument/2006/relationships/hyperlink" Target="&#36724;&#25215;.mpeg" TargetMode="External"/><Relationship Id="rId5" Type="http://schemas.openxmlformats.org/officeDocument/2006/relationships/hyperlink" Target="&#21464;&#28369;&#21160;&#20026;&#28378;&#21160;.asf" TargetMode="External"/><Relationship Id="rId4" Type="http://schemas.openxmlformats.org/officeDocument/2006/relationships/hyperlink" Target="&#33258;&#34892;&#36710;&#21049;&#36710;.m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Text Box 2055"/>
          <p:cNvSpPr txBox="1"/>
          <p:nvPr/>
        </p:nvSpPr>
        <p:spPr>
          <a:xfrm>
            <a:off x="1989773" y="3082925"/>
            <a:ext cx="4751387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spcBef>
                <a:spcPct val="50000"/>
              </a:spcBef>
            </a:pPr>
            <a:r>
              <a:rPr lang="en-US" altLang="zh-CN" sz="6600" i="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8.3 </a:t>
            </a:r>
            <a:r>
              <a:rPr lang="zh-CN" altLang="en-US" sz="6600" i="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摩擦力</a:t>
            </a:r>
          </a:p>
        </p:txBody>
      </p:sp>
      <p:graphicFrame>
        <p:nvGraphicFramePr>
          <p:cNvPr id="1026" name="对象 1"/>
          <p:cNvGraphicFramePr>
            <a:graphicFrameLocks/>
          </p:cNvGraphicFramePr>
          <p:nvPr/>
        </p:nvGraphicFramePr>
        <p:xfrm>
          <a:off x="-7937" y="404813"/>
          <a:ext cx="2381250" cy="1800225"/>
        </p:xfrm>
        <a:graphic>
          <a:graphicData uri="http://schemas.openxmlformats.org/presentationml/2006/ole">
            <p:oleObj spid="_x0000_s3076" r:id="rId5" imgW="5315692" imgH="4019048" progId="PBrush">
              <p:embed/>
            </p:oleObj>
          </a:graphicData>
        </a:graphic>
      </p:graphicFrame>
      <p:pic>
        <p:nvPicPr>
          <p:cNvPr id="6" name="shiyan.asf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link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235700" y="300038"/>
            <a:ext cx="2800350" cy="1833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806065" y="5288280"/>
            <a:ext cx="58515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0" i="0">
                <a:solidFill>
                  <a:schemeClr val="tx1"/>
                </a:solidFill>
              </a:rPr>
              <a:t>苏州工业园区莲花学校 袁文龙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2339752" y="476672"/>
            <a:ext cx="3532505" cy="852170"/>
          </a:xfrm>
        </p:spPr>
        <p:txBody>
          <a:bodyPr vert="horz" wrap="square" lIns="92075" tIns="46038" rIns="92075" bIns="46038" anchor="ctr"/>
          <a:lstStyle/>
          <a:p>
            <a:pPr eaLnBrk="1" hangingPunct="1"/>
            <a:r>
              <a:rPr lang="zh-CN" altLang="en-US" b="1" dirty="0">
                <a:solidFill>
                  <a:schemeClr val="bg2"/>
                </a:solidFill>
                <a:hlinkClick r:id="rId4" action="ppaction://hlinkfile"/>
              </a:rPr>
              <a:t>动作演示</a:t>
            </a:r>
            <a:endParaRPr lang="zh-CN" altLang="en-US" b="1" dirty="0">
              <a:solidFill>
                <a:schemeClr val="bg2"/>
              </a:solidFill>
            </a:endParaRPr>
          </a:p>
        </p:txBody>
      </p:sp>
      <p:pic>
        <p:nvPicPr>
          <p:cNvPr id="2" name="测滑动摩擦力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403649" y="1484785"/>
            <a:ext cx="6227782" cy="42683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28384" y="35913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0" dirty="0" smtClean="0">
                <a:solidFill>
                  <a:schemeClr val="bg2"/>
                </a:solidFill>
              </a:rPr>
              <a:t>P</a:t>
            </a:r>
            <a:r>
              <a:rPr lang="en-US" altLang="zh-CN" i="0" baseline="-25000" dirty="0" smtClean="0">
                <a:solidFill>
                  <a:schemeClr val="bg2"/>
                </a:solidFill>
              </a:rPr>
              <a:t>53</a:t>
            </a:r>
            <a:endParaRPr lang="zh-CN" altLang="en-US" i="0" baseline="-25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040130"/>
            <a:ext cx="7772400" cy="1143000"/>
          </a:xfrm>
        </p:spPr>
        <p:txBody>
          <a:bodyPr vert="horz" wrap="square" lIns="92075" tIns="46038" rIns="92075" bIns="4603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【</a:t>
            </a:r>
            <a:r>
              <a:rPr kumimoji="1" lang="zh-CN" altLang="en-US" sz="4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收集证据</a:t>
            </a:r>
            <a:r>
              <a:rPr kumimoji="1" lang="en-US" altLang="zh-CN" sz="4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】</a:t>
            </a:r>
            <a:r>
              <a:rPr kumimoji="1" lang="zh-CN" altLang="en-US" sz="4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：</a:t>
            </a:r>
            <a:r>
              <a:rPr kumimoji="1" lang="zh-CN" altLang="en-US" sz="4400" b="0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graphicFrame>
        <p:nvGraphicFramePr>
          <p:cNvPr id="2053" name="内容占位符 2052"/>
          <p:cNvGraphicFramePr>
            <a:graphicFrameLocks noGrp="1"/>
          </p:cNvGraphicFramePr>
          <p:nvPr>
            <p:ph sz="half" idx="2"/>
          </p:nvPr>
        </p:nvGraphicFramePr>
        <p:xfrm>
          <a:off x="1803718" y="2059305"/>
          <a:ext cx="6584950" cy="2736850"/>
        </p:xfrm>
        <a:graphic>
          <a:graphicData uri="http://schemas.openxmlformats.org/drawingml/2006/table">
            <a:tbl>
              <a:tblPr/>
              <a:tblGrid>
                <a:gridCol w="1724025"/>
                <a:gridCol w="2449512"/>
                <a:gridCol w="2411413"/>
              </a:tblGrid>
              <a:tr h="1108075">
                <a:tc>
                  <a:txBody>
                    <a:bodyPr/>
                    <a:lstStyle/>
                    <a:p>
                      <a:pPr marL="342900" lvl="0" indent="-342900" eaLnBrk="1" hangingPunct="1">
                        <a:buNone/>
                      </a:pPr>
                      <a:r>
                        <a:rPr lang="zh-CN" altLang="en-US" sz="2800" b="1" i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实</a:t>
                      </a:r>
                      <a:r>
                        <a:rPr lang="zh-CN" altLang="en-US" sz="2800" b="1" i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验次数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lvl="0" indent="-342900" eaLnBrk="1" hangingPunct="1">
                        <a:buNone/>
                      </a:pPr>
                      <a:r>
                        <a:rPr lang="zh-CN" altLang="en-US" sz="2800" b="1" i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接触面</a:t>
                      </a:r>
                      <a:r>
                        <a:rPr lang="en-US" altLang="zh-CN" sz="2800" b="1" i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2800" b="1" i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粗糙程度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lvl="0" indent="-342900" eaLnBrk="1" hangingPunct="1">
                        <a:buNone/>
                      </a:pPr>
                      <a:r>
                        <a:rPr lang="zh-CN" altLang="en-US" sz="2800" b="1" i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弹簧测力</a:t>
                      </a:r>
                      <a:r>
                        <a:rPr lang="zh-CN" altLang="en-US" sz="2800" b="1" i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计</a:t>
                      </a:r>
                      <a:endParaRPr lang="en-US" altLang="zh-CN" sz="2800" b="1" i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42900" lvl="0" indent="-342900" eaLnBrk="1" hangingPunct="1">
                        <a:buNone/>
                      </a:pPr>
                      <a:r>
                        <a:rPr lang="en-US" altLang="zh-CN" sz="2800" b="1" i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en-US" sz="2800" b="1" i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示</a:t>
                      </a:r>
                      <a:r>
                        <a:rPr lang="zh-CN" altLang="en-US" sz="2800" b="1" i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</a:t>
                      </a:r>
                      <a:r>
                        <a:rPr lang="en-US" altLang="zh-CN" sz="2800" b="1" i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F/N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0113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i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i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桌面（小）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zh-CN" sz="2800" b="1" i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8662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i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i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毛巾（中）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zh-CN" sz="2800" b="1" i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71" name="Text Box 99"/>
          <p:cNvSpPr txBox="1"/>
          <p:nvPr/>
        </p:nvSpPr>
        <p:spPr>
          <a:xfrm>
            <a:off x="0" y="5517232"/>
            <a:ext cx="1368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结论：</a:t>
            </a:r>
          </a:p>
        </p:txBody>
      </p:sp>
      <p:sp>
        <p:nvSpPr>
          <p:cNvPr id="2072" name="Text Box 100"/>
          <p:cNvSpPr txBox="1"/>
          <p:nvPr/>
        </p:nvSpPr>
        <p:spPr>
          <a:xfrm>
            <a:off x="4932363" y="6018530"/>
            <a:ext cx="30241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469" name="Text Box 101"/>
          <p:cNvSpPr txBox="1"/>
          <p:nvPr/>
        </p:nvSpPr>
        <p:spPr>
          <a:xfrm>
            <a:off x="3473450" y="5585143"/>
            <a:ext cx="5508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接触面越粗糙滑动摩擦力越大</a:t>
            </a:r>
          </a:p>
        </p:txBody>
      </p:sp>
      <p:sp>
        <p:nvSpPr>
          <p:cNvPr id="58471" name="Text Box 103"/>
          <p:cNvSpPr txBox="1"/>
          <p:nvPr/>
        </p:nvSpPr>
        <p:spPr>
          <a:xfrm>
            <a:off x="1187450" y="5577205"/>
            <a:ext cx="27368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压力相同时，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42988" y="4981893"/>
            <a:ext cx="59229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多组数据才能找出普遍规律</a:t>
            </a:r>
          </a:p>
        </p:txBody>
      </p:sp>
      <p:pic>
        <p:nvPicPr>
          <p:cNvPr id="1025" name="TextBox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27763" y="3283268"/>
            <a:ext cx="1800225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TextBox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27763" y="4114165"/>
            <a:ext cx="1800225" cy="64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Rectangle 2"/>
          <p:cNvSpPr/>
          <p:nvPr/>
        </p:nvSpPr>
        <p:spPr>
          <a:xfrm>
            <a:off x="429895" y="163195"/>
            <a:ext cx="68976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400" i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活动探究：</a:t>
            </a:r>
          </a:p>
        </p:txBody>
      </p:sp>
      <p:sp>
        <p:nvSpPr>
          <p:cNvPr id="7" name="Line 16"/>
          <p:cNvSpPr/>
          <p:nvPr/>
        </p:nvSpPr>
        <p:spPr>
          <a:xfrm>
            <a:off x="-60325" y="1140460"/>
            <a:ext cx="9144000" cy="0"/>
          </a:xfrm>
          <a:prstGeom prst="line">
            <a:avLst/>
          </a:prstGeom>
          <a:ln w="2857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3" name="TextBox 12"/>
          <p:cNvSpPr txBox="1"/>
          <p:nvPr/>
        </p:nvSpPr>
        <p:spPr>
          <a:xfrm>
            <a:off x="8028384" y="35913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0" dirty="0" smtClean="0">
                <a:solidFill>
                  <a:schemeClr val="bg2"/>
                </a:solidFill>
              </a:rPr>
              <a:t>P</a:t>
            </a:r>
            <a:r>
              <a:rPr lang="en-US" altLang="zh-CN" i="0" baseline="-25000" dirty="0" smtClean="0">
                <a:solidFill>
                  <a:schemeClr val="bg2"/>
                </a:solidFill>
              </a:rPr>
              <a:t>53</a:t>
            </a:r>
            <a:endParaRPr lang="zh-CN" altLang="en-US" i="0" baseline="-25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69" grpId="0"/>
      <p:bldP spid="58471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Grp="1"/>
          </p:cNvSpPr>
          <p:nvPr>
            <p:ph type="title" sz="quarter"/>
          </p:nvPr>
        </p:nvSpPr>
        <p:spPr/>
        <p:txBody>
          <a:bodyPr vert="horz" wrap="square" lIns="92075" tIns="46038" rIns="92075" bIns="46038" anchor="ctr"/>
          <a:lstStyle/>
          <a:p>
            <a:pPr eaLnBrk="1" hangingPunct="1"/>
            <a:r>
              <a:rPr lang="en-US" altLang="zh-CN" b="1" dirty="0"/>
              <a:t>【</a:t>
            </a:r>
            <a:r>
              <a:rPr lang="zh-CN" altLang="en-US" b="1" dirty="0"/>
              <a:t>收集证据</a:t>
            </a:r>
            <a:r>
              <a:rPr lang="en-US" altLang="zh-CN" b="1" dirty="0"/>
              <a:t>】</a:t>
            </a:r>
            <a:r>
              <a:rPr lang="zh-CN" altLang="en-US" b="1" dirty="0"/>
              <a:t>：</a:t>
            </a:r>
            <a:r>
              <a:rPr lang="zh-CN" altLang="en-US" b="1" dirty="0">
                <a:solidFill>
                  <a:schemeClr val="bg2"/>
                </a:solidFill>
              </a:rPr>
              <a:t> </a:t>
            </a:r>
          </a:p>
        </p:txBody>
      </p:sp>
      <p:graphicFrame>
        <p:nvGraphicFramePr>
          <p:cNvPr id="3078" name="内容占位符 3077"/>
          <p:cNvGraphicFramePr>
            <a:graphicFrameLocks noGrp="1"/>
          </p:cNvGraphicFramePr>
          <p:nvPr>
            <p:ph sz="quarter" idx="1"/>
          </p:nvPr>
        </p:nvGraphicFramePr>
        <p:xfrm>
          <a:off x="1403647" y="1700213"/>
          <a:ext cx="6768803" cy="2622129"/>
        </p:xfrm>
        <a:graphic>
          <a:graphicData uri="http://schemas.openxmlformats.org/drawingml/2006/table">
            <a:tbl>
              <a:tblPr/>
              <a:tblGrid>
                <a:gridCol w="1728490"/>
                <a:gridCol w="2700338"/>
                <a:gridCol w="2339975"/>
              </a:tblGrid>
              <a:tr h="1066800">
                <a:tc>
                  <a:txBody>
                    <a:bodyPr/>
                    <a:lstStyle/>
                    <a:p>
                      <a:pPr marL="342900" lvl="0" indent="-342900" eaLnBrk="1" hangingPunct="1">
                        <a:buNone/>
                      </a:pPr>
                      <a:r>
                        <a:rPr lang="zh-CN" altLang="en-US" sz="2800" b="1" i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实验次数</a:t>
                      </a:r>
                    </a:p>
                  </a:txBody>
                  <a:tcPr marT="45694" marB="4569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lvl="0" indent="-342900" eaLnBrk="1" hangingPunct="1">
                        <a:buNone/>
                      </a:pPr>
                      <a:r>
                        <a:rPr lang="zh-CN" altLang="en-US" sz="2800" b="1" i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压</a:t>
                      </a:r>
                      <a:r>
                        <a:rPr lang="zh-CN" altLang="en-US" sz="2800" b="1" i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力</a:t>
                      </a:r>
                    </a:p>
                  </a:txBody>
                  <a:tcPr marT="45694" marB="4569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lvl="0" indent="-342900" eaLnBrk="1" hangingPunct="1">
                        <a:buNone/>
                      </a:pPr>
                      <a:r>
                        <a:rPr lang="zh-CN" altLang="en-US" sz="2800" b="1" i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弹簧测力</a:t>
                      </a:r>
                      <a:r>
                        <a:rPr lang="zh-CN" altLang="en-US" sz="2800" b="1" i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计</a:t>
                      </a:r>
                      <a:endParaRPr lang="en-US" altLang="zh-CN" sz="2800" b="1" i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42900" lvl="0" indent="-342900" eaLnBrk="1" hangingPunct="1">
                        <a:buNone/>
                      </a:pPr>
                      <a:r>
                        <a:rPr lang="en-US" altLang="zh-CN" sz="2800" b="1" i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en-US" sz="2800" b="1" i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示</a:t>
                      </a:r>
                      <a:r>
                        <a:rPr lang="zh-CN" altLang="en-US" sz="2800" b="1" i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</a:t>
                      </a:r>
                      <a:r>
                        <a:rPr lang="en-US" altLang="zh-CN" sz="2800" b="1" i="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F/N</a:t>
                      </a:r>
                    </a:p>
                  </a:txBody>
                  <a:tcPr marT="45694" marB="4569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i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T="45694" marB="4569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i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不放钩码</a:t>
                      </a:r>
                    </a:p>
                  </a:txBody>
                  <a:tcPr marT="45694" marB="4569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zh-CN" sz="2800" b="1" i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94" marB="4569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i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T="45694" marB="4569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i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两个钩码</a:t>
                      </a:r>
                    </a:p>
                  </a:txBody>
                  <a:tcPr marT="45694" marB="4569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zh-CN" sz="2800" b="1" i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94" marB="4569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i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T="45694" marB="4569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i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三个钩码</a:t>
                      </a:r>
                    </a:p>
                  </a:txBody>
                  <a:tcPr marT="45694" marB="4569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zh-CN" sz="2800" b="1" i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694" marB="4569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00" name="Text Box 25"/>
          <p:cNvSpPr txBox="1"/>
          <p:nvPr/>
        </p:nvSpPr>
        <p:spPr>
          <a:xfrm>
            <a:off x="323850" y="4710113"/>
            <a:ext cx="1368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结论：</a:t>
            </a:r>
          </a:p>
        </p:txBody>
      </p:sp>
      <p:sp>
        <p:nvSpPr>
          <p:cNvPr id="3101" name="Text Box 26"/>
          <p:cNvSpPr txBox="1"/>
          <p:nvPr/>
        </p:nvSpPr>
        <p:spPr>
          <a:xfrm>
            <a:off x="4932363" y="6092825"/>
            <a:ext cx="30241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3515" name="Text Box 27"/>
          <p:cNvSpPr txBox="1"/>
          <p:nvPr/>
        </p:nvSpPr>
        <p:spPr>
          <a:xfrm>
            <a:off x="2771775" y="5373688"/>
            <a:ext cx="50403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压力越大滑动摩擦力越大</a:t>
            </a:r>
          </a:p>
        </p:txBody>
      </p:sp>
      <p:sp>
        <p:nvSpPr>
          <p:cNvPr id="63516" name="Text Box 28"/>
          <p:cNvSpPr txBox="1"/>
          <p:nvPr/>
        </p:nvSpPr>
        <p:spPr>
          <a:xfrm>
            <a:off x="1400175" y="4710113"/>
            <a:ext cx="58324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接触面粗糙程度相同时，</a:t>
            </a:r>
          </a:p>
        </p:txBody>
      </p:sp>
      <p:pic>
        <p:nvPicPr>
          <p:cNvPr id="2049" name="TextBox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11863" y="3860800"/>
            <a:ext cx="172402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" name="TextBox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11863" y="3330668"/>
            <a:ext cx="1728787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TextBox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11863" y="2808195"/>
            <a:ext cx="1728787" cy="43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8028384" y="35913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0" dirty="0" smtClean="0">
                <a:solidFill>
                  <a:schemeClr val="bg2"/>
                </a:solidFill>
              </a:rPr>
              <a:t>P</a:t>
            </a:r>
            <a:r>
              <a:rPr lang="en-US" altLang="zh-CN" i="0" baseline="-25000" dirty="0" smtClean="0">
                <a:solidFill>
                  <a:schemeClr val="bg2"/>
                </a:solidFill>
              </a:rPr>
              <a:t>53</a:t>
            </a:r>
            <a:endParaRPr lang="zh-CN" altLang="en-US" i="0" baseline="-25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3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15" grpId="0"/>
      <p:bldP spid="635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1027"/>
          <p:cNvSpPr txBox="1">
            <a:spLocks noChangeArrowheads="1"/>
          </p:cNvSpPr>
          <p:nvPr/>
        </p:nvSpPr>
        <p:spPr bwMode="auto">
          <a:xfrm>
            <a:off x="2209800" y="668338"/>
            <a:ext cx="5715000" cy="116046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3" action="ppaction://hlinkfile"/>
              </a:rPr>
              <a:t>增大接触面间的粗糙程度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4" action="ppaction://hlinkfile"/>
              </a:rPr>
              <a:t>增大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4" action="ppaction://hlinkfile"/>
              </a:rPr>
              <a:t>接触面间的压力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8437" name="Text Box 1029"/>
          <p:cNvSpPr txBox="1"/>
          <p:nvPr/>
        </p:nvSpPr>
        <p:spPr>
          <a:xfrm>
            <a:off x="2209800" y="2209800"/>
            <a:ext cx="6477000" cy="1169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800" i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i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、减少压力</a:t>
            </a:r>
          </a:p>
          <a:p>
            <a:pPr lvl="0" eaLnBrk="1" hangingPunct="1">
              <a:spcBef>
                <a:spcPct val="50000"/>
              </a:spcBef>
            </a:pPr>
            <a:r>
              <a:rPr lang="en-US" altLang="zh-CN" sz="2800" i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i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、减小接触面粗糙程度（变得光滑些）</a:t>
            </a:r>
          </a:p>
        </p:txBody>
      </p:sp>
      <p:sp>
        <p:nvSpPr>
          <p:cNvPr id="18436" name="Line 1030"/>
          <p:cNvSpPr/>
          <p:nvPr/>
        </p:nvSpPr>
        <p:spPr>
          <a:xfrm>
            <a:off x="381000" y="2133600"/>
            <a:ext cx="830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" name="Text Box 1031"/>
          <p:cNvSpPr txBox="1"/>
          <p:nvPr/>
        </p:nvSpPr>
        <p:spPr>
          <a:xfrm>
            <a:off x="457200" y="762000"/>
            <a:ext cx="1752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增大有益摩擦</a:t>
            </a:r>
          </a:p>
        </p:txBody>
      </p:sp>
      <p:sp>
        <p:nvSpPr>
          <p:cNvPr id="18439" name="AutoShape 1034"/>
          <p:cNvSpPr/>
          <p:nvPr/>
        </p:nvSpPr>
        <p:spPr>
          <a:xfrm>
            <a:off x="1922463" y="1077913"/>
            <a:ext cx="193675" cy="588962"/>
          </a:xfrm>
          <a:prstGeom prst="leftBrace">
            <a:avLst>
              <a:gd name="adj1" fmla="val 0"/>
              <a:gd name="adj2" fmla="val 50000"/>
            </a:avLst>
          </a:prstGeom>
          <a:noFill/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 lvl="0" algn="ctr" eaLnBrk="1" hangingPunct="1"/>
            <a:endParaRPr lang="zh-CN" altLang="zh-CN" dirty="0">
              <a:solidFill>
                <a:schemeClr val="bg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组合 4"/>
          <p:cNvGrpSpPr/>
          <p:nvPr/>
        </p:nvGrpSpPr>
        <p:grpSpPr>
          <a:xfrm>
            <a:off x="533400" y="2362200"/>
            <a:ext cx="1600200" cy="3886200"/>
            <a:chOff x="840" y="3720"/>
            <a:chExt cx="2520" cy="6120"/>
          </a:xfrm>
        </p:grpSpPr>
        <p:sp>
          <p:nvSpPr>
            <p:cNvPr id="18438" name="Text Box 1032"/>
            <p:cNvSpPr txBox="1"/>
            <p:nvPr/>
          </p:nvSpPr>
          <p:spPr>
            <a:xfrm>
              <a:off x="840" y="5774"/>
              <a:ext cx="2520" cy="16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i="0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减小有害摩擦</a:t>
              </a:r>
            </a:p>
          </p:txBody>
        </p:sp>
        <p:sp>
          <p:nvSpPr>
            <p:cNvPr id="18440" name="AutoShape 1035"/>
            <p:cNvSpPr/>
            <p:nvPr/>
          </p:nvSpPr>
          <p:spPr>
            <a:xfrm>
              <a:off x="3240" y="3720"/>
              <a:ext cx="120" cy="6120"/>
            </a:xfrm>
            <a:prstGeom prst="leftBrace">
              <a:avLst>
                <a:gd name="adj1" fmla="val 425000"/>
                <a:gd name="adj2" fmla="val 50000"/>
              </a:avLst>
            </a:prstGeom>
            <a:noFill/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 lvl="0" eaLnBrk="1" hangingPunct="1"/>
              <a:endParaRPr lang="zh-CN" altLang="en-US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4138" y="1140143"/>
            <a:ext cx="3683000" cy="163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07123" y="2424748"/>
            <a:ext cx="3805237" cy="172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Line 16"/>
          <p:cNvSpPr/>
          <p:nvPr/>
        </p:nvSpPr>
        <p:spPr>
          <a:xfrm>
            <a:off x="-51435" y="1140460"/>
            <a:ext cx="9144000" cy="0"/>
          </a:xfrm>
          <a:prstGeom prst="line">
            <a:avLst/>
          </a:prstGeom>
          <a:ln w="2857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257" name="Text Box 17"/>
          <p:cNvSpPr txBox="1"/>
          <p:nvPr/>
        </p:nvSpPr>
        <p:spPr>
          <a:xfrm>
            <a:off x="587375" y="302260"/>
            <a:ext cx="445008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400" i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比比摩擦力大小：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75605" y="2952115"/>
            <a:ext cx="19075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/>
              <a:t>why</a:t>
            </a:r>
            <a:r>
              <a:rPr lang="zh-CN" altLang="en-US" sz="4800"/>
              <a:t>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54455" y="4200525"/>
            <a:ext cx="641858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0">
                <a:solidFill>
                  <a:schemeClr val="tx1"/>
                </a:solidFill>
              </a:rPr>
              <a:t>结论：相同条件下，</a:t>
            </a:r>
            <a:r>
              <a:rPr lang="zh-CN" altLang="en-US" i="0">
                <a:solidFill>
                  <a:srgbClr val="FF0000"/>
                </a:solidFill>
              </a:rPr>
              <a:t>滚动摩擦力比滑动摩擦力小</a:t>
            </a:r>
            <a:r>
              <a:rPr lang="zh-CN" altLang="en-US" i="0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62025" y="5464175"/>
            <a:ext cx="744537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阅读</a:t>
            </a:r>
            <a:r>
              <a:rPr lang="en-US" altLang="zh-CN">
                <a:solidFill>
                  <a:schemeClr val="tx1"/>
                </a:solidFill>
              </a:rPr>
              <a:t>P55-56,</a:t>
            </a:r>
            <a:r>
              <a:rPr lang="zh-CN" altLang="en-US">
                <a:solidFill>
                  <a:schemeClr val="tx1"/>
                </a:solidFill>
              </a:rPr>
              <a:t>找找减小摩擦力的其它方法。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1027"/>
          <p:cNvSpPr txBox="1">
            <a:spLocks noChangeArrowheads="1"/>
          </p:cNvSpPr>
          <p:nvPr/>
        </p:nvSpPr>
        <p:spPr bwMode="auto">
          <a:xfrm>
            <a:off x="2209800" y="668338"/>
            <a:ext cx="5715000" cy="115824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3" action="ppaction://hlinkfile"/>
              </a:rPr>
              <a:t>增大接触面间的粗糙程度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4" action="ppaction://hlinkfile"/>
              </a:rPr>
              <a:t>增大接触面间的压力</a:t>
            </a:r>
          </a:p>
        </p:txBody>
      </p:sp>
      <p:sp>
        <p:nvSpPr>
          <p:cNvPr id="18437" name="Text Box 1029"/>
          <p:cNvSpPr txBox="1"/>
          <p:nvPr/>
        </p:nvSpPr>
        <p:spPr>
          <a:xfrm>
            <a:off x="2220595" y="2221865"/>
            <a:ext cx="6477000" cy="1158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800" i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i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、减少压力</a:t>
            </a:r>
          </a:p>
          <a:p>
            <a:pPr lvl="0" eaLnBrk="1" hangingPunct="1">
              <a:spcBef>
                <a:spcPct val="50000"/>
              </a:spcBef>
            </a:pPr>
            <a:r>
              <a:rPr lang="en-US" altLang="zh-CN" sz="2800" i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i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、减小接触面粗糙程度（变得光滑些）</a:t>
            </a:r>
          </a:p>
        </p:txBody>
      </p:sp>
      <p:sp>
        <p:nvSpPr>
          <p:cNvPr id="18436" name="Line 1030"/>
          <p:cNvSpPr/>
          <p:nvPr/>
        </p:nvSpPr>
        <p:spPr>
          <a:xfrm>
            <a:off x="381000" y="2133600"/>
            <a:ext cx="830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" name="Text Box 1031"/>
          <p:cNvSpPr txBox="1"/>
          <p:nvPr/>
        </p:nvSpPr>
        <p:spPr>
          <a:xfrm>
            <a:off x="457200" y="762000"/>
            <a:ext cx="1752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增大有益摩擦</a:t>
            </a:r>
          </a:p>
        </p:txBody>
      </p:sp>
      <p:sp>
        <p:nvSpPr>
          <p:cNvPr id="18439" name="AutoShape 1034"/>
          <p:cNvSpPr/>
          <p:nvPr/>
        </p:nvSpPr>
        <p:spPr>
          <a:xfrm>
            <a:off x="1922463" y="1082835"/>
            <a:ext cx="193675" cy="579119"/>
          </a:xfrm>
          <a:prstGeom prst="leftBrace">
            <a:avLst>
              <a:gd name="adj1" fmla="val 0"/>
              <a:gd name="adj2" fmla="val 50000"/>
            </a:avLst>
          </a:prstGeom>
          <a:noFill/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 lvl="0" algn="ctr" eaLnBrk="1" hangingPunct="1"/>
            <a:endParaRPr lang="zh-CN" altLang="zh-CN" dirty="0">
              <a:solidFill>
                <a:schemeClr val="bg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3400" y="2362200"/>
            <a:ext cx="1600200" cy="3886200"/>
            <a:chOff x="840" y="3720"/>
            <a:chExt cx="2520" cy="6120"/>
          </a:xfrm>
        </p:grpSpPr>
        <p:sp>
          <p:nvSpPr>
            <p:cNvPr id="18438" name="Text Box 1032"/>
            <p:cNvSpPr txBox="1"/>
            <p:nvPr/>
          </p:nvSpPr>
          <p:spPr>
            <a:xfrm>
              <a:off x="840" y="5774"/>
              <a:ext cx="2520" cy="16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减小有害摩擦</a:t>
              </a:r>
            </a:p>
          </p:txBody>
        </p:sp>
        <p:sp>
          <p:nvSpPr>
            <p:cNvPr id="18440" name="AutoShape 1035"/>
            <p:cNvSpPr/>
            <p:nvPr/>
          </p:nvSpPr>
          <p:spPr>
            <a:xfrm>
              <a:off x="3240" y="3720"/>
              <a:ext cx="120" cy="6120"/>
            </a:xfrm>
            <a:prstGeom prst="leftBrace">
              <a:avLst>
                <a:gd name="adj1" fmla="val 425000"/>
                <a:gd name="adj2" fmla="val 50000"/>
              </a:avLst>
            </a:prstGeom>
            <a:noFill/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pPr lvl="0" eaLnBrk="1" hangingPunct="1"/>
              <a:endParaRPr lang="zh-CN" altLang="en-US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208530" y="4055428"/>
            <a:ext cx="6788150" cy="20421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、分开接触面   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——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方法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:                          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加润滑油；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         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在两个摩擦面间形成一层气垫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（“磁悬浮”高速列车、气垫船）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</a:t>
            </a:r>
          </a:p>
        </p:txBody>
      </p:sp>
      <p:sp>
        <p:nvSpPr>
          <p:cNvPr id="4" name="矩形 3"/>
          <p:cNvSpPr/>
          <p:nvPr/>
        </p:nvSpPr>
        <p:spPr>
          <a:xfrm>
            <a:off x="2209800" y="3379788"/>
            <a:ext cx="3654425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5" action="ppaction://hlinkfile"/>
              </a:rPr>
              <a:t>用滚动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6" action="ppaction://hlinkfile"/>
              </a:rPr>
              <a:t>代替滑动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/>
          <p:nvPr/>
        </p:nvSpPr>
        <p:spPr>
          <a:xfrm>
            <a:off x="630238" y="0"/>
            <a:ext cx="76231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说说书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P</a:t>
            </a:r>
            <a:r>
              <a:rPr lang="en-US" altLang="zh-CN" baseline="-25000" dirty="0">
                <a:latin typeface="黑体" panose="02010609060101010101" pitchFamily="2" charset="-122"/>
                <a:ea typeface="黑体" panose="02010609060101010101" pitchFamily="2" charset="-122"/>
              </a:rPr>
              <a:t>54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幅图，分别是如何改变摩擦力大小的？并说说是有害还是有益摩擦。</a:t>
            </a:r>
          </a:p>
        </p:txBody>
      </p:sp>
      <p:pic>
        <p:nvPicPr>
          <p:cNvPr id="19459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4138" y="3778250"/>
            <a:ext cx="2160587" cy="2409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1263" y="1165225"/>
            <a:ext cx="2794000" cy="2255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54600" y="1093788"/>
            <a:ext cx="3105150" cy="2773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21250" y="3933825"/>
            <a:ext cx="3332163" cy="275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3" name="TextBox 2"/>
          <p:cNvSpPr txBox="1"/>
          <p:nvPr/>
        </p:nvSpPr>
        <p:spPr>
          <a:xfrm>
            <a:off x="1331913" y="3194050"/>
            <a:ext cx="28289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鞋底的花纹</a:t>
            </a:r>
          </a:p>
        </p:txBody>
      </p:sp>
      <p:sp>
        <p:nvSpPr>
          <p:cNvPr id="19464" name="TextBox 3"/>
          <p:cNvSpPr txBox="1"/>
          <p:nvPr/>
        </p:nvSpPr>
        <p:spPr>
          <a:xfrm>
            <a:off x="946150" y="5780088"/>
            <a:ext cx="360045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体操运动员在手上涂镁粉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9144000" cy="0"/>
            <a:chOff x="0" y="0"/>
            <a:chExt cx="5760" cy="0"/>
          </a:xfrm>
        </p:grpSpPr>
        <p:sp>
          <p:nvSpPr>
            <p:cNvPr id="4106" name="Rectangle 3"/>
            <p:cNvSpPr/>
            <p:nvPr/>
          </p:nvSpPr>
          <p:spPr>
            <a:xfrm>
              <a:off x="0" y="0"/>
              <a:ext cx="5760" cy="0"/>
            </a:xfrm>
            <a:prstGeom prst="rect">
              <a:avLst/>
            </a:prstGeom>
            <a:solidFill>
              <a:srgbClr val="7FA0CB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endParaRPr lang="zh-CN" altLang="en-US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107" name="Rectangle 4"/>
            <p:cNvSpPr/>
            <p:nvPr/>
          </p:nvSpPr>
          <p:spPr>
            <a:xfrm>
              <a:off x="0" y="0"/>
              <a:ext cx="5760" cy="0"/>
            </a:xfrm>
            <a:prstGeom prst="rect">
              <a:avLst/>
            </a:prstGeom>
            <a:solidFill>
              <a:srgbClr val="7FA0CB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endParaRPr lang="zh-CN" altLang="en-US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4100" name="Text Box 5"/>
          <p:cNvSpPr txBox="1"/>
          <p:nvPr/>
        </p:nvSpPr>
        <p:spPr>
          <a:xfrm>
            <a:off x="293688" y="115888"/>
            <a:ext cx="8305800" cy="1250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000" i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讨论：</a:t>
            </a:r>
            <a:r>
              <a:rPr lang="zh-CN" altLang="en-US" sz="3600" i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骑自行车时，自行车的哪些部位存在摩擦？分别属于有利还是有害摩擦？</a:t>
            </a:r>
          </a:p>
        </p:txBody>
      </p:sp>
      <p:graphicFrame>
        <p:nvGraphicFramePr>
          <p:cNvPr id="4098" name="Object 6"/>
          <p:cNvGraphicFramePr>
            <a:graphicFrameLocks/>
          </p:cNvGraphicFramePr>
          <p:nvPr/>
        </p:nvGraphicFramePr>
        <p:xfrm>
          <a:off x="1042988" y="1366838"/>
          <a:ext cx="5956300" cy="4503737"/>
        </p:xfrm>
        <a:graphic>
          <a:graphicData uri="http://schemas.openxmlformats.org/presentationml/2006/ole">
            <p:oleObj spid="_x0000_s31746" r:id="rId4" imgW="5315692" imgH="4019048" progId="PBrush">
              <p:embed/>
            </p:oleObj>
          </a:graphicData>
        </a:graphic>
      </p:graphicFrame>
      <p:pic>
        <p:nvPicPr>
          <p:cNvPr id="7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11750" y="1366838"/>
            <a:ext cx="3886200" cy="254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613" y="4724400"/>
            <a:ext cx="2481262" cy="200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9525" y="2255838"/>
            <a:ext cx="2781300" cy="2274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940425" y="4005263"/>
            <a:ext cx="2228850" cy="221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987675" y="4578350"/>
            <a:ext cx="2605088" cy="2293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539750" y="1196975"/>
            <a:ext cx="8153400" cy="4586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如果我们的世界突然之间没有了摩擦力，那副可笑的样子将会令你忍俊不禁。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没有了摩擦，地面将会绝对光滑，人在地面上寸步难行，一旦跌倒，就会象被翻过来的甲虫那样，任你如何挣扎、也爬不起来。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没有摩擦，人将握不住物体；机器的螺丝拧不紧而散架。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没有了摩擦，任何螺丝都无法拧紧，奔驰中的汽车会突然散架，车轮向四周飞出。这时候，所有的物体都会在自身重力的作用下自动地集结到底洼地带。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</a:t>
            </a:r>
          </a:p>
        </p:txBody>
      </p:sp>
      <p:sp>
        <p:nvSpPr>
          <p:cNvPr id="22531" name="Text Box 3"/>
          <p:cNvSpPr txBox="1"/>
          <p:nvPr/>
        </p:nvSpPr>
        <p:spPr>
          <a:xfrm>
            <a:off x="611188" y="260350"/>
            <a:ext cx="7924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spcBef>
                <a:spcPct val="50000"/>
              </a:spcBef>
            </a:pPr>
            <a:r>
              <a:rPr lang="zh-CN" altLang="en-US" sz="4400" i="0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假如没有了摩擦</a:t>
            </a:r>
            <a:r>
              <a:rPr lang="zh-CN" altLang="en-US" sz="2800" b="0" i="0" dirty="0">
                <a:solidFill>
                  <a:srgbClr val="FF0000"/>
                </a:solidFill>
                <a:latin typeface="Arial Narrow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4" name="Line 16"/>
          <p:cNvSpPr/>
          <p:nvPr/>
        </p:nvSpPr>
        <p:spPr>
          <a:xfrm>
            <a:off x="9617" y="1140460"/>
            <a:ext cx="9144000" cy="0"/>
          </a:xfrm>
          <a:prstGeom prst="line">
            <a:avLst/>
          </a:prstGeom>
          <a:ln w="2857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7804B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15888"/>
            <a:ext cx="7772400" cy="1143000"/>
          </a:xfrm>
        </p:spPr>
        <p:txBody>
          <a:bodyPr vert="horz" wrap="square" lIns="92075" tIns="46038" rIns="92075" bIns="4603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动手体验摩擦力（</a:t>
            </a:r>
            <a:r>
              <a:rPr kumimoji="1" lang="en-US" altLang="zh-CN" sz="60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</a:t>
            </a:r>
            <a:r>
              <a:rPr kumimoji="1" lang="zh-CN" altLang="en-US" sz="60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）</a:t>
            </a:r>
          </a:p>
        </p:txBody>
      </p:sp>
      <p:sp>
        <p:nvSpPr>
          <p:cNvPr id="49155" name="Rectangle 3"/>
          <p:cNvSpPr>
            <a:spLocks noGrp="1"/>
          </p:cNvSpPr>
          <p:nvPr>
            <p:ph idx="1"/>
          </p:nvPr>
        </p:nvSpPr>
        <p:spPr>
          <a:xfrm>
            <a:off x="611188" y="1196975"/>
            <a:ext cx="7993062" cy="4103688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en-US" altLang="zh-CN" sz="3000" b="1" dirty="0"/>
              <a:t>1</a:t>
            </a:r>
            <a:r>
              <a:rPr lang="zh-CN" altLang="en-US" sz="3000" b="1" dirty="0"/>
              <a:t>、手平放在桌面上，用力推或拉，使手在桌面上</a:t>
            </a:r>
            <a:r>
              <a:rPr lang="zh-CN" altLang="en-US" sz="3000" b="1" dirty="0">
                <a:solidFill>
                  <a:srgbClr val="FF0000"/>
                </a:solidFill>
              </a:rPr>
              <a:t>滑动</a:t>
            </a:r>
            <a:r>
              <a:rPr lang="zh-CN" altLang="en-US" sz="3000" b="1" dirty="0"/>
              <a:t>，感受</a:t>
            </a:r>
            <a:r>
              <a:rPr lang="zh-CN" altLang="en-US" sz="3000" b="1" dirty="0">
                <a:solidFill>
                  <a:srgbClr val="FF0000"/>
                </a:solidFill>
              </a:rPr>
              <a:t>有没有</a:t>
            </a:r>
            <a:r>
              <a:rPr lang="zh-CN" altLang="en-US" sz="3000" b="1" dirty="0"/>
              <a:t>一个阻碍手运动的力</a:t>
            </a:r>
            <a:endParaRPr lang="zh-CN" altLang="en-US" sz="1600" b="1" dirty="0"/>
          </a:p>
          <a:p>
            <a:pPr marL="0" indent="0" eaLnBrk="1" hangingPunct="1">
              <a:buNone/>
            </a:pPr>
            <a:r>
              <a:rPr lang="en-US" altLang="zh-CN" sz="3000" b="1" dirty="0"/>
              <a:t>2</a:t>
            </a:r>
            <a:r>
              <a:rPr lang="zh-CN" altLang="en-US" sz="3000" b="1" dirty="0"/>
              <a:t>、手平放在桌面上，用力推或拉，但</a:t>
            </a:r>
            <a:r>
              <a:rPr lang="zh-CN" altLang="en-US" sz="3000" b="1" dirty="0">
                <a:solidFill>
                  <a:srgbClr val="FF0000"/>
                </a:solidFill>
              </a:rPr>
              <a:t>保持手不动</a:t>
            </a:r>
            <a:r>
              <a:rPr lang="zh-CN" altLang="en-US" sz="3000" b="1" dirty="0"/>
              <a:t>，感受</a:t>
            </a:r>
            <a:r>
              <a:rPr lang="zh-CN" altLang="en-US" sz="3000" b="1" dirty="0">
                <a:solidFill>
                  <a:srgbClr val="FF0000"/>
                </a:solidFill>
              </a:rPr>
              <a:t>有没有</a:t>
            </a:r>
            <a:r>
              <a:rPr lang="zh-CN" altLang="en-US" sz="3000" b="1" dirty="0"/>
              <a:t>一个阻碍手运动的力</a:t>
            </a:r>
            <a:endParaRPr lang="zh-CN" altLang="en-US" sz="1600" b="1" dirty="0"/>
          </a:p>
          <a:p>
            <a:pPr marL="0" indent="0" eaLnBrk="1" hangingPunct="1">
              <a:buNone/>
            </a:pPr>
            <a:r>
              <a:rPr lang="en-US" altLang="zh-CN" sz="3000" b="1" dirty="0"/>
              <a:t>3</a:t>
            </a:r>
            <a:r>
              <a:rPr lang="zh-CN" altLang="en-US" sz="3000" b="1" dirty="0"/>
              <a:t>、手平放在桌面上，保持手不动，也</a:t>
            </a:r>
            <a:r>
              <a:rPr lang="zh-CN" altLang="en-US" sz="3000" b="1" dirty="0">
                <a:solidFill>
                  <a:srgbClr val="FF0000"/>
                </a:solidFill>
              </a:rPr>
              <a:t>不用力推或拉</a:t>
            </a:r>
            <a:r>
              <a:rPr lang="zh-CN" altLang="en-US" sz="3000" b="1" dirty="0"/>
              <a:t>，感受</a:t>
            </a:r>
            <a:r>
              <a:rPr lang="zh-CN" altLang="en-US" sz="3000" b="1" dirty="0">
                <a:solidFill>
                  <a:srgbClr val="FF0000"/>
                </a:solidFill>
              </a:rPr>
              <a:t>有没有</a:t>
            </a:r>
            <a:r>
              <a:rPr lang="zh-CN" altLang="en-US" sz="3000" b="1" dirty="0"/>
              <a:t>一个阻碍手运动的力</a:t>
            </a:r>
            <a:endParaRPr lang="en-US" altLang="zh-CN" sz="3000" b="1" dirty="0"/>
          </a:p>
          <a:p>
            <a:pPr marL="0" indent="0" eaLnBrk="1" hangingPunct="1">
              <a:buNone/>
            </a:pPr>
            <a:r>
              <a:rPr lang="en-US" altLang="zh-CN" sz="3000" b="1" dirty="0"/>
              <a:t>4</a:t>
            </a:r>
            <a:r>
              <a:rPr lang="zh-CN" altLang="en-US" sz="3000" b="1" dirty="0"/>
              <a:t>、手在桌面上方，</a:t>
            </a:r>
            <a:r>
              <a:rPr lang="zh-CN" altLang="en-US" sz="3000" b="1" dirty="0">
                <a:solidFill>
                  <a:srgbClr val="FF0000"/>
                </a:solidFill>
              </a:rPr>
              <a:t>与桌面不接触</a:t>
            </a:r>
            <a:r>
              <a:rPr lang="zh-CN" altLang="en-US" sz="3000" b="1" dirty="0"/>
              <a:t>，相对桌面来回运动，感受</a:t>
            </a:r>
            <a:r>
              <a:rPr lang="zh-CN" altLang="en-US" sz="3000" b="1" dirty="0">
                <a:solidFill>
                  <a:srgbClr val="FF0000"/>
                </a:solidFill>
              </a:rPr>
              <a:t>有没有</a:t>
            </a:r>
            <a:r>
              <a:rPr lang="zh-CN" altLang="en-US" sz="3000" b="1" dirty="0"/>
              <a:t>一个阻碍手运动的力</a:t>
            </a:r>
            <a:endParaRPr lang="en-US" altLang="zh-CN" sz="3000" b="1" dirty="0"/>
          </a:p>
        </p:txBody>
      </p:sp>
      <p:sp>
        <p:nvSpPr>
          <p:cNvPr id="4" name="Line 16"/>
          <p:cNvSpPr/>
          <p:nvPr/>
        </p:nvSpPr>
        <p:spPr>
          <a:xfrm>
            <a:off x="9617" y="1140460"/>
            <a:ext cx="9144000" cy="0"/>
          </a:xfrm>
          <a:prstGeom prst="line">
            <a:avLst/>
          </a:prstGeom>
          <a:ln w="2857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67213" y="1173163"/>
            <a:ext cx="3805237" cy="172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4"/>
          <p:cNvSpPr txBox="1"/>
          <p:nvPr/>
        </p:nvSpPr>
        <p:spPr>
          <a:xfrm>
            <a:off x="684213" y="3178175"/>
            <a:ext cx="3671887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i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让小车在桌面上滑动，感受桌面阻碍小车运动的摩擦；</a:t>
            </a:r>
          </a:p>
        </p:txBody>
      </p:sp>
      <p:pic>
        <p:nvPicPr>
          <p:cNvPr id="11268" name="Pictur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4213" y="1268413"/>
            <a:ext cx="3683000" cy="163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Text Box 6"/>
          <p:cNvSpPr txBox="1"/>
          <p:nvPr/>
        </p:nvSpPr>
        <p:spPr>
          <a:xfrm>
            <a:off x="4906963" y="3186113"/>
            <a:ext cx="312102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i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让他在桌面上滚动，对比感受摩擦力的大小变化。</a:t>
            </a:r>
          </a:p>
        </p:txBody>
      </p:sp>
      <p:sp>
        <p:nvSpPr>
          <p:cNvPr id="11270" name="TextBox 1"/>
          <p:cNvSpPr txBox="1"/>
          <p:nvPr/>
        </p:nvSpPr>
        <p:spPr>
          <a:xfrm>
            <a:off x="1116330" y="436880"/>
            <a:ext cx="650875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动动手，体验三种摩擦方式：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16013" y="5300663"/>
            <a:ext cx="187166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i="0" dirty="0">
                <a:latin typeface="黑体" panose="02010609060101010101" pitchFamily="2" charset="-122"/>
                <a:ea typeface="黑体" panose="02010609060101010101" pitchFamily="2" charset="-122"/>
              </a:rPr>
              <a:t>滑动摩擦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3683" y="5300345"/>
            <a:ext cx="187166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i="0" dirty="0">
                <a:latin typeface="黑体" panose="02010609060101010101" pitchFamily="2" charset="-122"/>
                <a:ea typeface="黑体" panose="02010609060101010101" pitchFamily="2" charset="-122"/>
              </a:rPr>
              <a:t>滚动摩擦</a:t>
            </a:r>
          </a:p>
        </p:txBody>
      </p:sp>
      <p:sp>
        <p:nvSpPr>
          <p:cNvPr id="4" name="Line 16"/>
          <p:cNvSpPr/>
          <p:nvPr/>
        </p:nvSpPr>
        <p:spPr>
          <a:xfrm>
            <a:off x="9617" y="1140460"/>
            <a:ext cx="9144000" cy="0"/>
          </a:xfrm>
          <a:prstGeom prst="line">
            <a:avLst/>
          </a:prstGeom>
          <a:ln w="2857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771843" y="4977765"/>
            <a:ext cx="7772400" cy="1008063"/>
          </a:xfrm>
        </p:spPr>
        <p:txBody>
          <a:bodyPr vert="horz" wrap="square" lIns="92075" tIns="46038" rIns="92075" bIns="4603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什么力阻碍大力士拉车？</a:t>
            </a:r>
          </a:p>
        </p:txBody>
      </p:sp>
      <p:pic>
        <p:nvPicPr>
          <p:cNvPr id="12291" name="Picture 4" descr="拉汽车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9575" y="1224766"/>
            <a:ext cx="5323840" cy="3788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865823" y="369888"/>
            <a:ext cx="7412038" cy="819150"/>
          </a:xfrm>
          <a:prstGeom prst="rect">
            <a:avLst/>
          </a:prstGeom>
          <a:noFill/>
          <a:ln>
            <a:noFill/>
          </a:ln>
          <a:effectLst/>
        </p:spPr>
        <p:txBody>
          <a:bodyPr lIns="92075" tIns="46038" rIns="92075" bIns="46038" anchor="ctr"/>
          <a:lstStyle/>
          <a:p>
            <a:pPr lvl="0" algn="ctr" eaLnBrk="1" hangingPunct="1"/>
            <a:r>
              <a:rPr lang="zh-CN" altLang="en-US" sz="4400" i="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大力士</a:t>
            </a:r>
            <a:r>
              <a:rPr lang="zh-CN" altLang="en-US" sz="4400" i="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拖不动</a:t>
            </a:r>
            <a:r>
              <a:rPr lang="zh-CN" altLang="en-US" sz="4400" i="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载重汽车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18005" y="5845810"/>
            <a:ext cx="251460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i="0" dirty="0">
                <a:latin typeface="黑体" panose="02010609060101010101" pitchFamily="2" charset="-122"/>
                <a:ea typeface="黑体" panose="02010609060101010101" pitchFamily="2" charset="-122"/>
              </a:rPr>
              <a:t>静摩擦力</a:t>
            </a:r>
          </a:p>
        </p:txBody>
      </p:sp>
      <p:sp>
        <p:nvSpPr>
          <p:cNvPr id="6" name="Line 16"/>
          <p:cNvSpPr/>
          <p:nvPr/>
        </p:nvSpPr>
        <p:spPr>
          <a:xfrm>
            <a:off x="9617" y="1140460"/>
            <a:ext cx="9144000" cy="0"/>
          </a:xfrm>
          <a:prstGeom prst="line">
            <a:avLst/>
          </a:prstGeom>
          <a:ln w="2857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/>
          <p:nvPr/>
        </p:nvSpPr>
        <p:spPr>
          <a:xfrm>
            <a:off x="304800" y="297815"/>
            <a:ext cx="8534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5400" i="0" dirty="0">
                <a:solidFill>
                  <a:schemeClr val="tx1"/>
                </a:solidFill>
                <a:latin typeface="Arial Narrow" pitchFamily="34" charset="0"/>
                <a:ea typeface="宋体" panose="02010600030101010101" pitchFamily="2" charset="-122"/>
              </a:rPr>
              <a:t>摩擦力分类：</a:t>
            </a:r>
          </a:p>
        </p:txBody>
      </p:sp>
      <p:sp>
        <p:nvSpPr>
          <p:cNvPr id="9228" name="Text Box 12"/>
          <p:cNvSpPr txBox="1"/>
          <p:nvPr/>
        </p:nvSpPr>
        <p:spPr>
          <a:xfrm>
            <a:off x="528320" y="1802765"/>
            <a:ext cx="798353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i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滑动摩擦力：</a:t>
            </a:r>
            <a:r>
              <a:rPr lang="zh-CN" altLang="en-US" i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</a:t>
            </a:r>
            <a:r>
              <a:rPr lang="zh-CN" altLang="en-US" i="0" dirty="0">
                <a:solidFill>
                  <a:schemeClr val="tx1"/>
                </a:solidFill>
                <a:latin typeface="Arial Narrow" pitchFamily="34" charset="0"/>
                <a:ea typeface="黑体" panose="02010609060101010101" pitchFamily="2" charset="-122"/>
              </a:rPr>
              <a:t>物体在另一个物体表面上</a:t>
            </a:r>
            <a:r>
              <a:rPr lang="zh-CN" altLang="en-US" i="0" dirty="0">
                <a:solidFill>
                  <a:srgbClr val="FF0000"/>
                </a:solidFill>
                <a:latin typeface="Arial Narrow" pitchFamily="34" charset="0"/>
                <a:ea typeface="黑体" panose="02010609060101010101" pitchFamily="2" charset="-122"/>
              </a:rPr>
              <a:t>滑动</a:t>
            </a:r>
            <a:r>
              <a:rPr lang="zh-CN" altLang="en-US" i="0" dirty="0">
                <a:solidFill>
                  <a:schemeClr val="tx1"/>
                </a:solidFill>
                <a:latin typeface="Arial Narrow" pitchFamily="34" charset="0"/>
                <a:ea typeface="黑体" panose="02010609060101010101" pitchFamily="2" charset="-122"/>
              </a:rPr>
              <a:t>时，会受到接触面</a:t>
            </a:r>
            <a:r>
              <a:rPr lang="zh-CN" altLang="en-US" i="0" dirty="0">
                <a:solidFill>
                  <a:srgbClr val="FF0000"/>
                </a:solidFill>
                <a:latin typeface="Arial Narrow" pitchFamily="34" charset="0"/>
                <a:ea typeface="黑体" panose="02010609060101010101" pitchFamily="2" charset="-122"/>
              </a:rPr>
              <a:t>阻碍</a:t>
            </a:r>
            <a:r>
              <a:rPr lang="zh-CN" altLang="en-US" i="0" dirty="0">
                <a:solidFill>
                  <a:schemeClr val="tx1"/>
                </a:solidFill>
                <a:latin typeface="Arial Narrow" pitchFamily="34" charset="0"/>
                <a:ea typeface="黑体" panose="02010609060101010101" pitchFamily="2" charset="-122"/>
              </a:rPr>
              <a:t>它运动的力。</a:t>
            </a:r>
          </a:p>
        </p:txBody>
      </p:sp>
      <p:sp>
        <p:nvSpPr>
          <p:cNvPr id="9231" name="Rectangle 15"/>
          <p:cNvSpPr>
            <a:spLocks noChangeArrowheads="1"/>
          </p:cNvSpPr>
          <p:nvPr/>
        </p:nvSpPr>
        <p:spPr bwMode="auto">
          <a:xfrm>
            <a:off x="643255" y="3418205"/>
            <a:ext cx="8018145" cy="1584325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1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静摩擦力</a:t>
            </a:r>
            <a:r>
              <a:rPr kumimoji="1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cs"/>
              </a:rPr>
              <a:t>：  一个物体在另一个物体表面上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1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将要运动</a:t>
            </a:r>
            <a:r>
              <a:rPr kumimoji="1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cs"/>
              </a:rPr>
              <a:t>时，会受到接触面</a:t>
            </a:r>
            <a:r>
              <a:rPr kumimoji="1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阻碍</a:t>
            </a:r>
            <a:r>
              <a:rPr kumimoji="1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cs"/>
              </a:rPr>
              <a:t>它运动的力。</a:t>
            </a:r>
          </a:p>
        </p:txBody>
      </p:sp>
      <p:sp>
        <p:nvSpPr>
          <p:cNvPr id="4" name="Line 16"/>
          <p:cNvSpPr/>
          <p:nvPr/>
        </p:nvSpPr>
        <p:spPr>
          <a:xfrm>
            <a:off x="-51435" y="1140460"/>
            <a:ext cx="9144000" cy="0"/>
          </a:xfrm>
          <a:prstGeom prst="line">
            <a:avLst/>
          </a:prstGeom>
          <a:ln w="2857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/>
      <p:bldP spid="923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AutoShape 25">
            <a:hlinkClick r:id="" action="ppaction://hlinkshowjump?jump=nextslide"/>
          </p:cNvPr>
          <p:cNvSpPr/>
          <p:nvPr/>
        </p:nvSpPr>
        <p:spPr>
          <a:xfrm>
            <a:off x="6659563" y="4581525"/>
            <a:ext cx="358775" cy="215900"/>
          </a:xfrm>
          <a:prstGeom prst="actionButtonForwardNex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4" name="AutoShape 26">
            <a:hlinkClick r:id="" action="ppaction://hlinkshowjump?jump=lastslide"/>
          </p:cNvPr>
          <p:cNvSpPr/>
          <p:nvPr/>
        </p:nvSpPr>
        <p:spPr>
          <a:xfrm>
            <a:off x="8243888" y="5805488"/>
            <a:ext cx="792162" cy="792162"/>
          </a:xfrm>
          <a:prstGeom prst="actionButtonEnd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5" name="AutoShape 27">
            <a:hlinkClick r:id="" action="ppaction://hlinkshowjump?jump=lastslide"/>
          </p:cNvPr>
          <p:cNvSpPr/>
          <p:nvPr/>
        </p:nvSpPr>
        <p:spPr>
          <a:xfrm>
            <a:off x="7380288" y="6021388"/>
            <a:ext cx="720725" cy="647700"/>
          </a:xfrm>
          <a:prstGeom prst="actionButtonEnd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7" name="Text Box 29"/>
          <p:cNvSpPr txBox="1"/>
          <p:nvPr/>
        </p:nvSpPr>
        <p:spPr>
          <a:xfrm>
            <a:off x="263525" y="409258"/>
            <a:ext cx="88804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400" i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体会摩擦力的大小：</a:t>
            </a:r>
            <a:r>
              <a:rPr lang="zh-CN" altLang="en-US" sz="4400" i="0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                    </a:t>
            </a:r>
            <a:r>
              <a:rPr lang="en-US" altLang="zh-CN" sz="4400" i="0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8790" y="3912235"/>
            <a:ext cx="844931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i="0" dirty="0">
                <a:solidFill>
                  <a:schemeClr val="tx1"/>
                </a:solidFill>
                <a:sym typeface="+mn-ea"/>
              </a:rPr>
              <a:t>2</a:t>
            </a:r>
            <a:r>
              <a:rPr lang="zh-CN" altLang="en-US" i="0" dirty="0">
                <a:solidFill>
                  <a:schemeClr val="tx1"/>
                </a:solidFill>
                <a:sym typeface="+mn-ea"/>
              </a:rPr>
              <a:t>、</a:t>
            </a:r>
            <a:r>
              <a:rPr lang="zh-CN" altLang="en-US" i="0" dirty="0">
                <a:solidFill>
                  <a:srgbClr val="FF0000"/>
                </a:solidFill>
                <a:sym typeface="+mn-ea"/>
              </a:rPr>
              <a:t>将手平放在水平桌面上</a:t>
            </a:r>
            <a:r>
              <a:rPr lang="zh-CN" altLang="en-US" i="0" dirty="0">
                <a:solidFill>
                  <a:schemeClr val="tx1"/>
                </a:solidFill>
                <a:sym typeface="+mn-ea"/>
              </a:rPr>
              <a:t>，与桌面发生摩擦；第二次</a:t>
            </a:r>
            <a:r>
              <a:rPr lang="zh-CN" altLang="en-US" i="0" dirty="0">
                <a:solidFill>
                  <a:srgbClr val="FF0000"/>
                </a:solidFill>
                <a:sym typeface="+mn-ea"/>
              </a:rPr>
              <a:t>在中间放一木块，用同样的力</a:t>
            </a:r>
            <a:r>
              <a:rPr lang="zh-CN" altLang="en-US" i="0" dirty="0">
                <a:solidFill>
                  <a:schemeClr val="tx1"/>
                </a:solidFill>
                <a:sym typeface="+mn-ea"/>
              </a:rPr>
              <a:t>摩擦。比较两次摩擦。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2120" y="2050415"/>
            <a:ext cx="8136255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i="0" dirty="0">
                <a:solidFill>
                  <a:schemeClr val="tx1"/>
                </a:solidFill>
                <a:sym typeface="+mn-ea"/>
              </a:rPr>
              <a:t>1</a:t>
            </a:r>
            <a:r>
              <a:rPr lang="zh-CN" altLang="en-US" i="0" dirty="0">
                <a:solidFill>
                  <a:schemeClr val="tx1"/>
                </a:solidFill>
                <a:sym typeface="+mn-ea"/>
              </a:rPr>
              <a:t>、用尺放在书中，第一次</a:t>
            </a:r>
            <a:r>
              <a:rPr lang="zh-CN" altLang="en-US" i="0" dirty="0">
                <a:solidFill>
                  <a:srgbClr val="FF0000"/>
                </a:solidFill>
                <a:sym typeface="+mn-ea"/>
              </a:rPr>
              <a:t>直接</a:t>
            </a:r>
            <a:r>
              <a:rPr lang="zh-CN" altLang="en-US" i="0" dirty="0">
                <a:solidFill>
                  <a:schemeClr val="tx1"/>
                </a:solidFill>
                <a:sym typeface="+mn-ea"/>
              </a:rPr>
              <a:t>慢慢抽出尺；第二次</a:t>
            </a:r>
            <a:r>
              <a:rPr lang="zh-CN" altLang="en-US" i="0" dirty="0">
                <a:solidFill>
                  <a:srgbClr val="FF0000"/>
                </a:solidFill>
                <a:sym typeface="+mn-ea"/>
              </a:rPr>
              <a:t>一个同学压住</a:t>
            </a:r>
            <a:r>
              <a:rPr lang="zh-CN" altLang="en-US" i="0" dirty="0">
                <a:solidFill>
                  <a:schemeClr val="tx1"/>
                </a:solidFill>
                <a:sym typeface="+mn-ea"/>
              </a:rPr>
              <a:t>，另一个同学慢慢将尺抽出；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Line 16"/>
          <p:cNvSpPr/>
          <p:nvPr/>
        </p:nvSpPr>
        <p:spPr>
          <a:xfrm>
            <a:off x="9617" y="1140460"/>
            <a:ext cx="9144000" cy="0"/>
          </a:xfrm>
          <a:prstGeom prst="line">
            <a:avLst/>
          </a:prstGeom>
          <a:ln w="2857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" name="TextBox 8"/>
          <p:cNvSpPr txBox="1"/>
          <p:nvPr/>
        </p:nvSpPr>
        <p:spPr>
          <a:xfrm>
            <a:off x="8028384" y="35913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0" dirty="0" smtClean="0">
                <a:solidFill>
                  <a:schemeClr val="bg2"/>
                </a:solidFill>
              </a:rPr>
              <a:t>P</a:t>
            </a:r>
            <a:r>
              <a:rPr lang="en-US" altLang="zh-CN" i="0" baseline="-25000" dirty="0" smtClean="0">
                <a:solidFill>
                  <a:schemeClr val="bg2"/>
                </a:solidFill>
              </a:rPr>
              <a:t>53</a:t>
            </a:r>
            <a:endParaRPr lang="zh-CN" altLang="en-US" i="0" baseline="-25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Rectangle 8"/>
          <p:cNvSpPr/>
          <p:nvPr/>
        </p:nvSpPr>
        <p:spPr>
          <a:xfrm>
            <a:off x="1402398" y="2668588"/>
            <a:ext cx="40989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i="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i="0" dirty="0">
                <a:latin typeface="黑体" panose="02010609060101010101" pitchFamily="2" charset="-122"/>
                <a:ea typeface="黑体" panose="02010609060101010101" pitchFamily="2" charset="-122"/>
              </a:rPr>
              <a:t>、接触面的粗糙程度</a:t>
            </a:r>
          </a:p>
        </p:txBody>
      </p:sp>
      <p:sp>
        <p:nvSpPr>
          <p:cNvPr id="10254" name="Rectangle 14"/>
          <p:cNvSpPr/>
          <p:nvPr/>
        </p:nvSpPr>
        <p:spPr>
          <a:xfrm>
            <a:off x="1463993" y="3377248"/>
            <a:ext cx="2884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i="0" dirty="0">
                <a:latin typeface="Arial Narrow" pitchFamily="34" charset="0"/>
                <a:ea typeface="黑体" panose="02010609060101010101" pitchFamily="2" charset="-122"/>
              </a:rPr>
              <a:t>2</a:t>
            </a:r>
            <a:r>
              <a:rPr lang="zh-CN" altLang="en-US" i="0" dirty="0">
                <a:latin typeface="Arial Narrow" pitchFamily="34" charset="0"/>
                <a:ea typeface="黑体" panose="02010609060101010101" pitchFamily="2" charset="-122"/>
              </a:rPr>
              <a:t>、</a:t>
            </a:r>
            <a:r>
              <a:rPr lang="zh-CN" altLang="en-US" i="0" dirty="0">
                <a:latin typeface="黑体" panose="02010609060101010101" pitchFamily="2" charset="-122"/>
                <a:ea typeface="黑体" panose="02010609060101010101" pitchFamily="2" charset="-122"/>
              </a:rPr>
              <a:t>压力的大小</a:t>
            </a:r>
          </a:p>
        </p:txBody>
      </p:sp>
      <p:sp>
        <p:nvSpPr>
          <p:cNvPr id="10242" name="Text Box 2"/>
          <p:cNvSpPr txBox="1"/>
          <p:nvPr/>
        </p:nvSpPr>
        <p:spPr>
          <a:xfrm>
            <a:off x="340678" y="1721168"/>
            <a:ext cx="8569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spcBef>
                <a:spcPct val="50000"/>
              </a:spcBef>
            </a:pPr>
            <a:r>
              <a:rPr lang="zh-CN" altLang="en-US" sz="3600" i="0" dirty="0">
                <a:solidFill>
                  <a:schemeClr val="tx1"/>
                </a:solidFill>
                <a:latin typeface="Arial Narrow" pitchFamily="34" charset="0"/>
                <a:ea typeface="黑体" panose="02010609060101010101" pitchFamily="2" charset="-122"/>
              </a:rPr>
              <a:t>影响滑动摩擦力大小的因素可能有哪些？</a:t>
            </a:r>
          </a:p>
        </p:txBody>
      </p:sp>
      <p:sp>
        <p:nvSpPr>
          <p:cNvPr id="10257" name="Text Box 17"/>
          <p:cNvSpPr txBox="1"/>
          <p:nvPr/>
        </p:nvSpPr>
        <p:spPr>
          <a:xfrm>
            <a:off x="604838" y="557848"/>
            <a:ext cx="31305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400" i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科学探究：</a:t>
            </a:r>
          </a:p>
        </p:txBody>
      </p:sp>
      <p:sp>
        <p:nvSpPr>
          <p:cNvPr id="14348" name="Line 16"/>
          <p:cNvSpPr/>
          <p:nvPr/>
        </p:nvSpPr>
        <p:spPr>
          <a:xfrm>
            <a:off x="0" y="1343660"/>
            <a:ext cx="9144000" cy="0"/>
          </a:xfrm>
          <a:prstGeom prst="line">
            <a:avLst/>
          </a:prstGeom>
          <a:ln w="285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" name="TextBox 6"/>
          <p:cNvSpPr txBox="1"/>
          <p:nvPr/>
        </p:nvSpPr>
        <p:spPr>
          <a:xfrm>
            <a:off x="8028384" y="35913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0" dirty="0" smtClean="0">
                <a:solidFill>
                  <a:schemeClr val="tx1"/>
                </a:solidFill>
              </a:rPr>
              <a:t>P</a:t>
            </a:r>
            <a:r>
              <a:rPr lang="en-US" altLang="zh-CN" i="0" baseline="-25000" dirty="0" smtClean="0">
                <a:solidFill>
                  <a:schemeClr val="tx1"/>
                </a:solidFill>
              </a:rPr>
              <a:t>53</a:t>
            </a:r>
            <a:endParaRPr lang="zh-CN" altLang="en-US" i="0" baseline="-25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  <p:bldP spid="102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37185" y="212725"/>
            <a:ext cx="3559810" cy="1143000"/>
          </a:xfrm>
        </p:spPr>
        <p:txBody>
          <a:bodyPr vert="horz" wrap="square" lIns="92075" tIns="46038" rIns="92075" bIns="4603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研究方法</a:t>
            </a:r>
          </a:p>
        </p:txBody>
      </p:sp>
      <p:sp>
        <p:nvSpPr>
          <p:cNvPr id="15363" name="Rectangle 3"/>
          <p:cNvSpPr>
            <a:spLocks noGrp="1"/>
          </p:cNvSpPr>
          <p:nvPr>
            <p:ph idx="1"/>
          </p:nvPr>
        </p:nvSpPr>
        <p:spPr>
          <a:xfrm>
            <a:off x="417830" y="1557655"/>
            <a:ext cx="7899400" cy="2807970"/>
          </a:xfrm>
        </p:spPr>
        <p:txBody>
          <a:bodyPr vert="horz" wrap="square" lIns="91440" tIns="45720" rIns="91440" bIns="45720" anchor="t">
            <a:normAutofit lnSpcReduction="10000"/>
          </a:bodyPr>
          <a:lstStyle/>
          <a:p>
            <a:pPr marL="0" indent="0" eaLnBrk="1" hangingPunct="1">
              <a:buNone/>
            </a:pPr>
            <a:r>
              <a:rPr lang="zh-CN" altLang="en-US" sz="2800" b="1" dirty="0"/>
              <a:t>研究一个物理量可能同时与几个因素有关时，应该采用 </a:t>
            </a:r>
            <a:r>
              <a:rPr lang="zh-CN" altLang="en-US" sz="2800" b="1" u="sng" dirty="0"/>
              <a:t>                             </a:t>
            </a:r>
            <a:r>
              <a:rPr lang="zh-CN" altLang="en-US" sz="2800" b="1" dirty="0"/>
              <a:t>方法来研究。</a:t>
            </a:r>
          </a:p>
          <a:p>
            <a:pPr marL="0" indent="0" eaLnBrk="1" hangingPunct="1">
              <a:buNone/>
            </a:pPr>
            <a:r>
              <a:rPr lang="zh-CN" altLang="en-US" sz="2800" b="1" dirty="0"/>
              <a:t>研究滑动摩擦力的大小跟接触面的粗糙程度的关系时应控制</a:t>
            </a:r>
            <a:r>
              <a:rPr lang="zh-CN" altLang="en-US" sz="2800" b="1" u="sng" dirty="0"/>
              <a:t>            </a:t>
            </a:r>
            <a:r>
              <a:rPr lang="zh-CN" altLang="en-US" sz="2800" b="1" dirty="0"/>
              <a:t>不变， 改变</a:t>
            </a:r>
            <a:r>
              <a:rPr lang="zh-CN" altLang="en-US" sz="2800" b="1" u="sng" dirty="0"/>
              <a:t>                                </a:t>
            </a:r>
            <a:r>
              <a:rPr lang="zh-CN" altLang="en-US" sz="2800" b="1" dirty="0"/>
              <a:t>。 </a:t>
            </a:r>
          </a:p>
          <a:p>
            <a:pPr marL="0" indent="0" eaLnBrk="1" hangingPunct="1">
              <a:buNone/>
            </a:pPr>
            <a:r>
              <a:rPr lang="zh-CN" altLang="en-US" sz="2800" b="1" dirty="0"/>
              <a:t>研究滑动摩擦力的大小跟接触面压力大小的关系时应控制 </a:t>
            </a:r>
            <a:r>
              <a:rPr lang="zh-CN" altLang="en-US" sz="2800" b="1" u="sng" dirty="0"/>
              <a:t>                                 </a:t>
            </a:r>
            <a:r>
              <a:rPr lang="zh-CN" altLang="en-US" sz="2800" b="1" dirty="0"/>
              <a:t>不变，改变 </a:t>
            </a:r>
            <a:r>
              <a:rPr lang="zh-CN" altLang="en-US" sz="2800" b="1" u="sng" dirty="0"/>
              <a:t>          </a:t>
            </a:r>
            <a:r>
              <a:rPr lang="zh-CN" altLang="en-US" sz="2800" b="1" dirty="0"/>
              <a:t>。</a:t>
            </a:r>
            <a:endParaRPr lang="en-US" altLang="zh-CN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547664" y="1844824"/>
            <a:ext cx="23050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控制变量法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11760" y="2708920"/>
            <a:ext cx="10810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压力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32040" y="2636912"/>
            <a:ext cx="41052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接触面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粗糙程度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35696" y="3501008"/>
            <a:ext cx="41052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接触面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粗糙程度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72200" y="3501008"/>
            <a:ext cx="10810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压力</a:t>
            </a:r>
          </a:p>
        </p:txBody>
      </p:sp>
      <p:sp>
        <p:nvSpPr>
          <p:cNvPr id="4" name="Line 16"/>
          <p:cNvSpPr/>
          <p:nvPr/>
        </p:nvSpPr>
        <p:spPr>
          <a:xfrm>
            <a:off x="-51435" y="1140460"/>
            <a:ext cx="9144000" cy="0"/>
          </a:xfrm>
          <a:prstGeom prst="line">
            <a:avLst/>
          </a:prstGeom>
          <a:ln w="2857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" name="TextBox 9"/>
          <p:cNvSpPr txBox="1"/>
          <p:nvPr/>
        </p:nvSpPr>
        <p:spPr>
          <a:xfrm>
            <a:off x="8028384" y="35913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0" dirty="0" smtClean="0">
                <a:solidFill>
                  <a:schemeClr val="bg2"/>
                </a:solidFill>
              </a:rPr>
              <a:t>P</a:t>
            </a:r>
            <a:r>
              <a:rPr lang="en-US" altLang="zh-CN" i="0" baseline="-25000" dirty="0" smtClean="0">
                <a:solidFill>
                  <a:schemeClr val="bg2"/>
                </a:solidFill>
              </a:rPr>
              <a:t>53</a:t>
            </a:r>
            <a:endParaRPr lang="zh-CN" altLang="en-US" i="0" baseline="-25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/>
          <p:nvPr/>
        </p:nvSpPr>
        <p:spPr>
          <a:xfrm>
            <a:off x="429895" y="378460"/>
            <a:ext cx="68976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400" i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测量滑动摩擦力的大小：</a:t>
            </a:r>
          </a:p>
        </p:txBody>
      </p:sp>
      <p:grpSp>
        <p:nvGrpSpPr>
          <p:cNvPr id="3" name="Group 25"/>
          <p:cNvGrpSpPr/>
          <p:nvPr/>
        </p:nvGrpSpPr>
        <p:grpSpPr>
          <a:xfrm>
            <a:off x="4191000" y="2209800"/>
            <a:ext cx="1905000" cy="579438"/>
            <a:chOff x="2640" y="1392"/>
            <a:chExt cx="1200" cy="365"/>
          </a:xfrm>
        </p:grpSpPr>
        <p:sp>
          <p:nvSpPr>
            <p:cNvPr id="16410" name="Line 5"/>
            <p:cNvSpPr/>
            <p:nvPr/>
          </p:nvSpPr>
          <p:spPr>
            <a:xfrm>
              <a:off x="2640" y="1584"/>
              <a:ext cx="81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411" name="Text Box 8"/>
            <p:cNvSpPr txBox="1"/>
            <p:nvPr/>
          </p:nvSpPr>
          <p:spPr>
            <a:xfrm>
              <a:off x="3552" y="1392"/>
              <a:ext cx="28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en-US" altLang="zh-CN" dirty="0">
                  <a:latin typeface="黑体" panose="02010609060101010101" pitchFamily="2" charset="-122"/>
                  <a:ea typeface="黑体" panose="02010609060101010101" pitchFamily="2" charset="-122"/>
                </a:rPr>
                <a:t>F</a:t>
              </a: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2362200" y="2209800"/>
            <a:ext cx="1828800" cy="579438"/>
            <a:chOff x="1488" y="1392"/>
            <a:chExt cx="1152" cy="365"/>
          </a:xfrm>
        </p:grpSpPr>
        <p:sp>
          <p:nvSpPr>
            <p:cNvPr id="16408" name="Line 6"/>
            <p:cNvSpPr/>
            <p:nvPr/>
          </p:nvSpPr>
          <p:spPr>
            <a:xfrm flipH="1">
              <a:off x="1872" y="1584"/>
              <a:ext cx="768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409" name="Text Box 9"/>
            <p:cNvSpPr txBox="1"/>
            <p:nvPr/>
          </p:nvSpPr>
          <p:spPr>
            <a:xfrm>
              <a:off x="1488" y="1392"/>
              <a:ext cx="38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en-US" altLang="zh-CN" dirty="0">
                  <a:latin typeface="黑体" panose="02010609060101010101" pitchFamily="2" charset="-122"/>
                  <a:ea typeface="黑体" panose="02010609060101010101" pitchFamily="2" charset="-122"/>
                </a:rPr>
                <a:t>f</a:t>
              </a:r>
            </a:p>
          </p:txBody>
        </p:sp>
      </p:grpSp>
      <p:grpSp>
        <p:nvGrpSpPr>
          <p:cNvPr id="5" name="Group 27"/>
          <p:cNvGrpSpPr/>
          <p:nvPr/>
        </p:nvGrpSpPr>
        <p:grpSpPr>
          <a:xfrm>
            <a:off x="3733801" y="1447799"/>
            <a:ext cx="3359151" cy="584200"/>
            <a:chOff x="2352" y="912"/>
            <a:chExt cx="2116" cy="368"/>
          </a:xfrm>
        </p:grpSpPr>
        <p:sp>
          <p:nvSpPr>
            <p:cNvPr id="16406" name="Line 17"/>
            <p:cNvSpPr/>
            <p:nvPr/>
          </p:nvSpPr>
          <p:spPr>
            <a:xfrm>
              <a:off x="2352" y="1152"/>
              <a:ext cx="672" cy="0"/>
            </a:xfrm>
            <a:prstGeom prst="line">
              <a:avLst/>
            </a:prstGeom>
            <a:ln w="9525" cap="flat" cmpd="sng">
              <a:solidFill>
                <a:srgbClr val="00000C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407" name="Text Box 18"/>
            <p:cNvSpPr txBox="1"/>
            <p:nvPr/>
          </p:nvSpPr>
          <p:spPr>
            <a:xfrm>
              <a:off x="3024" y="912"/>
              <a:ext cx="1444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en-US" altLang="zh-CN" dirty="0" smtClean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V</a:t>
              </a:r>
              <a:r>
                <a:rPr lang="zh-CN" altLang="en-US" dirty="0" smtClean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（匀速）</a:t>
              </a:r>
              <a:endParaRPr lang="en-US" altLang="zh-CN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6" name="Group 24"/>
          <p:cNvGrpSpPr/>
          <p:nvPr/>
        </p:nvGrpSpPr>
        <p:grpSpPr>
          <a:xfrm>
            <a:off x="2667000" y="1981200"/>
            <a:ext cx="3048000" cy="1066800"/>
            <a:chOff x="1680" y="1248"/>
            <a:chExt cx="1920" cy="672"/>
          </a:xfrm>
        </p:grpSpPr>
        <p:grpSp>
          <p:nvGrpSpPr>
            <p:cNvPr id="8" name="Group 19"/>
            <p:cNvGrpSpPr/>
            <p:nvPr/>
          </p:nvGrpSpPr>
          <p:grpSpPr>
            <a:xfrm>
              <a:off x="1680" y="1392"/>
              <a:ext cx="1920" cy="384"/>
              <a:chOff x="528" y="1632"/>
              <a:chExt cx="1920" cy="384"/>
            </a:xfrm>
          </p:grpSpPr>
          <p:sp>
            <p:nvSpPr>
              <p:cNvPr id="16404" name="Line 3"/>
              <p:cNvSpPr/>
              <p:nvPr/>
            </p:nvSpPr>
            <p:spPr>
              <a:xfrm>
                <a:off x="528" y="2016"/>
                <a:ext cx="1920" cy="0"/>
              </a:xfrm>
              <a:prstGeom prst="line">
                <a:avLst/>
              </a:prstGeom>
              <a:ln w="57150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05" name="Rectangle 4"/>
              <p:cNvSpPr/>
              <p:nvPr/>
            </p:nvSpPr>
            <p:spPr>
              <a:xfrm>
                <a:off x="1008" y="1632"/>
                <a:ext cx="912" cy="384"/>
              </a:xfrm>
              <a:prstGeom prst="rect">
                <a:avLst/>
              </a:prstGeom>
              <a:noFill/>
              <a:ln w="28575" cap="flat" cmpd="sng">
                <a:solidFill>
                  <a:srgbClr val="FF99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>
                <a:spAutoFit/>
              </a:bodyPr>
              <a:lstStyle/>
              <a:p>
                <a:pPr lvl="0" eaLnBrk="1" hangingPunct="1"/>
                <a:endParaRPr lang="zh-CN" altLang="en-US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9" name="Group 16"/>
            <p:cNvGrpSpPr/>
            <p:nvPr/>
          </p:nvGrpSpPr>
          <p:grpSpPr>
            <a:xfrm>
              <a:off x="1872" y="1776"/>
              <a:ext cx="1392" cy="144"/>
              <a:chOff x="672" y="2064"/>
              <a:chExt cx="1392" cy="144"/>
            </a:xfrm>
          </p:grpSpPr>
          <p:sp>
            <p:nvSpPr>
              <p:cNvPr id="16398" name="Line 10"/>
              <p:cNvSpPr/>
              <p:nvPr/>
            </p:nvSpPr>
            <p:spPr>
              <a:xfrm flipH="1">
                <a:off x="672" y="2064"/>
                <a:ext cx="144" cy="144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399" name="Line 11"/>
              <p:cNvSpPr/>
              <p:nvPr/>
            </p:nvSpPr>
            <p:spPr>
              <a:xfrm flipH="1">
                <a:off x="864" y="2064"/>
                <a:ext cx="144" cy="144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00" name="Line 12"/>
              <p:cNvSpPr/>
              <p:nvPr/>
            </p:nvSpPr>
            <p:spPr>
              <a:xfrm flipH="1">
                <a:off x="1152" y="2064"/>
                <a:ext cx="96" cy="144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01" name="Line 13"/>
              <p:cNvSpPr/>
              <p:nvPr/>
            </p:nvSpPr>
            <p:spPr>
              <a:xfrm flipH="1">
                <a:off x="1440" y="2064"/>
                <a:ext cx="96" cy="144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02" name="Line 14"/>
              <p:cNvSpPr/>
              <p:nvPr/>
            </p:nvSpPr>
            <p:spPr>
              <a:xfrm flipH="1">
                <a:off x="1728" y="2064"/>
                <a:ext cx="96" cy="144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03" name="Line 15"/>
              <p:cNvSpPr/>
              <p:nvPr/>
            </p:nvSpPr>
            <p:spPr>
              <a:xfrm flipH="1">
                <a:off x="1968" y="2064"/>
                <a:ext cx="96" cy="144"/>
              </a:xfrm>
              <a:prstGeom prst="line">
                <a:avLst/>
              </a:prstGeom>
              <a:ln w="2857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6397" name="Text Box 21"/>
            <p:cNvSpPr txBox="1"/>
            <p:nvPr/>
          </p:nvSpPr>
          <p:spPr>
            <a:xfrm>
              <a:off x="2544" y="1248"/>
              <a:ext cx="28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en-US" altLang="zh-CN" sz="4000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</a:p>
          </p:txBody>
        </p:sp>
      </p:grpSp>
      <p:sp>
        <p:nvSpPr>
          <p:cNvPr id="45078" name="Text Box 22"/>
          <p:cNvSpPr txBox="1">
            <a:spLocks noChangeArrowheads="1"/>
          </p:cNvSpPr>
          <p:nvPr/>
        </p:nvSpPr>
        <p:spPr bwMode="auto">
          <a:xfrm>
            <a:off x="533400" y="3962400"/>
            <a:ext cx="7772400" cy="20621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kumimoji="1" sz="3200" b="1" i="1">
                <a:solidFill>
                  <a:srgbClr val="E72C07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  <a:lvl2pPr marL="742950" indent="-285750" eaLnBrk="0" hangingPunct="0">
              <a:defRPr kumimoji="1" sz="3200" b="1" i="1">
                <a:solidFill>
                  <a:srgbClr val="E72C07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2pPr>
            <a:lvl3pPr marL="1143000" indent="-228600" eaLnBrk="0" hangingPunct="0">
              <a:defRPr kumimoji="1" sz="3200" b="1" i="1">
                <a:solidFill>
                  <a:srgbClr val="E72C07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3pPr>
            <a:lvl4pPr marL="1600200" indent="-228600" eaLnBrk="0" hangingPunct="0">
              <a:defRPr kumimoji="1" sz="3200" b="1" i="1">
                <a:solidFill>
                  <a:srgbClr val="E72C07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 eaLnBrk="0" hangingPunct="0">
              <a:defRPr kumimoji="1" sz="3200" b="1" i="1">
                <a:solidFill>
                  <a:srgbClr val="E72C07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 i="1">
                <a:solidFill>
                  <a:srgbClr val="E72C07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 i="1">
                <a:solidFill>
                  <a:srgbClr val="E72C07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 i="1">
                <a:solidFill>
                  <a:srgbClr val="E72C07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 i="1">
                <a:solidFill>
                  <a:srgbClr val="E72C07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将物体置于水平桌面上，用弹簧测力计沿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水平方向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拉动，使其做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匀速直线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运动，此时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弹簧测力计的示数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等于物体滑动时受到的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摩擦力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的大小。</a:t>
            </a:r>
          </a:p>
        </p:txBody>
      </p:sp>
      <p:sp>
        <p:nvSpPr>
          <p:cNvPr id="45079" name="Text Box 23"/>
          <p:cNvSpPr txBox="1"/>
          <p:nvPr/>
        </p:nvSpPr>
        <p:spPr>
          <a:xfrm>
            <a:off x="286385" y="1244283"/>
            <a:ext cx="4267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自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学信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息快递：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40400" y="2876550"/>
            <a:ext cx="2376488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400" dirty="0"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4400" dirty="0">
                <a:latin typeface="黑体" panose="02010609060101010101" pitchFamily="2" charset="-122"/>
                <a:ea typeface="黑体" panose="02010609060101010101" pitchFamily="2" charset="-122"/>
              </a:rPr>
              <a:t>= F</a:t>
            </a:r>
            <a:endParaRPr lang="zh-CN" altLang="en-US" sz="4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94" name="矩形 3"/>
          <p:cNvSpPr/>
          <p:nvPr/>
        </p:nvSpPr>
        <p:spPr>
          <a:xfrm>
            <a:off x="1403350" y="4557713"/>
            <a:ext cx="1682750" cy="425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Line 16"/>
          <p:cNvSpPr/>
          <p:nvPr/>
        </p:nvSpPr>
        <p:spPr>
          <a:xfrm>
            <a:off x="-60325" y="1140460"/>
            <a:ext cx="9144000" cy="0"/>
          </a:xfrm>
          <a:prstGeom prst="line">
            <a:avLst/>
          </a:prstGeom>
          <a:ln w="2857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9" name="TextBox 28"/>
          <p:cNvSpPr txBox="1"/>
          <p:nvPr/>
        </p:nvSpPr>
        <p:spPr>
          <a:xfrm>
            <a:off x="8028384" y="35913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0" dirty="0" smtClean="0">
                <a:solidFill>
                  <a:schemeClr val="bg2"/>
                </a:solidFill>
              </a:rPr>
              <a:t>P</a:t>
            </a:r>
            <a:r>
              <a:rPr lang="en-US" altLang="zh-CN" i="0" baseline="-25000" dirty="0" smtClean="0">
                <a:solidFill>
                  <a:schemeClr val="bg2"/>
                </a:solidFill>
              </a:rPr>
              <a:t>53</a:t>
            </a:r>
            <a:endParaRPr lang="zh-CN" altLang="en-US" i="0" baseline="-25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8" grpId="0" animBg="1"/>
      <p:bldP spid="45079" grpId="0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70CA044-0669-4653-8907-C6F0AFD058D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CBdOk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gXTp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CBdOk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IF06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IF06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IF06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IF06SHL80YFnAAAAawAAABwAAAB1bml2ZXJzYWwvbG9jYWxfc2V0dGluZ3MueG1sDcw7CsNADEXR3qsQ6p1P58JjdymDIc4ChP0IBo0UZkRIdp/pbnG44/zNSh+Uerglvp4uTLDN98NeiZ/rrR+Yaojtom5IbM40T92ovok+ENFgpbfKD2VFbhG4S25yKaiwkGhnPk/dH1BLAwQUAAIACAD3klN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AgXTpIsIcj9GwBAAD3AgAAKQAAAHVuaXZlcnNhbC9za2luX2N1c3RvbWl6YXRpb25fc2V0dGluZ3MueG1sjVLbSiQxEH33K4I/MEkqt4Z2ILeWeVHRAZ+b6ezSrKaXTsRlycebdncYR0c09VR1Tp2iKqdNv8Zon1KeHse/fR6neBdyHuPPtD5DqN1ND9N8M4cUclodKvdjHKbnTfwxLbVaTbmPQz8PdkHTGqPu9SEltXKqZswwiiTz1CvkPLcVa8A1YCvmKLHt6p3EP9057ELMp1Xb1RH6sWETU5jzJg7hzxqO2W+h4w0u534YKy+tBVui7KcWx5ZAjHDJfaEaAASy3BGHi5SN1AR5zDiGYhQFCohwThpRiKQcatY1oqow3wjEJGPUFepp7UZaG0dtkdAQous0rxpbus5IjBEhBJgrXEBnMKpsqBoa1HJAcGBAFG00UYA625mOFe+8sBwp6gXGhRkDGB+Oe9ju7bkO1W+vsz/nF4Inv+AkunhrdcJc7e5pnit5Gx5/P/Q5oHG4OL+59Xf+aqu3m+ur8/++fPXwnrWYtW79qbdfAFBLAwQUAAIACAAhXTpImjLTABwRAAAhXAAAFwAAAHVuaXZlcnNhbC91bml2ZXJzYWwucG5n7dxpWJJZ+wBwfUt7y3XGRE0Hs82mxCVLJzc0tWXe1JwWDXPL3LdS0RFEsqY00ax/ZZqmIxbuawTuSwpYmUvuIlCaSyCQIbgg8tJVzTXW9c7H/6fH6xKF+znn+Xm8z3nu8+XcOOF4RGHTlk1SUlIKx47a/SYltR4iJbUO9m9ZySdl8oQVyQ/pyN+OHJIq79J6L3mz3t/GwUZKqipNbsVbRvJ+48WjZyOlpBTbPn1LU8ILL0hJuRGO2dmc+t2DTXMq0ZwUU97yMuKkrKSIV+QubafdmPlVRsb+MV7/0aZDzruZxdikcVySl9qe08p7Hp+wCzEduOJVXzIIfbcg0oqPybz5PDPz3Y7ph1Nmynj/Xc/f5ew9mOnitwv5pKubTSX6D1V45ro3IuDiiKWPvmo+LVLr5A3XvAQb92yx4ycxf6TlNgrSPNEieKjc1vgk6DeXyRsakq35NwRPtCFh9IafXQv9vrtA2ftPM3vRLK02Uvd8ArkfxCuM+Paa2esJTFUkvDNJtUlz7xiCkKPhdVlaVv2vFwLJmp/cqI1eccZXCpW+pcrbaRR6VBEh10gRxQnfdZ0u3XvoGGZPoMflaJZMxzKh6e99v9m6DnstQAf2nTnQGi9l/CNutJiwb20oCSRp0PrNcFk/ku79V+fRjORi7Iu1oa0wSQOZb8W3Ze3kDLd77ylO3rM2dFliSQJ99/dtUYa0pPxRVLin+JvQP+KxxYUAHsADeAAP4AE8gAfwAB7AA3gAD+ABPIAH8AAewAN4AA/gATyAB/AAHsADeAAP4AE8gAfwAB7AA3gAD+ABPIAH8AAewAN4AA/gATyAB/AAHsADeAAP4AE8gAfwAB7AA3gAD+ABPIAH8AAewAN4AA/gATyAB/D/T3gkemWO0klS/9bfYv1AuvcQ/ocy9bXnS6kn7d8Ku6yx0biMcxZMylwTGm741EQZ8j+anGwdi2vdP0XO/nvw9T+PRyC8++PurjWhlimFf2yyaWpKDmdkOvX34C0/a4nLTk72G9o2BT1VSBit7oB5DGdsdv593xMVXcfOHCSntuY/EBeIJ8QfEg6DVFts2rXmoKziBI6J77jg3bBvcWhXXdzH57p3COasuSH4KJ9C9xyPY9E5OVqQsLEaI+T7x/fHt5Fs9lakE9ORLp7KFmFo+b8fq7WV1PI0eOg8dMVj56b+aH9LQt6l8lhCaBais6b/5jofsLhncb7A6SbIvzuHVuzVKyvphfkmJVM8kQbNGfDtbDBo+PBsljlQIs5cyApvymzkD7oJ7y/QkeH9oam1UJ682Lsu6v1rWpV4hdfN1RByEEVLoFT/sieE1Xghm4icyqrzUNM4mCJUh6Xf0XXqUkRklyDMZi3xsw4HZpED8KllcsYXqyLVGpWRXUdczVDg5cXSUQu0VnbtA/+ZaAIcUUZto3t7ReCHB7edeokadqoZvRX3JmGDwNSVMiao8qGsGnvKpC2jQrcOTeYlgkfF3AyqcTcTbRc0u/dMfwZUNN8nFHtOwObyyjAPBB3b0/TkHeGNDwrK3XhP+b/p71mPX3QWQ/FdUxqBLwkvUFp4Pb4ry+juJHzEbQEME+BgolrDC31RPp1f/kMlWwqVqhwfmsEZYZXEHsP9jtQtO8j6MWUTbRb2be8CjKJtVKY1nxn7IkLfDcgGiWKO4wst9aZC8YO6LJoCSRC4eNfXiBuBtoalBEy4IDVOFRaiiakrJmX/Ol1WshxzDUfogs0H8O4lEqYd7C9zctSUrBbfjH3oLa/v6KhecE7LY49E9lT3+4TlDKlCTKoSB+sEuI8rMM6S71iK5pccmlfoX5JVIaooITOvz2oLRDvpHmWsvEvq5u5414/yVaGmy1W380wQwkTtTrdjAvzwGAZp/g5bDw6aaFqlpR17asQQXClc7H9mdy2Jw89KTJYRNe4aBR/A5GRjUvSQ2nD0ZFTAWdiwOqypymAPb4raDoaxhrOC7lFm67KQ+prBPq8+T5qmBLMhm3Ey3yw9sGPCjGPMNqHkMHwCSoPqAqou4AOumpvA+nVHRLyf5l1OhO4mOvEopRa8UsG4RTjtaUAv4zL3MCb2dj7Xm75i6+x1+zbh+Es6ZdhXA9Z0uiGUaR91zzeKNpDjRO5eNPoye7etgxe2iOLAmFUkLW/6GY6uqc0X9Xtvs/Ux8pPcMy/AiHtOJlTmdGfh+yskP8+ZPixp23YsabHiFJiH9c95ZdWdQpzz+zyBEoRL7Xd4z1puLeXf3JjVIF6GDeXNqT/Qh4VshfV762C6kM6t2K5Uo6kdqbZ7++YD0cpM5bSw3cycPmw8Q3Qmg3MQUjdxLpEX1fwD7qHks6GutN4p6Ew2aIPGWb4VWR9jCcEtzcUZe/y19lQmyKnpz3Z66zi2HxS3kTFqBuWb9W/qwToRUNpoZA/+dHGPmccpshY4osfl2CD5kj1GwNbhM2I9MXU3fRl8auml8ls9XU6vLS0KrtiX3U/+FaL3NKnX8gf/BTO4Oc3QuSoP+TC+feam+NZtkAtu7MiCXbZP+k4ILG6OpBYpbhlgtWGHEtxN2XNKzZf2HSYnfR6GVxquC6YdZdWhNV0sRQ23aZQuXVDMmNeFldYU2IfejYbezt0Q1RsmZlfeekBvlKfRe+60zM8ZtB8YhC/au8MeSbI870+HEsvdo9x63fEQm/xXQ+4xEMN+fLLGBpQxpeet7dOQk9z8h0lP0pGd1VqbHc8cODBJeuLRH7+6NC2KPshFYEm/M0rKTYdMB78MVWVywukmOt6qhelJR4tF9VwlVmNwzLJ/LsoEKVl4/MMb5siWXJ1pmqOI06YEHWNQG0VoMcqfdsahROwYa+DGU0wd6aeWLAWfZRpFV1DTq8BHRE3gPizFrS94JQgRo8VagNfzhQjtppnllzft3einu8J1YKXqkOvWDzjXchKgh5t7huS4bCqRywkZYKwrWYXAfneMdfySh58S/37rPs1ptpmokUttpl5HNoafm49c+jhZv9AYkLN8q5RT0rgwi6bSDJpXqtEDoPU4i3Sd3JNhJVAwLek3nbz4Ue7oBjQPHElzlHm4XEQZA4fLpCwHTlRdPCE29e7N6fHR7q6eJkoeO5jWH3+Zf2RsKU4jO1fkX/XoUER4b4YMmwXVc3JtPi+uOM2aiMkXv7ZiUScGTB5R6VK0VBYIUqf5WlU9jN4Q6xQy4+FPR77mNovj0ascD3m4Of/k2/OzsrExTTrGL8f8kN3n0irc0c74X2YEVDjzkktNQC9O2390MXqodd9LWrPjiPqW3NUoyeM5I8Vvzz6eEzqvmUEOuRfQKyidEcfQQ+nhE1Nzv3O+5rnJll9SwuUy1TRH6Up8q4se+EIGmj/gsjCLMtwMGaVvoFk7S+fHMy9ifE36EwdH9hFHRH9WXHvgi7WnxWhSCP7kBsvdg6qQF+SexSTQNtKFHSedMxnaQ03SvVc2Vsh9zRFz2fSR3VzPAvb7E5rd8EAjrEB+5jBm9EPYtPdMd59gOEOSJzG2jeyHvV2JvSZMYWJKCuqc7SCF7oiumECUPg05IMuO0+IPX1dUes+F9B5ycCfWTx9eWJXcmWl1nXwEn6EMiV9+XzBizm14ooRFFjEG8EVXQ1dpsXmEcq77EFZGmKOyBpOrBpkiXY/+8TnBmXbF9pWbJg9uheHkKbIXnr6lN0YtYAOq8lepigpFbbrpKC3bwfu1NALlKHKM/4saO7AXXcqvqVsYsdS70PtWG0sS5x6vwFR63gY5uPnJEFnybwP79h7dPFiQgwgSjAZXvKLH8V4h9Slp2rmWc+0qQl6SWj1v3HwwbWk1+BD+g8Vcw5c6IYFmdHG8/cZj00WqkLyaAxKFz81og1+bvBFqztgmJvaL4E4nRhQV3qPbyHfZPTosSY6agyGGeN5FfJv5MhImT4uXSSPctxfHgdl1rGSQr09A3GygUWUBSZJPVsipTH8/1V2bmNiXmcb+gumiWJbZyQ30lXoeNtRde4Wtw9uEELpD/QjuK6BGZc3g7r1/HQk6o5ANRa+ewJJsdBOyYxwx0a5HxFRbcvbx6noKGWu76/r5lmGllxR6V0ObLTOGZrlz6ifJwsgeAu+CvIvycRCXnB/6lCP904UqlwTbDrNPz0mqFG11vTqd/Kky1vGffudpizBF8MpauKHgWq1qRO/5SBaZ1+Jq/CVLzeSzrVCIxxeN8Int2HClQO52Kn0DRpIMiSmERPtXDIabzyxyxMEeU5crOP2Yh7UXf7i1HGN/w+y3PxXzAqfbC6mBafVih59ZSSDf8xrBWHtd2Lm6qEBxZdpVQWWGKbuKAs5CSfLniXb8YqvvS/Kb/DSrUah8h++cer/c2D4DfRrreGxehVqHYOA/vHIXg04B/sNU0Ok75d3Knx/zrAMXWYNlIst/4RqUZrvcNEc3kK4i0mC8+ea3+SbPqM8PsgRToS1EBpxbYTJD5Qo9xQf5RvIjDxBI9qV5Sr6iSqANdqroPQYcnuqCsnbtq/fkwoaCiX2WO3Cp3GLpAsvB6hO7rpP96FG9WBUIc30WXBETn1F4T8gf8uR6MsXCPk8Uf2DkpUGznmvI2cqA28cq1W+avGyo0dOEjOqHY6InVCCDQlmfATh7efDrabH717mUnztrBtN74p0b8TBv2vpFRFjEQX2PhppTlYVVFtUBVc+lt9Rndd1xsqoVw41ou51Vi5s32IvKzZ3YUx9n8tOSQVgSSpIBPXLcnnkHS0ZieltUOPZr1Z3wassvkmq76xpGxycLEZ4dAZXUtu5mrkmgRt5ZLfPoWSjSWc/sXX4zkSR5MOh92v6QrqjQwpgykTNKf7zPQt0535Bq+sV6N+FkgSP7VI16RHPRAnnjwkkGqHrWWydUSzIbRzp+hETzsrUUlZ6bW1wYURvOgyrjkBPtX8v4EHpLqqbpGbNmUjVXIY2JsCXfDKq9OR5f4V5PeO0BEuBnUHssuB9umSXao8Mxq7EQLXA1rcoW74rGu07uOO7jeY5ldX3VOqNpyfRn8ljGl6S01iiM3JKC8iSyeQqZDAHFNHrJ4FzNxd3cbglpoxp/4DHPsX1p8r4nXUGNL5b8ftYTxaTaEow9kkCsNBBcizqsRvSdduO71uZB9XHINtJXb6mflwp3432UQWzGkGZERMbCPYRb4hI9TlJ2t+viWOqLRrnPPhX1wukdGcv3CtKgq4uzV5WslCGED9kghqReRyHByW3JRt1WwtkX16Jo9esHefUcn0+DWtLYaxhPTvtS6Z85cAJZVOGDNJg0YWkp2vqc4j3S45ql5w/O9agfz7Q6CAsJ/knTDeEhKUpG5iYoRxIxD4jlxr49r1ikeDWF/rkQ1uL208RYdcoL9rjZXEYj6Gvth1MoFbaVwkP+cKp9ZUR9SK1zsPTTGpzzHn8XUJXagZMf47OG/OFhGBeP2MmWi5emOjNFsUH0ui5c7ixHsi6s2WseXsdP6CNwWtE914XD7K7QMRxYU+9zX85OyXDUeTO/rbiuJ50Flao6zBXQU7c4ERFd08GqaG5CH7VxUNFbyRsmQzenZ7r91W1C/v5KB+pdH4JNQVgMZ3ki93x4UYDRpCIhls6b7u52zLE4WFJxiO3BjDkQmqWd5btwJHnNPtdrK+1yQK9wtG9e1W+pofDb45WTP+2OKyn//h97ec6vB+Z/UY1Y06FXVUIjVLzSd7jkYut35047yxa7zIokM91Z7rFhUcp3p0mfaDzPZaDFqpD+/bLfbcn3SaLhgmZtpNtu1z27vu36Z9nik/3d8fjC3Gbxqnlx4SP5u5MfHvmu7cPLK1K22AmfW9+LjZ/rhoo7OWO12z2GdyZJf3s7k6A/EXbwG5xusfSbjf+3c8niZ6aU5OuYvaNd+SGvK/8FUEsDBBQAAgAIACFdOkhtQJsZSgAAAGsAAAAbAAAAdW5pdmVyc2FsL3VuaXZlcnNhbC5wbmcueG1ss7GvyM1RKEstKs7Mz7NVMtQzULK34+WyKShKLctMLVeoAIoZ6RlAgJJCJSq3PDOlJAMoZGBiihDMSM1MzyixVTK3MIEL6gPNBABQSwECAAAUAAIACAAgXTpIFQ6tKGQEAAAHEQAAHQAAAAAAAAABAAAAAAAAAAAAdW5pdmVyc2FsL2NvbW1vbl9tZXNzYWdlcy5sbmdQSwECAAAUAAIACAAgXTpICH4LIykDAACGDAAAJwAAAAAAAAABAAAAAACfBAAAdW5pdmVyc2FsL2ZsYXNoX3B1Ymxpc2hpbmdfc2V0dGluZ3MueG1sUEsBAgAAFAACAAgAIF06SLX8CWS6AgAAVQoAACEAAAAAAAAAAQAAAAAADQgAAHVuaXZlcnNhbC9mbGFzaF9za2luX3NldHRpbmdzLnhtbFBLAQIAABQAAgAIACBdOkgqlg9n/gIAAJcLAAAmAAAAAAAAAAEAAAAAAAYLAAB1bml2ZXJzYWwvaHRtbF9wdWJsaXNoaW5nX3NldHRpbmdzLnhtbFBLAQIAABQAAgAIACBdOkhocVKRmgEAAB8GAAAfAAAAAAAAAAEAAAAAAEgOAAB1bml2ZXJzYWwvaHRtbF9za2luX3NldHRpbmdzLmpzUEsBAgAAFAACAAgAIF06SD08L9HBAAAA5QEAABoAAAAAAAAAAQAAAAAAHxAAAHVuaXZlcnNhbC9pMThuX3ByZXNldHMueG1sUEsBAgAAFAACAAgAIF06SHL80YFnAAAAawAAABwAAAAAAAAAAQAAAAAAGBEAAHVuaXZlcnNhbC9sb2NhbF9zZXR0aW5ncy54bWxQSwECAAAUAAIACAD3klNHI7RO+/sCAACwCAAAFAAAAAAAAAABAAAAAAC5EQAAdW5pdmVyc2FsL3BsYXllci54bWxQSwECAAAUAAIACAAgXTpIsIcj9GwBAAD3AgAAKQAAAAAAAAABAAAAAADmFAAAdW5pdmVyc2FsL3NraW5fY3VzdG9taXphdGlvbl9zZXR0aW5ncy54bWxQSwECAAAUAAIACAAhXTpImjLTABwRAAAhXAAAFwAAAAAAAAAAAAAAAACZFgAAdW5pdmVyc2FsL3VuaXZlcnNhbC5wbmdQSwECAAAUAAIACAAhXTpIbUCbGUoAAABrAAAAGwAAAAAAAAABAAAAAADqJwAAdW5pdmVyc2FsL3VuaXZlcnNhbC5wbmcueG1sUEsFBgAAAAALAAsASQMAAG0oAAAAAA=="/>
  <p:tag name="ISPRING_PRESENTATION_TITLE" val="摩擦力1"/>
  <p:tag name="ISPRING_RESOURCE_PATHS_HASH_2" val="c597fda1e3e4723f222393ec4d423d6e67c89c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通用_蓝">
  <a:themeElements>
    <a:clrScheme name="通用_蓝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通用_蓝">
      <a:majorFont>
        <a:latin typeface="Arial"/>
        <a:ea typeface="隶书"/>
        <a:cs typeface=""/>
      </a:majorFont>
      <a:minorFont>
        <a:latin typeface="Arial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通用_蓝">
  <a:themeElements>
    <a:clrScheme name="1_通用_蓝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通用_蓝">
      <a:majorFont>
        <a:latin typeface="Arial"/>
        <a:ea typeface="隶书"/>
        <a:cs typeface=""/>
      </a:majorFont>
      <a:minorFont>
        <a:latin typeface="Arial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Designs\Soaring.pot</Template>
  <TotalTime>1179</TotalTime>
  <Words>1382</Words>
  <Application>Microsoft Office PowerPoint</Application>
  <PresentationFormat>全屏显示(4:3)</PresentationFormat>
  <Paragraphs>125</Paragraphs>
  <Slides>18</Slides>
  <Notes>18</Notes>
  <HiddenSlides>0</HiddenSlides>
  <MMClips>2</MMClips>
  <ScaleCrop>false</ScaleCrop>
  <HeadingPairs>
    <vt:vector size="6" baseType="variant">
      <vt:variant>
        <vt:lpstr>主题</vt:lpstr>
      </vt:variant>
      <vt:variant>
        <vt:i4>4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Office 主题​​</vt:lpstr>
      <vt:lpstr>通用_蓝</vt:lpstr>
      <vt:lpstr>1_通用_蓝</vt:lpstr>
      <vt:lpstr>Office 主题</vt:lpstr>
      <vt:lpstr>幻灯片 1</vt:lpstr>
      <vt:lpstr>动手体验摩擦力（f）</vt:lpstr>
      <vt:lpstr>幻灯片 3</vt:lpstr>
      <vt:lpstr>什么力阻碍大力士拉车？</vt:lpstr>
      <vt:lpstr>幻灯片 5</vt:lpstr>
      <vt:lpstr>幻灯片 6</vt:lpstr>
      <vt:lpstr>幻灯片 7</vt:lpstr>
      <vt:lpstr>研究方法</vt:lpstr>
      <vt:lpstr>幻灯片 9</vt:lpstr>
      <vt:lpstr>动作演示</vt:lpstr>
      <vt:lpstr>【收集证据】： </vt:lpstr>
      <vt:lpstr>【收集证据】： 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摩擦力1</dc:title>
  <dc:creator>Administrator</dc:creator>
  <cp:lastModifiedBy>Administrator</cp:lastModifiedBy>
  <cp:revision>169</cp:revision>
  <dcterms:created xsi:type="dcterms:W3CDTF">2017-02-28T11:56:00Z</dcterms:created>
  <dcterms:modified xsi:type="dcterms:W3CDTF">2017-03-29T07:07:52Z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