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57" r:id="rId4"/>
    <p:sldId id="292" r:id="rId5"/>
    <p:sldId id="296" r:id="rId6"/>
    <p:sldId id="301" r:id="rId7"/>
    <p:sldId id="316" r:id="rId8"/>
    <p:sldId id="312" r:id="rId9"/>
    <p:sldId id="313" r:id="rId10"/>
    <p:sldId id="315" r:id="rId11"/>
    <p:sldId id="314" r:id="rId12"/>
    <p:sldId id="319" r:id="rId13"/>
    <p:sldId id="307" r:id="rId14"/>
    <p:sldId id="308" r:id="rId15"/>
    <p:sldId id="303" r:id="rId16"/>
    <p:sldId id="304" r:id="rId17"/>
    <p:sldId id="317" r:id="rId18"/>
    <p:sldId id="309" r:id="rId19"/>
    <p:sldId id="310" r:id="rId20"/>
    <p:sldId id="305" r:id="rId21"/>
    <p:sldId id="297" r:id="rId22"/>
    <p:sldId id="298" r:id="rId23"/>
    <p:sldId id="299" r:id="rId24"/>
    <p:sldId id="300" r:id="rId25"/>
    <p:sldId id="295" r:id="rId26"/>
    <p:sldId id="318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C00FF"/>
    <a:srgbClr val="009FB9"/>
    <a:srgbClr val="3000B8"/>
    <a:srgbClr val="FFFF66"/>
    <a:srgbClr val="FF9900"/>
    <a:srgbClr val="0E98D6"/>
    <a:srgbClr val="00FF00"/>
    <a:srgbClr val="0070C0"/>
    <a:srgbClr val="EA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8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524" y="-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image" Target="../media/image16.png"/><Relationship Id="rId5" Type="http://schemas.openxmlformats.org/officeDocument/2006/relationships/hyperlink" Target="../Local%20Settings/Temp/Rar$DI03.844/&#21160;&#19982;&#19981;&#21160;.swf" TargetMode="Externa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662511" y="2348465"/>
            <a:ext cx="6917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运动的描述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 章     机械运动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1942438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949" y="1057275"/>
            <a:ext cx="4099435" cy="50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08131" y="4696046"/>
            <a:ext cx="2137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地壳运动</a:t>
            </a:r>
          </a:p>
        </p:txBody>
      </p:sp>
      <p:pic>
        <p:nvPicPr>
          <p:cNvPr id="11" name="图片 10" descr="001109b42f30099b517c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176" y="1057275"/>
            <a:ext cx="41338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29195" y="3818249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豹急驰如风</a:t>
            </a:r>
          </a:p>
        </p:txBody>
      </p:sp>
      <p:pic>
        <p:nvPicPr>
          <p:cNvPr id="9" name="图片 8" descr="b%5b游戏特区ww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14" y="852297"/>
            <a:ext cx="4223479" cy="286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6"/>
          <p:cNvSpPr>
            <a:spLocks noChangeArrowheads="1" noChangeShapeType="1"/>
          </p:cNvSpPr>
          <p:nvPr/>
        </p:nvSpPr>
        <p:spPr bwMode="auto">
          <a:xfrm>
            <a:off x="4960134" y="1469170"/>
            <a:ext cx="4839473" cy="15003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5104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dirty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宇宙中每个物体都在不停的运</a:t>
            </a:r>
            <a:r>
              <a:rPr lang="zh-CN" altLang="en-US" sz="3600" dirty="0" smtClean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</a:t>
            </a:r>
            <a:endParaRPr lang="en-US" altLang="zh-CN" sz="3600" dirty="0" smtClean="0">
              <a:solidFill>
                <a:srgbClr val="CC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 smtClean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</a:t>
            </a:r>
            <a:r>
              <a:rPr lang="zh-CN" altLang="en-US" sz="3600" dirty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对不动的物</a:t>
            </a:r>
            <a:r>
              <a:rPr lang="zh-CN" altLang="en-US" sz="3600" dirty="0" smtClean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体是没</a:t>
            </a:r>
            <a:r>
              <a:rPr lang="zh-CN" altLang="en-US" sz="3600" dirty="0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有的。</a:t>
            </a:r>
          </a:p>
        </p:txBody>
      </p:sp>
      <p:sp>
        <p:nvSpPr>
          <p:cNvPr id="15" name="WordArt 14"/>
          <p:cNvSpPr>
            <a:spLocks noChangeArrowheads="1" noChangeShapeType="1"/>
          </p:cNvSpPr>
          <p:nvPr/>
        </p:nvSpPr>
        <p:spPr bwMode="auto">
          <a:xfrm>
            <a:off x="788415" y="3818249"/>
            <a:ext cx="8830629" cy="19208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sz="3600" dirty="0">
                <a:ln w="9525" cmpd="sng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以上物体的运动有一个共同的特点</a:t>
            </a:r>
            <a:r>
              <a:rPr lang="zh-CN" altLang="en-US" sz="3600" dirty="0" smtClean="0">
                <a:ln w="9525" cmpd="sng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600" dirty="0">
                <a:ln w="9525" cmpd="sng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它们的位</a:t>
            </a:r>
            <a:r>
              <a:rPr lang="zh-CN" altLang="en-US" sz="3600" dirty="0" smtClean="0">
                <a:ln w="9525" cmpd="sng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置随时间不断地发</a:t>
            </a:r>
            <a:r>
              <a:rPr lang="zh-CN" altLang="en-US" sz="3600" dirty="0">
                <a:ln w="9525" cmpd="sng">
                  <a:solidFill>
                    <a:srgbClr val="99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生变化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8"/>
          <p:cNvSpPr txBox="1">
            <a:spLocks noChangeArrowheads="1"/>
          </p:cNvSpPr>
          <p:nvPr/>
        </p:nvSpPr>
        <p:spPr bwMode="auto">
          <a:xfrm>
            <a:off x="1147817" y="1479710"/>
            <a:ext cx="10513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</a:rPr>
              <a:t>物理学中，我们把</a:t>
            </a:r>
            <a:r>
              <a:rPr lang="zh-CN" altLang="en-US" sz="3200" b="1" dirty="0">
                <a:solidFill>
                  <a:srgbClr val="FF0000"/>
                </a:solidFill>
              </a:rPr>
              <a:t>物体位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置随时间的</a:t>
            </a:r>
            <a:r>
              <a:rPr lang="zh-CN" altLang="en-US" sz="3200" b="1" dirty="0">
                <a:solidFill>
                  <a:srgbClr val="FF0000"/>
                </a:solidFill>
              </a:rPr>
              <a:t>变化</a:t>
            </a:r>
            <a:r>
              <a:rPr lang="zh-CN" altLang="en-US" sz="3200" b="1" dirty="0">
                <a:solidFill>
                  <a:srgbClr val="000000"/>
                </a:solidFill>
              </a:rPr>
              <a:t>叫做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机械运动。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767" y="198137"/>
            <a:ext cx="444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  <a:cs typeface="Times New Roman" panose="02020603050405020304" pitchFamily="18" charset="0"/>
              </a:rPr>
              <a:t>一、机械运动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663" y="2357712"/>
            <a:ext cx="926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机械运动是最简单、最常见的一种运动，例如都市中人的移动、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大自然中江河的奔流、浩瀚太空中天体的运动等都属于机械运动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663" y="3835730"/>
            <a:ext cx="8591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除了机械运动，还有分子、原子的运动，电磁运动，生命运动等。区分机械运动和其他形式的运动的方法：研究对象是宏观物体；物体的位置发生变化。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 bwMode="auto">
          <a:xfrm>
            <a:off x="859211" y="305437"/>
            <a:ext cx="3230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二、参照物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9" name="Group 3"/>
          <p:cNvGrpSpPr/>
          <p:nvPr/>
        </p:nvGrpSpPr>
        <p:grpSpPr bwMode="auto">
          <a:xfrm>
            <a:off x="2778148" y="1151728"/>
            <a:ext cx="7988239" cy="2755149"/>
            <a:chOff x="-585" y="107"/>
            <a:chExt cx="5274" cy="1831"/>
          </a:xfrm>
        </p:grpSpPr>
        <p:pic>
          <p:nvPicPr>
            <p:cNvPr id="10" name="Picture 4" descr="动与不动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07"/>
              <a:ext cx="3052" cy="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-585" y="156"/>
              <a:ext cx="2069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>
                <a:lnSpc>
                  <a:spcPct val="130000"/>
                </a:lnSpc>
              </a:pPr>
              <a:r>
                <a:rPr lang="zh-CN" altLang="en-US" sz="2400" b="1" dirty="0"/>
                <a:t>为什么小朋友说乘客是运动的，而司机却说乘客是静止的？</a:t>
              </a: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89148" y="3148879"/>
            <a:ext cx="275155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66"/>
                </a:solidFill>
                <a:ea typeface="楷体_GB2312" pitchFamily="49" charset="-122"/>
              </a:rPr>
              <a:t>比较标准不同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2423" y="4087357"/>
            <a:ext cx="937817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47700"/>
            <a:r>
              <a:rPr lang="zh-CN" altLang="en-US" sz="2800" b="1" dirty="0">
                <a:ea typeface="楷体_GB2312" pitchFamily="49" charset="-122"/>
              </a:rPr>
              <a:t>说物体是运动还是静止，要看以哪个物体做标准。这个</a:t>
            </a:r>
            <a:r>
              <a:rPr lang="zh-CN" altLang="en-US" sz="2800" b="1" dirty="0">
                <a:solidFill>
                  <a:srgbClr val="FF0066"/>
                </a:solidFill>
                <a:ea typeface="楷体_GB2312" pitchFamily="49" charset="-122"/>
              </a:rPr>
              <a:t>被选作标准的物体</a:t>
            </a:r>
            <a:r>
              <a:rPr lang="zh-CN" altLang="en-US" sz="2800" b="1" dirty="0">
                <a:ea typeface="楷体_GB2312" pitchFamily="49" charset="-122"/>
              </a:rPr>
              <a:t>叫</a:t>
            </a:r>
            <a:r>
              <a:rPr lang="zh-CN" altLang="en-US" sz="2800" b="1" dirty="0" smtClean="0">
                <a:solidFill>
                  <a:srgbClr val="0066FF"/>
                </a:solidFill>
                <a:ea typeface="楷体_GB2312" pitchFamily="49" charset="-122"/>
              </a:rPr>
              <a:t>参照物。</a:t>
            </a:r>
            <a:endParaRPr lang="zh-CN" altLang="en-US" sz="2800" b="1" dirty="0">
              <a:solidFill>
                <a:srgbClr val="0066FF"/>
              </a:solidFill>
              <a:ea typeface="楷体_GB2312" pitchFamily="49" charset="-12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865165" y="5364480"/>
            <a:ext cx="3384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66"/>
                </a:solidFill>
                <a:ea typeface="华文行楷" panose="02010800040101010101" pitchFamily="2" charset="-122"/>
              </a:rPr>
              <a:t>假定不动的</a:t>
            </a:r>
          </a:p>
        </p:txBody>
      </p:sp>
      <p:grpSp>
        <p:nvGrpSpPr>
          <p:cNvPr id="18" name="Group 9"/>
          <p:cNvGrpSpPr/>
          <p:nvPr/>
        </p:nvGrpSpPr>
        <p:grpSpPr bwMode="auto">
          <a:xfrm>
            <a:off x="767692" y="4492170"/>
            <a:ext cx="2951162" cy="1035049"/>
            <a:chOff x="-393" y="-17"/>
            <a:chExt cx="1859" cy="652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466" y="408"/>
              <a:ext cx="432" cy="227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-393" y="-17"/>
              <a:ext cx="1859" cy="363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4556694" y="5033507"/>
            <a:ext cx="0" cy="431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6" name="Picture 2" descr="E:\导入资料\学科资料\2016-2017\微课\制作完成脚本\【化学】原子结构\【化学】原子结构\图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00" y="884738"/>
            <a:ext cx="2299854" cy="31292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9013371" y="1377538"/>
            <a:ext cx="1318161" cy="866898"/>
            <a:chOff x="9013371" y="1377538"/>
            <a:chExt cx="1318161" cy="866898"/>
          </a:xfrm>
        </p:grpSpPr>
        <p:sp>
          <p:nvSpPr>
            <p:cNvPr id="2" name="椭圆形标注 1"/>
            <p:cNvSpPr/>
            <p:nvPr/>
          </p:nvSpPr>
          <p:spPr>
            <a:xfrm>
              <a:off x="9013371" y="1377538"/>
              <a:ext cx="1318161" cy="866898"/>
            </a:xfrm>
            <a:prstGeom prst="wedgeEllipseCallout">
              <a:avLst>
                <a:gd name="adj1" fmla="val -66730"/>
                <a:gd name="adj2" fmla="val 46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060872" y="1580154"/>
              <a:ext cx="1223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你没动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52706" y="3148879"/>
            <a:ext cx="1365663" cy="519113"/>
            <a:chOff x="7552706" y="3148879"/>
            <a:chExt cx="1365663" cy="519113"/>
          </a:xfrm>
        </p:grpSpPr>
        <p:sp>
          <p:nvSpPr>
            <p:cNvPr id="4" name="矩形标注 3"/>
            <p:cNvSpPr/>
            <p:nvPr/>
          </p:nvSpPr>
          <p:spPr>
            <a:xfrm>
              <a:off x="7552706" y="3148879"/>
              <a:ext cx="1365663" cy="519113"/>
            </a:xfrm>
            <a:prstGeom prst="wedgeRectCallout">
              <a:avLst>
                <a:gd name="adj1" fmla="val -57355"/>
                <a:gd name="adj2" fmla="val -1044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82394" y="3177602"/>
              <a:ext cx="130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真快呀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5240" y="2058756"/>
            <a:ext cx="3246760" cy="17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2826" y="994381"/>
            <a:ext cx="871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/>
              <a:t>        </a:t>
            </a:r>
            <a:r>
              <a:rPr lang="zh-CN" altLang="en-US" sz="2400" b="1" dirty="0"/>
              <a:t>将课本放在课桌上，再将文具盒放在课本上，用手慢慢拉动课本，观察并思考：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/>
              <a:t>       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．如</a:t>
            </a:r>
            <a:r>
              <a:rPr lang="zh-CN" altLang="en-US" sz="2400" b="1" dirty="0"/>
              <a:t>果以课桌为参照物，文具盒是运动的还是静止的？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/>
              <a:t>       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．如</a:t>
            </a:r>
            <a:r>
              <a:rPr lang="zh-CN" altLang="en-US" sz="2400" b="1" dirty="0"/>
              <a:t>果以课本为参照物，文具盒是运动的还是静止的？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019313" y="3287385"/>
            <a:ext cx="79216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19313" y="4224010"/>
            <a:ext cx="8636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1722326" y="3358822"/>
            <a:ext cx="792162" cy="2889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722326" y="3790622"/>
            <a:ext cx="792162" cy="4333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811476" y="307148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运动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811476" y="400652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静止</a:t>
            </a:r>
          </a:p>
        </p:txBody>
      </p:sp>
      <p:sp>
        <p:nvSpPr>
          <p:cNvPr id="18" name="AutoShape 19"/>
          <p:cNvSpPr/>
          <p:nvPr/>
        </p:nvSpPr>
        <p:spPr bwMode="auto">
          <a:xfrm>
            <a:off x="4675076" y="3071485"/>
            <a:ext cx="288925" cy="1439862"/>
          </a:xfrm>
          <a:prstGeom prst="rightBrace">
            <a:avLst>
              <a:gd name="adj1" fmla="val 41506"/>
              <a:gd name="adj2" fmla="val 50000"/>
            </a:avLst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964001" y="3562816"/>
            <a:ext cx="417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物体的运动和静止是</a:t>
            </a:r>
            <a:r>
              <a:rPr lang="zh-CN" altLang="en-US" sz="2400" b="1">
                <a:solidFill>
                  <a:srgbClr val="FF0066"/>
                </a:solidFill>
              </a:rPr>
              <a:t>相对</a:t>
            </a:r>
            <a:r>
              <a:rPr lang="zh-CN" altLang="en-US" sz="2400" b="1"/>
              <a:t>的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31491" y="4613533"/>
            <a:ext cx="8065020" cy="9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0000"/>
              </a:lnSpc>
            </a:pPr>
            <a:r>
              <a:rPr lang="zh-CN" altLang="en-US" sz="2400" dirty="0">
                <a:ea typeface="黑体" panose="02010609060101010101" pitchFamily="49" charset="-122"/>
              </a:rPr>
              <a:t>我们通常所说的运动或静止是以</a:t>
            </a:r>
            <a:r>
              <a:rPr lang="zh-CN" altLang="en-US" sz="2400" b="1" dirty="0">
                <a:solidFill>
                  <a:srgbClr val="FF0066"/>
                </a:solidFill>
                <a:ea typeface="黑体" panose="02010609060101010101" pitchFamily="49" charset="-122"/>
              </a:rPr>
              <a:t>地面</a:t>
            </a:r>
            <a:r>
              <a:rPr lang="zh-CN" altLang="en-US" sz="2400" dirty="0">
                <a:ea typeface="黑体" panose="02010609060101010101" pitchFamily="49" charset="-122"/>
              </a:rPr>
              <a:t>或</a:t>
            </a:r>
            <a:r>
              <a:rPr lang="zh-CN" altLang="en-US" sz="2400" b="1" dirty="0">
                <a:solidFill>
                  <a:srgbClr val="FF0066"/>
                </a:solidFill>
                <a:ea typeface="黑体" panose="02010609060101010101" pitchFamily="49" charset="-122"/>
              </a:rPr>
              <a:t>地面上固定不动的物体</a:t>
            </a:r>
            <a:r>
              <a:rPr lang="zh-CN" altLang="en-US" sz="2400" dirty="0">
                <a:ea typeface="黑体" panose="02010609060101010101" pitchFamily="49" charset="-122"/>
              </a:rPr>
              <a:t>为参照物的。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87288" y="3477885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/>
              <a:t>文具盒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443051" y="4006522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课本</a:t>
            </a: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2443051" y="3142922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课桌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826" y="344384"/>
            <a:ext cx="18002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小实验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7" grpId="0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2243165" y="773061"/>
            <a:ext cx="609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zh-CN" sz="3600" dirty="0" smtClean="0">
                <a:solidFill>
                  <a:srgbClr val="CC00FF"/>
                </a:solidFill>
                <a:ea typeface="黑体" panose="02010609060101010101" pitchFamily="49" charset="-122"/>
              </a:rPr>
              <a:t>天体间的“运动与静止”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25886" y="1745383"/>
            <a:ext cx="5092723" cy="10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4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9FB9"/>
                </a:solidFill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009FB9"/>
                </a:solidFill>
                <a:ea typeface="楷体_GB2312" pitchFamily="49" charset="-122"/>
              </a:rPr>
              <a:t>．我</a:t>
            </a:r>
            <a:r>
              <a:rPr lang="zh-CN" altLang="en-US" sz="2400" b="1" dirty="0">
                <a:solidFill>
                  <a:srgbClr val="009FB9"/>
                </a:solidFill>
                <a:ea typeface="楷体_GB2312" pitchFamily="49" charset="-122"/>
              </a:rPr>
              <a:t>们通常所说的“太阳东升西落”，是以谁为参照物呢？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56769" y="2927237"/>
            <a:ext cx="5092722" cy="10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4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CC00FF"/>
                </a:solidFill>
                <a:ea typeface="楷体_GB2312" pitchFamily="49" charset="-122"/>
              </a:rPr>
              <a:t>2</a:t>
            </a:r>
            <a:r>
              <a:rPr lang="zh-CN" altLang="en-US" sz="2400" b="1" dirty="0" smtClean="0">
                <a:solidFill>
                  <a:srgbClr val="CC00FF"/>
                </a:solidFill>
                <a:ea typeface="楷体_GB2312" pitchFamily="49" charset="-122"/>
              </a:rPr>
              <a:t>．而</a:t>
            </a:r>
            <a:r>
              <a:rPr lang="zh-CN" altLang="en-US" sz="2400" b="1" dirty="0">
                <a:solidFill>
                  <a:srgbClr val="CC00FF"/>
                </a:solidFill>
                <a:ea typeface="楷体_GB2312" pitchFamily="49" charset="-122"/>
              </a:rPr>
              <a:t>地理学科中所说的“地球绕着太阳转”又是以谁为参照物呢？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85266" y="3991183"/>
            <a:ext cx="509272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4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3000B8"/>
                </a:solidFill>
                <a:ea typeface="楷体_GB2312" pitchFamily="49" charset="-122"/>
              </a:rPr>
              <a:t>3</a:t>
            </a:r>
            <a:r>
              <a:rPr lang="zh-CN" altLang="en-US" sz="2400" b="1" dirty="0" smtClean="0">
                <a:solidFill>
                  <a:srgbClr val="3000B8"/>
                </a:solidFill>
                <a:ea typeface="楷体_GB2312" pitchFamily="49" charset="-122"/>
              </a:rPr>
              <a:t>．地</a:t>
            </a:r>
            <a:r>
              <a:rPr lang="zh-CN" altLang="en-US" sz="2400" b="1" dirty="0">
                <a:solidFill>
                  <a:srgbClr val="3000B8"/>
                </a:solidFill>
                <a:ea typeface="楷体_GB2312" pitchFamily="49" charset="-122"/>
              </a:rPr>
              <a:t>球同步卫星与地球一起在做同步运动，如果以地球为参照物，地球同步卫星是运动还是静止？</a:t>
            </a:r>
          </a:p>
        </p:txBody>
      </p:sp>
      <p:pic>
        <p:nvPicPr>
          <p:cNvPr id="1026" name="Picture 2" descr="http://www.51pptmoban.com/d/file/2016/09/04/cac65f966c315255bc509d25a58675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50" y="2034814"/>
            <a:ext cx="4358989" cy="33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35952" y="1009722"/>
            <a:ext cx="5816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CC00FF"/>
                </a:solidFill>
                <a:latin typeface="宋体" panose="02010600030101010101" pitchFamily="2" charset="-122"/>
                <a:cs typeface="仿宋_GB2312"/>
              </a:rPr>
              <a:t>加油机的</a:t>
            </a:r>
            <a:r>
              <a:rPr lang="zh-CN" altLang="en-US" sz="3600" b="1" dirty="0">
                <a:solidFill>
                  <a:srgbClr val="CC00FF"/>
                </a:solidFill>
                <a:latin typeface="宋体" panose="02010600030101010101" pitchFamily="2" charset="-122"/>
                <a:cs typeface="仿宋_GB2312"/>
              </a:rPr>
              <a:t>“运动与静止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  <a:cs typeface="仿宋_GB2312"/>
              </a:rPr>
              <a:t>”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65401" y="5036686"/>
            <a:ext cx="5070619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相对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于战斗机，加油机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是静止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的；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相对于地面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，加油机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是运动的。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23044" y="2001536"/>
            <a:ext cx="5542820" cy="2610151"/>
            <a:chOff x="1723045" y="2501660"/>
            <a:chExt cx="5542820" cy="261015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9111" b="7527"/>
            <a:stretch>
              <a:fillRect/>
            </a:stretch>
          </p:blipFill>
          <p:spPr bwMode="auto">
            <a:xfrm>
              <a:off x="1723045" y="2501660"/>
              <a:ext cx="5542820" cy="261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组合 2"/>
            <p:cNvGrpSpPr/>
            <p:nvPr/>
          </p:nvGrpSpPr>
          <p:grpSpPr>
            <a:xfrm>
              <a:off x="3844924" y="2633968"/>
              <a:ext cx="2454816" cy="2439384"/>
              <a:chOff x="3844924" y="2633968"/>
              <a:chExt cx="2454816" cy="243938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844924" y="4611687"/>
                <a:ext cx="122740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战斗机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072332" y="2633968"/>
                <a:ext cx="122740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加油机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744" y="630380"/>
            <a:ext cx="7108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 dirty="0" smtClean="0">
                <a:latin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根据参照物判</a:t>
            </a:r>
            <a:r>
              <a:rPr lang="zh-CN" altLang="en-US" sz="2800" b="1" dirty="0">
                <a:latin typeface="宋体" panose="02010600030101010101" pitchFamily="2" charset="-122"/>
              </a:rPr>
              <a:t>断物体是运动还是静止</a:t>
            </a:r>
          </a:p>
        </p:txBody>
      </p:sp>
      <p:sp>
        <p:nvSpPr>
          <p:cNvPr id="9" name="AutoShape 5"/>
          <p:cNvSpPr/>
          <p:nvPr/>
        </p:nvSpPr>
        <p:spPr bwMode="auto">
          <a:xfrm>
            <a:off x="772990" y="1598163"/>
            <a:ext cx="288925" cy="1800225"/>
          </a:xfrm>
          <a:prstGeom prst="leftBrace">
            <a:avLst>
              <a:gd name="adj1" fmla="val 5183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12579" y="1384689"/>
            <a:ext cx="525621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）确</a:t>
            </a:r>
            <a:r>
              <a:rPr lang="zh-CN" altLang="en-US" sz="2400" b="1" dirty="0">
                <a:latin typeface="宋体" panose="02010600030101010101" pitchFamily="2" charset="-122"/>
              </a:rPr>
              <a:t>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被研究的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对象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。                                   （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）看</a:t>
            </a:r>
            <a:r>
              <a:rPr lang="zh-CN" altLang="en-US" sz="2400" b="1" dirty="0">
                <a:latin typeface="宋体" panose="02010600030101010101" pitchFamily="2" charset="-122"/>
              </a:rPr>
              <a:t>选哪个物体作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参照物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29834" y="2390326"/>
            <a:ext cx="7820867" cy="13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）看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被研究物体与参照物之间是否发生位置变化</a:t>
            </a:r>
            <a:r>
              <a:rPr lang="zh-CN" altLang="en-US" sz="2400" b="1" dirty="0">
                <a:latin typeface="宋体" panose="02010600030101010101" pitchFamily="2" charset="-122"/>
              </a:rPr>
              <a:t>，如果发生了位置变化，那么被判断物体就是运动的；如果没有发生位置变化，那么被判断物体就是静止的。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7452" y="3863926"/>
            <a:ext cx="8891566" cy="2349245"/>
            <a:chOff x="917452" y="3863926"/>
            <a:chExt cx="8728272" cy="2349245"/>
          </a:xfrm>
        </p:grpSpPr>
        <p:pic>
          <p:nvPicPr>
            <p:cNvPr id="45" name="图片 931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52" y="3863926"/>
              <a:ext cx="3517489" cy="234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本框 45"/>
            <p:cNvSpPr txBox="1">
              <a:spLocks noChangeArrowheads="1"/>
            </p:cNvSpPr>
            <p:nvPr/>
          </p:nvSpPr>
          <p:spPr bwMode="auto">
            <a:xfrm>
              <a:off x="4781737" y="4056473"/>
              <a:ext cx="4863987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 indent="457200">
                <a:lnSpc>
                  <a:spcPct val="16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3000B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练习：以</a:t>
              </a:r>
              <a:r>
                <a:rPr lang="zh-CN" altLang="en-US" sz="2400" b="1" dirty="0">
                  <a:solidFill>
                    <a:srgbClr val="3000B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拖拉机为参照物，联合收割机</a:t>
              </a:r>
              <a:r>
                <a:rPr lang="zh-CN" altLang="en-US" sz="2400" b="1" dirty="0" smtClean="0">
                  <a:solidFill>
                    <a:srgbClr val="3000B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是＿＿＿＿；以地面为参照物，联合收割机是＿</a:t>
              </a:r>
              <a:r>
                <a:rPr lang="zh-CN" altLang="en-US" sz="2400" b="1" u="sng" dirty="0" smtClean="0">
                  <a:solidFill>
                    <a:srgbClr val="3000B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solidFill>
                    <a:srgbClr val="3000B8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＿ 。</a:t>
              </a:r>
              <a:endParaRPr lang="zh-CN" altLang="en-US" sz="2400" b="1" dirty="0">
                <a:solidFill>
                  <a:srgbClr val="3000B8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7331525" y="5318037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运动的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252260" y="4683149"/>
            <a:ext cx="1474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静止的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/>
          <p:cNvGrpSpPr/>
          <p:nvPr/>
        </p:nvGrpSpPr>
        <p:grpSpPr bwMode="auto">
          <a:xfrm>
            <a:off x="1068296" y="1688267"/>
            <a:ext cx="2913063" cy="1371600"/>
            <a:chOff x="-97" y="0"/>
            <a:chExt cx="1835" cy="864"/>
          </a:xfrm>
        </p:grpSpPr>
        <p:grpSp>
          <p:nvGrpSpPr>
            <p:cNvPr id="17" name="Group 6"/>
            <p:cNvGrpSpPr/>
            <p:nvPr/>
          </p:nvGrpSpPr>
          <p:grpSpPr bwMode="auto">
            <a:xfrm>
              <a:off x="-97" y="323"/>
              <a:ext cx="861" cy="336"/>
              <a:chOff x="-97" y="0"/>
              <a:chExt cx="861" cy="336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-97" y="0"/>
                <a:ext cx="816" cy="33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Franklin Gothic Book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-52" y="38"/>
                <a:ext cx="8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>
                    <a:solidFill>
                      <a:srgbClr val="CC00FF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研究对象</a:t>
                </a:r>
              </a:p>
            </p:txBody>
          </p:sp>
        </p:grpSp>
        <p:grpSp>
          <p:nvGrpSpPr>
            <p:cNvPr id="18" name="Group 9"/>
            <p:cNvGrpSpPr/>
            <p:nvPr/>
          </p:nvGrpSpPr>
          <p:grpSpPr bwMode="auto">
            <a:xfrm>
              <a:off x="720" y="0"/>
              <a:ext cx="1018" cy="864"/>
              <a:chOff x="0" y="0"/>
              <a:chExt cx="1018" cy="864"/>
            </a:xfrm>
          </p:grpSpPr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0" y="467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672FC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240" y="179"/>
                <a:ext cx="0" cy="5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240" y="17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40" y="7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470" y="0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050625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静止</a:t>
                </a:r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518" y="576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050625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运动</a:t>
                </a:r>
              </a:p>
            </p:txBody>
          </p:sp>
        </p:grpSp>
      </p:grpSp>
      <p:grpSp>
        <p:nvGrpSpPr>
          <p:cNvPr id="27" name="Group 17"/>
          <p:cNvGrpSpPr/>
          <p:nvPr/>
        </p:nvGrpSpPr>
        <p:grpSpPr bwMode="auto">
          <a:xfrm>
            <a:off x="3889284" y="1667629"/>
            <a:ext cx="3292475" cy="1447800"/>
            <a:chOff x="0" y="0"/>
            <a:chExt cx="2074" cy="912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0" y="1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9" name="Group 19"/>
            <p:cNvGrpSpPr/>
            <p:nvPr/>
          </p:nvGrpSpPr>
          <p:grpSpPr bwMode="auto">
            <a:xfrm>
              <a:off x="288" y="0"/>
              <a:ext cx="1786" cy="912"/>
              <a:chOff x="0" y="0"/>
              <a:chExt cx="1786" cy="912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050625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相对于</a:t>
                </a:r>
              </a:p>
            </p:txBody>
          </p:sp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1094" y="109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050625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静止？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672" y="0"/>
                <a:ext cx="336" cy="91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Franklin Gothic Book" pitchFamily="34" charset="0"/>
                  <a:ea typeface="华文楷体" panose="02010600040101010101" pitchFamily="2" charset="-122"/>
                </a:endParaRPr>
              </a:p>
            </p:txBody>
          </p:sp>
        </p:grpSp>
      </p:grpSp>
      <p:grpSp>
        <p:nvGrpSpPr>
          <p:cNvPr id="33" name="Group 24"/>
          <p:cNvGrpSpPr/>
          <p:nvPr/>
        </p:nvGrpSpPr>
        <p:grpSpPr bwMode="auto">
          <a:xfrm>
            <a:off x="3889284" y="2356604"/>
            <a:ext cx="3384550" cy="911225"/>
            <a:chOff x="0" y="0"/>
            <a:chExt cx="2132" cy="574"/>
          </a:xfrm>
        </p:grpSpPr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0" y="2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78" y="113"/>
              <a:ext cx="6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solidFill>
                    <a:srgbClr val="050625"/>
                  </a:solidFill>
                  <a:latin typeface="Franklin Gothic Book" pitchFamily="34" charset="0"/>
                  <a:ea typeface="华文楷体" panose="02010600040101010101" pitchFamily="2" charset="-122"/>
                </a:rPr>
                <a:t>相对于</a:t>
              </a:r>
            </a:p>
            <a:p>
              <a:endParaRPr lang="en-US" altLang="zh-CN">
                <a:latin typeface="Franklin Gothic Book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296" y="0"/>
              <a:ext cx="8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Franklin Gothic Book" pitchFamily="34" charset="0"/>
                  <a:ea typeface="华文楷体" panose="02010600040101010101" pitchFamily="2" charset="-122"/>
                </a:rPr>
                <a:t>  </a:t>
              </a:r>
              <a:r>
                <a:rPr lang="zh-CN" altLang="en-US" sz="2400">
                  <a:solidFill>
                    <a:srgbClr val="050625"/>
                  </a:solidFill>
                  <a:latin typeface="Franklin Gothic Book" pitchFamily="34" charset="0"/>
                  <a:ea typeface="华文楷体" panose="02010600040101010101" pitchFamily="2" charset="-122"/>
                </a:rPr>
                <a:t>运动？</a:t>
              </a: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954" y="148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6600FF"/>
                  </a:solidFill>
                  <a:latin typeface="Franklin Gothic Book" pitchFamily="34" charset="0"/>
                  <a:ea typeface="华文楷体" panose="02010600040101010101" pitchFamily="2" charset="-122"/>
                </a:rPr>
                <a:t>谁</a:t>
              </a:r>
            </a:p>
          </p:txBody>
        </p:sp>
      </p:grpSp>
      <p:grpSp>
        <p:nvGrpSpPr>
          <p:cNvPr id="38" name="Group 29"/>
          <p:cNvGrpSpPr/>
          <p:nvPr/>
        </p:nvGrpSpPr>
        <p:grpSpPr bwMode="auto">
          <a:xfrm>
            <a:off x="5403759" y="1688266"/>
            <a:ext cx="2676525" cy="969963"/>
            <a:chOff x="-6" y="-35"/>
            <a:chExt cx="1686" cy="611"/>
          </a:xfrm>
        </p:grpSpPr>
        <p:grpSp>
          <p:nvGrpSpPr>
            <p:cNvPr id="39" name="Group 30"/>
            <p:cNvGrpSpPr/>
            <p:nvPr/>
          </p:nvGrpSpPr>
          <p:grpSpPr bwMode="auto">
            <a:xfrm>
              <a:off x="384" y="192"/>
              <a:ext cx="1296" cy="384"/>
              <a:chOff x="0" y="0"/>
              <a:chExt cx="1296" cy="384"/>
            </a:xfrm>
          </p:grpSpPr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>
                <a:off x="0" y="192"/>
                <a:ext cx="576" cy="0"/>
              </a:xfrm>
              <a:prstGeom prst="line">
                <a:avLst/>
              </a:prstGeom>
              <a:noFill/>
              <a:ln w="19050">
                <a:solidFill>
                  <a:srgbClr val="672FC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672" cy="38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rgbClr val="CC00FF"/>
                    </a:solidFill>
                    <a:latin typeface="Franklin Gothic Book" pitchFamily="34" charset="0"/>
                    <a:ea typeface="华文楷体" panose="02010600040101010101" pitchFamily="2" charset="-122"/>
                  </a:rPr>
                  <a:t>参照物</a:t>
                </a:r>
              </a:p>
            </p:txBody>
          </p:sp>
        </p:grp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-6" y="-35"/>
              <a:ext cx="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6600"/>
                  </a:solidFill>
                  <a:latin typeface="Franklin Gothic Book" pitchFamily="34" charset="0"/>
                  <a:ea typeface="华文楷体" panose="02010600040101010101" pitchFamily="2" charset="-122"/>
                </a:rPr>
                <a:t>谁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4469" y="812363"/>
            <a:ext cx="7478212" cy="636523"/>
            <a:chOff x="419600" y="3846734"/>
            <a:chExt cx="7478212" cy="636523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19600" y="3960037"/>
              <a:ext cx="701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宋体" panose="02010600030101010101" pitchFamily="2" charset="-122"/>
                </a:rPr>
                <a:t> </a:t>
              </a:r>
              <a:r>
                <a:rPr lang="en-US" altLang="zh-CN" sz="2800" b="1" smtClean="0">
                  <a:latin typeface="宋体" panose="02010600030101010101" pitchFamily="2" charset="-122"/>
                </a:rPr>
                <a:t>2.</a:t>
              </a:r>
              <a:r>
                <a:rPr lang="zh-CN" altLang="en-US" sz="2800" b="1" smtClean="0">
                  <a:latin typeface="宋体" panose="02010600030101010101" pitchFamily="2" charset="-122"/>
                </a:rPr>
                <a:t>已</a:t>
              </a:r>
              <a:r>
                <a:rPr lang="zh-CN" altLang="en-US" sz="2800" b="1">
                  <a:latin typeface="宋体" panose="02010600030101010101" pitchFamily="2" charset="-122"/>
                </a:rPr>
                <a:t>知物体运动或静止，怎样判断参照物</a:t>
              </a:r>
            </a:p>
          </p:txBody>
        </p:sp>
        <p:pic>
          <p:nvPicPr>
            <p:cNvPr id="43" name="Picture 35" descr="？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425" y="3846734"/>
              <a:ext cx="56038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571304" y="3402011"/>
            <a:ext cx="8859170" cy="2677656"/>
            <a:chOff x="504624" y="3398965"/>
            <a:chExt cx="8859170" cy="2677656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504624" y="3398965"/>
              <a:ext cx="524056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eaLnBrk="1" hangingPunct="1">
                <a:lnSpc>
                  <a:spcPct val="140000"/>
                </a:lnSpc>
              </a:pPr>
              <a:r>
                <a:rPr lang="zh-CN" altLang="en-US" sz="2400" b="1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练习：歌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词“小小竹排江中游，巍巍青山两岸走”，前一句中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________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是运动的，是以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_________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为参照物；后一句中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________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是运动的，是以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_________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为参照物 </a:t>
              </a:r>
            </a:p>
          </p:txBody>
        </p:sp>
        <p:pic>
          <p:nvPicPr>
            <p:cNvPr id="46" name="Picture 3" descr="竹排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60" t="7651" r="21446" b="21228"/>
            <a:stretch>
              <a:fillRect/>
            </a:stretch>
          </p:blipFill>
          <p:spPr bwMode="auto">
            <a:xfrm>
              <a:off x="5823116" y="3551917"/>
              <a:ext cx="3540678" cy="22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539017" y="3848645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竹排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055275" y="4404718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河岸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005786" y="4923918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青山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901377" y="541221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竹排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35468" y="3112825"/>
            <a:ext cx="8559794" cy="9541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）某物体被选定为参照物后，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即假定</a:t>
            </a:r>
            <a:r>
              <a:rPr lang="zh-CN" altLang="en-US" sz="2800" b="1" dirty="0">
                <a:latin typeface="宋体" panose="02010600030101010101" pitchFamily="2" charset="-122"/>
              </a:rPr>
              <a:t>该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物体静止不动，</a:t>
            </a:r>
            <a:r>
              <a:rPr lang="zh-CN" altLang="en-US" sz="2800" b="1" dirty="0">
                <a:latin typeface="宋体" panose="02010600030101010101" pitchFamily="2" charset="-122"/>
              </a:rPr>
              <a:t>其实参照物本身也可能是运动的。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52722" y="1853437"/>
            <a:ext cx="8045450" cy="9525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）参照物的选定可以是任意的，但不能选取被判断的物体为参照物。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78968" y="324321"/>
            <a:ext cx="1659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注意</a:t>
            </a:r>
            <a:r>
              <a:rPr lang="zh-CN" altLang="en-US" sz="5400" dirty="0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55478" y="1256401"/>
            <a:ext cx="8045450" cy="5232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）要描述物体的运动必须首先选择参照物。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35469" y="4362288"/>
            <a:ext cx="8013700" cy="952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）对同一物体，参照物不同，运动状态可以不同。</a:t>
            </a:r>
          </a:p>
        </p:txBody>
      </p:sp>
      <p:pic>
        <p:nvPicPr>
          <p:cNvPr id="15" name="Picture 9" descr="ni_png_03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069" y="531800"/>
            <a:ext cx="713121" cy="7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90949" y="5445408"/>
            <a:ext cx="4343400" cy="584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  <a:ea typeface="华文中宋" panose="02010600040101010101" pitchFamily="2" charset="-122"/>
              </a:rPr>
              <a:t>运动和静止的相对性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1" grpId="0" bldLvl="0"/>
      <p:bldP spid="12" grpId="0" bldLvl="0"/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84476" y="1730376"/>
            <a:ext cx="79781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知道运</a:t>
            </a:r>
            <a:r>
              <a:rPr lang="zh-CN" altLang="en-US" sz="2800" b="1" dirty="0">
                <a:latin typeface="宋体" panose="02010600030101010101" pitchFamily="2" charset="-122"/>
              </a:rPr>
              <a:t>动是宇宙中的普遍现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象，运</a:t>
            </a:r>
            <a:r>
              <a:rPr lang="zh-CN" altLang="en-US" sz="2800" b="1" dirty="0">
                <a:latin typeface="宋体" panose="02010600030101010101" pitchFamily="2" charset="-122"/>
              </a:rPr>
              <a:t>动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和</a:t>
            </a:r>
            <a:r>
              <a:rPr lang="zh-CN" altLang="en-US" sz="2800" b="1" dirty="0">
                <a:latin typeface="宋体" panose="02010600030101010101" pitchFamily="2" charset="-122"/>
              </a:rPr>
              <a:t>静止是相对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的；</a:t>
            </a:r>
            <a:endParaRPr lang="en-US" altLang="zh-CN" sz="2800" b="1" dirty="0" smtClean="0">
              <a:latin typeface="宋体" panose="02010600030101010101" pitchFamily="2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知道参照物的概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念，会选择适当的参照物描述物体的运动；</a:t>
            </a:r>
            <a:endParaRPr lang="en-US" altLang="zh-CN" sz="2800" b="1" dirty="0" smtClean="0">
              <a:latin typeface="宋体" panose="02010600030101010101" pitchFamily="2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3.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能结合生活实例解释机械运动及其相对性。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6" name="直接连接符 5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" name="图片 6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026" y="2219324"/>
            <a:ext cx="2427288" cy="23653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32770"/>
          <p:cNvSpPr txBox="1">
            <a:spLocks noRot="1" noChangeArrowheads="1"/>
          </p:cNvSpPr>
          <p:nvPr/>
        </p:nvSpPr>
        <p:spPr bwMode="auto">
          <a:xfrm>
            <a:off x="937523" y="1344611"/>
            <a:ext cx="84175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机械运动：</a:t>
            </a:r>
            <a:r>
              <a:rPr lang="zh-CN" altLang="en-US" sz="2800" b="1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物体位置随时间的变化叫做机械运动。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 照 物：</a:t>
            </a:r>
            <a:r>
              <a:rPr lang="zh-CN" altLang="en-US" sz="2800" b="1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在描述物体运动时，事先被假定不动的物体叫参照物。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运动和静止的相对性：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说一个物体运动或静止是相对于某个参照物而言的，选择的参照物不同，物体的运动状态也一般不同，所以运动和静止是相对的。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2739" y="193288"/>
            <a:ext cx="3346936" cy="1003300"/>
            <a:chOff x="402739" y="21978"/>
            <a:chExt cx="3346936" cy="1003300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736656" y="860108"/>
              <a:ext cx="3013019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 descr="标题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39" y="21978"/>
              <a:ext cx="1003300" cy="1003300"/>
            </a:xfrm>
            <a:prstGeom prst="rect">
              <a:avLst/>
            </a:prstGeom>
          </p:spPr>
        </p:pic>
      </p:grpSp>
      <p:sp>
        <p:nvSpPr>
          <p:cNvPr id="15" name="TextBox 2"/>
          <p:cNvSpPr txBox="1"/>
          <p:nvPr/>
        </p:nvSpPr>
        <p:spPr bwMode="auto">
          <a:xfrm>
            <a:off x="1232483" y="424707"/>
            <a:ext cx="270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rPr>
              <a:t>课 堂 小 结</a:t>
            </a:r>
            <a:endParaRPr lang="zh-CN" altLang="en-US" sz="3600" b="1" dirty="0">
              <a:solidFill>
                <a:srgbClr val="009FB9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2026" y="882728"/>
            <a:ext cx="8763000" cy="26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zh-CN" altLang="en-US" b="1" dirty="0" smtClean="0">
                <a:latin typeface="宋体" panose="02010600030101010101" pitchFamily="2" charset="-122"/>
              </a:rPr>
              <a:t>１</a:t>
            </a:r>
            <a:r>
              <a:rPr lang="en-US" altLang="zh-CN" b="1" dirty="0" smtClean="0">
                <a:latin typeface="宋体" panose="02010600030101010101" pitchFamily="2" charset="-122"/>
              </a:rPr>
              <a:t>.</a:t>
            </a:r>
            <a:r>
              <a:rPr lang="zh-CN" altLang="en-US" b="1" dirty="0">
                <a:latin typeface="宋体" panose="02010600030101010101" pitchFamily="2" charset="-122"/>
              </a:rPr>
              <a:t>跳伞表演时，甲、乙两个跳伞员手拉手从飞机上一起跳下，在下降时，如果以飞机为参照物，他们是</a:t>
            </a:r>
            <a:r>
              <a:rPr lang="en-US" altLang="zh-CN" b="1" dirty="0">
                <a:latin typeface="宋体" panose="02010600030101010101" pitchFamily="2" charset="-122"/>
              </a:rPr>
              <a:t>_______</a:t>
            </a:r>
            <a:r>
              <a:rPr lang="zh-CN" altLang="en-US" b="1" dirty="0" smtClean="0">
                <a:latin typeface="宋体" panose="02010600030101010101" pitchFamily="2" charset="-122"/>
              </a:rPr>
              <a:t>的；以</a:t>
            </a:r>
            <a:r>
              <a:rPr lang="zh-CN" altLang="en-US" b="1" dirty="0">
                <a:latin typeface="宋体" panose="02010600030101010101" pitchFamily="2" charset="-122"/>
              </a:rPr>
              <a:t>地面为参照物，甲</a:t>
            </a:r>
            <a:r>
              <a:rPr lang="zh-CN" altLang="en-US" b="1" dirty="0" smtClean="0">
                <a:latin typeface="宋体" panose="02010600030101010101" pitchFamily="2" charset="-122"/>
              </a:rPr>
              <a:t>运动员是</a:t>
            </a:r>
            <a:r>
              <a:rPr lang="en-US" altLang="zh-CN" b="1" dirty="0" smtClean="0">
                <a:latin typeface="宋体" panose="02010600030101010101" pitchFamily="2" charset="-122"/>
              </a:rPr>
              <a:t>_______</a:t>
            </a:r>
            <a:r>
              <a:rPr lang="zh-CN" altLang="en-US" b="1" dirty="0" smtClean="0">
                <a:latin typeface="宋体" panose="02010600030101010101" pitchFamily="2" charset="-122"/>
              </a:rPr>
              <a:t>的；以</a:t>
            </a:r>
            <a:r>
              <a:rPr lang="zh-CN" altLang="en-US" b="1" dirty="0">
                <a:latin typeface="宋体" panose="02010600030101010101" pitchFamily="2" charset="-122"/>
              </a:rPr>
              <a:t>乙运动员为参照物，甲运动员是</a:t>
            </a:r>
            <a:r>
              <a:rPr lang="en-US" altLang="zh-CN" b="1" dirty="0">
                <a:latin typeface="宋体" panose="02010600030101010101" pitchFamily="2" charset="-122"/>
              </a:rPr>
              <a:t>_______</a:t>
            </a:r>
            <a:r>
              <a:rPr lang="zh-CN" altLang="en-US" b="1" dirty="0">
                <a:latin typeface="宋体" panose="02010600030101010101" pitchFamily="2" charset="-122"/>
              </a:rPr>
              <a:t>的。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01270" y="1913530"/>
            <a:ext cx="1219200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运动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46045" y="2500351"/>
            <a:ext cx="1219200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静止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94693" y="3232826"/>
            <a:ext cx="5549373" cy="301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539750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zh-CN" altLang="en-US" b="1" dirty="0" smtClean="0">
                <a:latin typeface="宋体" panose="02010600030101010101" pitchFamily="2" charset="-122"/>
              </a:rPr>
              <a:t>２</a:t>
            </a:r>
            <a:r>
              <a:rPr lang="en-US" altLang="zh-CN" b="1" dirty="0" smtClean="0">
                <a:latin typeface="宋体" panose="02010600030101010101" pitchFamily="2" charset="-122"/>
              </a:rPr>
              <a:t>.</a:t>
            </a:r>
            <a:r>
              <a:rPr lang="zh-CN" altLang="en-US" b="1" dirty="0">
                <a:latin typeface="宋体" panose="02010600030101010101" pitchFamily="2" charset="-122"/>
              </a:rPr>
              <a:t>小船在河里顺流而下，船</a:t>
            </a:r>
            <a:r>
              <a:rPr lang="zh-CN" altLang="en-US" b="1" dirty="0" smtClean="0">
                <a:latin typeface="宋体" panose="02010600030101010101" pitchFamily="2" charset="-122"/>
              </a:rPr>
              <a:t>上站着</a:t>
            </a:r>
            <a:r>
              <a:rPr lang="zh-CN" altLang="en-US" b="1" dirty="0">
                <a:latin typeface="宋体" panose="02010600030101010101" pitchFamily="2" charset="-122"/>
              </a:rPr>
              <a:t>一个人</a:t>
            </a:r>
            <a:r>
              <a:rPr lang="zh-CN" altLang="en-US" b="1" dirty="0" smtClean="0">
                <a:latin typeface="宋体" panose="02010600030101010101" pitchFamily="2" charset="-122"/>
              </a:rPr>
              <a:t>，河</a:t>
            </a:r>
            <a:r>
              <a:rPr lang="zh-CN" altLang="en-US" b="1" dirty="0">
                <a:latin typeface="宋体" panose="02010600030101010101" pitchFamily="2" charset="-122"/>
              </a:rPr>
              <a:t>岸上有树。相对于树来说，人是</a:t>
            </a:r>
            <a:r>
              <a:rPr lang="en-US" altLang="zh-CN" b="1" dirty="0">
                <a:latin typeface="宋体" panose="02010600030101010101" pitchFamily="2" charset="-122"/>
              </a:rPr>
              <a:t>_______</a:t>
            </a:r>
            <a:r>
              <a:rPr lang="zh-CN" altLang="en-US" b="1" dirty="0">
                <a:latin typeface="宋体" panose="02010600030101010101" pitchFamily="2" charset="-122"/>
              </a:rPr>
              <a:t>的，</a:t>
            </a:r>
            <a:r>
              <a:rPr lang="zh-CN" altLang="en-US" b="1" dirty="0" smtClean="0">
                <a:latin typeface="宋体" panose="02010600030101010101" pitchFamily="2" charset="-122"/>
              </a:rPr>
              <a:t>小船</a:t>
            </a:r>
            <a:r>
              <a:rPr lang="zh-CN" altLang="en-US" b="1" dirty="0">
                <a:latin typeface="宋体" panose="02010600030101010101" pitchFamily="2" charset="-122"/>
              </a:rPr>
              <a:t>是</a:t>
            </a:r>
            <a:r>
              <a:rPr lang="en-US" altLang="zh-CN" b="1" dirty="0">
                <a:latin typeface="宋体" panose="02010600030101010101" pitchFamily="2" charset="-122"/>
              </a:rPr>
              <a:t>_______</a:t>
            </a:r>
            <a:r>
              <a:rPr lang="zh-CN" altLang="en-US" b="1" dirty="0">
                <a:latin typeface="宋体" panose="02010600030101010101" pitchFamily="2" charset="-122"/>
              </a:rPr>
              <a:t>的。相对于船来说，人是</a:t>
            </a:r>
            <a:r>
              <a:rPr lang="en-US" altLang="zh-CN" b="1" dirty="0" smtClean="0">
                <a:latin typeface="宋体" panose="02010600030101010101" pitchFamily="2" charset="-122"/>
              </a:rPr>
              <a:t>_______</a:t>
            </a:r>
            <a:r>
              <a:rPr lang="zh-CN" altLang="en-US" b="1" dirty="0" smtClean="0">
                <a:latin typeface="宋体" panose="02010600030101010101" pitchFamily="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</a:rPr>
              <a:t>，树是</a:t>
            </a:r>
            <a:r>
              <a:rPr lang="en-US" altLang="zh-CN" b="1" dirty="0">
                <a:latin typeface="宋体" panose="02010600030101010101" pitchFamily="2" charset="-122"/>
              </a:rPr>
              <a:t>_______</a:t>
            </a:r>
            <a:r>
              <a:rPr lang="zh-CN" altLang="en-US" b="1" dirty="0">
                <a:latin typeface="宋体" panose="02010600030101010101" pitchFamily="2" charset="-122"/>
              </a:rPr>
              <a:t>的。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436953" y="1945558"/>
            <a:ext cx="906017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运动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30426" y="4273819"/>
            <a:ext cx="906017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运动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338946" y="5402121"/>
            <a:ext cx="906017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静止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248028" y="4828229"/>
            <a:ext cx="906017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运动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998056" y="5401271"/>
            <a:ext cx="906017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运动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8" t="25371" r="5082" b="6775"/>
          <a:stretch>
            <a:fillRect/>
          </a:stretch>
        </p:blipFill>
        <p:spPr>
          <a:xfrm>
            <a:off x="535578" y="3279217"/>
            <a:ext cx="3465294" cy="2747987"/>
          </a:xfrm>
          <a:prstGeom prst="rect">
            <a:avLst/>
          </a:prstGeom>
        </p:spPr>
      </p:pic>
      <p:pic>
        <p:nvPicPr>
          <p:cNvPr id="22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2739" y="-4225"/>
            <a:ext cx="3346936" cy="1003300"/>
            <a:chOff x="402739" y="21978"/>
            <a:chExt cx="3346936" cy="1003300"/>
          </a:xfrm>
        </p:grpSpPr>
        <p:cxnSp>
          <p:nvCxnSpPr>
            <p:cNvPr id="24" name="直接连接符 23"/>
            <p:cNvCxnSpPr/>
            <p:nvPr/>
          </p:nvCxnSpPr>
          <p:spPr bwMode="auto">
            <a:xfrm>
              <a:off x="736656" y="860108"/>
              <a:ext cx="3013019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图片 24" descr="标题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739" y="21978"/>
              <a:ext cx="1003300" cy="1003300"/>
            </a:xfrm>
            <a:prstGeom prst="rect">
              <a:avLst/>
            </a:prstGeom>
          </p:spPr>
        </p:pic>
      </p:grpSp>
      <p:sp>
        <p:nvSpPr>
          <p:cNvPr id="26" name="TextBox 2"/>
          <p:cNvSpPr txBox="1"/>
          <p:nvPr/>
        </p:nvSpPr>
        <p:spPr bwMode="auto">
          <a:xfrm>
            <a:off x="1232483" y="227194"/>
            <a:ext cx="270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rPr>
              <a:t>课 堂 检 测</a:t>
            </a:r>
            <a:endParaRPr lang="zh-CN" altLang="en-US" sz="3600" b="1" dirty="0">
              <a:solidFill>
                <a:srgbClr val="009FB9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0087" y="1012413"/>
            <a:ext cx="8464379" cy="46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45720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３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甲、乙、丙三架观光电梯，甲中乘客看一高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楼在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向下运动，乙中乘客看甲在向下运动，丙中乘客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看甲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、乙都在向上运动，则这三架电梯相对地面的运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动情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况可能是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）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甲向上，乙向下，丙不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甲向上，乙向上，丙不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甲向上，乙向上，丙向下</a:t>
            </a:r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甲、乙、丙都向上，但甲、乙比丙慢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15171" y="2663245"/>
            <a:ext cx="1292319" cy="5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</p:txBody>
      </p:sp>
      <p:pic>
        <p:nvPicPr>
          <p:cNvPr id="12" name="Picture 21" descr="_______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1990"/>
          <p:cNvSpPr>
            <a:spLocks noChangeArrowheads="1"/>
          </p:cNvSpPr>
          <p:nvPr/>
        </p:nvSpPr>
        <p:spPr bwMode="auto">
          <a:xfrm>
            <a:off x="510187" y="893470"/>
            <a:ext cx="1059794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甲乙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两人并肩向前走，如果以乙作参照物，甲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的，路旁的树木是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的，如果以地面作参照物甲是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的。</a:t>
            </a:r>
          </a:p>
          <a:p>
            <a:pPr indent="457200" eaLnBrk="0" hangingPunct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图所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示，受油机与大型加油机在空中以同样的速度向同一方向飞行，下列说法中，正确的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是（ 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indent="457200" eaLnBrk="0" hangingPunct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选地面参照物，受油机是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静止的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hangingPunct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选受油机为参照物，加油机是静止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hangingPunct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选加油机为参照物，受油机是运动的</a:t>
            </a:r>
          </a:p>
          <a:p>
            <a:pPr indent="457200" eaLnBrk="0" hangingPunct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选地面为参照物，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加油机是静止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 </a:t>
            </a:r>
          </a:p>
          <a:p>
            <a:pPr indent="457200" eaLnBrk="0" hangingPunct="0">
              <a:lnSpc>
                <a:spcPct val="140000"/>
              </a:lnSpc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41989"/>
          <p:cNvPicPr>
            <a:picLocks noChangeAspect="1" noChangeArrowheads="1"/>
          </p:cNvPicPr>
          <p:nvPr/>
        </p:nvPicPr>
        <p:blipFill rotWithShape="1">
          <a:blip r:embed="rId4">
            <a:lum bright="-3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4" r="9761" b="21253"/>
          <a:stretch>
            <a:fillRect/>
          </a:stretch>
        </p:blipFill>
        <p:spPr bwMode="auto">
          <a:xfrm>
            <a:off x="7337425" y="3203375"/>
            <a:ext cx="3730719" cy="23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075286" y="905246"/>
            <a:ext cx="1292319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静止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923099" y="1497459"/>
            <a:ext cx="1292319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运动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556624" y="1519025"/>
            <a:ext cx="1292319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运动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46656" y="2696894"/>
            <a:ext cx="1292319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7654" y="1021783"/>
            <a:ext cx="656977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．请你找出题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中所选的参照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物。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3193" y="1715764"/>
            <a:ext cx="841828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2800" b="1" smtClean="0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smtClean="0">
                <a:latin typeface="宋体" panose="02010600030101010101" pitchFamily="2" charset="-122"/>
              </a:rPr>
              <a:t>）“</a:t>
            </a:r>
            <a:r>
              <a:rPr lang="zh-CN" altLang="en-US" sz="2800" b="1">
                <a:latin typeface="宋体" panose="02010600030101010101" pitchFamily="2" charset="-122"/>
              </a:rPr>
              <a:t>太阳东升西落”，太</a:t>
            </a:r>
            <a:r>
              <a:rPr lang="zh-CN" altLang="en-US" sz="2800" b="1" smtClean="0">
                <a:latin typeface="宋体" panose="02010600030101010101" pitchFamily="2" charset="-122"/>
              </a:rPr>
              <a:t>阳运</a:t>
            </a:r>
            <a:r>
              <a:rPr lang="zh-CN" altLang="en-US" sz="2800" b="1">
                <a:latin typeface="宋体" panose="02010600030101010101" pitchFamily="2" charset="-122"/>
              </a:rPr>
              <a:t>动以</a:t>
            </a:r>
            <a:r>
              <a:rPr lang="en-US" altLang="zh-CN" sz="2800" b="1" smtClean="0">
                <a:latin typeface="宋体" panose="02010600030101010101" pitchFamily="2" charset="-122"/>
              </a:rPr>
              <a:t>_________</a:t>
            </a:r>
            <a:r>
              <a:rPr lang="zh-CN" altLang="en-US" sz="2800" b="1" smtClean="0">
                <a:latin typeface="宋体" panose="02010600030101010101" pitchFamily="2" charset="-122"/>
              </a:rPr>
              <a:t>为</a:t>
            </a:r>
            <a:r>
              <a:rPr lang="zh-CN" altLang="en-US" sz="2800" b="1">
                <a:latin typeface="宋体" panose="02010600030101010101" pitchFamily="2" charset="-122"/>
              </a:rPr>
              <a:t>参照</a:t>
            </a:r>
            <a:r>
              <a:rPr lang="zh-CN" altLang="en-US" sz="2800" b="1" smtClean="0">
                <a:latin typeface="宋体" panose="02010600030101010101" pitchFamily="2" charset="-122"/>
              </a:rPr>
              <a:t>物；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 indent="45720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 smtClean="0">
                <a:latin typeface="Times New Roman" panose="02020603050405020304" pitchFamily="18" charset="0"/>
              </a:rPr>
              <a:t>）“</a:t>
            </a:r>
            <a:r>
              <a:rPr lang="zh-CN" altLang="en-US" sz="2800" b="1">
                <a:latin typeface="Times New Roman" panose="02020603050405020304" pitchFamily="18" charset="0"/>
              </a:rPr>
              <a:t>月亮穿过云层”，月</a:t>
            </a:r>
            <a:r>
              <a:rPr lang="zh-CN" altLang="en-US" sz="2800" b="1" smtClean="0">
                <a:latin typeface="Times New Roman" panose="02020603050405020304" pitchFamily="18" charset="0"/>
              </a:rPr>
              <a:t>亮运</a:t>
            </a:r>
            <a:r>
              <a:rPr lang="zh-CN" altLang="en-US" sz="2800" b="1">
                <a:latin typeface="Times New Roman" panose="02020603050405020304" pitchFamily="18" charset="0"/>
              </a:rPr>
              <a:t>动以</a:t>
            </a:r>
            <a:r>
              <a:rPr lang="en-US" altLang="zh-CN" sz="2800" b="1">
                <a:latin typeface="Times New Roman" panose="02020603050405020304" pitchFamily="18" charset="0"/>
              </a:rPr>
              <a:t>_________</a:t>
            </a:r>
            <a:r>
              <a:rPr lang="zh-CN" altLang="en-US" sz="2800" b="1">
                <a:latin typeface="Times New Roman" panose="02020603050405020304" pitchFamily="18" charset="0"/>
              </a:rPr>
              <a:t>为参照</a:t>
            </a:r>
            <a:r>
              <a:rPr lang="zh-CN" altLang="en-US" sz="2800" b="1" smtClean="0">
                <a:latin typeface="Times New Roman" panose="02020603050405020304" pitchFamily="18" charset="0"/>
              </a:rPr>
              <a:t>物；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indent="457200" eaLnBrk="1" hangingPunct="1">
              <a:lnSpc>
                <a:spcPct val="140000"/>
              </a:lnSpc>
              <a:spcBef>
                <a:spcPts val="0"/>
              </a:spcBef>
              <a:buNone/>
            </a:pPr>
            <a:r>
              <a:rPr kumimoji="0" lang="zh-CN" altLang="en-US" sz="2800" b="1">
                <a:latin typeface="Times New Roman" panose="02020603050405020304" pitchFamily="18" charset="0"/>
              </a:rPr>
              <a:t>（</a:t>
            </a:r>
            <a:r>
              <a:rPr kumimoji="0" lang="en-US" altLang="zh-CN" sz="2800" b="1">
                <a:latin typeface="Times New Roman" panose="02020603050405020304" pitchFamily="18" charset="0"/>
              </a:rPr>
              <a:t>3</a:t>
            </a:r>
            <a:r>
              <a:rPr kumimoji="0" lang="zh-CN" altLang="en-US" sz="2800" b="1">
                <a:latin typeface="Times New Roman" panose="02020603050405020304" pitchFamily="18" charset="0"/>
              </a:rPr>
              <a:t>）乘客静坐在奔驰的列车中</a:t>
            </a:r>
            <a:r>
              <a:rPr kumimoji="0" lang="zh-CN" altLang="en-US" sz="2800" b="1" smtClean="0">
                <a:latin typeface="Times New Roman" panose="02020603050405020304" pitchFamily="18" charset="0"/>
              </a:rPr>
              <a:t>，</a:t>
            </a:r>
            <a:r>
              <a:rPr kumimoji="0" lang="zh-CN" altLang="en-US" sz="2800" b="1">
                <a:latin typeface="Times New Roman" panose="02020603050405020304" pitchFamily="18" charset="0"/>
              </a:rPr>
              <a:t>乘客静</a:t>
            </a:r>
            <a:r>
              <a:rPr kumimoji="0" lang="zh-CN" altLang="en-US" sz="2800" b="1" smtClean="0">
                <a:latin typeface="Times New Roman" panose="02020603050405020304" pitchFamily="18" charset="0"/>
              </a:rPr>
              <a:t>坐是</a:t>
            </a:r>
            <a:r>
              <a:rPr lang="zh-CN" altLang="en-US" sz="2800" b="1" smtClean="0">
                <a:latin typeface="Times New Roman" panose="02020603050405020304" pitchFamily="18" charset="0"/>
              </a:rPr>
              <a:t>以</a:t>
            </a:r>
            <a:r>
              <a:rPr lang="en-US" altLang="zh-CN" sz="2800" b="1">
                <a:latin typeface="Times New Roman" panose="02020603050405020304" pitchFamily="18" charset="0"/>
              </a:rPr>
              <a:t>________</a:t>
            </a:r>
            <a:r>
              <a:rPr lang="zh-CN" altLang="en-US" sz="2800" b="1">
                <a:latin typeface="Times New Roman" panose="02020603050405020304" pitchFamily="18" charset="0"/>
              </a:rPr>
              <a:t>为参照</a:t>
            </a:r>
            <a:r>
              <a:rPr lang="zh-CN" altLang="en-US" sz="2800" b="1" smtClean="0">
                <a:latin typeface="Times New Roman" panose="02020603050405020304" pitchFamily="18" charset="0"/>
              </a:rPr>
              <a:t>物；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37425" y="1790794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地球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35414" y="2969890"/>
            <a:ext cx="124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云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64937" y="4805516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列车</a:t>
            </a:r>
            <a:endParaRPr lang="zh-CN" altLang="en-US" sz="28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21" descr="_______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93185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37" y="1038007"/>
            <a:ext cx="8897245" cy="518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文本框 93186"/>
          <p:cNvSpPr txBox="1">
            <a:spLocks noChangeArrowheads="1"/>
          </p:cNvSpPr>
          <p:nvPr/>
        </p:nvSpPr>
        <p:spPr bwMode="auto">
          <a:xfrm>
            <a:off x="2062303" y="1521044"/>
            <a:ext cx="7021016" cy="17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白在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望天门山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写到“两岸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青山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相对出，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孤帆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一片日边来”这两名优美的诗句，分别是以什么为参照物的？</a:t>
            </a:r>
          </a:p>
        </p:txBody>
      </p:sp>
      <p:pic>
        <p:nvPicPr>
          <p:cNvPr id="51" name="Picture 21" descr="_______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78173" y="3453132"/>
            <a:ext cx="3197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smtClean="0">
                <a:solidFill>
                  <a:srgbClr val="009FB9"/>
                </a:solidFill>
                <a:latin typeface="Times New Roman" panose="02020603050405020304" pitchFamily="18" charset="0"/>
              </a:rPr>
              <a:t>答案：</a:t>
            </a:r>
            <a:r>
              <a:rPr lang="zh-CN" altLang="en-US" sz="28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帆船、太阳</a:t>
            </a:r>
            <a:endParaRPr lang="zh-CN" altLang="en-US" sz="28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2465"/>
          <p:cNvSpPr txBox="1">
            <a:spLocks noChangeArrowheads="1"/>
          </p:cNvSpPr>
          <p:nvPr/>
        </p:nvSpPr>
        <p:spPr bwMode="auto">
          <a:xfrm>
            <a:off x="736656" y="1047360"/>
            <a:ext cx="851217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．观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察图中的小旗，判断船相对岸上楼房的运动状态有哪几种可能？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99558" y="2515509"/>
            <a:ext cx="23622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）静止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99558" y="4268109"/>
            <a:ext cx="264359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）向右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499558" y="3353709"/>
            <a:ext cx="3048000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）向左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16983" y="4904697"/>
            <a:ext cx="3070071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（船速小于风速）</a:t>
            </a:r>
          </a:p>
        </p:txBody>
      </p:sp>
      <p:grpSp>
        <p:nvGrpSpPr>
          <p:cNvPr id="17" name="组合 62471"/>
          <p:cNvGrpSpPr/>
          <p:nvPr/>
        </p:nvGrpSpPr>
        <p:grpSpPr bwMode="auto">
          <a:xfrm>
            <a:off x="5057555" y="2586831"/>
            <a:ext cx="3429000" cy="2971800"/>
            <a:chOff x="2976" y="672"/>
            <a:chExt cx="2160" cy="1872"/>
          </a:xfrm>
        </p:grpSpPr>
        <p:sp>
          <p:nvSpPr>
            <p:cNvPr id="18" name="直接连接符 62472"/>
            <p:cNvSpPr>
              <a:spLocks noChangeShapeType="1"/>
            </p:cNvSpPr>
            <p:nvPr/>
          </p:nvSpPr>
          <p:spPr bwMode="auto">
            <a:xfrm>
              <a:off x="4368" y="1632"/>
              <a:ext cx="76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19" name="直接连接符 62473"/>
            <p:cNvSpPr>
              <a:spLocks noChangeShapeType="1"/>
            </p:cNvSpPr>
            <p:nvPr/>
          </p:nvSpPr>
          <p:spPr bwMode="auto">
            <a:xfrm>
              <a:off x="4368" y="1632"/>
              <a:ext cx="0" cy="9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0" name="直接连接符 62474"/>
            <p:cNvSpPr>
              <a:spLocks noChangeShapeType="1"/>
            </p:cNvSpPr>
            <p:nvPr/>
          </p:nvSpPr>
          <p:spPr bwMode="auto">
            <a:xfrm>
              <a:off x="3024" y="2208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1" name="直接连接符 62475"/>
            <p:cNvSpPr>
              <a:spLocks noChangeShapeType="1"/>
            </p:cNvSpPr>
            <p:nvPr/>
          </p:nvSpPr>
          <p:spPr bwMode="auto">
            <a:xfrm>
              <a:off x="3168" y="2340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2" name="直接连接符 62476"/>
            <p:cNvSpPr>
              <a:spLocks noChangeShapeType="1"/>
            </p:cNvSpPr>
            <p:nvPr/>
          </p:nvSpPr>
          <p:spPr bwMode="auto">
            <a:xfrm>
              <a:off x="3024" y="247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3" name="直接连接符 62477"/>
            <p:cNvSpPr>
              <a:spLocks noChangeShapeType="1"/>
            </p:cNvSpPr>
            <p:nvPr/>
          </p:nvSpPr>
          <p:spPr bwMode="auto">
            <a:xfrm>
              <a:off x="3168" y="2088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4" name="直接连接符 62478"/>
            <p:cNvSpPr>
              <a:spLocks noChangeShapeType="1"/>
            </p:cNvSpPr>
            <p:nvPr/>
          </p:nvSpPr>
          <p:spPr bwMode="auto">
            <a:xfrm>
              <a:off x="2976" y="196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grpSp>
          <p:nvGrpSpPr>
            <p:cNvPr id="25" name="组合 62479"/>
            <p:cNvGrpSpPr/>
            <p:nvPr/>
          </p:nvGrpSpPr>
          <p:grpSpPr bwMode="auto">
            <a:xfrm>
              <a:off x="4560" y="1152"/>
              <a:ext cx="336" cy="480"/>
              <a:chOff x="2256" y="1440"/>
              <a:chExt cx="336" cy="480"/>
            </a:xfrm>
          </p:grpSpPr>
          <p:sp>
            <p:nvSpPr>
              <p:cNvPr id="41" name="直接连接符 62480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2" name="直接连接符 62481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3" name="直接连接符 62482"/>
              <p:cNvSpPr>
                <a:spLocks noChangeShapeType="1"/>
              </p:cNvSpPr>
              <p:nvPr/>
            </p:nvSpPr>
            <p:spPr bwMode="auto">
              <a:xfrm>
                <a:off x="2592" y="144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4" name="直接连接符 62483"/>
              <p:cNvSpPr>
                <a:spLocks noChangeShapeType="1"/>
              </p:cNvSpPr>
              <p:nvPr/>
            </p:nvSpPr>
            <p:spPr bwMode="auto">
              <a:xfrm>
                <a:off x="2256" y="157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5" name="直接连接符 62484"/>
              <p:cNvSpPr>
                <a:spLocks noChangeShapeType="1"/>
              </p:cNvSpPr>
              <p:nvPr/>
            </p:nvSpPr>
            <p:spPr bwMode="auto">
              <a:xfrm>
                <a:off x="2256" y="169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6" name="直接连接符 62485"/>
              <p:cNvSpPr>
                <a:spLocks noChangeShapeType="1"/>
              </p:cNvSpPr>
              <p:nvPr/>
            </p:nvSpPr>
            <p:spPr bwMode="auto">
              <a:xfrm>
                <a:off x="2256" y="181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7" name="直接连接符 62486"/>
              <p:cNvSpPr>
                <a:spLocks noChangeShapeType="1"/>
              </p:cNvSpPr>
              <p:nvPr/>
            </p:nvSpPr>
            <p:spPr bwMode="auto">
              <a:xfrm>
                <a:off x="2424" y="144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26" name="直接连接符 62487"/>
            <p:cNvSpPr>
              <a:spLocks noChangeShapeType="1"/>
            </p:cNvSpPr>
            <p:nvPr/>
          </p:nvSpPr>
          <p:spPr bwMode="auto">
            <a:xfrm>
              <a:off x="4560" y="6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</a:endParaRPr>
            </a:p>
          </p:txBody>
        </p:sp>
        <p:sp>
          <p:nvSpPr>
            <p:cNvPr id="27" name="波形 62488"/>
            <p:cNvSpPr>
              <a:spLocks noChangeArrowheads="1"/>
            </p:cNvSpPr>
            <p:nvPr/>
          </p:nvSpPr>
          <p:spPr bwMode="auto">
            <a:xfrm>
              <a:off x="4560" y="672"/>
              <a:ext cx="240" cy="24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endParaRPr lang="zh-CN" altLang="zh-CN" sz="28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8" name="组合 62489"/>
            <p:cNvGrpSpPr/>
            <p:nvPr/>
          </p:nvGrpSpPr>
          <p:grpSpPr bwMode="auto">
            <a:xfrm>
              <a:off x="3168" y="1344"/>
              <a:ext cx="624" cy="624"/>
              <a:chOff x="3312" y="1344"/>
              <a:chExt cx="624" cy="624"/>
            </a:xfrm>
          </p:grpSpPr>
          <p:sp>
            <p:nvSpPr>
              <p:cNvPr id="36" name="直接连接符 62490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37" name="直接连接符 62491"/>
              <p:cNvSpPr>
                <a:spLocks noChangeShapeType="1"/>
              </p:cNvSpPr>
              <p:nvPr/>
            </p:nvSpPr>
            <p:spPr bwMode="auto">
              <a:xfrm>
                <a:off x="3360" y="134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38" name="波形 62492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240" cy="192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1pPr>
                <a:lvl2pPr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2pPr>
                <a:lvl3pPr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3pPr>
                <a:lvl4pPr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4pPr>
                <a:lvl5pPr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rgbClr val="FF0066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直接连接符 62493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  <p:sp>
            <p:nvSpPr>
              <p:cNvPr id="40" name="直接连接符 62494"/>
              <p:cNvSpPr>
                <a:spLocks noChangeShapeType="1"/>
              </p:cNvSpPr>
              <p:nvPr/>
            </p:nvSpPr>
            <p:spPr bwMode="auto">
              <a:xfrm flipH="1">
                <a:off x="3840" y="182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29" name="矩形 62495"/>
            <p:cNvSpPr>
              <a:spLocks noChangeArrowheads="1"/>
            </p:cNvSpPr>
            <p:nvPr/>
          </p:nvSpPr>
          <p:spPr bwMode="auto">
            <a:xfrm>
              <a:off x="4596" y="1548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矩形 62496"/>
            <p:cNvSpPr>
              <a:spLocks noChangeArrowheads="1"/>
            </p:cNvSpPr>
            <p:nvPr/>
          </p:nvSpPr>
          <p:spPr bwMode="auto">
            <a:xfrm>
              <a:off x="4596" y="1308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矩形 62497"/>
            <p:cNvSpPr>
              <a:spLocks noChangeArrowheads="1"/>
            </p:cNvSpPr>
            <p:nvPr/>
          </p:nvSpPr>
          <p:spPr bwMode="auto">
            <a:xfrm>
              <a:off x="4596" y="117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矩形 62498"/>
            <p:cNvSpPr>
              <a:spLocks noChangeArrowheads="1"/>
            </p:cNvSpPr>
            <p:nvPr/>
          </p:nvSpPr>
          <p:spPr bwMode="auto">
            <a:xfrm>
              <a:off x="4752" y="117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矩形 62499"/>
            <p:cNvSpPr>
              <a:spLocks noChangeArrowheads="1"/>
            </p:cNvSpPr>
            <p:nvPr/>
          </p:nvSpPr>
          <p:spPr bwMode="auto">
            <a:xfrm>
              <a:off x="4752" y="1317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矩形 62500"/>
            <p:cNvSpPr>
              <a:spLocks noChangeArrowheads="1"/>
            </p:cNvSpPr>
            <p:nvPr/>
          </p:nvSpPr>
          <p:spPr bwMode="auto">
            <a:xfrm>
              <a:off x="4752" y="1440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矩形 62501"/>
            <p:cNvSpPr>
              <a:spLocks noChangeArrowheads="1"/>
            </p:cNvSpPr>
            <p:nvPr/>
          </p:nvSpPr>
          <p:spPr bwMode="auto">
            <a:xfrm>
              <a:off x="4752" y="1548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rgbClr val="FF0066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49" name="Picture 21" descr="_______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770" y="3279217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WordArt 17"/>
          <p:cNvSpPr>
            <a:spLocks noChangeArrowheads="1" noChangeShapeType="1" noTextEdit="1"/>
          </p:cNvSpPr>
          <p:nvPr/>
        </p:nvSpPr>
        <p:spPr bwMode="auto">
          <a:xfrm>
            <a:off x="9900391" y="1776235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51" name="矩形 62500"/>
          <p:cNvSpPr>
            <a:spLocks noChangeArrowheads="1"/>
          </p:cNvSpPr>
          <p:nvPr/>
        </p:nvSpPr>
        <p:spPr bwMode="auto">
          <a:xfrm>
            <a:off x="7629305" y="3796506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FF0066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 bwMode="auto">
          <a:xfrm>
            <a:off x="1154613" y="200413"/>
            <a:ext cx="2708590" cy="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rPr>
              <a:t>引 入 新 课</a:t>
            </a:r>
            <a:endParaRPr lang="zh-CN" altLang="en-US" sz="3600" b="1" dirty="0">
              <a:solidFill>
                <a:srgbClr val="009FB9"/>
              </a:solidFill>
              <a:latin typeface="+mj-ea"/>
              <a:ea typeface="+mj-ea"/>
            </a:endParaRPr>
          </a:p>
        </p:txBody>
      </p:sp>
      <p:pic>
        <p:nvPicPr>
          <p:cNvPr id="12" name="图片 3076" descr="星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42"/>
          <a:stretch>
            <a:fillRect/>
          </a:stretch>
        </p:blipFill>
        <p:spPr bwMode="auto">
          <a:xfrm>
            <a:off x="2389971" y="1324664"/>
            <a:ext cx="5946405" cy="41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017588" y="5684608"/>
            <a:ext cx="5287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画家用色彩和形态来描述运动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2739" y="21978"/>
            <a:ext cx="3346936" cy="1003300"/>
            <a:chOff x="402739" y="21978"/>
            <a:chExt cx="3346936" cy="1003300"/>
          </a:xfrm>
        </p:grpSpPr>
        <p:cxnSp>
          <p:nvCxnSpPr>
            <p:cNvPr id="16" name="直接连接符 15"/>
            <p:cNvCxnSpPr/>
            <p:nvPr/>
          </p:nvCxnSpPr>
          <p:spPr bwMode="auto">
            <a:xfrm>
              <a:off x="736656" y="860108"/>
              <a:ext cx="3013019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 descr="标题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39" y="21978"/>
              <a:ext cx="1003300" cy="10033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243165" y="1130101"/>
            <a:ext cx="6863876" cy="4410042"/>
            <a:chOff x="3593246" y="1739763"/>
            <a:chExt cx="6863876" cy="4410042"/>
          </a:xfrm>
        </p:grpSpPr>
        <p:pic>
          <p:nvPicPr>
            <p:cNvPr id="15" name="图片 6151" descr="gg290x1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246" y="2222998"/>
              <a:ext cx="6863876" cy="3926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6154"/>
            <p:cNvSpPr txBox="1">
              <a:spLocks noChangeArrowheads="1"/>
            </p:cNvSpPr>
            <p:nvPr/>
          </p:nvSpPr>
          <p:spPr bwMode="auto">
            <a:xfrm>
              <a:off x="5943031" y="1739763"/>
              <a:ext cx="2164307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/>
                <a:t>高山流水</a:t>
              </a:r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65165" y="5632661"/>
            <a:ext cx="60200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音乐家用旋律和节奏来表现运动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88495" y="1381959"/>
            <a:ext cx="5744954" cy="3798267"/>
            <a:chOff x="3088495" y="1381959"/>
            <a:chExt cx="5744954" cy="3798267"/>
          </a:xfrm>
          <a:solidFill>
            <a:schemeClr val="bg1"/>
          </a:solidFill>
        </p:grpSpPr>
        <p:pic>
          <p:nvPicPr>
            <p:cNvPr id="8" name="图片 7173" descr="P0000051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495" y="1381959"/>
              <a:ext cx="2598814" cy="37982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7174"/>
            <p:cNvSpPr txBox="1">
              <a:spLocks noChangeArrowheads="1"/>
            </p:cNvSpPr>
            <p:nvPr/>
          </p:nvSpPr>
          <p:spPr bwMode="auto">
            <a:xfrm>
              <a:off x="5687309" y="1390846"/>
              <a:ext cx="3146140" cy="37548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早发白帝城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李白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朝辞白帝彩云间，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千里江陵一日还。 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两岸猿声啼不住，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轻舟已过万重山</a:t>
              </a:r>
              <a:r>
                <a:rPr lang="zh-CN" altLang="en-US" sz="2800"/>
                <a:t>。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700295" y="5373255"/>
            <a:ext cx="665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/>
              <a:t>诗人用语言的韵律和意境来赞美运动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200" descr="2209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2" t="2112" r="3622" b="10945"/>
          <a:stretch>
            <a:fillRect/>
          </a:stretch>
        </p:blipFill>
        <p:spPr bwMode="auto">
          <a:xfrm>
            <a:off x="3143251" y="1143001"/>
            <a:ext cx="52562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66989" y="5373689"/>
            <a:ext cx="6480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摄影师用光和影来创造运动的画面</a:t>
            </a:r>
          </a:p>
        </p:txBody>
      </p:sp>
      <p:sp>
        <p:nvSpPr>
          <p:cNvPr id="15" name="WordArt 15"/>
          <p:cNvSpPr>
            <a:spLocks noChangeArrowheads="1" noChangeShapeType="1"/>
          </p:cNvSpPr>
          <p:nvPr/>
        </p:nvSpPr>
        <p:spPr bwMode="auto">
          <a:xfrm>
            <a:off x="1138687" y="2784145"/>
            <a:ext cx="9005977" cy="2089479"/>
          </a:xfrm>
          <a:custGeom>
            <a:avLst/>
            <a:gdLst>
              <a:gd name="connsiteX0" fmla="*/ 0 w 8600527"/>
              <a:gd name="connsiteY0" fmla="*/ 0 h 2100260"/>
              <a:gd name="connsiteX1" fmla="*/ 8600527 w 8600527"/>
              <a:gd name="connsiteY1" fmla="*/ 0 h 2100260"/>
              <a:gd name="connsiteX2" fmla="*/ 8600527 w 8600527"/>
              <a:gd name="connsiteY2" fmla="*/ 2100260 h 2100260"/>
              <a:gd name="connsiteX3" fmla="*/ 0 w 8600527"/>
              <a:gd name="connsiteY3" fmla="*/ 2100260 h 2100260"/>
              <a:gd name="connsiteX4" fmla="*/ 0 w 8600527"/>
              <a:gd name="connsiteY4" fmla="*/ 0 h 2100260"/>
              <a:gd name="connsiteX0-1" fmla="*/ 0 w 8600527"/>
              <a:gd name="connsiteY0-2" fmla="*/ 0 h 2100260"/>
              <a:gd name="connsiteX1-3" fmla="*/ 8600527 w 8600527"/>
              <a:gd name="connsiteY1-4" fmla="*/ 0 h 2100260"/>
              <a:gd name="connsiteX2-5" fmla="*/ 8531516 w 8600527"/>
              <a:gd name="connsiteY2-6" fmla="*/ 1047838 h 2100260"/>
              <a:gd name="connsiteX3-7" fmla="*/ 0 w 8600527"/>
              <a:gd name="connsiteY3-8" fmla="*/ 2100260 h 2100260"/>
              <a:gd name="connsiteX4-9" fmla="*/ 0 w 8600527"/>
              <a:gd name="connsiteY4-10" fmla="*/ 0 h 2100260"/>
              <a:gd name="connsiteX0-11" fmla="*/ 0 w 9204376"/>
              <a:gd name="connsiteY0-12" fmla="*/ 0 h 2100260"/>
              <a:gd name="connsiteX1-13" fmla="*/ 8600527 w 9204376"/>
              <a:gd name="connsiteY1-14" fmla="*/ 0 h 2100260"/>
              <a:gd name="connsiteX2-15" fmla="*/ 9204376 w 9204376"/>
              <a:gd name="connsiteY2-16" fmla="*/ 1220366 h 2100260"/>
              <a:gd name="connsiteX3-17" fmla="*/ 0 w 9204376"/>
              <a:gd name="connsiteY3-18" fmla="*/ 2100260 h 2100260"/>
              <a:gd name="connsiteX4-19" fmla="*/ 0 w 9204376"/>
              <a:gd name="connsiteY4-20" fmla="*/ 0 h 2100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4376" h="2100260">
                <a:moveTo>
                  <a:pt x="0" y="0"/>
                </a:moveTo>
                <a:lnTo>
                  <a:pt x="8600527" y="0"/>
                </a:lnTo>
                <a:lnTo>
                  <a:pt x="9204376" y="1220366"/>
                </a:lnTo>
                <a:lnTo>
                  <a:pt x="0" y="210026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47345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b="1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物理学上用什么来描写物体的运动呢</a:t>
            </a:r>
            <a:r>
              <a:rPr lang="en-US" altLang="zh-CN" sz="3600" b="1">
                <a:solidFill>
                  <a:srgbClr val="CC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en-US" altLang="zh-CN" sz="3600" b="1" dirty="0">
              <a:solidFill>
                <a:srgbClr val="CC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 bwMode="auto">
          <a:xfrm>
            <a:off x="1283657" y="200462"/>
            <a:ext cx="270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rPr>
              <a:t>自 主 探 究</a:t>
            </a:r>
            <a:endParaRPr lang="zh-CN" altLang="en-US" sz="3600" b="1" dirty="0">
              <a:solidFill>
                <a:srgbClr val="009FB9"/>
              </a:solidFill>
              <a:latin typeface="+mj-ea"/>
              <a:ea typeface="+mj-ea"/>
            </a:endParaRPr>
          </a:p>
        </p:txBody>
      </p:sp>
      <p:pic>
        <p:nvPicPr>
          <p:cNvPr id="5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014" y="1063078"/>
            <a:ext cx="6941109" cy="52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133327" y="1394291"/>
            <a:ext cx="4682239" cy="468224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4400"/>
          </a:p>
        </p:txBody>
      </p:sp>
      <p:pic>
        <p:nvPicPr>
          <p:cNvPr id="7" name="Picture 4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025" y="1207540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864" y="1172555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533" y="2863303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063" y="3942803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4238" y="1063078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600" y="4807990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450" y="2718840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125" y="5095328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559" y="2863303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350" y="2215603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750" y="4592090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ST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757" y="5342827"/>
            <a:ext cx="578426" cy="5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地球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576" y="1087063"/>
            <a:ext cx="568787" cy="5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302171" y="4755177"/>
            <a:ext cx="2501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FF00"/>
                </a:solidFill>
              </a:rPr>
              <a:t>运动中的宇宙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2739" y="21978"/>
            <a:ext cx="3346936" cy="1003300"/>
            <a:chOff x="402739" y="21978"/>
            <a:chExt cx="3346936" cy="1003300"/>
          </a:xfrm>
        </p:grpSpPr>
        <p:cxnSp>
          <p:nvCxnSpPr>
            <p:cNvPr id="22" name="直接连接符 21"/>
            <p:cNvCxnSpPr/>
            <p:nvPr/>
          </p:nvCxnSpPr>
          <p:spPr bwMode="auto">
            <a:xfrm>
              <a:off x="736656" y="860108"/>
              <a:ext cx="3013019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图片 22" descr="标题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39" y="21978"/>
              <a:ext cx="1003300" cy="10033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 0.00764 C 0.09714 0.00764 0.18425 0.15833 0.18425 0.34421 C 0.18425 0.52963 0.09714 0.68102 -0.0095 0.68102 C -0.11666 0.68102 -0.20312 0.52963 -0.20312 0.34421 C -0.20312 0.15833 -0.11666 0.00764 -0.0095 0.00764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30884" y="5595310"/>
            <a:ext cx="5970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哈雷彗星每隔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76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年便来访地球一次</a:t>
            </a:r>
          </a:p>
        </p:txBody>
      </p:sp>
      <p:pic>
        <p:nvPicPr>
          <p:cNvPr id="9" name="Picture 13" descr="200609132244371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486" y="1428273"/>
            <a:ext cx="6096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6656" y="496887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喜马拉雅山每</a:t>
            </a:r>
            <a:r>
              <a:rPr lang="zh-C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年都在上升</a:t>
            </a:r>
            <a:endParaRPr lang="en-US" altLang="zh-CN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pic>
        <p:nvPicPr>
          <p:cNvPr id="10" name="图片 9" descr="d7a04d32aba9c0e31b4cffa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71"/>
          <a:stretch>
            <a:fillRect/>
          </a:stretch>
        </p:blipFill>
        <p:spPr bwMode="auto">
          <a:xfrm>
            <a:off x="588510" y="1136490"/>
            <a:ext cx="5105400" cy="35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471c8deecb9cba322df534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935286"/>
            <a:ext cx="4495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WPS 演示</Application>
  <PresentationFormat>自定义</PresentationFormat>
  <Paragraphs>162</Paragraphs>
  <Slides>26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2019-09-18T22:29:52Z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