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ms-office.activeX"/>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activeX/activeX1.xml" ContentType="application/vnd.ms-office.activeX+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notesSlides/notesSlide8.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2"/>
  </p:sldMasterIdLst>
  <p:notesMasterIdLst>
    <p:notesMasterId r:id="rId43"/>
  </p:notesMasterIdLst>
  <p:sldIdLst>
    <p:sldId id="257" r:id="rId3"/>
    <p:sldId id="290" r:id="rId4"/>
    <p:sldId id="301" r:id="rId5"/>
    <p:sldId id="342" r:id="rId6"/>
    <p:sldId id="287" r:id="rId7"/>
    <p:sldId id="283" r:id="rId8"/>
    <p:sldId id="285" r:id="rId9"/>
    <p:sldId id="286" r:id="rId10"/>
    <p:sldId id="288" r:id="rId11"/>
    <p:sldId id="289" r:id="rId12"/>
    <p:sldId id="291" r:id="rId13"/>
    <p:sldId id="292" r:id="rId14"/>
    <p:sldId id="293" r:id="rId15"/>
    <p:sldId id="320" r:id="rId16"/>
    <p:sldId id="321" r:id="rId17"/>
    <p:sldId id="322" r:id="rId18"/>
    <p:sldId id="323" r:id="rId19"/>
    <p:sldId id="300" r:id="rId20"/>
    <p:sldId id="298" r:id="rId21"/>
    <p:sldId id="299" r:id="rId22"/>
    <p:sldId id="297" r:id="rId23"/>
    <p:sldId id="324" r:id="rId24"/>
    <p:sldId id="296" r:id="rId25"/>
    <p:sldId id="325" r:id="rId26"/>
    <p:sldId id="326" r:id="rId27"/>
    <p:sldId id="327" r:id="rId28"/>
    <p:sldId id="295" r:id="rId29"/>
    <p:sldId id="294" r:id="rId30"/>
    <p:sldId id="335" r:id="rId31"/>
    <p:sldId id="336" r:id="rId32"/>
    <p:sldId id="332" r:id="rId33"/>
    <p:sldId id="337" r:id="rId34"/>
    <p:sldId id="334" r:id="rId35"/>
    <p:sldId id="331" r:id="rId36"/>
    <p:sldId id="338" r:id="rId37"/>
    <p:sldId id="339" r:id="rId38"/>
    <p:sldId id="340" r:id="rId39"/>
    <p:sldId id="329" r:id="rId40"/>
    <p:sldId id="333" r:id="rId41"/>
    <p:sldId id="341" r:id="rId42"/>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F38EF"/>
    <a:srgbClr val="00FF00"/>
    <a:srgbClr val="FF0000"/>
    <a:srgbClr val="03B220"/>
    <a:srgbClr val="00B0F0"/>
    <a:srgbClr val="EFB600"/>
    <a:srgbClr val="C00000"/>
    <a:srgbClr val="FFC000"/>
    <a:srgbClr val="7BC143"/>
    <a:srgbClr val="DE5959"/>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p:restoredTop sz="94660"/>
  </p:normalViewPr>
  <p:slideViewPr>
    <p:cSldViewPr snapToGrid="0" showGuides="1">
      <p:cViewPr varScale="1">
        <p:scale>
          <a:sx n="72" d="100"/>
          <a:sy n="72" d="100"/>
        </p:scale>
        <p:origin x="-1350" y="-90"/>
      </p:cViewPr>
      <p:guideLst>
        <p:guide orient="horz" pos="2160"/>
        <p:guide pos="2880"/>
      </p:guideLst>
    </p:cSldViewPr>
  </p:slideViewPr>
  <p:notesTextViewPr>
    <p:cViewPr>
      <p:scale>
        <a:sx n="1" d="1"/>
        <a:sy n="1" d="1"/>
      </p:scale>
      <p:origin x="0" y="0"/>
    </p:cViewPr>
  </p:notesTextViewPr>
  <p:sorterViewPr>
    <p:cViewPr>
      <p:scale>
        <a:sx n="66" d="100"/>
        <a:sy n="66" d="100"/>
      </p:scale>
      <p:origin x="0" y="66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notesMaster" Target="notesMasters/notesMaster1.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15.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2018/5/24 Thursday</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noRot="1" noChangeAspect="1" noTextEdit="1"/>
          </p:cNvSpPr>
          <p:nvPr>
            <p:ph type="sldImg"/>
          </p:nvPr>
        </p:nvSpPr>
        <p:spPr/>
      </p:sp>
      <p:sp>
        <p:nvSpPr>
          <p:cNvPr id="20483" name="Rectangle 3"/>
          <p:cNvSpPr>
            <a:spLocks noGrp="1"/>
          </p:cNvSpPr>
          <p:nvPr>
            <p:ph type="body"/>
          </p:nvPr>
        </p:nvSpPr>
        <p:spPr/>
        <p:txBody>
          <a:bodyPr wrap="square" lIns="91440" tIns="45720" rIns="91440" bIns="45720" anchor="ctr"/>
          <a:lstStyle/>
          <a:p>
            <a:pPr lvl="0"/>
            <a:r>
              <a:rPr lang="zh-CN" altLang="en-US" dirty="0"/>
              <a:t>本资料来自于资源最齐全的２１世纪教育网</a:t>
            </a:r>
            <a:r>
              <a:rPr lang="en-US" altLang="zh-CN" dirty="0"/>
              <a:t>www.21cnjy.com</a:t>
            </a:r>
          </a:p>
        </p:txBody>
      </p:sp>
    </p:spTree>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9698" name="Rectangle 2"/>
          <p:cNvSpPr>
            <a:spLocks noGrp="1" noRot="1" noChangeAspect="1" noTextEdit="1"/>
          </p:cNvSpPr>
          <p:nvPr>
            <p:ph type="sldImg"/>
          </p:nvPr>
        </p:nvSpPr>
        <p:spPr/>
      </p:sp>
      <p:sp>
        <p:nvSpPr>
          <p:cNvPr id="29699" name="Rectangle 3"/>
          <p:cNvSpPr>
            <a:spLocks noGrp="1"/>
          </p:cNvSpPr>
          <p:nvPr>
            <p:ph type="body"/>
          </p:nvPr>
        </p:nvSpPr>
        <p:spPr/>
        <p:txBody>
          <a:bodyPr wrap="square" lIns="91440" tIns="45720" rIns="91440" bIns="45720" anchor="ctr"/>
          <a:lstStyle/>
          <a:p>
            <a:pPr lvl="0"/>
            <a:r>
              <a:rPr lang="zh-CN" altLang="en-US" dirty="0"/>
              <a:t>本资料来自于资源最齐全的２１世纪教育网</a:t>
            </a:r>
            <a:r>
              <a:rPr lang="en-US" altLang="zh-CN" dirty="0"/>
              <a:t>www.21cnjy.com</a:t>
            </a:r>
          </a:p>
        </p:txBody>
      </p:sp>
    </p:spTree>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4818" name="Rectangle 2"/>
          <p:cNvSpPr>
            <a:spLocks noGrp="1" noRot="1" noChangeAspect="1" noTextEdit="1"/>
          </p:cNvSpPr>
          <p:nvPr>
            <p:ph type="sldImg"/>
          </p:nvPr>
        </p:nvSpPr>
        <p:spPr/>
      </p:sp>
      <p:sp>
        <p:nvSpPr>
          <p:cNvPr id="34819" name="Rectangle 3"/>
          <p:cNvSpPr>
            <a:spLocks noGrp="1"/>
          </p:cNvSpPr>
          <p:nvPr>
            <p:ph type="body"/>
          </p:nvPr>
        </p:nvSpPr>
        <p:spPr/>
        <p:txBody>
          <a:bodyPr wrap="square" lIns="91440" tIns="45720" rIns="91440" bIns="45720" anchor="ctr"/>
          <a:lstStyle/>
          <a:p>
            <a:pPr lvl="0"/>
            <a:r>
              <a:rPr lang="zh-CN" altLang="en-US" dirty="0"/>
              <a:t>本资料来自于资源最齐全的２１世纪教育网</a:t>
            </a:r>
            <a:r>
              <a:rPr lang="en-US" altLang="zh-CN" dirty="0"/>
              <a:t>www.21cnjy.com</a:t>
            </a:r>
          </a:p>
        </p:txBody>
      </p:sp>
    </p:spTree>
  </p:cSld>
  <p:clrMapOvr>
    <a:overrideClrMapping bg1="lt1" tx1="dk1" bg2="lt2" tx2="dk2" accent1="accent1" accent2="accent2" accent3="accent3" accent4="accent4" accent5="accent5" accent6="accent6" hlink="hlink" folHlink="folHlink"/>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Rot="1" noChangeAspect="1" noTextEdit="1"/>
          </p:cNvSpPr>
          <p:nvPr>
            <p:ph type="sldImg"/>
          </p:nvPr>
        </p:nvSpPr>
        <p:spPr/>
      </p:sp>
      <p:sp>
        <p:nvSpPr>
          <p:cNvPr id="36867" name="Rectangle 3"/>
          <p:cNvSpPr>
            <a:spLocks noGrp="1"/>
          </p:cNvSpPr>
          <p:nvPr>
            <p:ph type="body"/>
          </p:nvPr>
        </p:nvSpPr>
        <p:spPr/>
        <p:txBody>
          <a:bodyPr wrap="square" lIns="91440" tIns="45720" rIns="91440" bIns="45720" anchor="ctr"/>
          <a:lstStyle/>
          <a:p>
            <a:pPr lvl="0"/>
            <a:r>
              <a:rPr lang="zh-CN" altLang="en-US" dirty="0"/>
              <a:t>本资料来自于资源最齐全的２１世纪教育网</a:t>
            </a:r>
            <a:r>
              <a:rPr lang="en-US" altLang="zh-CN" dirty="0"/>
              <a:t>www.21cnjy.com</a:t>
            </a:r>
          </a:p>
        </p:txBody>
      </p:sp>
    </p:spTree>
  </p:cSld>
  <p:clrMapOvr>
    <a:overrideClrMapping bg1="lt1" tx1="dk1" bg2="lt2" tx2="dk2" accent1="accent1" accent2="accent2" accent3="accent3" accent4="accent4" accent5="accent5" accent6="accent6" hlink="hlink" folHlink="folHlink"/>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8130" name="Rectangle 2"/>
          <p:cNvSpPr>
            <a:spLocks noGrp="1" noRot="1" noChangeAspect="1" noTextEdit="1"/>
          </p:cNvSpPr>
          <p:nvPr>
            <p:ph type="sldImg"/>
          </p:nvPr>
        </p:nvSpPr>
        <p:spPr/>
      </p:sp>
      <p:sp>
        <p:nvSpPr>
          <p:cNvPr id="48131" name="Rectangle 3"/>
          <p:cNvSpPr>
            <a:spLocks noGrp="1"/>
          </p:cNvSpPr>
          <p:nvPr>
            <p:ph type="body"/>
          </p:nvPr>
        </p:nvSpPr>
        <p:spPr/>
        <p:txBody>
          <a:bodyPr wrap="square" lIns="91440" tIns="45720" rIns="91440" bIns="45720" anchor="ctr"/>
          <a:lstStyle/>
          <a:p>
            <a:pPr lvl="0"/>
            <a:r>
              <a:rPr lang="zh-CN" altLang="en-US" dirty="0"/>
              <a:t>本资料来自于资源最齐全的２１世纪教育网</a:t>
            </a:r>
            <a:r>
              <a:rPr lang="en-US" altLang="zh-CN" dirty="0"/>
              <a:t>www.21cnjy.com</a:t>
            </a:r>
          </a:p>
        </p:txBody>
      </p:sp>
    </p:spTree>
  </p:cSld>
  <p:clrMapOvr>
    <a:overrideClrMapping bg1="lt1" tx1="dk1" bg2="lt2" tx2="dk2" accent1="accent1" accent2="accent2" accent3="accent3" accent4="accent4" accent5="accent5" accent6="accent6" hlink="hlink" folHlink="folHlink"/>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60418" name="Rectangle 2"/>
          <p:cNvSpPr>
            <a:spLocks noGrp="1" noRot="1" noChangeAspect="1" noTextEdit="1"/>
          </p:cNvSpPr>
          <p:nvPr>
            <p:ph type="sldImg"/>
          </p:nvPr>
        </p:nvSpPr>
        <p:spPr/>
      </p:sp>
      <p:sp>
        <p:nvSpPr>
          <p:cNvPr id="60419" name="Rectangle 3"/>
          <p:cNvSpPr>
            <a:spLocks noGrp="1"/>
          </p:cNvSpPr>
          <p:nvPr>
            <p:ph type="body"/>
          </p:nvPr>
        </p:nvSpPr>
        <p:spPr/>
        <p:txBody>
          <a:bodyPr wrap="square" lIns="91440" tIns="45720" rIns="91440" bIns="45720" anchor="ctr"/>
          <a:lstStyle/>
          <a:p>
            <a:pPr lvl="0"/>
            <a:r>
              <a:rPr lang="zh-CN" altLang="en-US" dirty="0"/>
              <a:t>本资料来自于资源最齐全的２１世纪教育网</a:t>
            </a:r>
            <a:r>
              <a:rPr lang="en-US" altLang="zh-CN" dirty="0"/>
              <a:t>www.21cnjy.com</a:t>
            </a:r>
          </a:p>
        </p:txBody>
      </p:sp>
    </p:spTree>
  </p:cSld>
  <p:clrMapOvr>
    <a:overrideClrMapping bg1="lt1" tx1="dk1" bg2="lt2" tx2="dk2" accent1="accent1" accent2="accent2" accent3="accent3" accent4="accent4" accent5="accent5" accent6="accent6" hlink="hlink" folHlink="folHlink"/>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幻灯片图像占位符 1"/>
          <p:cNvSpPr>
            <a:spLocks noGrp="1" noRot="1" noChangeAspect="1"/>
          </p:cNvSpPr>
          <p:nvPr>
            <p:ph type="sldImg"/>
          </p:nvPr>
        </p:nvSpPr>
        <p:spPr/>
      </p:sp>
      <p:sp>
        <p:nvSpPr>
          <p:cNvPr id="58370" name="文本占位符 2"/>
          <p:cNvSpPr>
            <a:spLocks noGrp="1"/>
          </p:cNvSpPr>
          <p:nvPr>
            <p:ph type="body"/>
          </p:nvPr>
        </p:nvSpPr>
        <p:spPr/>
        <p:txBody>
          <a:bodyPr wrap="square" lIns="91440" tIns="45720" rIns="91440" bIns="45720" anchor="ctr"/>
          <a:lstStyle/>
          <a:p>
            <a:pPr lvl="0"/>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Rot="1" noChangeAspect="1" noTextEdit="1"/>
          </p:cNvSpPr>
          <p:nvPr>
            <p:ph type="sldImg"/>
          </p:nvPr>
        </p:nvSpPr>
        <p:spPr/>
      </p:sp>
      <p:sp>
        <p:nvSpPr>
          <p:cNvPr id="5123" name="Rectangle 3"/>
          <p:cNvSpPr>
            <a:spLocks noGrp="1"/>
          </p:cNvSpPr>
          <p:nvPr>
            <p:ph type="body"/>
          </p:nvPr>
        </p:nvSpPr>
        <p:spPr/>
        <p:txBody>
          <a:bodyPr wrap="square" lIns="91440" tIns="45720" rIns="91440" bIns="45720" anchor="ctr"/>
          <a:lstStyle/>
          <a:p>
            <a:pPr lvl="0"/>
            <a:r>
              <a:rPr lang="zh-CN" altLang="en-US" dirty="0"/>
              <a:t>本资料来自于资源最齐全的２１世纪教育网</a:t>
            </a:r>
            <a:r>
              <a:rPr lang="en-US" altLang="zh-CN" dirty="0"/>
              <a:t>www.21cnjy.com</a:t>
            </a:r>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pPr lvl="0" eaLnBrk="1" hangingPunct="1"/>
              <a:t>‹#›</a:t>
            </a:fld>
            <a:endParaRPr lang="zh-CN" altLang="en-US"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6" y="365125"/>
            <a:ext cx="1971675"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2"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pPr lvl="0" eaLnBrk="1" hangingPunct="1"/>
              <a:t>‹#›</a:t>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7" name="矩形 6"/>
          <p:cNvSpPr/>
          <p:nvPr/>
        </p:nvSpPr>
        <p:spPr>
          <a:xfrm>
            <a:off x="1387475" y="0"/>
            <a:ext cx="7756525" cy="5492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3075" name="五边形 7"/>
          <p:cNvSpPr/>
          <p:nvPr userDrawn="1"/>
        </p:nvSpPr>
        <p:spPr>
          <a:xfrm rot="5400000">
            <a:off x="7732713" y="393700"/>
            <a:ext cx="1565275" cy="762000"/>
          </a:xfrm>
          <a:prstGeom prst="homePlate">
            <a:avLst>
              <a:gd name="adj" fmla="val 49965"/>
            </a:avLst>
          </a:prstGeom>
          <a:solidFill>
            <a:srgbClr val="000080">
              <a:alpha val="78822"/>
            </a:srgbClr>
          </a:solidFill>
          <a:ln w="9525">
            <a:noFill/>
          </a:ln>
          <a:effectLst>
            <a:outerShdw dist="38100" dir="2699999" algn="tl" rotWithShape="0">
              <a:srgbClr val="000000">
                <a:alpha val="39998"/>
              </a:srgbClr>
            </a:outerShdw>
          </a:effectLst>
        </p:spPr>
        <p:txBody>
          <a:bodyPr rot="10800000" vert="eaVert" anchor="ctr"/>
          <a:lstStyle/>
          <a:p>
            <a:pPr lvl="0" algn="ctr" eaLnBrk="1" hangingPunct="1"/>
            <a:endParaRPr lang="en-US" altLang="zh-CN">
              <a:solidFill>
                <a:srgbClr val="C00000"/>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8242300" y="549275"/>
            <a:ext cx="539750" cy="0"/>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C080D1E0-CD44-4976-8344-9BC6486D4692}" type="datetime1">
              <a:rPr kumimoji="0" lang="zh-CN" altLang="en-US" sz="1700" b="0" i="0" u="none" strike="noStrike" kern="1200" cap="none" spc="0" normalizeH="0" baseline="0" noProof="0">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defRPr/>
              </a:pPr>
              <a:t>2018/5/24 Thursday</a:t>
            </a:fld>
            <a:endParaRPr kumimoji="0" lang="zh-CN" altLang="en-US" sz="17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7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pPr lvl="0" eaLnBrk="1" hangingPunct="1"/>
              <a:t>‹#›</a:t>
            </a:fld>
            <a:endParaRPr lang="zh-CN" altLang="en-US" dirty="0">
              <a:latin typeface="Arial" panose="020B0604020202020204" pitchFamily="34" charset="0"/>
            </a:endParaRPr>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7" name="矩形 6"/>
          <p:cNvSpPr/>
          <p:nvPr/>
        </p:nvSpPr>
        <p:spPr>
          <a:xfrm>
            <a:off x="0" y="2205038"/>
            <a:ext cx="9144000" cy="2816225"/>
          </a:xfrm>
          <a:prstGeom prst="rect">
            <a:avLst/>
          </a:prstGeom>
          <a:solidFill>
            <a:srgbClr val="000000">
              <a:alpha val="60000"/>
            </a:srgbClr>
          </a:solidFill>
          <a:ln>
            <a:noFill/>
          </a:ln>
          <a:effectLst>
            <a:outerShdw blurRad="63500" sx="102000" sy="102000" algn="ctr" rotWithShape="0">
              <a:schemeClr val="bg1">
                <a:alpha val="40000"/>
              </a:schemeClr>
            </a:outerShdw>
          </a:effectLst>
        </p:spPr>
        <p:style>
          <a:lnRef idx="1">
            <a:schemeClr val="dk1"/>
          </a:lnRef>
          <a:fillRef idx="3">
            <a:schemeClr val="dk1"/>
          </a:fillRef>
          <a:effectRef idx="2">
            <a:schemeClr val="dk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8" name="矩形 7"/>
          <p:cNvSpPr/>
          <p:nvPr/>
        </p:nvSpPr>
        <p:spPr>
          <a:xfrm>
            <a:off x="468313" y="1989138"/>
            <a:ext cx="673100" cy="3240088"/>
          </a:xfrm>
          <a:prstGeom prst="rect">
            <a:avLst/>
          </a:prstGeom>
          <a:solidFill>
            <a:srgbClr val="CC0000">
              <a:alpha val="65098"/>
            </a:srgbClr>
          </a:solidFill>
          <a:ln>
            <a:noFill/>
          </a:ln>
          <a:effectLst>
            <a:outerShdw blurRad="63500" sx="102000" sy="102000" algn="ctr" rotWithShape="0">
              <a:schemeClr val="bg1">
                <a:alpha val="40000"/>
              </a:schemeClr>
            </a:outerShdw>
          </a:effectLst>
        </p:spPr>
        <p:style>
          <a:lnRef idx="1">
            <a:schemeClr val="accent2"/>
          </a:lnRef>
          <a:fillRef idx="3">
            <a:schemeClr val="accent2"/>
          </a:fillRef>
          <a:effectRef idx="2">
            <a:schemeClr val="accent2"/>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 name="直角三角形 8"/>
          <p:cNvSpPr/>
          <p:nvPr/>
        </p:nvSpPr>
        <p:spPr>
          <a:xfrm>
            <a:off x="1141413" y="1989138"/>
            <a:ext cx="193675" cy="215900"/>
          </a:xfrm>
          <a:prstGeom prst="rtTriangle">
            <a:avLst/>
          </a:prstGeom>
          <a:solidFill>
            <a:srgbClr val="FF5050">
              <a:alpha val="64706"/>
            </a:srgbClr>
          </a:solidFill>
          <a:ln>
            <a:noFill/>
          </a:ln>
          <a:effectLst>
            <a:outerShdw blurRad="63500" sx="102000" sy="102000" algn="ctr" rotWithShape="0">
              <a:schemeClr val="bg1">
                <a:alpha val="40000"/>
              </a:schemeClr>
            </a:outerShdw>
          </a:effectLst>
        </p:spPr>
        <p:style>
          <a:lnRef idx="1">
            <a:schemeClr val="accent2"/>
          </a:lnRef>
          <a:fillRef idx="3">
            <a:schemeClr val="accent2"/>
          </a:fillRef>
          <a:effectRef idx="2">
            <a:schemeClr val="accent2"/>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0" name="直角三角形 9"/>
          <p:cNvSpPr/>
          <p:nvPr/>
        </p:nvSpPr>
        <p:spPr>
          <a:xfrm flipV="1">
            <a:off x="1141413" y="5021263"/>
            <a:ext cx="193675" cy="207963"/>
          </a:xfrm>
          <a:prstGeom prst="rtTriangle">
            <a:avLst/>
          </a:prstGeom>
          <a:solidFill>
            <a:srgbClr val="FF5050">
              <a:alpha val="64706"/>
            </a:srgbClr>
          </a:solidFill>
          <a:ln>
            <a:noFill/>
          </a:ln>
          <a:effectLst>
            <a:outerShdw blurRad="63500" sx="102000" sy="102000" algn="ctr" rotWithShape="0">
              <a:schemeClr val="bg1">
                <a:alpha val="40000"/>
              </a:schemeClr>
            </a:outerShdw>
          </a:effectLst>
        </p:spPr>
        <p:style>
          <a:lnRef idx="1">
            <a:schemeClr val="accent2"/>
          </a:lnRef>
          <a:fillRef idx="3">
            <a:schemeClr val="accent2"/>
          </a:fillRef>
          <a:effectRef idx="2">
            <a:schemeClr val="accent2"/>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4102" name="Picture 9" descr="C:\Users\user\Desktop\讲师png.png"/>
          <p:cNvPicPr>
            <a:picLocks noChangeAspect="1"/>
          </p:cNvPicPr>
          <p:nvPr userDrawn="1"/>
        </p:nvPicPr>
        <p:blipFill>
          <a:blip r:embed="rId3" cstate="print"/>
          <a:stretch>
            <a:fillRect/>
          </a:stretch>
        </p:blipFill>
        <p:spPr>
          <a:xfrm>
            <a:off x="5430838" y="361950"/>
            <a:ext cx="3713162" cy="6162675"/>
          </a:xfrm>
          <a:prstGeom prst="rect">
            <a:avLst/>
          </a:prstGeom>
          <a:noFill/>
          <a:ln w="9525">
            <a:noFill/>
          </a:ln>
        </p:spPr>
      </p:pic>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C080D1E0-CD44-4976-8344-9BC6486D4692}" type="datetime1">
              <a:rPr kumimoji="0" lang="zh-CN" altLang="en-US" sz="1700" b="0" i="0" u="none" strike="noStrike" kern="1200" cap="none" spc="0" normalizeH="0" baseline="0" noProof="0">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defRPr/>
              </a:pPr>
              <a:t>2018/5/24 Thursday</a:t>
            </a:fld>
            <a:endParaRPr kumimoji="0" lang="zh-CN" altLang="en-US" sz="17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7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pPr lvl="0" eaLnBrk="1" hangingPunct="1"/>
              <a:t>‹#›</a:t>
            </a:fld>
            <a:endParaRPr lang="zh-CN" altLang="en-US" dirty="0">
              <a:latin typeface="Arial" panose="020B0604020202020204" pitchFamily="34" charset="0"/>
            </a:endParaRPr>
          </a:p>
        </p:txBody>
      </p:sp>
    </p:spTree>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43"/>
            <a:ext cx="78867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8"/>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pPr lvl="0" eaLnBrk="1" hangingPunct="1"/>
              <a:t>‹#›</a:t>
            </a:fld>
            <a:endParaRPr lang="zh-CN"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pPr lvl="0" eaLnBrk="1" hangingPunct="1"/>
              <a:t>‹#›</a:t>
            </a:fld>
            <a:endParaRPr lang="zh-CN"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9"/>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2"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2"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pPr lvl="0" eaLnBrk="1" hangingPunct="1"/>
              <a:t>‹#›</a:t>
            </a:fld>
            <a:endParaRPr lang="zh-CN"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pPr lvl="0" eaLnBrk="1" hangingPunct="1"/>
              <a:t>‹#›</a:t>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pPr lvl="0" eaLnBrk="1" hangingPunct="1"/>
              <a:t>‹#›</a:t>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30"/>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pPr lvl="0" eaLnBrk="1" hangingPunct="1"/>
              <a:t>‹#›</a:t>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30"/>
            <a:ext cx="4629150" cy="4873625"/>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2495"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pPr lvl="0" eaLnBrk="1" hangingPunct="1"/>
              <a:t>‹#›</a:t>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pPr lvl="0" eaLnBrk="1" hangingPunct="1"/>
              <a:t>‹#›</a:t>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628650" y="365125"/>
            <a:ext cx="7886700" cy="1325563"/>
          </a:xfrm>
          <a:prstGeom prst="rect">
            <a:avLst/>
          </a:prstGeom>
          <a:noFill/>
          <a:ln w="9525">
            <a:noFill/>
          </a:ln>
        </p:spPr>
        <p:txBody>
          <a:bodyPr anchor="ctr"/>
          <a:lstStyle/>
          <a:p>
            <a:pPr lvl="0"/>
            <a:r>
              <a:rPr lang="zh-CN" altLang="en-US" dirty="0"/>
              <a:t>单击此处编辑母版标题样式</a:t>
            </a:r>
          </a:p>
        </p:txBody>
      </p:sp>
      <p:sp>
        <p:nvSpPr>
          <p:cNvPr id="1027" name="文本占位符 2"/>
          <p:cNvSpPr>
            <a:spLocks noGrp="1"/>
          </p:cNvSpPr>
          <p:nvPr>
            <p:ph type="body" idx="1"/>
          </p:nvPr>
        </p:nvSpPr>
        <p:spPr>
          <a:xfrm>
            <a:off x="628650" y="1825625"/>
            <a:ext cx="7886700" cy="4351338"/>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defRPr>
            </a:lvl1pPr>
          </a:lstStyle>
          <a:p>
            <a:pPr lvl="0" eaLnBrk="1" hangingPunct="1"/>
            <a:fld id="{9A0DB2DC-4C9A-4742-B13C-FB6460FD3503}" type="slidenum">
              <a:rPr lang="zh-CN" altLang="en-US" dirty="0"/>
              <a:pPr lvl="0" eaLnBrk="1" hangingPunct="1"/>
              <a:t>‹#›</a:t>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iming>
    <p:tnLst>
      <p:par>
        <p:cTn id="1" dur="indefinite" restart="never" nodeType="tmRoot"/>
      </p:par>
    </p:tnLst>
  </p:timing>
  <p:hf sldNum="0" hdr="0" ftr="0" dt="0"/>
  <p:txStyles>
    <p:titleStyle>
      <a:lvl1pPr algn="l" defTabSz="912495"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defTabSz="912495"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defTabSz="912495"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defTabSz="912495"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defTabSz="912495"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defTabSz="912495"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defTabSz="912495"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defTabSz="912495"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defTabSz="912495"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7330" indent="-227330" algn="l" defTabSz="912495"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defTabSz="912495"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defTabSz="912495"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defTabSz="912495"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6130" indent="-227330" algn="l" defTabSz="912495"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4" cstate="print"/>
          <a:stretch>
            <a:fillRect/>
          </a:stretch>
        </a:blipFill>
        <a:effectLst/>
      </p:bgPr>
    </p:bg>
    <p:spTree>
      <p:nvGrpSpPr>
        <p:cNvPr id="1" name=""/>
        <p:cNvGrpSpPr/>
        <p:nvPr/>
      </p:nvGrpSpPr>
      <p:grpSpPr>
        <a:xfrm>
          <a:off x="0" y="0"/>
          <a:ext cx="0" cy="0"/>
          <a:chOff x="0" y="0"/>
          <a:chExt cx="0" cy="0"/>
        </a:xfrm>
      </p:grpSpPr>
      <p:sp>
        <p:nvSpPr>
          <p:cNvPr id="2050" name="标题占位符 1"/>
          <p:cNvSpPr>
            <a:spLocks noGrp="1"/>
          </p:cNvSpPr>
          <p:nvPr>
            <p:ph type="title"/>
          </p:nvPr>
        </p:nvSpPr>
        <p:spPr>
          <a:xfrm>
            <a:off x="457200" y="274638"/>
            <a:ext cx="8229600" cy="1143000"/>
          </a:xfrm>
          <a:prstGeom prst="rect">
            <a:avLst/>
          </a:prstGeom>
          <a:noFill/>
          <a:ln w="9525">
            <a:noFill/>
          </a:ln>
        </p:spPr>
        <p:txBody>
          <a:bodyPr lIns="126434" tIns="63217" rIns="126434" bIns="63217" anchor="ctr"/>
          <a:lstStyle/>
          <a:p>
            <a:pPr lvl="0"/>
            <a:r>
              <a:rPr lang="zh-CN" altLang="en-US" dirty="0"/>
              <a:t>单击此处编辑母版标题样式</a:t>
            </a:r>
          </a:p>
        </p:txBody>
      </p:sp>
      <p:sp>
        <p:nvSpPr>
          <p:cNvPr id="2051" name="文本占位符 2"/>
          <p:cNvSpPr>
            <a:spLocks noGrp="1"/>
          </p:cNvSpPr>
          <p:nvPr>
            <p:ph type="body" idx="1"/>
          </p:nvPr>
        </p:nvSpPr>
        <p:spPr>
          <a:xfrm>
            <a:off x="457200" y="1600200"/>
            <a:ext cx="8229600" cy="4525963"/>
          </a:xfrm>
          <a:prstGeom prst="rect">
            <a:avLst/>
          </a:prstGeom>
          <a:noFill/>
          <a:ln w="9525">
            <a:noFill/>
          </a:ln>
        </p:spPr>
        <p:txBody>
          <a:bodyPr lIns="126434" tIns="63217" rIns="126434" bIns="63217"/>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126434" tIns="63217" rIns="126434" bIns="63217" rtlCol="0" anchor="ctr"/>
          <a:lstStyle>
            <a:lvl1pPr algn="l" eaLnBrk="1" fontAlgn="auto" hangingPunct="1">
              <a:spcBef>
                <a:spcPts val="0"/>
              </a:spcBef>
              <a:spcAft>
                <a:spcPts val="0"/>
              </a:spcAft>
              <a:defRPr sz="170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C080D1E0-CD44-4976-8344-9BC6486D4692}" type="datetime1">
              <a:rPr kumimoji="0" lang="zh-CN" altLang="en-US" sz="1700" b="0" i="0" u="none" strike="noStrike" kern="1200" cap="none" spc="0" normalizeH="0" baseline="0" noProof="0">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defRPr/>
              </a:pPr>
              <a:t>2018/5/24 Thursday</a:t>
            </a:fld>
            <a:endParaRPr kumimoji="0" lang="zh-CN" altLang="en-US" sz="17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126434" tIns="63217" rIns="126434" bIns="63217" rtlCol="0" anchor="ctr"/>
          <a:lstStyle>
            <a:lvl1pPr algn="ctr" eaLnBrk="1" fontAlgn="auto" hangingPunct="1">
              <a:spcBef>
                <a:spcPts val="0"/>
              </a:spcBef>
              <a:spcAft>
                <a:spcPts val="0"/>
              </a:spcAft>
              <a:defRPr sz="1700">
                <a:solidFill>
                  <a:schemeClr val="tx1">
                    <a:tint val="75000"/>
                  </a:schemeClr>
                </a:solidFill>
                <a:latin typeface="+mn-lt"/>
                <a:ea typeface="+mn-ea"/>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7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126434" tIns="63217" rIns="126434" bIns="63217" numCol="1" anchor="ctr" anchorCtr="0" compatLnSpc="1"/>
          <a:lstStyle>
            <a:lvl1pPr algn="r">
              <a:defRPr sz="1600">
                <a:solidFill>
                  <a:srgbClr val="898989"/>
                </a:solidFill>
                <a:latin typeface="Calibri" panose="020F0502020204030204" pitchFamily="34" charset="0"/>
              </a:defRPr>
            </a:lvl1pPr>
          </a:lstStyle>
          <a:p>
            <a:pPr lvl="0" eaLnBrk="1" hangingPunct="1"/>
            <a:fld id="{9A0DB2DC-4C9A-4742-B13C-FB6460FD3503}" type="slidenum">
              <a:rPr lang="zh-CN" altLang="en-US" dirty="0"/>
              <a:pPr lvl="0" eaLnBrk="1" hangingPunct="1"/>
              <a:t>‹#›</a:t>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Lst>
  <p:timing>
    <p:tnLst>
      <p:par>
        <p:cTn id="1" dur="indefinite" restart="never" nodeType="tmRoot"/>
      </p:par>
    </p:tnLst>
  </p:timing>
  <p:hf sldNum="0" hdr="0" ftr="0" dt="0"/>
  <p:txStyles>
    <p:titleStyle>
      <a:lvl1pPr algn="ctr" defTabSz="1263650" rtl="0" eaLnBrk="0" fontAlgn="base" hangingPunct="0">
        <a:spcBef>
          <a:spcPct val="0"/>
        </a:spcBef>
        <a:spcAft>
          <a:spcPct val="0"/>
        </a:spcAft>
        <a:defRPr sz="6000" kern="1200">
          <a:solidFill>
            <a:schemeClr val="tx1"/>
          </a:solidFill>
          <a:latin typeface="+mj-lt"/>
          <a:ea typeface="+mj-ea"/>
          <a:cs typeface="+mj-cs"/>
        </a:defRPr>
      </a:lvl1pPr>
      <a:lvl2pPr algn="ctr" defTabSz="1263650" rtl="0" eaLnBrk="0" fontAlgn="base" hangingPunct="0">
        <a:spcBef>
          <a:spcPct val="0"/>
        </a:spcBef>
        <a:spcAft>
          <a:spcPct val="0"/>
        </a:spcAft>
        <a:defRPr sz="6000">
          <a:solidFill>
            <a:schemeClr val="tx1"/>
          </a:solidFill>
          <a:latin typeface="Calibri" panose="020F0502020204030204" pitchFamily="34" charset="0"/>
          <a:ea typeface="宋体" panose="02010600030101010101" pitchFamily="2" charset="-122"/>
        </a:defRPr>
      </a:lvl2pPr>
      <a:lvl3pPr algn="ctr" defTabSz="1263650" rtl="0" eaLnBrk="0" fontAlgn="base" hangingPunct="0">
        <a:spcBef>
          <a:spcPct val="0"/>
        </a:spcBef>
        <a:spcAft>
          <a:spcPct val="0"/>
        </a:spcAft>
        <a:defRPr sz="6000">
          <a:solidFill>
            <a:schemeClr val="tx1"/>
          </a:solidFill>
          <a:latin typeface="Calibri" panose="020F0502020204030204" pitchFamily="34" charset="0"/>
          <a:ea typeface="宋体" panose="02010600030101010101" pitchFamily="2" charset="-122"/>
        </a:defRPr>
      </a:lvl3pPr>
      <a:lvl4pPr algn="ctr" defTabSz="1263650" rtl="0" eaLnBrk="0" fontAlgn="base" hangingPunct="0">
        <a:spcBef>
          <a:spcPct val="0"/>
        </a:spcBef>
        <a:spcAft>
          <a:spcPct val="0"/>
        </a:spcAft>
        <a:defRPr sz="6000">
          <a:solidFill>
            <a:schemeClr val="tx1"/>
          </a:solidFill>
          <a:latin typeface="Calibri" panose="020F0502020204030204" pitchFamily="34" charset="0"/>
          <a:ea typeface="宋体" panose="02010600030101010101" pitchFamily="2" charset="-122"/>
        </a:defRPr>
      </a:lvl4pPr>
      <a:lvl5pPr algn="ctr" defTabSz="1263650" rtl="0" eaLnBrk="0" fontAlgn="base" hangingPunct="0">
        <a:spcBef>
          <a:spcPct val="0"/>
        </a:spcBef>
        <a:spcAft>
          <a:spcPct val="0"/>
        </a:spcAft>
        <a:defRPr sz="6000">
          <a:solidFill>
            <a:schemeClr val="tx1"/>
          </a:solidFill>
          <a:latin typeface="Calibri" panose="020F0502020204030204" pitchFamily="34" charset="0"/>
          <a:ea typeface="宋体" panose="02010600030101010101" pitchFamily="2" charset="-122"/>
        </a:defRPr>
      </a:lvl5pPr>
      <a:lvl6pPr marL="457200" algn="ctr" defTabSz="1263650" rtl="0" fontAlgn="base">
        <a:spcBef>
          <a:spcPct val="0"/>
        </a:spcBef>
        <a:spcAft>
          <a:spcPct val="0"/>
        </a:spcAft>
        <a:defRPr sz="6000">
          <a:solidFill>
            <a:schemeClr val="tx1"/>
          </a:solidFill>
          <a:latin typeface="Calibri" panose="020F0502020204030204" pitchFamily="34" charset="0"/>
          <a:ea typeface="宋体" panose="02010600030101010101" pitchFamily="2" charset="-122"/>
        </a:defRPr>
      </a:lvl6pPr>
      <a:lvl7pPr marL="914400" algn="ctr" defTabSz="1263650" rtl="0" fontAlgn="base">
        <a:spcBef>
          <a:spcPct val="0"/>
        </a:spcBef>
        <a:spcAft>
          <a:spcPct val="0"/>
        </a:spcAft>
        <a:defRPr sz="6000">
          <a:solidFill>
            <a:schemeClr val="tx1"/>
          </a:solidFill>
          <a:latin typeface="Calibri" panose="020F0502020204030204" pitchFamily="34" charset="0"/>
          <a:ea typeface="宋体" panose="02010600030101010101" pitchFamily="2" charset="-122"/>
        </a:defRPr>
      </a:lvl7pPr>
      <a:lvl8pPr marL="1371600" algn="ctr" defTabSz="1263650" rtl="0" fontAlgn="base">
        <a:spcBef>
          <a:spcPct val="0"/>
        </a:spcBef>
        <a:spcAft>
          <a:spcPct val="0"/>
        </a:spcAft>
        <a:defRPr sz="6000">
          <a:solidFill>
            <a:schemeClr val="tx1"/>
          </a:solidFill>
          <a:latin typeface="Calibri" panose="020F0502020204030204" pitchFamily="34" charset="0"/>
          <a:ea typeface="宋体" panose="02010600030101010101" pitchFamily="2" charset="-122"/>
        </a:defRPr>
      </a:lvl8pPr>
      <a:lvl9pPr marL="1828800" algn="ctr" defTabSz="1263650" rtl="0" fontAlgn="base">
        <a:spcBef>
          <a:spcPct val="0"/>
        </a:spcBef>
        <a:spcAft>
          <a:spcPct val="0"/>
        </a:spcAft>
        <a:defRPr sz="6000">
          <a:solidFill>
            <a:schemeClr val="tx1"/>
          </a:solidFill>
          <a:latin typeface="Calibri" panose="020F0502020204030204" pitchFamily="34" charset="0"/>
          <a:ea typeface="宋体" panose="02010600030101010101" pitchFamily="2" charset="-122"/>
        </a:defRPr>
      </a:lvl9pPr>
    </p:titleStyle>
    <p:bodyStyle>
      <a:lvl1pPr marL="473075" indent="-473075" algn="l" defTabSz="1263650" rtl="0" eaLnBrk="0" fontAlgn="base" hangingPunct="0">
        <a:spcBef>
          <a:spcPct val="20000"/>
        </a:spcBef>
        <a:spcAft>
          <a:spcPct val="0"/>
        </a:spcAft>
        <a:buFont typeface="Arial" panose="020B0604020202020204" pitchFamily="34" charset="0"/>
        <a:buChar char="•"/>
        <a:defRPr sz="4300" kern="1200">
          <a:solidFill>
            <a:schemeClr val="tx1"/>
          </a:solidFill>
          <a:latin typeface="+mn-lt"/>
          <a:ea typeface="+mn-ea"/>
          <a:cs typeface="+mn-cs"/>
        </a:defRPr>
      </a:lvl1pPr>
      <a:lvl2pPr marL="1025525" indent="-393700" algn="l" defTabSz="1263650" rtl="0" eaLnBrk="0" fontAlgn="base" hangingPunct="0">
        <a:spcBef>
          <a:spcPct val="20000"/>
        </a:spcBef>
        <a:spcAft>
          <a:spcPct val="0"/>
        </a:spcAft>
        <a:buFont typeface="Arial" panose="020B0604020202020204" pitchFamily="34" charset="0"/>
        <a:buChar char="–"/>
        <a:defRPr sz="3800" kern="1200">
          <a:solidFill>
            <a:schemeClr val="tx1"/>
          </a:solidFill>
          <a:latin typeface="+mn-lt"/>
          <a:ea typeface="+mn-ea"/>
          <a:cs typeface="+mn-cs"/>
        </a:defRPr>
      </a:lvl2pPr>
      <a:lvl3pPr marL="1579880" indent="-316230" algn="l" defTabSz="126365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3pPr>
      <a:lvl4pPr marL="2211705" indent="-316230" algn="l" defTabSz="1263650" rtl="0" eaLnBrk="0" fontAlgn="base" hangingPunct="0">
        <a:spcBef>
          <a:spcPct val="20000"/>
        </a:spcBef>
        <a:spcAft>
          <a:spcPct val="0"/>
        </a:spcAft>
        <a:buFont typeface="Arial" panose="020B0604020202020204" pitchFamily="34" charset="0"/>
        <a:buChar char="–"/>
        <a:defRPr sz="2700" kern="1200">
          <a:solidFill>
            <a:schemeClr val="tx1"/>
          </a:solidFill>
          <a:latin typeface="+mn-lt"/>
          <a:ea typeface="+mn-ea"/>
          <a:cs typeface="+mn-cs"/>
        </a:defRPr>
      </a:lvl4pPr>
      <a:lvl5pPr marL="2843530" indent="-316230" algn="l" defTabSz="1263650" rtl="0" eaLnBrk="0" fontAlgn="base" hangingPunct="0">
        <a:spcBef>
          <a:spcPct val="20000"/>
        </a:spcBef>
        <a:spcAft>
          <a:spcPct val="0"/>
        </a:spcAft>
        <a:buFont typeface="Arial" panose="020B0604020202020204" pitchFamily="34" charset="0"/>
        <a:buChar char="»"/>
        <a:defRPr sz="2700" kern="1200">
          <a:solidFill>
            <a:schemeClr val="tx1"/>
          </a:solidFill>
          <a:latin typeface="+mn-lt"/>
          <a:ea typeface="+mn-ea"/>
          <a:cs typeface="+mn-cs"/>
        </a:defRPr>
      </a:lvl5pPr>
      <a:lvl6pPr marL="3475990" indent="-316230" algn="l" defTabSz="126365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07815" indent="-316230" algn="l" defTabSz="126365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739640" indent="-316230" algn="l" defTabSz="126365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371465" indent="-316230" algn="l" defTabSz="126365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p:bodyStyle>
    <p:otherStyle>
      <a:defPPr>
        <a:defRPr lang="zh-CN"/>
      </a:defPPr>
      <a:lvl1pPr marL="0" algn="l" defTabSz="1263650" rtl="0" eaLnBrk="1" latinLnBrk="0" hangingPunct="1">
        <a:defRPr sz="2500" kern="1200">
          <a:solidFill>
            <a:schemeClr val="tx1"/>
          </a:solidFill>
          <a:latin typeface="+mn-lt"/>
          <a:ea typeface="+mn-ea"/>
          <a:cs typeface="+mn-cs"/>
        </a:defRPr>
      </a:lvl1pPr>
      <a:lvl2pPr marL="631825" algn="l" defTabSz="1263650" rtl="0" eaLnBrk="1" latinLnBrk="0" hangingPunct="1">
        <a:defRPr sz="2500" kern="1200">
          <a:solidFill>
            <a:schemeClr val="tx1"/>
          </a:solidFill>
          <a:latin typeface="+mn-lt"/>
          <a:ea typeface="+mn-ea"/>
          <a:cs typeface="+mn-cs"/>
        </a:defRPr>
      </a:lvl2pPr>
      <a:lvl3pPr marL="1263650" algn="l" defTabSz="1263650" rtl="0" eaLnBrk="1" latinLnBrk="0" hangingPunct="1">
        <a:defRPr sz="2500" kern="1200">
          <a:solidFill>
            <a:schemeClr val="tx1"/>
          </a:solidFill>
          <a:latin typeface="+mn-lt"/>
          <a:ea typeface="+mn-ea"/>
          <a:cs typeface="+mn-cs"/>
        </a:defRPr>
      </a:lvl3pPr>
      <a:lvl4pPr marL="1896110" algn="l" defTabSz="1263650" rtl="0" eaLnBrk="1" latinLnBrk="0" hangingPunct="1">
        <a:defRPr sz="2500" kern="1200">
          <a:solidFill>
            <a:schemeClr val="tx1"/>
          </a:solidFill>
          <a:latin typeface="+mn-lt"/>
          <a:ea typeface="+mn-ea"/>
          <a:cs typeface="+mn-cs"/>
        </a:defRPr>
      </a:lvl4pPr>
      <a:lvl5pPr marL="2527935" algn="l" defTabSz="1263650" rtl="0" eaLnBrk="1" latinLnBrk="0" hangingPunct="1">
        <a:defRPr sz="2500" kern="1200">
          <a:solidFill>
            <a:schemeClr val="tx1"/>
          </a:solidFill>
          <a:latin typeface="+mn-lt"/>
          <a:ea typeface="+mn-ea"/>
          <a:cs typeface="+mn-cs"/>
        </a:defRPr>
      </a:lvl5pPr>
      <a:lvl6pPr marL="3159760" algn="l" defTabSz="1263650" rtl="0" eaLnBrk="1" latinLnBrk="0" hangingPunct="1">
        <a:defRPr sz="2500" kern="1200">
          <a:solidFill>
            <a:schemeClr val="tx1"/>
          </a:solidFill>
          <a:latin typeface="+mn-lt"/>
          <a:ea typeface="+mn-ea"/>
          <a:cs typeface="+mn-cs"/>
        </a:defRPr>
      </a:lvl6pPr>
      <a:lvl7pPr marL="3791585" algn="l" defTabSz="1263650" rtl="0" eaLnBrk="1" latinLnBrk="0" hangingPunct="1">
        <a:defRPr sz="2500" kern="1200">
          <a:solidFill>
            <a:schemeClr val="tx1"/>
          </a:solidFill>
          <a:latin typeface="+mn-lt"/>
          <a:ea typeface="+mn-ea"/>
          <a:cs typeface="+mn-cs"/>
        </a:defRPr>
      </a:lvl7pPr>
      <a:lvl8pPr marL="4424045" algn="l" defTabSz="1263650" rtl="0" eaLnBrk="1" latinLnBrk="0" hangingPunct="1">
        <a:defRPr sz="2500" kern="1200">
          <a:solidFill>
            <a:schemeClr val="tx1"/>
          </a:solidFill>
          <a:latin typeface="+mn-lt"/>
          <a:ea typeface="+mn-ea"/>
          <a:cs typeface="+mn-cs"/>
        </a:defRPr>
      </a:lvl8pPr>
      <a:lvl9pPr marL="5055870" algn="l" defTabSz="1263650" rtl="0" eaLnBrk="1" latinLnBrk="0" hangingPunct="1">
        <a:defRPr sz="2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3.png"/><Relationship Id="rId7" Type="http://schemas.microsoft.com/office/2007/relationships/media" Target="file:///E:\&#24352;&#21326;&#20891;\&#20065;&#26449;&#25945;&#24072;&#25945;&#23398;&#20449;&#24687;&#21270;&#24212;&#29992;&#31454;&#36187;\&#27969;&#20307;&#21387;&#24378;\&#28404;&#31572;&#28404;&#31572;_138210.mp3" TargetMode="External"/><Relationship Id="rId2" Type="http://schemas.openxmlformats.org/officeDocument/2006/relationships/slideLayout" Target="../slideLayouts/slideLayout1.xml"/><Relationship Id="rId1" Type="http://schemas.openxmlformats.org/officeDocument/2006/relationships/audio" Target="file:///F:\2018&#19978;&#20256;&#36164;&#26009;\&#27969;&#20307;&#21387;&#24378;&#19982;&#27969;&#33487;&#30340;&#20851;&#31995;\&#28404;&#31572;&#28404;&#31572;_138210.mp3" TargetMode="Externa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video" Target="file:///H:\&#27969;&#20307;&#21387;&#24378;\&#27969;&#20307;&#21387;&#24378;\1.wmv" TargetMode="External"/><Relationship Id="rId6" Type="http://schemas.openxmlformats.org/officeDocument/2006/relationships/hyperlink" Target="&#21521;&#32440;&#33337;&#20013;&#38388;&#23556;&#27700;.wmv" TargetMode="External"/><Relationship Id="rId5" Type="http://schemas.openxmlformats.org/officeDocument/2006/relationships/image" Target="../media/image13.jpeg"/><Relationship Id="rId4" Type="http://schemas.microsoft.com/office/2007/relationships/media" Target="file:///H:\&#27969;&#20307;&#21387;&#24378;\&#27969;&#20307;&#21387;&#24378;\1.wmv"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hyperlink" Target="&#33337;.swf" TargetMode="External"/><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control" Target="../activeX/activeX1.xml"/><Relationship Id="rId1" Type="http://schemas.openxmlformats.org/officeDocument/2006/relationships/vmlDrawing" Target="../drawings/vmlDrawing1.vml"/><Relationship Id="rId4" Type="http://schemas.openxmlformats.org/officeDocument/2006/relationships/notesSlide" Target="../notesSlides/notesSlide2.xml"/></Relationships>
</file>

<file path=ppt/slides/_rels/slide2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39134;&#26426;&#26426;&#32764;&#21319;&#21147;2.flv" TargetMode="External"/><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hyperlink" Target="&#26426;&#32764;.SWF" TargetMode="External"/><Relationship Id="rId4" Type="http://schemas.openxmlformats.org/officeDocument/2006/relationships/image" Target="../media/image18.jpeg"/></Relationships>
</file>

<file path=ppt/slides/_rels/slide3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36275;&#29699;&#39321;&#34121;&#29699;&#38598;&#38182;._clip.flv" TargetMode="External"/><Relationship Id="rId1" Type="http://schemas.openxmlformats.org/officeDocument/2006/relationships/slideLayout" Target="../slideLayouts/slideLayout1.xml"/><Relationship Id="rId6" Type="http://schemas.openxmlformats.org/officeDocument/2006/relationships/hyperlink" Target="&#23454;&#25293;&#24656;&#24598;&#40857;&#21367;&#39118;&#65288;&#36317;&#31163;100&#31859;&#65289;..flv" TargetMode="External"/><Relationship Id="rId5" Type="http://schemas.openxmlformats.org/officeDocument/2006/relationships/image" Target="../media/image21.jpeg"/><Relationship Id="rId4" Type="http://schemas.openxmlformats.org/officeDocument/2006/relationships/hyperlink" Target="&#22825;&#30343;&#26143;&#21495;&#27700;&#32764;&#33337;.flv"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2.xml"/><Relationship Id="rId1" Type="http://schemas.openxmlformats.org/officeDocument/2006/relationships/audio" Target="file:///F:\2018&#19978;&#20256;&#36164;&#26009;\&#27969;&#20307;&#21387;&#24378;&#19982;&#27969;&#33487;&#30340;&#20851;&#31995;\&#23506;&#40493;&#25103;&#27700;%20MP3%20&#20013;&#22269;&#21476;&#20856;&#38899;&#20048;.mp3" TargetMode="External"/><Relationship Id="rId6" Type="http://schemas.openxmlformats.org/officeDocument/2006/relationships/image" Target="../media/image5.png"/><Relationship Id="rId5" Type="http://schemas.microsoft.com/office/2007/relationships/media" Target="file:///E:\&#24352;&#21326;&#20891;\&#20065;&#26449;&#25945;&#24072;&#25945;&#23398;&#20449;&#24687;&#21270;&#24212;&#29992;&#31454;&#36187;\&#27969;&#20307;&#21387;&#24378;\&#23506;&#40493;&#25103;&#27700;%20MP3%20&#20013;&#22269;&#21476;&#20856;&#38899;&#20048;.mp3" TargetMode="External"/></Relationships>
</file>

<file path=ppt/slides/_rels/slide35.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25.gif"/><Relationship Id="rId4" Type="http://schemas.openxmlformats.org/officeDocument/2006/relationships/image" Target="../media/image24.jpe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88" y="1930400"/>
            <a:ext cx="9144000" cy="2484438"/>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 name="矩形 5"/>
          <p:cNvSpPr/>
          <p:nvPr/>
        </p:nvSpPr>
        <p:spPr>
          <a:xfrm>
            <a:off x="0" y="4524375"/>
            <a:ext cx="9144000" cy="53975"/>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7" name="矩形 6"/>
          <p:cNvSpPr/>
          <p:nvPr/>
        </p:nvSpPr>
        <p:spPr>
          <a:xfrm>
            <a:off x="0" y="1779588"/>
            <a:ext cx="9144000" cy="53975"/>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126" name="TextBox 50"/>
          <p:cNvSpPr txBox="1"/>
          <p:nvPr/>
        </p:nvSpPr>
        <p:spPr>
          <a:xfrm>
            <a:off x="165100" y="1021080"/>
            <a:ext cx="8888730" cy="460375"/>
          </a:xfrm>
          <a:prstGeom prst="rect">
            <a:avLst/>
          </a:prstGeom>
          <a:noFill/>
          <a:ln w="9525">
            <a:noFill/>
          </a:ln>
        </p:spPr>
        <p:txBody>
          <a:bodyPr wrap="square">
            <a:spAutoFit/>
          </a:bodyPr>
          <a:lstStyle/>
          <a:p>
            <a:r>
              <a:rPr lang="zh-CN" altLang="en-US" sz="2400" b="1" dirty="0">
                <a:latin typeface="微软雅黑" panose="020B0503020204020204" pitchFamily="34" charset="-122"/>
                <a:ea typeface="微软雅黑" panose="020B0503020204020204" pitchFamily="34" charset="-122"/>
              </a:rPr>
              <a:t>沪科版八年级全一册第八单元第四课  流体压强与流速的关系</a:t>
            </a:r>
            <a:endParaRPr lang="en-US" altLang="zh-CN" sz="2400" b="1" dirty="0">
              <a:latin typeface="微软雅黑" panose="020B0503020204020204" pitchFamily="34" charset="-122"/>
              <a:ea typeface="微软雅黑" panose="020B0503020204020204" pitchFamily="34" charset="-122"/>
            </a:endParaRPr>
          </a:p>
        </p:txBody>
      </p:sp>
      <p:sp>
        <p:nvSpPr>
          <p:cNvPr id="5127" name="Text Box 56"/>
          <p:cNvSpPr txBox="1"/>
          <p:nvPr/>
        </p:nvSpPr>
        <p:spPr>
          <a:xfrm>
            <a:off x="360363" y="6202363"/>
            <a:ext cx="2468562" cy="369887"/>
          </a:xfrm>
          <a:prstGeom prst="rect">
            <a:avLst/>
          </a:prstGeom>
          <a:noFill/>
          <a:ln w="9525">
            <a:noFill/>
          </a:ln>
        </p:spPr>
        <p:txBody>
          <a:bodyPr>
            <a:spAutoFit/>
          </a:bodyPr>
          <a:lstStyle/>
          <a:p>
            <a:pPr algn="ctr" eaLnBrk="0" hangingPunct="0">
              <a:spcBef>
                <a:spcPct val="50000"/>
              </a:spcBef>
            </a:pPr>
            <a:r>
              <a:rPr lang="zh-CN" altLang="en-US" b="1" dirty="0">
                <a:latin typeface="微软雅黑" panose="020B0503020204020204" pitchFamily="34" charset="-122"/>
                <a:ea typeface="微软雅黑" panose="020B0503020204020204" pitchFamily="34" charset="-122"/>
              </a:rPr>
              <a:t> </a:t>
            </a:r>
          </a:p>
        </p:txBody>
      </p:sp>
      <p:pic>
        <p:nvPicPr>
          <p:cNvPr id="5128" name="Picture 52" descr="water"/>
          <p:cNvPicPr>
            <a:picLocks noChangeAspect="1"/>
          </p:cNvPicPr>
          <p:nvPr/>
        </p:nvPicPr>
        <p:blipFill>
          <a:blip r:embed="rId3" cstate="print"/>
          <a:srcRect l="22409" t="16374" b="27486"/>
          <a:stretch>
            <a:fillRect/>
          </a:stretch>
        </p:blipFill>
        <p:spPr>
          <a:xfrm rot="786797">
            <a:off x="7083425" y="-233362"/>
            <a:ext cx="1906588" cy="1573212"/>
          </a:xfrm>
          <a:prstGeom prst="rect">
            <a:avLst/>
          </a:prstGeom>
          <a:noFill/>
          <a:ln w="9525">
            <a:noFill/>
          </a:ln>
        </p:spPr>
      </p:pic>
      <p:pic>
        <p:nvPicPr>
          <p:cNvPr id="5131" name="Picture 52" descr="water"/>
          <p:cNvPicPr>
            <a:picLocks noChangeAspect="1"/>
          </p:cNvPicPr>
          <p:nvPr/>
        </p:nvPicPr>
        <p:blipFill>
          <a:blip r:embed="rId4" cstate="print"/>
          <a:srcRect l="22409" t="16374" b="27486"/>
          <a:stretch>
            <a:fillRect/>
          </a:stretch>
        </p:blipFill>
        <p:spPr>
          <a:xfrm>
            <a:off x="598488" y="4524375"/>
            <a:ext cx="952500" cy="785813"/>
          </a:xfrm>
          <a:prstGeom prst="rect">
            <a:avLst/>
          </a:prstGeom>
          <a:noFill/>
          <a:ln w="9525">
            <a:noFill/>
          </a:ln>
        </p:spPr>
      </p:pic>
      <p:sp>
        <p:nvSpPr>
          <p:cNvPr id="5132" name="TextBox 50"/>
          <p:cNvSpPr txBox="1"/>
          <p:nvPr/>
        </p:nvSpPr>
        <p:spPr>
          <a:xfrm>
            <a:off x="424070" y="2849962"/>
            <a:ext cx="8136834" cy="769441"/>
          </a:xfrm>
          <a:prstGeom prst="rect">
            <a:avLst/>
          </a:prstGeom>
          <a:noFill/>
          <a:ln w="9525">
            <a:noFill/>
          </a:ln>
        </p:spPr>
        <p:txBody>
          <a:bodyPr wrap="square">
            <a:spAutoFit/>
          </a:bodyPr>
          <a:lstStyle/>
          <a:p>
            <a:pPr algn="ctr"/>
            <a:r>
              <a:rPr lang="zh-CN" altLang="en-US" sz="4400" b="1" dirty="0" smtClean="0">
                <a:latin typeface="微软雅黑" panose="020B0503020204020204" pitchFamily="34" charset="-122"/>
                <a:ea typeface="微软雅黑" panose="020B0503020204020204" pitchFamily="34" charset="-122"/>
              </a:rPr>
              <a:t>第</a:t>
            </a:r>
            <a:r>
              <a:rPr lang="zh-CN" altLang="en-US" sz="4400" b="1" dirty="0" smtClean="0">
                <a:latin typeface="微软雅黑" panose="020B0503020204020204" pitchFamily="34" charset="-122"/>
                <a:ea typeface="微软雅黑" panose="020B0503020204020204" pitchFamily="34" charset="-122"/>
              </a:rPr>
              <a:t>四节  </a:t>
            </a:r>
            <a:r>
              <a:rPr lang="zh-CN" altLang="en-US" sz="4400" b="1" dirty="0" smtClean="0">
                <a:latin typeface="微软雅黑" panose="020B0503020204020204" pitchFamily="34" charset="-122"/>
                <a:ea typeface="微软雅黑" panose="020B0503020204020204" pitchFamily="34" charset="-122"/>
                <a:sym typeface="+mn-ea"/>
              </a:rPr>
              <a:t>流</a:t>
            </a:r>
            <a:r>
              <a:rPr lang="zh-CN" altLang="en-US" sz="4400" b="1" dirty="0">
                <a:latin typeface="微软雅黑" panose="020B0503020204020204" pitchFamily="34" charset="-122"/>
                <a:ea typeface="微软雅黑" panose="020B0503020204020204" pitchFamily="34" charset="-122"/>
                <a:sym typeface="+mn-ea"/>
              </a:rPr>
              <a:t>体压强与流速的关系</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pic>
        <p:nvPicPr>
          <p:cNvPr id="3" name="滴答滴答_138210">
            <a:hlinkClick r:id="" action="ppaction://media"/>
          </p:cNvPr>
          <p:cNvPicPr/>
          <p:nvPr>
            <a:audioFile r:link="rId1"/>
            <p:extLst>
              <p:ext uri="{DAA4B4D4-6D71-4841-9C94-3DE7FCFB9230}">
                <p14:media xmlns="" xmlns:p14="http://schemas.microsoft.com/office/powerpoint/2010/main" r:link="rId7"/>
              </p:ext>
            </p:extLst>
          </p:nvPr>
        </p:nvPicPr>
        <p:blipFill>
          <a:blip r:embed="rId8" cstate="print"/>
          <a:stretch>
            <a:fillRect/>
          </a:stretch>
        </p:blipFill>
        <p:spPr>
          <a:xfrm>
            <a:off x="7970520" y="6080760"/>
            <a:ext cx="619125" cy="6191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additive="base">
                                        <p:cTn id="6" dur="23184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1">
                  <p:stCondLst>
                    <p:cond delay="indefinite"/>
                  </p:stCondLst>
                  <p:endCondLst>
                    <p:cond evt="onNext" delay="0">
                      <p:tgtEl>
                        <p:sldTgt/>
                      </p:tgtEl>
                    </p:cond>
                    <p:cond evt="onPrev" delay="0">
                      <p:tgtEl>
                        <p:sldTgt/>
                      </p:tgtEl>
                    </p:cond>
                    <p:cond evt="onStopAudio" delay="0">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9144000" cy="5191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 name="矩形 1"/>
          <p:cNvSpPr/>
          <p:nvPr/>
        </p:nvSpPr>
        <p:spPr>
          <a:xfrm>
            <a:off x="0" y="6321425"/>
            <a:ext cx="9144000" cy="5635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48" name="TextBox 27"/>
          <p:cNvSpPr txBox="1"/>
          <p:nvPr/>
        </p:nvSpPr>
        <p:spPr>
          <a:xfrm>
            <a:off x="96838" y="65088"/>
            <a:ext cx="4633912" cy="398780"/>
          </a:xfrm>
          <a:prstGeom prst="rect">
            <a:avLst/>
          </a:prstGeom>
          <a:noFill/>
          <a:ln w="9525">
            <a:noFill/>
          </a:ln>
        </p:spPr>
        <p:txBody>
          <a:bodyPr>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sym typeface="+mn-ea"/>
              </a:rPr>
              <a:t>流体压强与流速的关系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149" name="文本框 5"/>
          <p:cNvSpPr txBox="1"/>
          <p:nvPr/>
        </p:nvSpPr>
        <p:spPr>
          <a:xfrm>
            <a:off x="5586730" y="104775"/>
            <a:ext cx="3449320" cy="306705"/>
          </a:xfrm>
          <a:prstGeom prst="rect">
            <a:avLst/>
          </a:prstGeom>
          <a:noFill/>
          <a:ln w="9525">
            <a:noFill/>
          </a:ln>
        </p:spPr>
        <p:txBody>
          <a:bodyPr wrap="square">
            <a:spAutoFit/>
          </a:bodyPr>
          <a:lstStyle/>
          <a:p>
            <a:r>
              <a:rPr lang="zh-CN" altLang="en-US" sz="1400">
                <a:solidFill>
                  <a:schemeClr val="bg1"/>
                </a:solidFill>
                <a:latin typeface="微软雅黑" panose="020B0503020204020204" pitchFamily="34" charset="-122"/>
                <a:ea typeface="微软雅黑" panose="020B0503020204020204" pitchFamily="34" charset="-122"/>
              </a:rPr>
              <a:t>沪科版八年级全一册</a:t>
            </a:r>
            <a:r>
              <a:rPr lang="zh-CN" altLang="en-US" sz="1400" dirty="0">
                <a:solidFill>
                  <a:schemeClr val="bg1"/>
                </a:solidFill>
                <a:latin typeface="微软雅黑" panose="020B0503020204020204" pitchFamily="34" charset="-122"/>
                <a:ea typeface="微软雅黑" panose="020B0503020204020204" pitchFamily="34" charset="-122"/>
              </a:rPr>
              <a:t>第八章</a:t>
            </a:r>
            <a:r>
              <a:rPr lang="zh-CN" altLang="en-US" sz="1400">
                <a:solidFill>
                  <a:schemeClr val="bg1"/>
                </a:solidFill>
                <a:latin typeface="微软雅黑" panose="020B0503020204020204" pitchFamily="34" charset="-122"/>
                <a:ea typeface="微软雅黑" panose="020B0503020204020204" pitchFamily="34" charset="-122"/>
              </a:rPr>
              <a:t>第四课</a:t>
            </a:r>
            <a:r>
              <a:rPr lang="zh-CN" altLang="en-US" sz="1400" dirty="0">
                <a:solidFill>
                  <a:schemeClr val="bg1"/>
                </a:solidFill>
                <a:latin typeface="微软雅黑" panose="020B0503020204020204" pitchFamily="34" charset="-122"/>
                <a:ea typeface="微软雅黑" panose="020B0503020204020204" pitchFamily="34" charset="-122"/>
              </a:rPr>
              <a:t> </a:t>
            </a:r>
          </a:p>
        </p:txBody>
      </p:sp>
      <p:sp>
        <p:nvSpPr>
          <p:cNvPr id="8" name="矩形 7"/>
          <p:cNvSpPr/>
          <p:nvPr/>
        </p:nvSpPr>
        <p:spPr>
          <a:xfrm flipV="1">
            <a:off x="0" y="563563"/>
            <a:ext cx="9144000" cy="3651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2290" name="Rectangle 2"/>
          <p:cNvSpPr>
            <a:spLocks noGrp="1"/>
          </p:cNvSpPr>
          <p:nvPr>
            <p:ph type="title"/>
          </p:nvPr>
        </p:nvSpPr>
        <p:spPr>
          <a:xfrm>
            <a:off x="2518410" y="710565"/>
            <a:ext cx="3423920" cy="1143000"/>
          </a:xfrm>
        </p:spPr>
        <p:txBody>
          <a:bodyPr wrap="square" lIns="91440" tIns="45720" rIns="91440" bIns="45720" anchor="ctr"/>
          <a:lstStyle/>
          <a:p>
            <a:pPr eaLnBrk="1" hangingPunct="1"/>
            <a:r>
              <a:rPr lang="zh-CN" altLang="en-US" sz="4000" smtClean="0">
                <a:solidFill>
                  <a:schemeClr val="tx1"/>
                </a:solidFill>
                <a:ea typeface="华文行楷" panose="02010800040101010101" pitchFamily="2" charset="-122"/>
              </a:rPr>
              <a:t>科学探究活动</a:t>
            </a:r>
            <a:endParaRPr lang="zh-CN" altLang="en-US" sz="4000" dirty="0">
              <a:solidFill>
                <a:schemeClr val="tx1"/>
              </a:solidFill>
              <a:ea typeface="华文行楷" panose="02010800040101010101" pitchFamily="2" charset="-122"/>
            </a:endParaRPr>
          </a:p>
        </p:txBody>
      </p:sp>
      <p:sp>
        <p:nvSpPr>
          <p:cNvPr id="12291" name="Rectangle 3"/>
          <p:cNvSpPr>
            <a:spLocks noGrp="1"/>
          </p:cNvSpPr>
          <p:nvPr>
            <p:ph type="body" idx="1"/>
          </p:nvPr>
        </p:nvSpPr>
        <p:spPr>
          <a:xfrm>
            <a:off x="0" y="1058208"/>
            <a:ext cx="9499600" cy="1676400"/>
          </a:xfrm>
        </p:spPr>
        <p:txBody>
          <a:bodyPr wrap="square" lIns="91440" tIns="45720" rIns="91440" bIns="45720" anchor="t"/>
          <a:lstStyle/>
          <a:p>
            <a:pPr eaLnBrk="1" hangingPunct="1">
              <a:lnSpc>
                <a:spcPct val="90000"/>
              </a:lnSpc>
            </a:pPr>
            <a:endParaRPr lang="en-US" altLang="zh-CN" smtClean="0"/>
          </a:p>
          <a:p>
            <a:pPr eaLnBrk="1" hangingPunct="1">
              <a:lnSpc>
                <a:spcPct val="90000"/>
              </a:lnSpc>
            </a:pPr>
            <a:r>
              <a:rPr lang="zh-CN" altLang="en-US" sz="3200" smtClean="0"/>
              <a:t>（</a:t>
            </a:r>
            <a:r>
              <a:rPr lang="en-US" altLang="zh-CN" sz="3200" smtClean="0"/>
              <a:t>1</a:t>
            </a:r>
            <a:r>
              <a:rPr lang="zh-CN" altLang="en-US" sz="3200" smtClean="0"/>
              <a:t>）</a:t>
            </a:r>
            <a:r>
              <a:rPr lang="zh-CN" altLang="en-US" sz="3200" b="1" smtClean="0"/>
              <a:t>提出问题：</a:t>
            </a:r>
            <a:r>
              <a:rPr lang="zh-CN" altLang="en-US" sz="3200" b="1" smtClean="0">
                <a:solidFill>
                  <a:srgbClr val="FF0066"/>
                </a:solidFill>
              </a:rPr>
              <a:t>流体压强与流速有什么关系</a:t>
            </a:r>
            <a:r>
              <a:rPr lang="zh-CN" altLang="en-US" sz="3600" b="1" smtClean="0">
                <a:solidFill>
                  <a:srgbClr val="FF0066"/>
                </a:solidFill>
              </a:rPr>
              <a:t>？</a:t>
            </a:r>
            <a:endParaRPr lang="zh-CN" altLang="en-US" sz="3600" b="1" dirty="0">
              <a:solidFill>
                <a:srgbClr val="FF0066"/>
              </a:solidFill>
            </a:endParaRPr>
          </a:p>
        </p:txBody>
      </p:sp>
      <p:sp>
        <p:nvSpPr>
          <p:cNvPr id="12292" name="TextBox 5"/>
          <p:cNvSpPr txBox="1"/>
          <p:nvPr/>
        </p:nvSpPr>
        <p:spPr>
          <a:xfrm>
            <a:off x="381000" y="3101340"/>
            <a:ext cx="8763000" cy="530225"/>
          </a:xfrm>
          <a:prstGeom prst="rect">
            <a:avLst/>
          </a:prstGeom>
          <a:noFill/>
          <a:ln w="9525">
            <a:noFill/>
          </a:ln>
        </p:spPr>
        <p:txBody>
          <a:bodyPr anchor="t">
            <a:spAutoFit/>
          </a:bodyPr>
          <a:lstStyle/>
          <a:p>
            <a:pPr>
              <a:lnSpc>
                <a:spcPct val="90000"/>
              </a:lnSpc>
            </a:pPr>
            <a:r>
              <a:rPr lang="zh-CN" altLang="en-US" sz="3200" dirty="0">
                <a:latin typeface="Arial" panose="020B0604020202020204" pitchFamily="34" charset="0"/>
                <a:ea typeface="宋体" panose="02010600030101010101" pitchFamily="2" charset="-122"/>
              </a:rPr>
              <a:t>猜想①：</a:t>
            </a:r>
            <a:r>
              <a:rPr lang="zh-CN" altLang="en-US" sz="3200" dirty="0">
                <a:solidFill>
                  <a:srgbClr val="FF0066"/>
                </a:solidFill>
                <a:latin typeface="Arial" panose="020B0604020202020204" pitchFamily="34" charset="0"/>
                <a:ea typeface="宋体" panose="02010600030101010101" pitchFamily="2" charset="-122"/>
              </a:rPr>
              <a:t>液体和气体流动越快，它的压强越大。</a:t>
            </a:r>
          </a:p>
        </p:txBody>
      </p:sp>
      <p:sp>
        <p:nvSpPr>
          <p:cNvPr id="12294" name="TextBox 7"/>
          <p:cNvSpPr txBox="1"/>
          <p:nvPr/>
        </p:nvSpPr>
        <p:spPr>
          <a:xfrm>
            <a:off x="457200" y="4077970"/>
            <a:ext cx="8610600" cy="530225"/>
          </a:xfrm>
          <a:prstGeom prst="rect">
            <a:avLst/>
          </a:prstGeom>
          <a:noFill/>
          <a:ln w="9525">
            <a:noFill/>
          </a:ln>
        </p:spPr>
        <p:txBody>
          <a:bodyPr anchor="t">
            <a:spAutoFit/>
          </a:bodyPr>
          <a:lstStyle/>
          <a:p>
            <a:pPr>
              <a:lnSpc>
                <a:spcPct val="90000"/>
              </a:lnSpc>
            </a:pPr>
            <a:r>
              <a:rPr lang="zh-CN" altLang="en-US" sz="3200" dirty="0">
                <a:latin typeface="Arial" panose="020B0604020202020204" pitchFamily="34" charset="0"/>
                <a:ea typeface="宋体" panose="02010600030101010101" pitchFamily="2" charset="-122"/>
              </a:rPr>
              <a:t>猜想②：</a:t>
            </a:r>
            <a:r>
              <a:rPr lang="zh-CN" altLang="en-US" sz="3200" dirty="0">
                <a:solidFill>
                  <a:srgbClr val="FF0066"/>
                </a:solidFill>
                <a:latin typeface="Arial" panose="020B0604020202020204" pitchFamily="34" charset="0"/>
                <a:ea typeface="宋体" panose="02010600030101010101" pitchFamily="2" charset="-122"/>
              </a:rPr>
              <a:t>液体和气体流动越快，它的压强越小。</a:t>
            </a:r>
          </a:p>
        </p:txBody>
      </p:sp>
      <p:sp>
        <p:nvSpPr>
          <p:cNvPr id="12295" name="Text Box 7"/>
          <p:cNvSpPr txBox="1"/>
          <p:nvPr/>
        </p:nvSpPr>
        <p:spPr>
          <a:xfrm>
            <a:off x="614680" y="4873625"/>
            <a:ext cx="5578475" cy="579438"/>
          </a:xfrm>
          <a:prstGeom prst="rect">
            <a:avLst/>
          </a:prstGeom>
          <a:noFill/>
          <a:ln w="9525">
            <a:noFill/>
          </a:ln>
        </p:spPr>
        <p:txBody>
          <a:bodyPr anchor="t">
            <a:spAutoFit/>
          </a:bodyPr>
          <a:lstStyle/>
          <a:p>
            <a:r>
              <a:rPr lang="zh-CN" altLang="en-US" sz="3200" dirty="0">
                <a:latin typeface="Arial" panose="020B0604020202020204" pitchFamily="34" charset="0"/>
                <a:ea typeface="宋体" panose="02010600030101010101" pitchFamily="2" charset="-122"/>
              </a:rPr>
              <a:t>猜想③：</a:t>
            </a:r>
            <a:r>
              <a:rPr lang="zh-CN" altLang="en-US" sz="3200" dirty="0">
                <a:solidFill>
                  <a:srgbClr val="FF0066"/>
                </a:solidFill>
                <a:latin typeface="Arial" panose="020B0604020202020204" pitchFamily="34" charset="0"/>
                <a:ea typeface="宋体" panose="02010600030101010101" pitchFamily="2" charset="-122"/>
              </a:rPr>
              <a:t>流体压强与流速无关</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292"/>
                                        </p:tgtEl>
                                        <p:attrNameLst>
                                          <p:attrName>style.visibility</p:attrName>
                                        </p:attrNameLst>
                                      </p:cBhvr>
                                      <p:to>
                                        <p:strVal val="visible"/>
                                      </p:to>
                                    </p:set>
                                    <p:anim calcmode="lin" valueType="num">
                                      <p:cBhvr additive="base">
                                        <p:cTn id="7" dur="500" fill="hold"/>
                                        <p:tgtEl>
                                          <p:spTgt spid="12292"/>
                                        </p:tgtEl>
                                        <p:attrNameLst>
                                          <p:attrName>ppt_x</p:attrName>
                                        </p:attrNameLst>
                                      </p:cBhvr>
                                      <p:tavLst>
                                        <p:tav tm="0">
                                          <p:val>
                                            <p:strVal val="0-#ppt_w/2"/>
                                          </p:val>
                                        </p:tav>
                                        <p:tav tm="100000">
                                          <p:val>
                                            <p:strVal val="#ppt_x"/>
                                          </p:val>
                                        </p:tav>
                                      </p:tavLst>
                                    </p:anim>
                                    <p:anim calcmode="lin" valueType="num">
                                      <p:cBhvr additive="base">
                                        <p:cTn id="8" dur="500" fill="hold"/>
                                        <p:tgtEl>
                                          <p:spTgt spid="1229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2294"/>
                                        </p:tgtEl>
                                        <p:attrNameLst>
                                          <p:attrName>style.visibility</p:attrName>
                                        </p:attrNameLst>
                                      </p:cBhvr>
                                      <p:to>
                                        <p:strVal val="visible"/>
                                      </p:to>
                                    </p:set>
                                    <p:anim calcmode="lin" valueType="num">
                                      <p:cBhvr additive="base">
                                        <p:cTn id="13" dur="500" fill="hold"/>
                                        <p:tgtEl>
                                          <p:spTgt spid="12294"/>
                                        </p:tgtEl>
                                        <p:attrNameLst>
                                          <p:attrName>ppt_x</p:attrName>
                                        </p:attrNameLst>
                                      </p:cBhvr>
                                      <p:tavLst>
                                        <p:tav tm="0">
                                          <p:val>
                                            <p:strVal val="1+#ppt_w/2"/>
                                          </p:val>
                                        </p:tav>
                                        <p:tav tm="100000">
                                          <p:val>
                                            <p:strVal val="#ppt_x"/>
                                          </p:val>
                                        </p:tav>
                                      </p:tavLst>
                                    </p:anim>
                                    <p:anim calcmode="lin" valueType="num">
                                      <p:cBhvr additive="base">
                                        <p:cTn id="14" dur="500" fill="hold"/>
                                        <p:tgtEl>
                                          <p:spTgt spid="1229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2295"/>
                                        </p:tgtEl>
                                        <p:attrNameLst>
                                          <p:attrName>style.visibility</p:attrName>
                                        </p:attrNameLst>
                                      </p:cBhvr>
                                      <p:to>
                                        <p:strVal val="visible"/>
                                      </p:to>
                                    </p:set>
                                    <p:anim calcmode="lin" valueType="num">
                                      <p:cBhvr additive="base">
                                        <p:cTn id="19" dur="500" fill="hold"/>
                                        <p:tgtEl>
                                          <p:spTgt spid="12295"/>
                                        </p:tgtEl>
                                        <p:attrNameLst>
                                          <p:attrName>ppt_x</p:attrName>
                                        </p:attrNameLst>
                                      </p:cBhvr>
                                      <p:tavLst>
                                        <p:tav tm="0">
                                          <p:val>
                                            <p:strVal val="1+#ppt_w/2"/>
                                          </p:val>
                                        </p:tav>
                                        <p:tav tm="100000">
                                          <p:val>
                                            <p:strVal val="#ppt_x"/>
                                          </p:val>
                                        </p:tav>
                                      </p:tavLst>
                                    </p:anim>
                                    <p:anim calcmode="lin" valueType="num">
                                      <p:cBhvr additive="base">
                                        <p:cTn id="20" dur="500" fill="hold"/>
                                        <p:tgtEl>
                                          <p:spTgt spid="1229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p:bldP spid="12294" grpId="0"/>
      <p:bldP spid="1229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AutoShape 15"/>
          <p:cNvSpPr/>
          <p:nvPr/>
        </p:nvSpPr>
        <p:spPr>
          <a:xfrm>
            <a:off x="829310" y="3762375"/>
            <a:ext cx="2635250" cy="111760"/>
          </a:xfrm>
          <a:prstGeom prst="roundRect">
            <a:avLst>
              <a:gd name="adj" fmla="val 16667"/>
            </a:avLst>
          </a:prstGeom>
          <a:solidFill>
            <a:srgbClr val="DDDDDD"/>
          </a:solidFill>
          <a:ln w="9525" cap="flat" cmpd="sng">
            <a:solidFill>
              <a:schemeClr val="tx1"/>
            </a:solidFill>
            <a:prstDash val="solid"/>
            <a:round/>
            <a:headEnd type="none" w="med" len="med"/>
            <a:tailEnd type="none" w="med" len="med"/>
          </a:ln>
        </p:spPr>
        <p:txBody>
          <a:bodyPr wrap="none" anchor="ctr"/>
          <a:lstStyle/>
          <a:p>
            <a:pPr>
              <a:spcBef>
                <a:spcPct val="50000"/>
              </a:spcBef>
            </a:pPr>
            <a:endParaRPr lang="zh-CN" altLang="en-US" sz="4400" b="0" dirty="0">
              <a:latin typeface="Times New Roman" panose="02020603050405020304" pitchFamily="18" charset="0"/>
              <a:ea typeface="隶书" panose="02010509060101010101" pitchFamily="49" charset="-122"/>
            </a:endParaRPr>
          </a:p>
        </p:txBody>
      </p:sp>
      <p:sp>
        <p:nvSpPr>
          <p:cNvPr id="4" name="矩形 3"/>
          <p:cNvSpPr/>
          <p:nvPr/>
        </p:nvSpPr>
        <p:spPr>
          <a:xfrm>
            <a:off x="0" y="0"/>
            <a:ext cx="9144000" cy="5191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 name="矩形 1"/>
          <p:cNvSpPr/>
          <p:nvPr/>
        </p:nvSpPr>
        <p:spPr>
          <a:xfrm>
            <a:off x="0" y="6321425"/>
            <a:ext cx="9144000" cy="5635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48" name="TextBox 27"/>
          <p:cNvSpPr txBox="1"/>
          <p:nvPr/>
        </p:nvSpPr>
        <p:spPr>
          <a:xfrm>
            <a:off x="96838" y="65088"/>
            <a:ext cx="4633912" cy="398780"/>
          </a:xfrm>
          <a:prstGeom prst="rect">
            <a:avLst/>
          </a:prstGeom>
          <a:noFill/>
          <a:ln w="9525">
            <a:noFill/>
          </a:ln>
        </p:spPr>
        <p:txBody>
          <a:bodyPr>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sym typeface="+mn-ea"/>
              </a:rPr>
              <a:t>流体压强与流速的关系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149" name="文本框 5"/>
          <p:cNvSpPr txBox="1"/>
          <p:nvPr/>
        </p:nvSpPr>
        <p:spPr>
          <a:xfrm>
            <a:off x="5586730" y="104775"/>
            <a:ext cx="3449320" cy="306705"/>
          </a:xfrm>
          <a:prstGeom prst="rect">
            <a:avLst/>
          </a:prstGeom>
          <a:noFill/>
          <a:ln w="9525">
            <a:noFill/>
          </a:ln>
        </p:spPr>
        <p:txBody>
          <a:bodyPr wrap="square">
            <a:spAutoFit/>
          </a:bodyPr>
          <a:lstStyle/>
          <a:p>
            <a:r>
              <a:rPr lang="zh-CN" altLang="en-US" sz="1400">
                <a:solidFill>
                  <a:schemeClr val="bg1"/>
                </a:solidFill>
                <a:latin typeface="微软雅黑" panose="020B0503020204020204" pitchFamily="34" charset="-122"/>
                <a:ea typeface="微软雅黑" panose="020B0503020204020204" pitchFamily="34" charset="-122"/>
              </a:rPr>
              <a:t>沪科版八年级全一册</a:t>
            </a:r>
            <a:r>
              <a:rPr lang="zh-CN" altLang="en-US" sz="1400" dirty="0">
                <a:solidFill>
                  <a:schemeClr val="bg1"/>
                </a:solidFill>
                <a:latin typeface="微软雅黑" panose="020B0503020204020204" pitchFamily="34" charset="-122"/>
                <a:ea typeface="微软雅黑" panose="020B0503020204020204" pitchFamily="34" charset="-122"/>
              </a:rPr>
              <a:t>第八章</a:t>
            </a:r>
            <a:r>
              <a:rPr lang="zh-CN" altLang="en-US" sz="1400">
                <a:solidFill>
                  <a:schemeClr val="bg1"/>
                </a:solidFill>
                <a:latin typeface="微软雅黑" panose="020B0503020204020204" pitchFamily="34" charset="-122"/>
                <a:ea typeface="微软雅黑" panose="020B0503020204020204" pitchFamily="34" charset="-122"/>
              </a:rPr>
              <a:t>第四课</a:t>
            </a:r>
            <a:r>
              <a:rPr lang="zh-CN" altLang="en-US" sz="1400" dirty="0">
                <a:solidFill>
                  <a:schemeClr val="bg1"/>
                </a:solidFill>
                <a:latin typeface="微软雅黑" panose="020B0503020204020204" pitchFamily="34" charset="-122"/>
                <a:ea typeface="微软雅黑" panose="020B0503020204020204" pitchFamily="34" charset="-122"/>
              </a:rPr>
              <a:t> </a:t>
            </a:r>
          </a:p>
        </p:txBody>
      </p:sp>
      <p:sp>
        <p:nvSpPr>
          <p:cNvPr id="8" name="矩形 7"/>
          <p:cNvSpPr/>
          <p:nvPr/>
        </p:nvSpPr>
        <p:spPr>
          <a:xfrm flipV="1">
            <a:off x="0" y="563563"/>
            <a:ext cx="9144000" cy="3651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AutoShape 11"/>
          <p:cNvSpPr/>
          <p:nvPr/>
        </p:nvSpPr>
        <p:spPr>
          <a:xfrm>
            <a:off x="829310" y="3762375"/>
            <a:ext cx="951865" cy="132715"/>
          </a:xfrm>
          <a:prstGeom prst="rightArrow">
            <a:avLst>
              <a:gd name="adj1" fmla="val 50000"/>
              <a:gd name="adj2" fmla="val 136816"/>
            </a:avLst>
          </a:prstGeom>
          <a:solidFill>
            <a:srgbClr val="00FF00"/>
          </a:solidFill>
          <a:ln w="9525" cap="flat" cmpd="sng">
            <a:solidFill>
              <a:schemeClr val="tx1"/>
            </a:solidFill>
            <a:prstDash val="solid"/>
            <a:miter/>
            <a:headEnd type="none" w="med" len="med"/>
            <a:tailEnd type="none" w="med" len="med"/>
          </a:ln>
        </p:spPr>
        <p:txBody>
          <a:bodyPr wrap="none" anchor="ctr"/>
          <a:lstStyle/>
          <a:p>
            <a:pPr>
              <a:spcBef>
                <a:spcPct val="50000"/>
              </a:spcBef>
            </a:pPr>
            <a:endParaRPr lang="zh-CN" altLang="en-US" sz="4400" b="0" dirty="0">
              <a:latin typeface="Times New Roman" panose="02020603050405020304" pitchFamily="18" charset="0"/>
              <a:ea typeface="隶书" panose="02010509060101010101" pitchFamily="49" charset="-122"/>
            </a:endParaRPr>
          </a:p>
        </p:txBody>
      </p:sp>
      <p:grpSp>
        <p:nvGrpSpPr>
          <p:cNvPr id="15362" name="Group 3"/>
          <p:cNvGrpSpPr/>
          <p:nvPr/>
        </p:nvGrpSpPr>
        <p:grpSpPr>
          <a:xfrm>
            <a:off x="3476625" y="3549015"/>
            <a:ext cx="439420" cy="2630805"/>
            <a:chOff x="0" y="0"/>
            <a:chExt cx="288" cy="2256"/>
          </a:xfrm>
        </p:grpSpPr>
        <p:sp>
          <p:nvSpPr>
            <p:cNvPr id="15363" name="Rectangle 9"/>
            <p:cNvSpPr/>
            <p:nvPr/>
          </p:nvSpPr>
          <p:spPr>
            <a:xfrm>
              <a:off x="0" y="768"/>
              <a:ext cx="288" cy="1488"/>
            </a:xfrm>
            <a:prstGeom prst="rect">
              <a:avLst/>
            </a:prstGeom>
            <a:solidFill>
              <a:schemeClr val="bg1"/>
            </a:solidFill>
            <a:ln w="9525" cap="flat" cmpd="sng">
              <a:solidFill>
                <a:schemeClr val="tx1"/>
              </a:solidFill>
              <a:prstDash val="solid"/>
              <a:miter/>
              <a:headEnd type="none" w="med" len="med"/>
              <a:tailEnd type="none" w="med" len="med"/>
            </a:ln>
          </p:spPr>
          <p:txBody>
            <a:bodyPr wrap="none" anchor="ctr"/>
            <a:lstStyle/>
            <a:p>
              <a:pPr algn="ctr"/>
              <a:endParaRPr lang="zh-CN" altLang="en-US" sz="2000" b="0" dirty="0">
                <a:solidFill>
                  <a:schemeClr val="bg1"/>
                </a:solidFill>
                <a:latin typeface="Times New Roman" panose="02020603050405020304" pitchFamily="18" charset="0"/>
                <a:ea typeface="隶书" panose="02010509060101010101" pitchFamily="49" charset="-122"/>
              </a:endParaRPr>
            </a:p>
          </p:txBody>
        </p:sp>
        <p:sp>
          <p:nvSpPr>
            <p:cNvPr id="15364" name="Oval 10"/>
            <p:cNvSpPr/>
            <p:nvPr/>
          </p:nvSpPr>
          <p:spPr>
            <a:xfrm>
              <a:off x="48" y="0"/>
              <a:ext cx="192" cy="768"/>
            </a:xfrm>
            <a:prstGeom prst="ellipse">
              <a:avLst/>
            </a:prstGeom>
            <a:solidFill>
              <a:srgbClr val="FF5050"/>
            </a:solidFill>
            <a:ln w="9525" cap="flat" cmpd="sng">
              <a:solidFill>
                <a:schemeClr val="tx1"/>
              </a:solidFill>
              <a:prstDash val="solid"/>
              <a:round/>
              <a:headEnd type="none" w="med" len="med"/>
              <a:tailEnd type="none" w="med" len="med"/>
            </a:ln>
          </p:spPr>
          <p:txBody>
            <a:bodyPr wrap="none" anchor="ctr"/>
            <a:lstStyle/>
            <a:p>
              <a:pPr>
                <a:spcBef>
                  <a:spcPct val="50000"/>
                </a:spcBef>
              </a:pPr>
              <a:endParaRPr lang="zh-CN" altLang="en-US" sz="4400" b="0" dirty="0">
                <a:latin typeface="Times New Roman" panose="02020603050405020304" pitchFamily="18" charset="0"/>
                <a:ea typeface="隶书" panose="02010509060101010101" pitchFamily="49" charset="-122"/>
              </a:endParaRPr>
            </a:p>
          </p:txBody>
        </p:sp>
      </p:grpSp>
      <p:grpSp>
        <p:nvGrpSpPr>
          <p:cNvPr id="3" name="Group 6"/>
          <p:cNvGrpSpPr/>
          <p:nvPr/>
        </p:nvGrpSpPr>
        <p:grpSpPr>
          <a:xfrm>
            <a:off x="4804410" y="3213100"/>
            <a:ext cx="439420" cy="2630805"/>
            <a:chOff x="0" y="0"/>
            <a:chExt cx="288" cy="2256"/>
          </a:xfrm>
        </p:grpSpPr>
        <p:sp>
          <p:nvSpPr>
            <p:cNvPr id="6" name="Rectangle 4"/>
            <p:cNvSpPr/>
            <p:nvPr/>
          </p:nvSpPr>
          <p:spPr>
            <a:xfrm>
              <a:off x="0" y="768"/>
              <a:ext cx="288" cy="1488"/>
            </a:xfrm>
            <a:prstGeom prst="rect">
              <a:avLst/>
            </a:prstGeom>
            <a:solidFill>
              <a:schemeClr val="bg1"/>
            </a:solidFill>
            <a:ln w="9525" cap="flat" cmpd="sng">
              <a:solidFill>
                <a:schemeClr val="tx1"/>
              </a:solidFill>
              <a:prstDash val="solid"/>
              <a:miter/>
              <a:headEnd type="none" w="med" len="med"/>
              <a:tailEnd type="none" w="med" len="med"/>
            </a:ln>
          </p:spPr>
          <p:txBody>
            <a:bodyPr wrap="none" anchor="ctr"/>
            <a:lstStyle/>
            <a:p>
              <a:pPr algn="ctr"/>
              <a:endParaRPr lang="zh-CN" altLang="en-US" sz="2000" b="0" dirty="0">
                <a:solidFill>
                  <a:schemeClr val="bg1"/>
                </a:solidFill>
                <a:latin typeface="Times New Roman" panose="02020603050405020304" pitchFamily="18" charset="0"/>
                <a:ea typeface="隶书" panose="02010509060101010101" pitchFamily="49" charset="-122"/>
              </a:endParaRPr>
            </a:p>
          </p:txBody>
        </p:sp>
        <p:sp>
          <p:nvSpPr>
            <p:cNvPr id="9" name="Oval 6"/>
            <p:cNvSpPr/>
            <p:nvPr/>
          </p:nvSpPr>
          <p:spPr>
            <a:xfrm>
              <a:off x="48" y="0"/>
              <a:ext cx="192" cy="768"/>
            </a:xfrm>
            <a:prstGeom prst="ellipse">
              <a:avLst/>
            </a:prstGeom>
            <a:solidFill>
              <a:srgbClr val="FF5050"/>
            </a:solidFill>
            <a:ln w="9525" cap="flat" cmpd="sng">
              <a:solidFill>
                <a:schemeClr val="tx1"/>
              </a:solidFill>
              <a:prstDash val="solid"/>
              <a:round/>
              <a:headEnd type="none" w="med" len="med"/>
              <a:tailEnd type="none" w="med" len="med"/>
            </a:ln>
          </p:spPr>
          <p:txBody>
            <a:bodyPr wrap="none" anchor="ctr"/>
            <a:lstStyle/>
            <a:p>
              <a:pPr>
                <a:spcBef>
                  <a:spcPct val="50000"/>
                </a:spcBef>
              </a:pPr>
              <a:endParaRPr lang="zh-CN" altLang="en-US" sz="4400" b="0" dirty="0">
                <a:latin typeface="Times New Roman" panose="02020603050405020304" pitchFamily="18" charset="0"/>
                <a:ea typeface="隶书" panose="02010509060101010101" pitchFamily="49" charset="-122"/>
              </a:endParaRPr>
            </a:p>
          </p:txBody>
        </p:sp>
      </p:grpSp>
      <p:sp>
        <p:nvSpPr>
          <p:cNvPr id="15370" name="Text Box 17"/>
          <p:cNvSpPr txBox="1"/>
          <p:nvPr/>
        </p:nvSpPr>
        <p:spPr>
          <a:xfrm>
            <a:off x="522605" y="1781175"/>
            <a:ext cx="3124200" cy="1431925"/>
          </a:xfrm>
          <a:prstGeom prst="rect">
            <a:avLst/>
          </a:prstGeom>
          <a:noFill/>
          <a:ln w="9525">
            <a:noFill/>
          </a:ln>
        </p:spPr>
        <p:txBody>
          <a:bodyPr anchor="t">
            <a:spAutoFit/>
          </a:bodyPr>
          <a:lstStyle/>
          <a:p>
            <a:pPr algn="ctr">
              <a:spcBef>
                <a:spcPct val="50000"/>
              </a:spcBef>
            </a:pPr>
            <a:r>
              <a:rPr lang="zh-CN" altLang="en-US" sz="4400" b="0" dirty="0">
                <a:latin typeface="Times New Roman" panose="02020603050405020304" pitchFamily="18" charset="0"/>
                <a:ea typeface="隶书" panose="02010509060101010101" pitchFamily="49" charset="-122"/>
              </a:rPr>
              <a:t>用吸管向火焰中间吹气</a:t>
            </a:r>
          </a:p>
        </p:txBody>
      </p:sp>
      <p:sp>
        <p:nvSpPr>
          <p:cNvPr id="11" name="文本框 10"/>
          <p:cNvSpPr txBox="1"/>
          <p:nvPr/>
        </p:nvSpPr>
        <p:spPr>
          <a:xfrm>
            <a:off x="829310" y="775970"/>
            <a:ext cx="2011680" cy="829945"/>
          </a:xfrm>
          <a:prstGeom prst="rect">
            <a:avLst/>
          </a:prstGeom>
          <a:noFill/>
        </p:spPr>
        <p:txBody>
          <a:bodyPr wrap="none" rtlCol="0">
            <a:spAutoFit/>
          </a:bodyPr>
          <a:lstStyle/>
          <a:p>
            <a:r>
              <a:rPr lang="zh-CN" altLang="en-US" sz="4800">
                <a:solidFill>
                  <a:srgbClr val="00B050"/>
                </a:solidFill>
                <a:latin typeface="隶书" panose="02010509060101010101" pitchFamily="49" charset="-122"/>
                <a:ea typeface="隶书" panose="02010509060101010101" pitchFamily="49" charset="-122"/>
              </a:rPr>
              <a:t>实验三</a:t>
            </a:r>
          </a:p>
        </p:txBody>
      </p:sp>
      <p:sp>
        <p:nvSpPr>
          <p:cNvPr id="15369" name="Text Box 16"/>
          <p:cNvSpPr txBox="1"/>
          <p:nvPr/>
        </p:nvSpPr>
        <p:spPr>
          <a:xfrm>
            <a:off x="6466205" y="759460"/>
            <a:ext cx="1691005" cy="5339080"/>
          </a:xfrm>
          <a:prstGeom prst="rect">
            <a:avLst/>
          </a:prstGeom>
          <a:noFill/>
          <a:ln w="9525">
            <a:noFill/>
          </a:ln>
        </p:spPr>
        <p:txBody>
          <a:bodyPr vert="eaVert" wrap="square" anchor="t">
            <a:spAutoFit/>
          </a:bodyPr>
          <a:lstStyle/>
          <a:p>
            <a:pPr algn="ctr">
              <a:spcBef>
                <a:spcPct val="50000"/>
              </a:spcBef>
            </a:pPr>
            <a:r>
              <a:rPr lang="zh-CN" altLang="en-US" sz="4400" dirty="0">
                <a:latin typeface="隶书" panose="02010509060101010101" pitchFamily="49" charset="-122"/>
                <a:ea typeface="隶书" panose="02010509060101010101" pitchFamily="49" charset="-122"/>
                <a:sym typeface="+mn-ea"/>
              </a:rPr>
              <a:t>思考：</a:t>
            </a:r>
            <a:r>
              <a:rPr lang="zh-CN" altLang="en-US" sz="4400" dirty="0">
                <a:solidFill>
                  <a:srgbClr val="FF0000"/>
                </a:solidFill>
                <a:latin typeface="隶书" panose="02010509060101010101" pitchFamily="49" charset="-122"/>
                <a:ea typeface="隶书" panose="02010509060101010101" pitchFamily="49" charset="-122"/>
                <a:sym typeface="+mn-ea"/>
              </a:rPr>
              <a:t>为什么</a:t>
            </a:r>
            <a:r>
              <a:rPr lang="zh-CN" altLang="en-US" sz="4400" dirty="0">
                <a:latin typeface="隶书" panose="02010509060101010101" pitchFamily="49" charset="-122"/>
                <a:ea typeface="隶书" panose="02010509060101010101" pitchFamily="49" charset="-122"/>
                <a:sym typeface="+mn-ea"/>
              </a:rPr>
              <a:t>？</a:t>
            </a:r>
          </a:p>
          <a:p>
            <a:pPr algn="ctr">
              <a:spcBef>
                <a:spcPct val="50000"/>
              </a:spcBef>
            </a:pPr>
            <a:r>
              <a:rPr lang="zh-CN" altLang="en-US" sz="3600" b="0" dirty="0">
                <a:solidFill>
                  <a:schemeClr val="tx1"/>
                </a:solidFill>
                <a:latin typeface="Times New Roman" panose="02020603050405020304" pitchFamily="18" charset="0"/>
                <a:ea typeface="隶书" panose="02010509060101010101" pitchFamily="49" charset="-122"/>
              </a:rPr>
              <a:t>观察火焰如何变化</a:t>
            </a:r>
            <a:r>
              <a:rPr lang="zh-CN" altLang="en-US" sz="2800" b="0" dirty="0">
                <a:solidFill>
                  <a:schemeClr val="tx1"/>
                </a:solidFill>
                <a:latin typeface="Arial" panose="020B0604020202020204" pitchFamily="34" charset="0"/>
                <a:ea typeface="宋体" panose="02010600030101010101" pitchFamily="2" charset="-122"/>
              </a:rPr>
              <a:t>？</a:t>
            </a:r>
            <a:endParaRPr lang="zh-CN" altLang="en-US" sz="4400" b="0" dirty="0">
              <a:solidFill>
                <a:schemeClr val="tx1"/>
              </a:solidFill>
              <a:latin typeface="Arial" panose="020B0604020202020204" pitchFamily="34" charset="0"/>
              <a:ea typeface="宋体" panose="02010600030101010101" pitchFamily="2" charset="-122"/>
            </a:endParaRPr>
          </a:p>
        </p:txBody>
      </p:sp>
      <p:sp>
        <p:nvSpPr>
          <p:cNvPr id="12" name="文本框 11"/>
          <p:cNvSpPr txBox="1"/>
          <p:nvPr/>
        </p:nvSpPr>
        <p:spPr>
          <a:xfrm>
            <a:off x="522605" y="3147060"/>
            <a:ext cx="675005" cy="1699260"/>
          </a:xfrm>
          <a:prstGeom prst="rect">
            <a:avLst/>
          </a:prstGeom>
          <a:noFill/>
        </p:spPr>
        <p:txBody>
          <a:bodyPr vert="eaVert" wrap="none" rtlCol="0">
            <a:spAutoFit/>
          </a:bodyPr>
          <a:lstStyle/>
          <a:p>
            <a:r>
              <a:rPr lang="zh-CN" altLang="en-US" sz="3200" b="1">
                <a:solidFill>
                  <a:srgbClr val="2F38EF"/>
                </a:solidFill>
              </a:rPr>
              <a:t>吹       气</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amond(in)">
                                      <p:cBhvr>
                                        <p:cTn id="7" dur="500"/>
                                        <p:tgtEl>
                                          <p:spTgt spid="12"/>
                                        </p:tgtEl>
                                      </p:cBhvr>
                                    </p:animEffect>
                                  </p:childTnLst>
                                </p:cTn>
                              </p:par>
                            </p:childTnLst>
                          </p:cTn>
                        </p:par>
                        <p:par>
                          <p:cTn id="8" fill="hold">
                            <p:stCondLst>
                              <p:cond delay="500"/>
                            </p:stCondLst>
                            <p:childTnLst>
                              <p:par>
                                <p:cTn id="9" presetID="4" presetClass="entr" presetSubtype="16" fill="hold" grpId="2"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ox(in)">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4" presetClass="entr" presetSubtype="32" fill="hold" grpId="0" nodeType="clickEffect">
                                  <p:stCondLst>
                                    <p:cond delay="0"/>
                                  </p:stCondLst>
                                  <p:childTnLst>
                                    <p:set>
                                      <p:cBhvr>
                                        <p:cTn id="15" dur="1" fill="hold">
                                          <p:stCondLst>
                                            <p:cond delay="0"/>
                                          </p:stCondLst>
                                        </p:cTn>
                                        <p:tgtEl>
                                          <p:spTgt spid="15369"/>
                                        </p:tgtEl>
                                        <p:attrNameLst>
                                          <p:attrName>style.visibility</p:attrName>
                                        </p:attrNameLst>
                                      </p:cBhvr>
                                      <p:to>
                                        <p:strVal val="visible"/>
                                      </p:to>
                                    </p:set>
                                    <p:animEffect transition="in" filter="box(out)">
                                      <p:cBhvr>
                                        <p:cTn id="16" dur="500"/>
                                        <p:tgtEl>
                                          <p:spTgt spid="153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2" grpId="2" animBg="1"/>
      <p:bldP spid="15369"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9144000" cy="5191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 name="矩形 1"/>
          <p:cNvSpPr/>
          <p:nvPr/>
        </p:nvSpPr>
        <p:spPr>
          <a:xfrm>
            <a:off x="0" y="6321425"/>
            <a:ext cx="9144000" cy="5635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48" name="TextBox 27"/>
          <p:cNvSpPr txBox="1"/>
          <p:nvPr/>
        </p:nvSpPr>
        <p:spPr>
          <a:xfrm>
            <a:off x="96838" y="65088"/>
            <a:ext cx="4633912" cy="398780"/>
          </a:xfrm>
          <a:prstGeom prst="rect">
            <a:avLst/>
          </a:prstGeom>
          <a:noFill/>
          <a:ln w="9525">
            <a:noFill/>
          </a:ln>
        </p:spPr>
        <p:txBody>
          <a:bodyPr>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sym typeface="+mn-ea"/>
              </a:rPr>
              <a:t>流体压强与流速的关系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149" name="文本框 5"/>
          <p:cNvSpPr txBox="1"/>
          <p:nvPr/>
        </p:nvSpPr>
        <p:spPr>
          <a:xfrm>
            <a:off x="5586730" y="104775"/>
            <a:ext cx="3449320" cy="306705"/>
          </a:xfrm>
          <a:prstGeom prst="rect">
            <a:avLst/>
          </a:prstGeom>
          <a:noFill/>
          <a:ln w="9525">
            <a:noFill/>
          </a:ln>
        </p:spPr>
        <p:txBody>
          <a:bodyPr wrap="square">
            <a:spAutoFit/>
          </a:bodyPr>
          <a:lstStyle/>
          <a:p>
            <a:r>
              <a:rPr lang="zh-CN" altLang="en-US" sz="1400">
                <a:solidFill>
                  <a:schemeClr val="bg1"/>
                </a:solidFill>
                <a:latin typeface="微软雅黑" panose="020B0503020204020204" pitchFamily="34" charset="-122"/>
                <a:ea typeface="微软雅黑" panose="020B0503020204020204" pitchFamily="34" charset="-122"/>
              </a:rPr>
              <a:t>沪科版八年级全一册</a:t>
            </a:r>
            <a:r>
              <a:rPr lang="zh-CN" altLang="en-US" sz="1400" dirty="0">
                <a:solidFill>
                  <a:schemeClr val="bg1"/>
                </a:solidFill>
                <a:latin typeface="微软雅黑" panose="020B0503020204020204" pitchFamily="34" charset="-122"/>
                <a:ea typeface="微软雅黑" panose="020B0503020204020204" pitchFamily="34" charset="-122"/>
              </a:rPr>
              <a:t>第八章</a:t>
            </a:r>
            <a:r>
              <a:rPr lang="zh-CN" altLang="en-US" sz="1400">
                <a:solidFill>
                  <a:schemeClr val="bg1"/>
                </a:solidFill>
                <a:latin typeface="微软雅黑" panose="020B0503020204020204" pitchFamily="34" charset="-122"/>
                <a:ea typeface="微软雅黑" panose="020B0503020204020204" pitchFamily="34" charset="-122"/>
              </a:rPr>
              <a:t>第四课</a:t>
            </a:r>
            <a:r>
              <a:rPr lang="zh-CN" altLang="en-US" sz="1400" dirty="0">
                <a:solidFill>
                  <a:schemeClr val="bg1"/>
                </a:solidFill>
                <a:latin typeface="微软雅黑" panose="020B0503020204020204" pitchFamily="34" charset="-122"/>
                <a:ea typeface="微软雅黑" panose="020B0503020204020204" pitchFamily="34" charset="-122"/>
              </a:rPr>
              <a:t> </a:t>
            </a:r>
          </a:p>
        </p:txBody>
      </p:sp>
      <p:sp>
        <p:nvSpPr>
          <p:cNvPr id="8" name="矩形 7"/>
          <p:cNvSpPr/>
          <p:nvPr/>
        </p:nvSpPr>
        <p:spPr>
          <a:xfrm flipV="1">
            <a:off x="0" y="563563"/>
            <a:ext cx="9144000" cy="3651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9457" name="Rectangle 2"/>
          <p:cNvSpPr/>
          <p:nvPr/>
        </p:nvSpPr>
        <p:spPr>
          <a:xfrm>
            <a:off x="2483485" y="3532505"/>
            <a:ext cx="2376805" cy="73025"/>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lstStyle/>
          <a:p>
            <a:endParaRPr lang="zh-CN" altLang="en-US" dirty="0">
              <a:latin typeface="Arial" panose="020B0604020202020204" pitchFamily="34" charset="0"/>
              <a:ea typeface="宋体" panose="02010600030101010101" pitchFamily="2" charset="-122"/>
            </a:endParaRPr>
          </a:p>
        </p:txBody>
      </p:sp>
      <p:sp>
        <p:nvSpPr>
          <p:cNvPr id="19458" name="Rectangle 3"/>
          <p:cNvSpPr/>
          <p:nvPr/>
        </p:nvSpPr>
        <p:spPr>
          <a:xfrm>
            <a:off x="2483485" y="3893185"/>
            <a:ext cx="2376805" cy="71120"/>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lstStyle/>
          <a:p>
            <a:endParaRPr lang="zh-CN" altLang="en-US" dirty="0">
              <a:latin typeface="Arial" panose="020B0604020202020204" pitchFamily="34" charset="0"/>
              <a:ea typeface="宋体" panose="02010600030101010101" pitchFamily="2" charset="-122"/>
            </a:endParaRPr>
          </a:p>
        </p:txBody>
      </p:sp>
      <p:sp>
        <p:nvSpPr>
          <p:cNvPr id="19460" name="Oval 4"/>
          <p:cNvSpPr/>
          <p:nvPr/>
        </p:nvSpPr>
        <p:spPr>
          <a:xfrm>
            <a:off x="4355465" y="3604260"/>
            <a:ext cx="360045" cy="360045"/>
          </a:xfrm>
          <a:prstGeom prst="ellipse">
            <a:avLst/>
          </a:prstGeom>
          <a:solidFill>
            <a:srgbClr val="FF9900"/>
          </a:solidFill>
          <a:ln w="9525" cap="flat" cmpd="sng">
            <a:solidFill>
              <a:schemeClr val="tx1"/>
            </a:solidFill>
            <a:prstDash val="solid"/>
            <a:round/>
            <a:headEnd type="none" w="med" len="med"/>
            <a:tailEnd type="none" w="med" len="med"/>
          </a:ln>
        </p:spPr>
        <p:txBody>
          <a:bodyPr wrap="none" anchor="ctr"/>
          <a:lstStyle/>
          <a:p>
            <a:pPr algn="ctr"/>
            <a:endParaRPr lang="zh-CN" altLang="en-US" dirty="0">
              <a:solidFill>
                <a:srgbClr val="FFFF00"/>
              </a:solidFill>
              <a:latin typeface="Arial" panose="020B0604020202020204" pitchFamily="34" charset="0"/>
              <a:ea typeface="宋体" panose="02010600030101010101" pitchFamily="2" charset="-122"/>
            </a:endParaRPr>
          </a:p>
        </p:txBody>
      </p:sp>
      <p:sp>
        <p:nvSpPr>
          <p:cNvPr id="19461" name="Oval 5"/>
          <p:cNvSpPr/>
          <p:nvPr/>
        </p:nvSpPr>
        <p:spPr>
          <a:xfrm>
            <a:off x="2771140" y="3604260"/>
            <a:ext cx="360045" cy="360045"/>
          </a:xfrm>
          <a:prstGeom prst="ellipse">
            <a:avLst/>
          </a:prstGeom>
          <a:solidFill>
            <a:srgbClr val="FF9900"/>
          </a:solidFill>
          <a:ln w="9525" cap="flat" cmpd="sng">
            <a:solidFill>
              <a:schemeClr val="tx1"/>
            </a:solidFill>
            <a:prstDash val="solid"/>
            <a:round/>
            <a:headEnd type="none" w="med" len="med"/>
            <a:tailEnd type="none" w="med" len="med"/>
          </a:ln>
        </p:spPr>
        <p:txBody>
          <a:bodyPr wrap="none" anchor="ctr"/>
          <a:lstStyle/>
          <a:p>
            <a:pPr algn="ctr"/>
            <a:endParaRPr lang="zh-CN" altLang="en-US" sz="2400" b="0" dirty="0">
              <a:solidFill>
                <a:srgbClr val="FFFF00"/>
              </a:solidFill>
              <a:latin typeface="Times New Roman" panose="02020603050405020304" pitchFamily="18" charset="0"/>
              <a:ea typeface="宋体" panose="02010600030101010101" pitchFamily="2" charset="-122"/>
            </a:endParaRPr>
          </a:p>
        </p:txBody>
      </p:sp>
      <p:sp>
        <p:nvSpPr>
          <p:cNvPr id="19462" name="Rectangle 7"/>
          <p:cNvSpPr/>
          <p:nvPr/>
        </p:nvSpPr>
        <p:spPr>
          <a:xfrm rot="16200000">
            <a:off x="3023235" y="4890770"/>
            <a:ext cx="1296670" cy="144145"/>
          </a:xfrm>
          <a:prstGeom prst="rect">
            <a:avLst/>
          </a:prstGeom>
          <a:solidFill>
            <a:schemeClr val="accent2"/>
          </a:solidFill>
          <a:ln w="9525" cap="flat" cmpd="sng">
            <a:solidFill>
              <a:schemeClr val="tx1"/>
            </a:solidFill>
            <a:prstDash val="solid"/>
            <a:miter/>
            <a:headEnd type="none" w="med" len="med"/>
            <a:tailEnd type="none" w="med" len="med"/>
          </a:ln>
        </p:spPr>
        <p:txBody>
          <a:bodyPr wrap="none" anchor="ctr"/>
          <a:lstStyle/>
          <a:p>
            <a:endParaRPr lang="zh-CN" altLang="en-US" dirty="0">
              <a:latin typeface="Arial" panose="020B0604020202020204" pitchFamily="34" charset="0"/>
              <a:ea typeface="宋体" panose="02010600030101010101" pitchFamily="2" charset="-122"/>
            </a:endParaRPr>
          </a:p>
        </p:txBody>
      </p:sp>
      <p:sp>
        <p:nvSpPr>
          <p:cNvPr id="11" name="文本框 10"/>
          <p:cNvSpPr txBox="1"/>
          <p:nvPr/>
        </p:nvSpPr>
        <p:spPr>
          <a:xfrm>
            <a:off x="302895" y="739775"/>
            <a:ext cx="2011680" cy="829945"/>
          </a:xfrm>
          <a:prstGeom prst="rect">
            <a:avLst/>
          </a:prstGeom>
          <a:noFill/>
        </p:spPr>
        <p:txBody>
          <a:bodyPr wrap="none" rtlCol="0">
            <a:spAutoFit/>
          </a:bodyPr>
          <a:lstStyle/>
          <a:p>
            <a:r>
              <a:rPr lang="zh-CN" altLang="en-US" sz="4800">
                <a:solidFill>
                  <a:srgbClr val="00B050"/>
                </a:solidFill>
                <a:latin typeface="隶书" panose="02010509060101010101" pitchFamily="49" charset="-122"/>
                <a:ea typeface="隶书" panose="02010509060101010101" pitchFamily="49" charset="-122"/>
              </a:rPr>
              <a:t>实验四</a:t>
            </a:r>
          </a:p>
        </p:txBody>
      </p:sp>
      <p:sp>
        <p:nvSpPr>
          <p:cNvPr id="6" name="文本框 5"/>
          <p:cNvSpPr txBox="1"/>
          <p:nvPr/>
        </p:nvSpPr>
        <p:spPr>
          <a:xfrm>
            <a:off x="824230" y="1499235"/>
            <a:ext cx="675005" cy="4603115"/>
          </a:xfrm>
          <a:prstGeom prst="rect">
            <a:avLst/>
          </a:prstGeom>
          <a:noFill/>
        </p:spPr>
        <p:txBody>
          <a:bodyPr vert="eaVert" wrap="square" rtlCol="0">
            <a:spAutoFit/>
          </a:bodyPr>
          <a:lstStyle/>
          <a:p>
            <a:pPr algn="ctr">
              <a:spcBef>
                <a:spcPct val="50000"/>
              </a:spcBef>
            </a:pPr>
            <a:r>
              <a:rPr lang="zh-CN" altLang="en-US" sz="3200" dirty="0">
                <a:latin typeface="Times New Roman" panose="02020603050405020304" pitchFamily="18" charset="0"/>
                <a:ea typeface="隶书" panose="02010509060101010101" pitchFamily="49" charset="-122"/>
                <a:sym typeface="+mn-ea"/>
              </a:rPr>
              <a:t>用吸管向乒乓球中间吹气</a:t>
            </a:r>
          </a:p>
        </p:txBody>
      </p:sp>
      <p:sp>
        <p:nvSpPr>
          <p:cNvPr id="15369" name="Text Box 16"/>
          <p:cNvSpPr txBox="1"/>
          <p:nvPr/>
        </p:nvSpPr>
        <p:spPr>
          <a:xfrm>
            <a:off x="6466205" y="759460"/>
            <a:ext cx="1691005" cy="5339080"/>
          </a:xfrm>
          <a:prstGeom prst="rect">
            <a:avLst/>
          </a:prstGeom>
          <a:noFill/>
          <a:ln w="9525">
            <a:noFill/>
          </a:ln>
        </p:spPr>
        <p:txBody>
          <a:bodyPr vert="eaVert" wrap="square" anchor="t">
            <a:spAutoFit/>
          </a:bodyPr>
          <a:lstStyle/>
          <a:p>
            <a:pPr algn="ctr">
              <a:spcBef>
                <a:spcPct val="50000"/>
              </a:spcBef>
            </a:pPr>
            <a:r>
              <a:rPr lang="zh-CN" altLang="en-US" sz="4400" dirty="0">
                <a:latin typeface="隶书" panose="02010509060101010101" pitchFamily="49" charset="-122"/>
                <a:ea typeface="隶书" panose="02010509060101010101" pitchFamily="49" charset="-122"/>
                <a:sym typeface="+mn-ea"/>
              </a:rPr>
              <a:t>思考：</a:t>
            </a:r>
            <a:r>
              <a:rPr lang="zh-CN" altLang="en-US" sz="4400" dirty="0">
                <a:solidFill>
                  <a:srgbClr val="FF0000"/>
                </a:solidFill>
                <a:latin typeface="隶书" panose="02010509060101010101" pitchFamily="49" charset="-122"/>
                <a:ea typeface="隶书" panose="02010509060101010101" pitchFamily="49" charset="-122"/>
                <a:sym typeface="+mn-ea"/>
              </a:rPr>
              <a:t>为什么</a:t>
            </a:r>
            <a:r>
              <a:rPr lang="zh-CN" altLang="en-US" sz="4400" dirty="0">
                <a:latin typeface="隶书" panose="02010509060101010101" pitchFamily="49" charset="-122"/>
                <a:ea typeface="隶书" panose="02010509060101010101" pitchFamily="49" charset="-122"/>
                <a:sym typeface="+mn-ea"/>
              </a:rPr>
              <a:t>？</a:t>
            </a:r>
          </a:p>
          <a:p>
            <a:pPr algn="ctr">
              <a:spcBef>
                <a:spcPct val="50000"/>
              </a:spcBef>
            </a:pPr>
            <a:r>
              <a:rPr lang="zh-CN" altLang="en-US" sz="3600" b="0" dirty="0">
                <a:solidFill>
                  <a:schemeClr val="tx1"/>
                </a:solidFill>
                <a:latin typeface="Times New Roman" panose="02020603050405020304" pitchFamily="18" charset="0"/>
                <a:ea typeface="隶书" panose="02010509060101010101" pitchFamily="49" charset="-122"/>
              </a:rPr>
              <a:t>观察乒乓球如何变化</a:t>
            </a:r>
            <a:r>
              <a:rPr lang="zh-CN" altLang="en-US" sz="2800" b="0" dirty="0">
                <a:solidFill>
                  <a:schemeClr val="tx1"/>
                </a:solidFill>
                <a:latin typeface="Arial" panose="020B0604020202020204" pitchFamily="34" charset="0"/>
                <a:ea typeface="宋体" panose="02010600030101010101" pitchFamily="2" charset="-122"/>
              </a:rPr>
              <a:t>？</a:t>
            </a:r>
            <a:endParaRPr lang="zh-CN" altLang="en-US" sz="4400" b="0" dirty="0">
              <a:solidFill>
                <a:schemeClr val="tx1"/>
              </a:solidFill>
              <a:latin typeface="Arial" panose="020B0604020202020204" pitchFamily="34" charset="0"/>
              <a:ea typeface="宋体" panose="02010600030101010101" pitchFamily="2" charset="-122"/>
            </a:endParaRPr>
          </a:p>
        </p:txBody>
      </p:sp>
      <p:sp>
        <p:nvSpPr>
          <p:cNvPr id="3" name="AutoShape 11"/>
          <p:cNvSpPr/>
          <p:nvPr/>
        </p:nvSpPr>
        <p:spPr>
          <a:xfrm rot="16200000">
            <a:off x="3190240" y="5069205"/>
            <a:ext cx="951865" cy="132715"/>
          </a:xfrm>
          <a:prstGeom prst="rightArrow">
            <a:avLst>
              <a:gd name="adj1" fmla="val 50000"/>
              <a:gd name="adj2" fmla="val 136816"/>
            </a:avLst>
          </a:prstGeom>
          <a:solidFill>
            <a:srgbClr val="00FF00"/>
          </a:solidFill>
          <a:ln w="9525" cap="flat" cmpd="sng">
            <a:solidFill>
              <a:schemeClr val="tx1"/>
            </a:solidFill>
            <a:prstDash val="solid"/>
            <a:miter/>
            <a:headEnd type="none" w="med" len="med"/>
            <a:tailEnd type="none" w="med" len="med"/>
          </a:ln>
        </p:spPr>
        <p:txBody>
          <a:bodyPr wrap="none" anchor="ctr"/>
          <a:lstStyle/>
          <a:p>
            <a:pPr>
              <a:spcBef>
                <a:spcPct val="50000"/>
              </a:spcBef>
            </a:pPr>
            <a:endParaRPr lang="zh-CN" altLang="en-US" sz="4400" b="0" dirty="0">
              <a:latin typeface="Times New Roman" panose="02020603050405020304" pitchFamily="18" charset="0"/>
              <a:ea typeface="隶书" panose="02010509060101010101" pitchFamily="49" charset="-122"/>
            </a:endParaRPr>
          </a:p>
        </p:txBody>
      </p:sp>
      <p:sp>
        <p:nvSpPr>
          <p:cNvPr id="7" name="文本框 6"/>
          <p:cNvSpPr txBox="1"/>
          <p:nvPr/>
        </p:nvSpPr>
        <p:spPr>
          <a:xfrm>
            <a:off x="2891790" y="5315585"/>
            <a:ext cx="1560830" cy="583565"/>
          </a:xfrm>
          <a:prstGeom prst="rect">
            <a:avLst/>
          </a:prstGeom>
          <a:noFill/>
        </p:spPr>
        <p:txBody>
          <a:bodyPr wrap="none" rtlCol="0">
            <a:spAutoFit/>
          </a:bodyPr>
          <a:lstStyle/>
          <a:p>
            <a:r>
              <a:rPr lang="zh-CN" altLang="en-US" sz="3200" dirty="0">
                <a:solidFill>
                  <a:srgbClr val="2F38EF"/>
                </a:solidFill>
              </a:rPr>
              <a:t>吹     气</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 presetClass="entr" presetSubtype="16" fill="hold" grpId="2"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15369"/>
                                        </p:tgtEl>
                                        <p:attrNameLst>
                                          <p:attrName>style.visibility</p:attrName>
                                        </p:attrNameLst>
                                      </p:cBhvr>
                                      <p:to>
                                        <p:strVal val="visible"/>
                                      </p:to>
                                    </p:set>
                                    <p:animEffect transition="in" filter="box(out)">
                                      <p:cBhvr>
                                        <p:cTn id="17" dur="500"/>
                                        <p:tgtEl>
                                          <p:spTgt spid="153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9" grpId="0"/>
      <p:bldP spid="3" grpId="0" animBg="1"/>
      <p:bldP spid="3" grpId="1" animBg="1"/>
      <p:bldP spid="3" grpId="2" bldLvl="0" animBg="1"/>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9144000" cy="5191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 name="矩形 1"/>
          <p:cNvSpPr/>
          <p:nvPr/>
        </p:nvSpPr>
        <p:spPr>
          <a:xfrm>
            <a:off x="0" y="6321425"/>
            <a:ext cx="9144000" cy="5635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48" name="TextBox 27"/>
          <p:cNvSpPr txBox="1"/>
          <p:nvPr/>
        </p:nvSpPr>
        <p:spPr>
          <a:xfrm>
            <a:off x="96838" y="65088"/>
            <a:ext cx="4633912" cy="398780"/>
          </a:xfrm>
          <a:prstGeom prst="rect">
            <a:avLst/>
          </a:prstGeom>
          <a:noFill/>
          <a:ln w="9525">
            <a:noFill/>
          </a:ln>
        </p:spPr>
        <p:txBody>
          <a:bodyPr>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sym typeface="+mn-ea"/>
              </a:rPr>
              <a:t>流体压强与流速的关系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149" name="文本框 5"/>
          <p:cNvSpPr txBox="1"/>
          <p:nvPr/>
        </p:nvSpPr>
        <p:spPr>
          <a:xfrm>
            <a:off x="5586730" y="104775"/>
            <a:ext cx="3449320" cy="306705"/>
          </a:xfrm>
          <a:prstGeom prst="rect">
            <a:avLst/>
          </a:prstGeom>
          <a:noFill/>
          <a:ln w="9525">
            <a:noFill/>
          </a:ln>
        </p:spPr>
        <p:txBody>
          <a:bodyPr wrap="square">
            <a:spAutoFit/>
          </a:bodyPr>
          <a:lstStyle/>
          <a:p>
            <a:r>
              <a:rPr lang="zh-CN" altLang="en-US" sz="1400">
                <a:solidFill>
                  <a:schemeClr val="bg1"/>
                </a:solidFill>
                <a:latin typeface="微软雅黑" panose="020B0503020204020204" pitchFamily="34" charset="-122"/>
                <a:ea typeface="微软雅黑" panose="020B0503020204020204" pitchFamily="34" charset="-122"/>
              </a:rPr>
              <a:t>沪科版八年级全一册</a:t>
            </a:r>
            <a:r>
              <a:rPr lang="zh-CN" altLang="en-US" sz="1400" dirty="0">
                <a:solidFill>
                  <a:schemeClr val="bg1"/>
                </a:solidFill>
                <a:latin typeface="微软雅黑" panose="020B0503020204020204" pitchFamily="34" charset="-122"/>
                <a:ea typeface="微软雅黑" panose="020B0503020204020204" pitchFamily="34" charset="-122"/>
              </a:rPr>
              <a:t>第八章</a:t>
            </a:r>
            <a:r>
              <a:rPr lang="zh-CN" altLang="en-US" sz="1400">
                <a:solidFill>
                  <a:schemeClr val="bg1"/>
                </a:solidFill>
                <a:latin typeface="微软雅黑" panose="020B0503020204020204" pitchFamily="34" charset="-122"/>
                <a:ea typeface="微软雅黑" panose="020B0503020204020204" pitchFamily="34" charset="-122"/>
              </a:rPr>
              <a:t>第四课</a:t>
            </a:r>
            <a:r>
              <a:rPr lang="zh-CN" altLang="en-US" sz="1400" dirty="0">
                <a:solidFill>
                  <a:schemeClr val="bg1"/>
                </a:solidFill>
                <a:latin typeface="微软雅黑" panose="020B0503020204020204" pitchFamily="34" charset="-122"/>
                <a:ea typeface="微软雅黑" panose="020B0503020204020204" pitchFamily="34" charset="-122"/>
              </a:rPr>
              <a:t> </a:t>
            </a:r>
          </a:p>
        </p:txBody>
      </p:sp>
      <p:sp>
        <p:nvSpPr>
          <p:cNvPr id="8" name="矩形 7"/>
          <p:cNvSpPr/>
          <p:nvPr/>
        </p:nvSpPr>
        <p:spPr>
          <a:xfrm flipV="1">
            <a:off x="0" y="563563"/>
            <a:ext cx="9144000" cy="3651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21506" name="Group 3"/>
          <p:cNvGrpSpPr/>
          <p:nvPr/>
        </p:nvGrpSpPr>
        <p:grpSpPr>
          <a:xfrm>
            <a:off x="3080385" y="2729865"/>
            <a:ext cx="1981200" cy="3295650"/>
            <a:chOff x="0" y="0"/>
            <a:chExt cx="1248" cy="2208"/>
          </a:xfrm>
        </p:grpSpPr>
        <p:sp>
          <p:nvSpPr>
            <p:cNvPr id="21507" name="Rectangle 4"/>
            <p:cNvSpPr/>
            <p:nvPr/>
          </p:nvSpPr>
          <p:spPr>
            <a:xfrm>
              <a:off x="0" y="624"/>
              <a:ext cx="1248" cy="1584"/>
            </a:xfrm>
            <a:prstGeom prst="rect">
              <a:avLst/>
            </a:prstGeom>
            <a:solidFill>
              <a:srgbClr val="FF5050"/>
            </a:solidFill>
            <a:ln w="19050" cap="flat" cmpd="sng">
              <a:solidFill>
                <a:srgbClr val="2F38EF"/>
              </a:solidFill>
              <a:prstDash val="solid"/>
              <a:miter/>
              <a:headEnd type="none" w="med" len="med"/>
              <a:tailEnd type="none" w="med" len="med"/>
            </a:ln>
          </p:spPr>
          <p:txBody>
            <a:bodyPr wrap="square" anchor="ctr">
              <a:spAutoFit/>
            </a:bodyPr>
            <a:lstStyle/>
            <a:p>
              <a:pPr>
                <a:spcBef>
                  <a:spcPct val="50000"/>
                </a:spcBef>
              </a:pPr>
              <a:endParaRPr lang="zh-CN" altLang="en-US" sz="4400" b="0" dirty="0">
                <a:latin typeface="Times New Roman" panose="02020603050405020304" pitchFamily="18" charset="0"/>
                <a:ea typeface="隶书" panose="02010509060101010101" pitchFamily="49" charset="-122"/>
              </a:endParaRPr>
            </a:p>
          </p:txBody>
        </p:sp>
        <p:sp>
          <p:nvSpPr>
            <p:cNvPr id="21508" name="Line 5"/>
            <p:cNvSpPr/>
            <p:nvPr/>
          </p:nvSpPr>
          <p:spPr>
            <a:xfrm flipV="1">
              <a:off x="0" y="0"/>
              <a:ext cx="0" cy="816"/>
            </a:xfrm>
            <a:prstGeom prst="line">
              <a:avLst/>
            </a:prstGeom>
            <a:ln w="19050" cap="flat" cmpd="sng">
              <a:solidFill>
                <a:srgbClr val="0000FF"/>
              </a:solidFill>
              <a:prstDash val="solid"/>
              <a:round/>
              <a:headEnd type="none" w="med" len="med"/>
              <a:tailEnd type="none" w="med" len="med"/>
            </a:ln>
          </p:spPr>
        </p:sp>
        <p:sp>
          <p:nvSpPr>
            <p:cNvPr id="21509" name="Line 6"/>
            <p:cNvSpPr/>
            <p:nvPr/>
          </p:nvSpPr>
          <p:spPr>
            <a:xfrm flipV="1">
              <a:off x="1248" y="0"/>
              <a:ext cx="0" cy="1152"/>
            </a:xfrm>
            <a:prstGeom prst="line">
              <a:avLst/>
            </a:prstGeom>
            <a:ln w="19050" cap="flat" cmpd="sng">
              <a:solidFill>
                <a:srgbClr val="0000FF"/>
              </a:solidFill>
              <a:prstDash val="solid"/>
              <a:round/>
              <a:headEnd type="none" w="med" len="med"/>
              <a:tailEnd type="none" w="med" len="med"/>
            </a:ln>
          </p:spPr>
        </p:sp>
      </p:grpSp>
      <p:sp>
        <p:nvSpPr>
          <p:cNvPr id="21510" name="AutoShape 9"/>
          <p:cNvSpPr/>
          <p:nvPr/>
        </p:nvSpPr>
        <p:spPr>
          <a:xfrm>
            <a:off x="1175385" y="2228215"/>
            <a:ext cx="2743200" cy="143510"/>
          </a:xfrm>
          <a:prstGeom prst="roundRect">
            <a:avLst>
              <a:gd name="adj" fmla="val 16667"/>
            </a:avLst>
          </a:prstGeom>
          <a:solidFill>
            <a:srgbClr val="DDDDDD"/>
          </a:solidFill>
          <a:ln w="9525" cap="flat" cmpd="sng">
            <a:solidFill>
              <a:schemeClr val="tx1"/>
            </a:solidFill>
            <a:prstDash val="solid"/>
            <a:round/>
            <a:headEnd type="none" w="med" len="med"/>
            <a:tailEnd type="none" w="med" len="med"/>
          </a:ln>
        </p:spPr>
        <p:txBody>
          <a:bodyPr wrap="none" anchor="ctr"/>
          <a:lstStyle/>
          <a:p>
            <a:pPr>
              <a:spcBef>
                <a:spcPct val="50000"/>
              </a:spcBef>
            </a:pPr>
            <a:endParaRPr lang="zh-CN" altLang="en-US" sz="4400" b="0" dirty="0">
              <a:latin typeface="Times New Roman" panose="02020603050405020304" pitchFamily="18" charset="0"/>
              <a:ea typeface="隶书" panose="02010509060101010101" pitchFamily="49" charset="-122"/>
            </a:endParaRPr>
          </a:p>
        </p:txBody>
      </p:sp>
      <p:sp>
        <p:nvSpPr>
          <p:cNvPr id="21512" name="AutoShape 13"/>
          <p:cNvSpPr/>
          <p:nvPr/>
        </p:nvSpPr>
        <p:spPr>
          <a:xfrm rot="16200000">
            <a:off x="3390265" y="2904490"/>
            <a:ext cx="1361440" cy="152400"/>
          </a:xfrm>
          <a:prstGeom prst="roundRect">
            <a:avLst>
              <a:gd name="adj" fmla="val 16667"/>
            </a:avLst>
          </a:prstGeom>
          <a:noFill/>
          <a:ln w="9525" cap="flat" cmpd="sng">
            <a:solidFill>
              <a:schemeClr val="tx1"/>
            </a:solidFill>
            <a:prstDash val="solid"/>
            <a:round/>
            <a:headEnd type="none" w="med" len="med"/>
            <a:tailEnd type="none" w="med" len="med"/>
          </a:ln>
        </p:spPr>
        <p:txBody>
          <a:bodyPr wrap="none" anchor="ctr"/>
          <a:lstStyle/>
          <a:p>
            <a:pPr>
              <a:spcBef>
                <a:spcPct val="50000"/>
              </a:spcBef>
            </a:pPr>
            <a:endParaRPr lang="zh-CN" altLang="en-US" sz="4400" b="0" dirty="0">
              <a:latin typeface="Times New Roman" panose="02020603050405020304" pitchFamily="18" charset="0"/>
              <a:ea typeface="隶书" panose="02010509060101010101" pitchFamily="49" charset="-122"/>
            </a:endParaRPr>
          </a:p>
        </p:txBody>
      </p:sp>
      <p:sp>
        <p:nvSpPr>
          <p:cNvPr id="21517" name="AutoShape 18"/>
          <p:cNvSpPr/>
          <p:nvPr/>
        </p:nvSpPr>
        <p:spPr>
          <a:xfrm>
            <a:off x="1175385" y="2228215"/>
            <a:ext cx="990600" cy="143510"/>
          </a:xfrm>
          <a:prstGeom prst="rightArrow">
            <a:avLst>
              <a:gd name="adj1" fmla="val 50000"/>
              <a:gd name="adj2" fmla="val 162500"/>
            </a:avLst>
          </a:prstGeom>
          <a:solidFill>
            <a:srgbClr val="03B220"/>
          </a:solidFill>
          <a:ln w="9525" cap="flat" cmpd="sng">
            <a:solidFill>
              <a:srgbClr val="0000FF"/>
            </a:solidFill>
            <a:prstDash val="solid"/>
            <a:miter/>
            <a:headEnd type="none" w="med" len="med"/>
            <a:tailEnd type="none" w="med" len="med"/>
          </a:ln>
        </p:spPr>
        <p:txBody>
          <a:bodyPr wrap="square" anchor="ctr">
            <a:spAutoFit/>
          </a:bodyPr>
          <a:lstStyle/>
          <a:p>
            <a:pPr>
              <a:spcBef>
                <a:spcPct val="50000"/>
              </a:spcBef>
            </a:pPr>
            <a:endParaRPr lang="zh-CN" altLang="en-US" sz="4400" b="0" dirty="0">
              <a:latin typeface="Times New Roman" panose="02020603050405020304" pitchFamily="18" charset="0"/>
              <a:ea typeface="隶书" panose="02010509060101010101" pitchFamily="49" charset="-122"/>
            </a:endParaRPr>
          </a:p>
        </p:txBody>
      </p:sp>
      <p:sp>
        <p:nvSpPr>
          <p:cNvPr id="21518" name="Text Box 19"/>
          <p:cNvSpPr txBox="1"/>
          <p:nvPr/>
        </p:nvSpPr>
        <p:spPr>
          <a:xfrm>
            <a:off x="1099185" y="1368425"/>
            <a:ext cx="2514600" cy="768985"/>
          </a:xfrm>
          <a:prstGeom prst="rect">
            <a:avLst/>
          </a:prstGeom>
          <a:noFill/>
          <a:ln w="9525">
            <a:noFill/>
          </a:ln>
        </p:spPr>
        <p:txBody>
          <a:bodyPr anchor="t">
            <a:spAutoFit/>
          </a:bodyPr>
          <a:lstStyle/>
          <a:p>
            <a:pPr algn="ctr">
              <a:spcBef>
                <a:spcPct val="50000"/>
              </a:spcBef>
            </a:pPr>
            <a:r>
              <a:rPr lang="zh-CN" altLang="en-US" sz="4400" b="0" dirty="0">
                <a:latin typeface="Times New Roman" panose="02020603050405020304" pitchFamily="18" charset="0"/>
                <a:ea typeface="隶书" panose="02010509060101010101" pitchFamily="49" charset="-122"/>
              </a:rPr>
              <a:t>用力吹气</a:t>
            </a:r>
          </a:p>
        </p:txBody>
      </p:sp>
      <p:sp>
        <p:nvSpPr>
          <p:cNvPr id="11" name="文本框 10"/>
          <p:cNvSpPr txBox="1"/>
          <p:nvPr/>
        </p:nvSpPr>
        <p:spPr>
          <a:xfrm>
            <a:off x="368935" y="695960"/>
            <a:ext cx="2011680" cy="829945"/>
          </a:xfrm>
          <a:prstGeom prst="rect">
            <a:avLst/>
          </a:prstGeom>
          <a:noFill/>
        </p:spPr>
        <p:txBody>
          <a:bodyPr wrap="none" rtlCol="0">
            <a:spAutoFit/>
          </a:bodyPr>
          <a:lstStyle/>
          <a:p>
            <a:r>
              <a:rPr lang="zh-CN" altLang="en-US" sz="4800">
                <a:solidFill>
                  <a:srgbClr val="00B050"/>
                </a:solidFill>
                <a:latin typeface="隶书" panose="02010509060101010101" pitchFamily="49" charset="-122"/>
                <a:ea typeface="隶书" panose="02010509060101010101" pitchFamily="49" charset="-122"/>
              </a:rPr>
              <a:t>实验五</a:t>
            </a:r>
          </a:p>
        </p:txBody>
      </p:sp>
      <p:sp>
        <p:nvSpPr>
          <p:cNvPr id="15369" name="Text Box 16"/>
          <p:cNvSpPr txBox="1"/>
          <p:nvPr/>
        </p:nvSpPr>
        <p:spPr>
          <a:xfrm>
            <a:off x="6466205" y="759460"/>
            <a:ext cx="1691005" cy="5339080"/>
          </a:xfrm>
          <a:prstGeom prst="rect">
            <a:avLst/>
          </a:prstGeom>
          <a:noFill/>
          <a:ln w="9525">
            <a:noFill/>
          </a:ln>
        </p:spPr>
        <p:txBody>
          <a:bodyPr vert="eaVert" wrap="square" anchor="t">
            <a:spAutoFit/>
          </a:bodyPr>
          <a:lstStyle/>
          <a:p>
            <a:pPr algn="ctr">
              <a:spcBef>
                <a:spcPct val="50000"/>
              </a:spcBef>
            </a:pPr>
            <a:r>
              <a:rPr lang="zh-CN" altLang="en-US" sz="4400" dirty="0">
                <a:latin typeface="隶书" panose="02010509060101010101" pitchFamily="49" charset="-122"/>
                <a:ea typeface="隶书" panose="02010509060101010101" pitchFamily="49" charset="-122"/>
                <a:sym typeface="+mn-ea"/>
              </a:rPr>
              <a:t>思考：</a:t>
            </a:r>
            <a:r>
              <a:rPr lang="zh-CN" altLang="en-US" sz="4400" dirty="0">
                <a:solidFill>
                  <a:srgbClr val="FF0000"/>
                </a:solidFill>
                <a:latin typeface="隶书" panose="02010509060101010101" pitchFamily="49" charset="-122"/>
                <a:ea typeface="隶书" panose="02010509060101010101" pitchFamily="49" charset="-122"/>
                <a:sym typeface="+mn-ea"/>
              </a:rPr>
              <a:t>为什么</a:t>
            </a:r>
            <a:r>
              <a:rPr lang="zh-CN" altLang="en-US" sz="4400" dirty="0">
                <a:latin typeface="隶书" panose="02010509060101010101" pitchFamily="49" charset="-122"/>
                <a:ea typeface="隶书" panose="02010509060101010101" pitchFamily="49" charset="-122"/>
                <a:sym typeface="+mn-ea"/>
              </a:rPr>
              <a:t>？</a:t>
            </a:r>
          </a:p>
          <a:p>
            <a:pPr algn="ctr">
              <a:spcBef>
                <a:spcPct val="50000"/>
              </a:spcBef>
            </a:pPr>
            <a:r>
              <a:rPr lang="zh-CN" altLang="en-US" sz="3600" b="0" dirty="0">
                <a:solidFill>
                  <a:schemeClr val="tx1"/>
                </a:solidFill>
                <a:latin typeface="Times New Roman" panose="02020603050405020304" pitchFamily="18" charset="0"/>
                <a:ea typeface="隶书" panose="02010509060101010101" pitchFamily="49" charset="-122"/>
              </a:rPr>
              <a:t>观察到什么现象</a:t>
            </a:r>
            <a:r>
              <a:rPr lang="zh-CN" altLang="en-US" sz="2800" b="0" dirty="0">
                <a:solidFill>
                  <a:schemeClr val="tx1"/>
                </a:solidFill>
                <a:latin typeface="Arial" panose="020B0604020202020204" pitchFamily="34" charset="0"/>
                <a:ea typeface="宋体" panose="02010600030101010101" pitchFamily="2" charset="-122"/>
              </a:rPr>
              <a:t>？</a:t>
            </a:r>
            <a:endParaRPr lang="zh-CN" altLang="en-US" sz="4400" b="0" dirty="0">
              <a:solidFill>
                <a:schemeClr val="tx1"/>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1518"/>
                                        </p:tgtEl>
                                        <p:attrNameLst>
                                          <p:attrName>style.visibility</p:attrName>
                                        </p:attrNameLst>
                                      </p:cBhvr>
                                      <p:to>
                                        <p:strVal val="visible"/>
                                      </p:to>
                                    </p:set>
                                    <p:animEffect transition="in" filter="diamond(in)">
                                      <p:cBhvr>
                                        <p:cTn id="7" dur="500"/>
                                        <p:tgtEl>
                                          <p:spTgt spid="21518"/>
                                        </p:tgtEl>
                                      </p:cBhvr>
                                    </p:animEffect>
                                  </p:childTnLst>
                                </p:cTn>
                              </p:par>
                            </p:childTnLst>
                          </p:cTn>
                        </p:par>
                        <p:par>
                          <p:cTn id="8" fill="hold">
                            <p:stCondLst>
                              <p:cond delay="500"/>
                            </p:stCondLst>
                            <p:childTnLst>
                              <p:par>
                                <p:cTn id="9" presetID="20" presetClass="entr" presetSubtype="0" fill="hold" grpId="0" nodeType="afterEffect">
                                  <p:stCondLst>
                                    <p:cond delay="0"/>
                                  </p:stCondLst>
                                  <p:childTnLst>
                                    <p:set>
                                      <p:cBhvr>
                                        <p:cTn id="10" dur="1" fill="hold">
                                          <p:stCondLst>
                                            <p:cond delay="0"/>
                                          </p:stCondLst>
                                        </p:cTn>
                                        <p:tgtEl>
                                          <p:spTgt spid="21517"/>
                                        </p:tgtEl>
                                        <p:attrNameLst>
                                          <p:attrName>style.visibility</p:attrName>
                                        </p:attrNameLst>
                                      </p:cBhvr>
                                      <p:to>
                                        <p:strVal val="visible"/>
                                      </p:to>
                                    </p:set>
                                    <p:animEffect transition="in" filter="wedge">
                                      <p:cBhvr>
                                        <p:cTn id="11" dur="2000"/>
                                        <p:tgtEl>
                                          <p:spTgt spid="21517"/>
                                        </p:tgtEl>
                                      </p:cBhvr>
                                    </p:animEffect>
                                  </p:childTnLst>
                                </p:cTn>
                              </p:par>
                            </p:childTnLst>
                          </p:cTn>
                        </p:par>
                      </p:childTnLst>
                    </p:cTn>
                  </p:par>
                  <p:par>
                    <p:cTn id="12" fill="hold">
                      <p:stCondLst>
                        <p:cond delay="indefinite"/>
                      </p:stCondLst>
                      <p:childTnLst>
                        <p:par>
                          <p:cTn id="13" fill="hold">
                            <p:stCondLst>
                              <p:cond delay="0"/>
                            </p:stCondLst>
                            <p:childTnLst>
                              <p:par>
                                <p:cTn id="14" presetID="20" presetClass="entr" presetSubtype="0" fill="hold" grpId="0" nodeType="clickEffect">
                                  <p:stCondLst>
                                    <p:cond delay="0"/>
                                  </p:stCondLst>
                                  <p:childTnLst>
                                    <p:set>
                                      <p:cBhvr>
                                        <p:cTn id="15" dur="1" fill="hold">
                                          <p:stCondLst>
                                            <p:cond delay="0"/>
                                          </p:stCondLst>
                                        </p:cTn>
                                        <p:tgtEl>
                                          <p:spTgt spid="15369"/>
                                        </p:tgtEl>
                                        <p:attrNameLst>
                                          <p:attrName>style.visibility</p:attrName>
                                        </p:attrNameLst>
                                      </p:cBhvr>
                                      <p:to>
                                        <p:strVal val="visible"/>
                                      </p:to>
                                    </p:set>
                                    <p:animEffect transition="in" filter="wedge">
                                      <p:cBhvr>
                                        <p:cTn id="16" dur="500"/>
                                        <p:tgtEl>
                                          <p:spTgt spid="153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7" grpId="0" bldLvl="0" animBg="1"/>
      <p:bldP spid="21518" grpId="0"/>
      <p:bldP spid="1536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09" name="AutoShape 11"/>
          <p:cNvSpPr/>
          <p:nvPr/>
        </p:nvSpPr>
        <p:spPr>
          <a:xfrm rot="-5400000">
            <a:off x="3452813" y="3452813"/>
            <a:ext cx="990600" cy="180975"/>
          </a:xfrm>
          <a:prstGeom prst="rightArrow">
            <a:avLst>
              <a:gd name="adj1" fmla="val 50000"/>
              <a:gd name="adj2" fmla="val 136791"/>
            </a:avLst>
          </a:prstGeom>
          <a:solidFill>
            <a:srgbClr val="00FF00"/>
          </a:solidFill>
          <a:ln w="9525" cap="flat" cmpd="sng">
            <a:solidFill>
              <a:schemeClr val="tx1"/>
            </a:solidFill>
            <a:prstDash val="solid"/>
            <a:miter/>
            <a:headEnd type="none" w="med" len="med"/>
            <a:tailEnd type="none" w="med" len="med"/>
          </a:ln>
        </p:spPr>
        <p:txBody>
          <a:bodyPr vert="eaVert" wrap="none" anchor="ctr"/>
          <a:lstStyle/>
          <a:p>
            <a:pPr>
              <a:spcBef>
                <a:spcPct val="50000"/>
              </a:spcBef>
            </a:pPr>
            <a:endParaRPr lang="zh-CN" altLang="en-US" sz="4400" b="0" dirty="0">
              <a:latin typeface="Times New Roman" panose="02020603050405020304" pitchFamily="18" charset="0"/>
              <a:ea typeface="隶书" panose="02010509060101010101" pitchFamily="49" charset="-122"/>
            </a:endParaRPr>
          </a:p>
        </p:txBody>
      </p:sp>
      <p:sp>
        <p:nvSpPr>
          <p:cNvPr id="16408" name="AutoShape 15"/>
          <p:cNvSpPr/>
          <p:nvPr/>
        </p:nvSpPr>
        <p:spPr>
          <a:xfrm rot="-5400000">
            <a:off x="2971800" y="4953000"/>
            <a:ext cx="1981200" cy="152400"/>
          </a:xfrm>
          <a:prstGeom prst="roundRect">
            <a:avLst>
              <a:gd name="adj" fmla="val 16667"/>
            </a:avLst>
          </a:prstGeom>
          <a:solidFill>
            <a:srgbClr val="FFFF00"/>
          </a:solidFill>
          <a:ln w="9525" cap="flat" cmpd="sng">
            <a:solidFill>
              <a:srgbClr val="FFFF00"/>
            </a:solidFill>
            <a:prstDash val="solid"/>
            <a:round/>
            <a:headEnd type="none" w="med" len="med"/>
            <a:tailEnd type="none" w="med" len="med"/>
          </a:ln>
        </p:spPr>
        <p:txBody>
          <a:bodyPr vert="eaVert" wrap="none" anchor="ctr"/>
          <a:lstStyle/>
          <a:p>
            <a:pPr>
              <a:spcBef>
                <a:spcPct val="50000"/>
              </a:spcBef>
            </a:pPr>
            <a:endParaRPr lang="zh-CN" altLang="en-US" sz="4400" b="0" dirty="0">
              <a:latin typeface="Times New Roman" panose="02020603050405020304" pitchFamily="18" charset="0"/>
              <a:ea typeface="隶书" panose="02010509060101010101" pitchFamily="49" charset="-122"/>
            </a:endParaRPr>
          </a:p>
        </p:txBody>
      </p:sp>
      <p:grpSp>
        <p:nvGrpSpPr>
          <p:cNvPr id="16386" name="Group 2"/>
          <p:cNvGrpSpPr/>
          <p:nvPr/>
        </p:nvGrpSpPr>
        <p:grpSpPr>
          <a:xfrm>
            <a:off x="1307465" y="2955290"/>
            <a:ext cx="5419725" cy="333375"/>
            <a:chOff x="0" y="0"/>
            <a:chExt cx="3303" cy="210"/>
          </a:xfrm>
        </p:grpSpPr>
        <p:sp>
          <p:nvSpPr>
            <p:cNvPr id="16388" name="AutoShape 11"/>
            <p:cNvSpPr/>
            <p:nvPr/>
          </p:nvSpPr>
          <p:spPr>
            <a:xfrm>
              <a:off x="0" y="0"/>
              <a:ext cx="615" cy="210"/>
            </a:xfrm>
            <a:prstGeom prst="rightArrow">
              <a:avLst>
                <a:gd name="adj1" fmla="val 50000"/>
                <a:gd name="adj2" fmla="val 73187"/>
              </a:avLst>
            </a:prstGeom>
            <a:solidFill>
              <a:srgbClr val="3333FF"/>
            </a:solidFill>
            <a:ln w="9525" cap="flat" cmpd="sng">
              <a:solidFill>
                <a:schemeClr val="tx1"/>
              </a:solidFill>
              <a:prstDash val="solid"/>
              <a:miter/>
              <a:headEnd type="none" w="med" len="med"/>
              <a:tailEnd type="none" w="med" len="med"/>
            </a:ln>
          </p:spPr>
          <p:txBody>
            <a:bodyPr wrap="none" anchor="ctr"/>
            <a:lstStyle/>
            <a:p>
              <a:pPr>
                <a:spcBef>
                  <a:spcPct val="50000"/>
                </a:spcBef>
              </a:pPr>
              <a:endParaRPr lang="zh-CN" altLang="en-US" sz="4400" b="0" dirty="0">
                <a:latin typeface="Times New Roman" panose="02020603050405020304" pitchFamily="18" charset="0"/>
                <a:ea typeface="隶书" panose="02010509060101010101" pitchFamily="49" charset="-122"/>
              </a:endParaRPr>
            </a:p>
          </p:txBody>
        </p:sp>
        <p:sp>
          <p:nvSpPr>
            <p:cNvPr id="16389" name="AutoShape 12"/>
            <p:cNvSpPr/>
            <p:nvPr/>
          </p:nvSpPr>
          <p:spPr>
            <a:xfrm>
              <a:off x="2688" y="0"/>
              <a:ext cx="615" cy="210"/>
            </a:xfrm>
            <a:prstGeom prst="leftArrow">
              <a:avLst>
                <a:gd name="adj1" fmla="val 50000"/>
                <a:gd name="adj2" fmla="val 73187"/>
              </a:avLst>
            </a:prstGeom>
            <a:solidFill>
              <a:srgbClr val="3333FF"/>
            </a:solidFill>
            <a:ln w="9525" cap="flat" cmpd="sng">
              <a:solidFill>
                <a:schemeClr val="tx1"/>
              </a:solidFill>
              <a:prstDash val="solid"/>
              <a:miter/>
              <a:headEnd type="none" w="med" len="med"/>
              <a:tailEnd type="none" w="med" len="med"/>
            </a:ln>
          </p:spPr>
          <p:txBody>
            <a:bodyPr wrap="none" anchor="ctr"/>
            <a:lstStyle/>
            <a:p>
              <a:pPr>
                <a:spcBef>
                  <a:spcPct val="50000"/>
                </a:spcBef>
              </a:pPr>
              <a:endParaRPr lang="zh-CN" altLang="en-US" sz="4400" b="0" dirty="0">
                <a:latin typeface="Times New Roman" panose="02020603050405020304" pitchFamily="18" charset="0"/>
                <a:ea typeface="隶书" panose="02010509060101010101" pitchFamily="49" charset="-122"/>
              </a:endParaRPr>
            </a:p>
          </p:txBody>
        </p:sp>
      </p:grpSp>
      <p:grpSp>
        <p:nvGrpSpPr>
          <p:cNvPr id="2" name="Group 5"/>
          <p:cNvGrpSpPr/>
          <p:nvPr/>
        </p:nvGrpSpPr>
        <p:grpSpPr>
          <a:xfrm>
            <a:off x="3197860" y="3046095"/>
            <a:ext cx="1532890" cy="152400"/>
            <a:chOff x="0" y="0"/>
            <a:chExt cx="864" cy="96"/>
          </a:xfrm>
        </p:grpSpPr>
        <p:sp>
          <p:nvSpPr>
            <p:cNvPr id="16391" name="AutoShape 13"/>
            <p:cNvSpPr/>
            <p:nvPr/>
          </p:nvSpPr>
          <p:spPr>
            <a:xfrm>
              <a:off x="528" y="0"/>
              <a:ext cx="336" cy="96"/>
            </a:xfrm>
            <a:prstGeom prst="rightArrow">
              <a:avLst>
                <a:gd name="adj1" fmla="val 50000"/>
                <a:gd name="adj2" fmla="val 87500"/>
              </a:avLst>
            </a:prstGeom>
            <a:solidFill>
              <a:srgbClr val="3333FF"/>
            </a:solidFill>
            <a:ln w="9525" cap="flat" cmpd="sng">
              <a:solidFill>
                <a:schemeClr val="tx1"/>
              </a:solidFill>
              <a:prstDash val="solid"/>
              <a:miter/>
              <a:headEnd type="none" w="med" len="med"/>
              <a:tailEnd type="none" w="med" len="med"/>
            </a:ln>
          </p:spPr>
          <p:txBody>
            <a:bodyPr wrap="none" anchor="ctr"/>
            <a:lstStyle/>
            <a:p>
              <a:pPr>
                <a:spcBef>
                  <a:spcPct val="50000"/>
                </a:spcBef>
              </a:pPr>
              <a:endParaRPr lang="zh-CN" altLang="en-US" sz="4400" b="0" dirty="0">
                <a:latin typeface="Times New Roman" panose="02020603050405020304" pitchFamily="18" charset="0"/>
                <a:ea typeface="隶书" panose="02010509060101010101" pitchFamily="49" charset="-122"/>
              </a:endParaRPr>
            </a:p>
          </p:txBody>
        </p:sp>
        <p:sp>
          <p:nvSpPr>
            <p:cNvPr id="16392" name="AutoShape 14"/>
            <p:cNvSpPr/>
            <p:nvPr/>
          </p:nvSpPr>
          <p:spPr>
            <a:xfrm>
              <a:off x="0" y="0"/>
              <a:ext cx="336" cy="96"/>
            </a:xfrm>
            <a:prstGeom prst="leftArrow">
              <a:avLst>
                <a:gd name="adj1" fmla="val 50000"/>
                <a:gd name="adj2" fmla="val 87500"/>
              </a:avLst>
            </a:prstGeom>
            <a:solidFill>
              <a:srgbClr val="3333FF"/>
            </a:solidFill>
            <a:ln w="9525" cap="flat" cmpd="sng">
              <a:solidFill>
                <a:schemeClr val="tx1"/>
              </a:solidFill>
              <a:prstDash val="solid"/>
              <a:miter/>
              <a:headEnd type="none" w="med" len="med"/>
              <a:tailEnd type="none" w="med" len="med"/>
            </a:ln>
          </p:spPr>
          <p:txBody>
            <a:bodyPr wrap="none" anchor="ctr"/>
            <a:lstStyle/>
            <a:p>
              <a:pPr>
                <a:spcBef>
                  <a:spcPct val="50000"/>
                </a:spcBef>
              </a:pPr>
              <a:endParaRPr lang="zh-CN" altLang="en-US" sz="4400" b="0" dirty="0">
                <a:latin typeface="Times New Roman" panose="02020603050405020304" pitchFamily="18" charset="0"/>
                <a:ea typeface="隶书" panose="02010509060101010101" pitchFamily="49" charset="-122"/>
              </a:endParaRPr>
            </a:p>
          </p:txBody>
        </p:sp>
      </p:grpSp>
      <p:grpSp>
        <p:nvGrpSpPr>
          <p:cNvPr id="3" name="Group 8"/>
          <p:cNvGrpSpPr/>
          <p:nvPr/>
        </p:nvGrpSpPr>
        <p:grpSpPr>
          <a:xfrm>
            <a:off x="1897380" y="2399030"/>
            <a:ext cx="4321810" cy="3810000"/>
            <a:chOff x="0" y="0"/>
            <a:chExt cx="2016" cy="2400"/>
          </a:xfrm>
        </p:grpSpPr>
        <p:grpSp>
          <p:nvGrpSpPr>
            <p:cNvPr id="16394" name="Group 9"/>
            <p:cNvGrpSpPr/>
            <p:nvPr/>
          </p:nvGrpSpPr>
          <p:grpSpPr>
            <a:xfrm>
              <a:off x="48" y="0"/>
              <a:ext cx="1968" cy="2400"/>
              <a:chOff x="0" y="0"/>
              <a:chExt cx="1968" cy="2400"/>
            </a:xfrm>
          </p:grpSpPr>
          <p:sp>
            <p:nvSpPr>
              <p:cNvPr id="16395" name="Oval 15"/>
              <p:cNvSpPr/>
              <p:nvPr/>
            </p:nvSpPr>
            <p:spPr>
              <a:xfrm>
                <a:off x="0" y="0"/>
                <a:ext cx="192" cy="912"/>
              </a:xfrm>
              <a:prstGeom prst="ellipse">
                <a:avLst/>
              </a:prstGeom>
              <a:solidFill>
                <a:srgbClr val="FF5050"/>
              </a:solidFill>
              <a:ln w="9525" cap="flat" cmpd="sng">
                <a:solidFill>
                  <a:schemeClr val="tx1"/>
                </a:solidFill>
                <a:prstDash val="solid"/>
                <a:round/>
                <a:headEnd type="none" w="med" len="med"/>
                <a:tailEnd type="none" w="med" len="med"/>
              </a:ln>
            </p:spPr>
            <p:txBody>
              <a:bodyPr wrap="none" anchor="ctr"/>
              <a:lstStyle/>
              <a:p>
                <a:pPr>
                  <a:spcBef>
                    <a:spcPct val="50000"/>
                  </a:spcBef>
                </a:pPr>
                <a:endParaRPr lang="zh-CN" altLang="en-US" sz="4400" b="0" dirty="0">
                  <a:latin typeface="Times New Roman" panose="02020603050405020304" pitchFamily="18" charset="0"/>
                  <a:ea typeface="隶书" panose="02010509060101010101" pitchFamily="49" charset="-122"/>
                </a:endParaRPr>
              </a:p>
            </p:txBody>
          </p:sp>
          <p:sp>
            <p:nvSpPr>
              <p:cNvPr id="16396" name="Oval 22"/>
              <p:cNvSpPr/>
              <p:nvPr/>
            </p:nvSpPr>
            <p:spPr>
              <a:xfrm>
                <a:off x="1728" y="0"/>
                <a:ext cx="192" cy="912"/>
              </a:xfrm>
              <a:prstGeom prst="ellipse">
                <a:avLst/>
              </a:prstGeom>
              <a:solidFill>
                <a:srgbClr val="FF5050"/>
              </a:solidFill>
              <a:ln w="9525" cap="flat" cmpd="sng">
                <a:solidFill>
                  <a:schemeClr val="tx1"/>
                </a:solidFill>
                <a:prstDash val="solid"/>
                <a:round/>
                <a:headEnd type="none" w="med" len="med"/>
                <a:tailEnd type="none" w="med" len="med"/>
              </a:ln>
            </p:spPr>
            <p:txBody>
              <a:bodyPr wrap="none" anchor="ctr"/>
              <a:lstStyle/>
              <a:p>
                <a:pPr>
                  <a:spcBef>
                    <a:spcPct val="50000"/>
                  </a:spcBef>
                </a:pPr>
                <a:endParaRPr lang="zh-CN" altLang="en-US" sz="4400" b="0" dirty="0">
                  <a:latin typeface="Times New Roman" panose="02020603050405020304" pitchFamily="18" charset="0"/>
                  <a:ea typeface="隶书" panose="02010509060101010101" pitchFamily="49" charset="-122"/>
                </a:endParaRPr>
              </a:p>
            </p:txBody>
          </p:sp>
          <p:sp>
            <p:nvSpPr>
              <p:cNvPr id="16397" name="Rectangle 23"/>
              <p:cNvSpPr/>
              <p:nvPr/>
            </p:nvSpPr>
            <p:spPr>
              <a:xfrm>
                <a:off x="1680" y="912"/>
                <a:ext cx="288" cy="1488"/>
              </a:xfrm>
              <a:prstGeom prst="rect">
                <a:avLst/>
              </a:prstGeom>
              <a:solidFill>
                <a:schemeClr val="bg1"/>
              </a:solidFill>
              <a:ln w="9525" cap="flat" cmpd="sng">
                <a:solidFill>
                  <a:schemeClr val="tx1"/>
                </a:solidFill>
                <a:prstDash val="solid"/>
                <a:miter/>
                <a:headEnd type="none" w="med" len="med"/>
                <a:tailEnd type="none" w="med" len="med"/>
              </a:ln>
            </p:spPr>
            <p:txBody>
              <a:bodyPr wrap="none" anchor="ctr"/>
              <a:lstStyle/>
              <a:p>
                <a:pPr algn="ctr"/>
                <a:endParaRPr lang="zh-CN" altLang="en-US" sz="2000" b="0" dirty="0">
                  <a:solidFill>
                    <a:schemeClr val="bg1"/>
                  </a:solidFill>
                  <a:latin typeface="Times New Roman" panose="02020603050405020304" pitchFamily="18" charset="0"/>
                  <a:ea typeface="隶书" panose="02010509060101010101" pitchFamily="49" charset="-122"/>
                </a:endParaRPr>
              </a:p>
            </p:txBody>
          </p:sp>
        </p:grpSp>
        <p:sp>
          <p:nvSpPr>
            <p:cNvPr id="16398" name="Rectangle 25"/>
            <p:cNvSpPr/>
            <p:nvPr/>
          </p:nvSpPr>
          <p:spPr>
            <a:xfrm flipH="1">
              <a:off x="0" y="912"/>
              <a:ext cx="240" cy="1488"/>
            </a:xfrm>
            <a:prstGeom prst="rect">
              <a:avLst/>
            </a:prstGeom>
            <a:solidFill>
              <a:schemeClr val="bg1"/>
            </a:solidFill>
            <a:ln w="9525" cap="flat" cmpd="sng">
              <a:solidFill>
                <a:schemeClr val="tx1"/>
              </a:solidFill>
              <a:prstDash val="solid"/>
              <a:miter/>
              <a:headEnd type="none" w="med" len="med"/>
              <a:tailEnd type="none" w="med" len="med"/>
            </a:ln>
          </p:spPr>
          <p:txBody>
            <a:bodyPr wrap="none" anchor="ctr"/>
            <a:lstStyle/>
            <a:p>
              <a:pPr algn="ctr"/>
              <a:endParaRPr lang="zh-CN" altLang="en-US" sz="2000" b="0" dirty="0">
                <a:solidFill>
                  <a:schemeClr val="bg1"/>
                </a:solidFill>
                <a:latin typeface="Times New Roman" panose="02020603050405020304" pitchFamily="18" charset="0"/>
                <a:ea typeface="隶书" panose="02010509060101010101" pitchFamily="49" charset="-122"/>
              </a:endParaRPr>
            </a:p>
          </p:txBody>
        </p:sp>
      </p:grpSp>
      <p:grpSp>
        <p:nvGrpSpPr>
          <p:cNvPr id="4" name="Group 14"/>
          <p:cNvGrpSpPr/>
          <p:nvPr/>
        </p:nvGrpSpPr>
        <p:grpSpPr>
          <a:xfrm>
            <a:off x="1896745" y="2728883"/>
            <a:ext cx="4322445" cy="3480782"/>
            <a:chOff x="0" y="0"/>
            <a:chExt cx="2064" cy="2304"/>
          </a:xfrm>
        </p:grpSpPr>
        <p:sp>
          <p:nvSpPr>
            <p:cNvPr id="16400" name="Rectangle 17"/>
            <p:cNvSpPr/>
            <p:nvPr/>
          </p:nvSpPr>
          <p:spPr>
            <a:xfrm>
              <a:off x="1776" y="740"/>
              <a:ext cx="288" cy="1564"/>
            </a:xfrm>
            <a:prstGeom prst="rect">
              <a:avLst/>
            </a:prstGeom>
            <a:solidFill>
              <a:schemeClr val="bg1"/>
            </a:solidFill>
            <a:ln w="9525" cap="flat" cmpd="sng">
              <a:solidFill>
                <a:schemeClr val="tx1"/>
              </a:solidFill>
              <a:prstDash val="solid"/>
              <a:miter/>
              <a:headEnd type="none" w="med" len="med"/>
              <a:tailEnd type="none" w="med" len="med"/>
            </a:ln>
          </p:spPr>
          <p:txBody>
            <a:bodyPr wrap="none" anchor="ctr"/>
            <a:lstStyle/>
            <a:p>
              <a:pPr algn="ctr"/>
              <a:endParaRPr lang="zh-CN" altLang="en-US" sz="2000" b="0" dirty="0">
                <a:solidFill>
                  <a:schemeClr val="bg1"/>
                </a:solidFill>
                <a:latin typeface="Times New Roman" panose="02020603050405020304" pitchFamily="18" charset="0"/>
                <a:ea typeface="隶书" panose="02010509060101010101" pitchFamily="49" charset="-122"/>
              </a:endParaRPr>
            </a:p>
          </p:txBody>
        </p:sp>
        <p:sp>
          <p:nvSpPr>
            <p:cNvPr id="16401" name="Oval 26"/>
            <p:cNvSpPr/>
            <p:nvPr/>
          </p:nvSpPr>
          <p:spPr>
            <a:xfrm rot="-2165210" flipH="1">
              <a:off x="1584" y="0"/>
              <a:ext cx="240" cy="912"/>
            </a:xfrm>
            <a:prstGeom prst="ellipse">
              <a:avLst/>
            </a:prstGeom>
            <a:solidFill>
              <a:srgbClr val="FF5050"/>
            </a:solidFill>
            <a:ln w="9525" cap="flat" cmpd="sng">
              <a:solidFill>
                <a:schemeClr val="tx1"/>
              </a:solidFill>
              <a:prstDash val="solid"/>
              <a:round/>
              <a:headEnd type="none" w="med" len="med"/>
              <a:tailEnd type="none" w="med" len="med"/>
            </a:ln>
          </p:spPr>
          <p:txBody>
            <a:bodyPr wrap="none" anchor="ctr"/>
            <a:lstStyle/>
            <a:p>
              <a:pPr>
                <a:spcBef>
                  <a:spcPct val="50000"/>
                </a:spcBef>
              </a:pPr>
              <a:endParaRPr lang="zh-CN" altLang="en-US" sz="4400" b="0" dirty="0">
                <a:latin typeface="Times New Roman" panose="02020603050405020304" pitchFamily="18" charset="0"/>
                <a:ea typeface="隶书" panose="02010509060101010101" pitchFamily="49" charset="-122"/>
              </a:endParaRPr>
            </a:p>
          </p:txBody>
        </p:sp>
        <p:sp>
          <p:nvSpPr>
            <p:cNvPr id="16402" name="Rectangle 5"/>
            <p:cNvSpPr/>
            <p:nvPr/>
          </p:nvSpPr>
          <p:spPr>
            <a:xfrm>
              <a:off x="0" y="740"/>
              <a:ext cx="246" cy="1564"/>
            </a:xfrm>
            <a:prstGeom prst="rect">
              <a:avLst/>
            </a:prstGeom>
            <a:solidFill>
              <a:schemeClr val="bg1"/>
            </a:solidFill>
            <a:ln w="12700" cap="flat" cmpd="sng">
              <a:solidFill>
                <a:schemeClr val="tx1"/>
              </a:solidFill>
              <a:prstDash val="solid"/>
              <a:miter/>
              <a:headEnd type="none" w="med" len="med"/>
              <a:tailEnd type="none" w="med" len="med"/>
            </a:ln>
          </p:spPr>
          <p:txBody>
            <a:bodyPr wrap="none" anchor="ctr"/>
            <a:lstStyle/>
            <a:p>
              <a:pPr algn="ctr"/>
              <a:endParaRPr lang="zh-CN" altLang="en-US" sz="2000" b="0" dirty="0">
                <a:solidFill>
                  <a:schemeClr val="bg1"/>
                </a:solidFill>
                <a:latin typeface="Times New Roman" panose="02020603050405020304" pitchFamily="18" charset="0"/>
                <a:ea typeface="隶书" panose="02010509060101010101" pitchFamily="49" charset="-122"/>
              </a:endParaRPr>
            </a:p>
          </p:txBody>
        </p:sp>
        <p:sp>
          <p:nvSpPr>
            <p:cNvPr id="16403" name="Oval 6"/>
            <p:cNvSpPr/>
            <p:nvPr/>
          </p:nvSpPr>
          <p:spPr>
            <a:xfrm rot="2705210">
              <a:off x="230" y="28"/>
              <a:ext cx="273" cy="717"/>
            </a:xfrm>
            <a:prstGeom prst="ellipse">
              <a:avLst/>
            </a:prstGeom>
            <a:solidFill>
              <a:srgbClr val="FF5050"/>
            </a:solidFill>
            <a:ln w="12700" cap="flat" cmpd="sng">
              <a:solidFill>
                <a:schemeClr val="tx1"/>
              </a:solidFill>
              <a:prstDash val="solid"/>
              <a:round/>
              <a:headEnd type="none" w="med" len="med"/>
              <a:tailEnd type="none" w="med" len="med"/>
            </a:ln>
          </p:spPr>
          <p:txBody>
            <a:bodyPr wrap="none" anchor="ctr"/>
            <a:lstStyle/>
            <a:p>
              <a:pPr>
                <a:spcBef>
                  <a:spcPct val="50000"/>
                </a:spcBef>
              </a:pPr>
              <a:endParaRPr lang="zh-CN" altLang="en-US" sz="4400" b="0" dirty="0">
                <a:latin typeface="Times New Roman" panose="02020603050405020304" pitchFamily="18" charset="0"/>
                <a:ea typeface="隶书" panose="02010509060101010101" pitchFamily="49" charset="-122"/>
              </a:endParaRPr>
            </a:p>
          </p:txBody>
        </p:sp>
      </p:grpSp>
      <p:sp>
        <p:nvSpPr>
          <p:cNvPr id="16390" name="AutoShape 27"/>
          <p:cNvSpPr/>
          <p:nvPr/>
        </p:nvSpPr>
        <p:spPr>
          <a:xfrm>
            <a:off x="5486400" y="600710"/>
            <a:ext cx="3304540" cy="1240790"/>
          </a:xfrm>
          <a:prstGeom prst="wedgeEllipseCallout">
            <a:avLst>
              <a:gd name="adj1" fmla="val -95061"/>
              <a:gd name="adj2" fmla="val 142374"/>
            </a:avLst>
          </a:prstGeom>
          <a:solidFill>
            <a:schemeClr val="bg1"/>
          </a:solidFill>
          <a:ln w="9525" cap="flat" cmpd="sng">
            <a:solidFill>
              <a:schemeClr val="tx1"/>
            </a:solidFill>
            <a:prstDash val="solid"/>
            <a:miter/>
            <a:headEnd type="none" w="med" len="med"/>
            <a:tailEnd type="none" w="med" len="med"/>
          </a:ln>
        </p:spPr>
        <p:txBody>
          <a:bodyPr anchor="ctr"/>
          <a:lstStyle/>
          <a:p>
            <a:pPr algn="ctr"/>
            <a:r>
              <a:rPr lang="zh-CN" altLang="en-US" sz="4000" b="0" dirty="0">
                <a:latin typeface="Times New Roman" panose="02020603050405020304" pitchFamily="18" charset="0"/>
                <a:ea typeface="隶书" panose="02010509060101010101" pitchFamily="49" charset="-122"/>
              </a:rPr>
              <a:t>空气流速快气压</a:t>
            </a:r>
          </a:p>
        </p:txBody>
      </p:sp>
      <p:grpSp>
        <p:nvGrpSpPr>
          <p:cNvPr id="5" name="Group 20"/>
          <p:cNvGrpSpPr/>
          <p:nvPr/>
        </p:nvGrpSpPr>
        <p:grpSpPr>
          <a:xfrm>
            <a:off x="2834640" y="4038600"/>
            <a:ext cx="2487295" cy="1981200"/>
            <a:chOff x="290" y="0"/>
            <a:chExt cx="1390" cy="864"/>
          </a:xfrm>
        </p:grpSpPr>
        <p:sp>
          <p:nvSpPr>
            <p:cNvPr id="16406" name="AutoShape 29"/>
            <p:cNvSpPr/>
            <p:nvPr/>
          </p:nvSpPr>
          <p:spPr>
            <a:xfrm>
              <a:off x="432" y="48"/>
              <a:ext cx="1248" cy="768"/>
            </a:xfrm>
            <a:prstGeom prst="wedgeEllipseCallout">
              <a:avLst>
                <a:gd name="adj1" fmla="val 84548"/>
                <a:gd name="adj2" fmla="val -99230"/>
              </a:avLst>
            </a:prstGeom>
            <a:solidFill>
              <a:srgbClr val="6666FF"/>
            </a:solidFill>
            <a:ln w="9525" cap="flat" cmpd="sng">
              <a:solidFill>
                <a:schemeClr val="tx1"/>
              </a:solidFill>
              <a:prstDash val="solid"/>
              <a:miter/>
              <a:headEnd type="none" w="med" len="med"/>
              <a:tailEnd type="none" w="med" len="med"/>
            </a:ln>
          </p:spPr>
          <p:txBody>
            <a:bodyPr anchor="ctr"/>
            <a:lstStyle/>
            <a:p>
              <a:pPr algn="ctr"/>
              <a:endParaRPr lang="zh-CN" altLang="en-US" sz="2000" b="0" dirty="0">
                <a:latin typeface="Times New Roman" panose="02020603050405020304" pitchFamily="18" charset="0"/>
                <a:ea typeface="隶书" panose="02010509060101010101" pitchFamily="49" charset="-122"/>
              </a:endParaRPr>
            </a:p>
          </p:txBody>
        </p:sp>
        <p:sp>
          <p:nvSpPr>
            <p:cNvPr id="16407" name="AutoShape 28"/>
            <p:cNvSpPr/>
            <p:nvPr/>
          </p:nvSpPr>
          <p:spPr>
            <a:xfrm>
              <a:off x="290" y="0"/>
              <a:ext cx="1390" cy="864"/>
            </a:xfrm>
            <a:prstGeom prst="wedgeEllipseCallout">
              <a:avLst>
                <a:gd name="adj1" fmla="val -63020"/>
                <a:gd name="adj2" fmla="val -86923"/>
              </a:avLst>
            </a:prstGeom>
            <a:solidFill>
              <a:srgbClr val="6666FF"/>
            </a:solidFill>
            <a:ln w="9525" cap="flat" cmpd="sng">
              <a:solidFill>
                <a:schemeClr val="tx1"/>
              </a:solidFill>
              <a:prstDash val="solid"/>
              <a:miter/>
              <a:headEnd type="none" w="med" len="med"/>
              <a:tailEnd type="none" w="med" len="med"/>
            </a:ln>
          </p:spPr>
          <p:txBody>
            <a:bodyPr anchor="ctr"/>
            <a:lstStyle/>
            <a:p>
              <a:pPr algn="ctr"/>
              <a:r>
                <a:rPr lang="zh-CN" altLang="en-US" sz="4000" b="0" dirty="0">
                  <a:latin typeface="Times New Roman" panose="02020603050405020304" pitchFamily="18" charset="0"/>
                  <a:ea typeface="隶书" panose="02010509060101010101" pitchFamily="49" charset="-122"/>
                </a:rPr>
                <a:t>空气流速慢气压</a:t>
              </a:r>
            </a:p>
          </p:txBody>
        </p:sp>
      </p:grpSp>
      <p:sp>
        <p:nvSpPr>
          <p:cNvPr id="16410" name="文本框 16409"/>
          <p:cNvSpPr txBox="1"/>
          <p:nvPr/>
        </p:nvSpPr>
        <p:spPr>
          <a:xfrm>
            <a:off x="7860665" y="1200150"/>
            <a:ext cx="854075" cy="641350"/>
          </a:xfrm>
          <a:prstGeom prst="rect">
            <a:avLst/>
          </a:prstGeom>
          <a:noFill/>
          <a:ln w="9525">
            <a:noFill/>
          </a:ln>
          <a:effectLst>
            <a:prstShdw prst="shdw17" dist="17961" dir="2699999">
              <a:srgbClr val="708688"/>
            </a:prstShdw>
          </a:effectLst>
        </p:spPr>
        <p:txBody>
          <a:bodyPr anchor="t">
            <a:spAutoFit/>
          </a:bodyPr>
          <a:lstStyle/>
          <a:p>
            <a:pPr eaLnBrk="0" hangingPunct="0"/>
            <a:r>
              <a:rPr lang="zh-CN" altLang="en-US" sz="3600" dirty="0">
                <a:solidFill>
                  <a:srgbClr val="FF0066"/>
                </a:solidFill>
                <a:latin typeface="Arial" panose="020B0604020202020204" pitchFamily="34" charset="0"/>
                <a:ea typeface="宋体" panose="02010600030101010101" pitchFamily="2" charset="-122"/>
              </a:rPr>
              <a:t>小</a:t>
            </a:r>
          </a:p>
        </p:txBody>
      </p:sp>
      <p:sp>
        <p:nvSpPr>
          <p:cNvPr id="16411" name="文本框 16410"/>
          <p:cNvSpPr txBox="1"/>
          <p:nvPr/>
        </p:nvSpPr>
        <p:spPr>
          <a:xfrm>
            <a:off x="4191000" y="5334000"/>
            <a:ext cx="854075" cy="641350"/>
          </a:xfrm>
          <a:prstGeom prst="rect">
            <a:avLst/>
          </a:prstGeom>
          <a:noFill/>
          <a:ln w="9525">
            <a:noFill/>
          </a:ln>
          <a:effectLst>
            <a:prstShdw prst="shdw17" dist="17961" dir="2699999">
              <a:srgbClr val="708688"/>
            </a:prstShdw>
          </a:effectLst>
        </p:spPr>
        <p:txBody>
          <a:bodyPr anchor="t">
            <a:spAutoFit/>
          </a:bodyPr>
          <a:lstStyle/>
          <a:p>
            <a:pPr eaLnBrk="0" hangingPunct="0"/>
            <a:r>
              <a:rPr lang="zh-CN" altLang="en-US" sz="3600" dirty="0">
                <a:solidFill>
                  <a:srgbClr val="FF0066"/>
                </a:solidFill>
                <a:latin typeface="Arial" panose="020B0604020202020204" pitchFamily="34" charset="0"/>
                <a:ea typeface="宋体" panose="02010600030101010101" pitchFamily="2" charset="-122"/>
              </a:rPr>
              <a:t>大</a:t>
            </a:r>
          </a:p>
        </p:txBody>
      </p:sp>
      <p:sp>
        <p:nvSpPr>
          <p:cNvPr id="6" name="矩形 5"/>
          <p:cNvSpPr/>
          <p:nvPr/>
        </p:nvSpPr>
        <p:spPr>
          <a:xfrm>
            <a:off x="0" y="0"/>
            <a:ext cx="9144000" cy="5191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矩形 7"/>
          <p:cNvSpPr/>
          <p:nvPr/>
        </p:nvSpPr>
        <p:spPr>
          <a:xfrm flipV="1">
            <a:off x="0" y="563563"/>
            <a:ext cx="9144000" cy="3651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48" name="TextBox 27"/>
          <p:cNvSpPr txBox="1"/>
          <p:nvPr/>
        </p:nvSpPr>
        <p:spPr>
          <a:xfrm>
            <a:off x="96838" y="65088"/>
            <a:ext cx="4633912" cy="398780"/>
          </a:xfrm>
          <a:prstGeom prst="rect">
            <a:avLst/>
          </a:prstGeom>
          <a:noFill/>
          <a:ln w="9525">
            <a:noFill/>
          </a:ln>
        </p:spPr>
        <p:txBody>
          <a:bodyPr>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sym typeface="+mn-ea"/>
              </a:rPr>
              <a:t>流体压强与流速的关系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149" name="文本框 5"/>
          <p:cNvSpPr txBox="1"/>
          <p:nvPr/>
        </p:nvSpPr>
        <p:spPr>
          <a:xfrm>
            <a:off x="5586730" y="104775"/>
            <a:ext cx="3449320" cy="306705"/>
          </a:xfrm>
          <a:prstGeom prst="rect">
            <a:avLst/>
          </a:prstGeom>
          <a:noFill/>
          <a:ln w="9525">
            <a:noFill/>
          </a:ln>
        </p:spPr>
        <p:txBody>
          <a:bodyPr wrap="square">
            <a:spAutoFit/>
          </a:bodyPr>
          <a:lstStyle/>
          <a:p>
            <a:r>
              <a:rPr lang="zh-CN" altLang="en-US" sz="1400">
                <a:solidFill>
                  <a:schemeClr val="bg1"/>
                </a:solidFill>
                <a:latin typeface="微软雅黑" panose="020B0503020204020204" pitchFamily="34" charset="-122"/>
                <a:ea typeface="微软雅黑" panose="020B0503020204020204" pitchFamily="34" charset="-122"/>
              </a:rPr>
              <a:t>沪科版八年级全一册</a:t>
            </a:r>
            <a:r>
              <a:rPr lang="zh-CN" altLang="en-US" sz="1400" dirty="0">
                <a:solidFill>
                  <a:schemeClr val="bg1"/>
                </a:solidFill>
                <a:latin typeface="微软雅黑" panose="020B0503020204020204" pitchFamily="34" charset="-122"/>
                <a:ea typeface="微软雅黑" panose="020B0503020204020204" pitchFamily="34" charset="-122"/>
              </a:rPr>
              <a:t>第八章</a:t>
            </a:r>
            <a:r>
              <a:rPr lang="zh-CN" altLang="en-US" sz="1400">
                <a:solidFill>
                  <a:schemeClr val="bg1"/>
                </a:solidFill>
                <a:latin typeface="微软雅黑" panose="020B0503020204020204" pitchFamily="34" charset="-122"/>
                <a:ea typeface="微软雅黑" panose="020B0503020204020204" pitchFamily="34" charset="-122"/>
              </a:rPr>
              <a:t>第四课</a:t>
            </a:r>
            <a:r>
              <a:rPr lang="zh-CN" altLang="en-US" sz="1400" dirty="0">
                <a:solidFill>
                  <a:schemeClr val="bg1"/>
                </a:solidFill>
                <a:latin typeface="微软雅黑" panose="020B0503020204020204" pitchFamily="34" charset="-122"/>
                <a:ea typeface="微软雅黑" panose="020B0503020204020204" pitchFamily="34" charset="-122"/>
              </a:rPr>
              <a:t> </a:t>
            </a:r>
          </a:p>
        </p:txBody>
      </p:sp>
      <p:sp>
        <p:nvSpPr>
          <p:cNvPr id="7" name="矩形 1"/>
          <p:cNvSpPr/>
          <p:nvPr/>
        </p:nvSpPr>
        <p:spPr>
          <a:xfrm>
            <a:off x="0" y="6321425"/>
            <a:ext cx="9144000" cy="5635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 name="文本框 8"/>
          <p:cNvSpPr txBox="1"/>
          <p:nvPr/>
        </p:nvSpPr>
        <p:spPr>
          <a:xfrm>
            <a:off x="889635" y="1014095"/>
            <a:ext cx="1560195" cy="645160"/>
          </a:xfrm>
          <a:prstGeom prst="rect">
            <a:avLst/>
          </a:prstGeom>
          <a:noFill/>
        </p:spPr>
        <p:txBody>
          <a:bodyPr wrap="none" rtlCol="0">
            <a:spAutoFit/>
          </a:bodyPr>
          <a:lstStyle/>
          <a:p>
            <a:r>
              <a:rPr lang="zh-CN" altLang="en-US" sz="3600" b="1">
                <a:solidFill>
                  <a:srgbClr val="2F38EF"/>
                </a:solidFill>
              </a:rPr>
              <a:t>分析：</a:t>
            </a: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3"/>
                                        </p:tgtEl>
                                        <p:attrNameLst>
                                          <p:attrName>style.visibility</p:attrName>
                                        </p:attrNameLst>
                                      </p:cBhvr>
                                      <p:to>
                                        <p:strVal val="visible"/>
                                      </p:to>
                                    </p:se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6408"/>
                                        </p:tgtEl>
                                        <p:attrNameLst>
                                          <p:attrName>style.visibility</p:attrName>
                                        </p:attrNameLst>
                                      </p:cBhvr>
                                      <p:to>
                                        <p:strVal val="visible"/>
                                      </p:to>
                                    </p:set>
                                    <p:anim calcmode="lin" valueType="num">
                                      <p:cBhvr additive="base">
                                        <p:cTn id="15" dur="500" fill="hold"/>
                                        <p:tgtEl>
                                          <p:spTgt spid="16408"/>
                                        </p:tgtEl>
                                        <p:attrNameLst>
                                          <p:attrName>ppt_x</p:attrName>
                                        </p:attrNameLst>
                                      </p:cBhvr>
                                      <p:tavLst>
                                        <p:tav tm="0">
                                          <p:val>
                                            <p:strVal val="#ppt_x"/>
                                          </p:val>
                                        </p:tav>
                                        <p:tav tm="100000">
                                          <p:val>
                                            <p:strVal val="#ppt_x"/>
                                          </p:val>
                                        </p:tav>
                                      </p:tavLst>
                                    </p:anim>
                                    <p:anim calcmode="lin" valueType="num">
                                      <p:cBhvr additive="base">
                                        <p:cTn id="16" dur="500" fill="hold"/>
                                        <p:tgtEl>
                                          <p:spTgt spid="16408"/>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6409"/>
                                        </p:tgtEl>
                                        <p:attrNameLst>
                                          <p:attrName>style.visibility</p:attrName>
                                        </p:attrNameLst>
                                      </p:cBhvr>
                                      <p:to>
                                        <p:strVal val="visible"/>
                                      </p:to>
                                    </p:set>
                                    <p:anim calcmode="lin" valueType="num">
                                      <p:cBhvr additive="base">
                                        <p:cTn id="21" dur="500" fill="hold"/>
                                        <p:tgtEl>
                                          <p:spTgt spid="16409"/>
                                        </p:tgtEl>
                                        <p:attrNameLst>
                                          <p:attrName>ppt_x</p:attrName>
                                        </p:attrNameLst>
                                      </p:cBhvr>
                                      <p:tavLst>
                                        <p:tav tm="0">
                                          <p:val>
                                            <p:strVal val="#ppt_x"/>
                                          </p:val>
                                        </p:tav>
                                        <p:tav tm="100000">
                                          <p:val>
                                            <p:strVal val="#ppt_x"/>
                                          </p:val>
                                        </p:tav>
                                      </p:tavLst>
                                    </p:anim>
                                    <p:anim calcmode="lin" valueType="num">
                                      <p:cBhvr additive="base">
                                        <p:cTn id="22" dur="500" fill="hold"/>
                                        <p:tgtEl>
                                          <p:spTgt spid="16409"/>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3" presetClass="entr" presetSubtype="528"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p:cTn id="27" dur="500" fill="hold"/>
                                        <p:tgtEl>
                                          <p:spTgt spid="2"/>
                                        </p:tgtEl>
                                        <p:attrNameLst>
                                          <p:attrName>ppt_w</p:attrName>
                                        </p:attrNameLst>
                                      </p:cBhvr>
                                      <p:tavLst>
                                        <p:tav tm="0">
                                          <p:val>
                                            <p:fltVal val="0"/>
                                          </p:val>
                                        </p:tav>
                                        <p:tav tm="100000">
                                          <p:val>
                                            <p:strVal val="#ppt_w"/>
                                          </p:val>
                                        </p:tav>
                                      </p:tavLst>
                                    </p:anim>
                                    <p:anim calcmode="lin" valueType="num">
                                      <p:cBhvr>
                                        <p:cTn id="28" dur="500" fill="hold"/>
                                        <p:tgtEl>
                                          <p:spTgt spid="2"/>
                                        </p:tgtEl>
                                        <p:attrNameLst>
                                          <p:attrName>ppt_h</p:attrName>
                                        </p:attrNameLst>
                                      </p:cBhvr>
                                      <p:tavLst>
                                        <p:tav tm="0">
                                          <p:val>
                                            <p:fltVal val="0"/>
                                          </p:val>
                                        </p:tav>
                                        <p:tav tm="100000">
                                          <p:val>
                                            <p:strVal val="#ppt_h"/>
                                          </p:val>
                                        </p:tav>
                                      </p:tavLst>
                                    </p:anim>
                                    <p:anim calcmode="lin" valueType="num">
                                      <p:cBhvr>
                                        <p:cTn id="29" dur="500" fill="hold"/>
                                        <p:tgtEl>
                                          <p:spTgt spid="2"/>
                                        </p:tgtEl>
                                        <p:attrNameLst>
                                          <p:attrName>ppt_x</p:attrName>
                                        </p:attrNameLst>
                                      </p:cBhvr>
                                      <p:tavLst>
                                        <p:tav tm="0">
                                          <p:val>
                                            <p:fltVal val="0.5"/>
                                          </p:val>
                                        </p:tav>
                                        <p:tav tm="100000">
                                          <p:val>
                                            <p:strVal val="#ppt_x"/>
                                          </p:val>
                                        </p:tav>
                                      </p:tavLst>
                                    </p:anim>
                                    <p:anim calcmode="lin" valueType="num">
                                      <p:cBhvr>
                                        <p:cTn id="30" dur="500" fill="hold"/>
                                        <p:tgtEl>
                                          <p:spTgt spid="2"/>
                                        </p:tgtEl>
                                        <p:attrNameLst>
                                          <p:attrName>ppt_y</p:attrName>
                                        </p:attrNameLst>
                                      </p:cBhvr>
                                      <p:tavLst>
                                        <p:tav tm="0">
                                          <p:val>
                                            <p:fltVal val="0.5"/>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3" presetClass="entr" presetSubtype="528" fill="hold" nodeType="clickEffect">
                                  <p:stCondLst>
                                    <p:cond delay="0"/>
                                  </p:stCondLst>
                                  <p:childTnLst>
                                    <p:set>
                                      <p:cBhvr>
                                        <p:cTn id="34" dur="1" fill="hold">
                                          <p:stCondLst>
                                            <p:cond delay="0"/>
                                          </p:stCondLst>
                                        </p:cTn>
                                        <p:tgtEl>
                                          <p:spTgt spid="16386"/>
                                        </p:tgtEl>
                                        <p:attrNameLst>
                                          <p:attrName>style.visibility</p:attrName>
                                        </p:attrNameLst>
                                      </p:cBhvr>
                                      <p:to>
                                        <p:strVal val="visible"/>
                                      </p:to>
                                    </p:set>
                                    <p:anim calcmode="lin" valueType="num">
                                      <p:cBhvr>
                                        <p:cTn id="35" dur="500" fill="hold"/>
                                        <p:tgtEl>
                                          <p:spTgt spid="16386"/>
                                        </p:tgtEl>
                                        <p:attrNameLst>
                                          <p:attrName>ppt_w</p:attrName>
                                        </p:attrNameLst>
                                      </p:cBhvr>
                                      <p:tavLst>
                                        <p:tav tm="0">
                                          <p:val>
                                            <p:fltVal val="0"/>
                                          </p:val>
                                        </p:tav>
                                        <p:tav tm="100000">
                                          <p:val>
                                            <p:strVal val="#ppt_w"/>
                                          </p:val>
                                        </p:tav>
                                      </p:tavLst>
                                    </p:anim>
                                    <p:anim calcmode="lin" valueType="num">
                                      <p:cBhvr>
                                        <p:cTn id="36" dur="500" fill="hold"/>
                                        <p:tgtEl>
                                          <p:spTgt spid="16386"/>
                                        </p:tgtEl>
                                        <p:attrNameLst>
                                          <p:attrName>ppt_h</p:attrName>
                                        </p:attrNameLst>
                                      </p:cBhvr>
                                      <p:tavLst>
                                        <p:tav tm="0">
                                          <p:val>
                                            <p:fltVal val="0"/>
                                          </p:val>
                                        </p:tav>
                                        <p:tav tm="100000">
                                          <p:val>
                                            <p:strVal val="#ppt_h"/>
                                          </p:val>
                                        </p:tav>
                                      </p:tavLst>
                                    </p:anim>
                                    <p:anim calcmode="lin" valueType="num">
                                      <p:cBhvr>
                                        <p:cTn id="37" dur="500" fill="hold"/>
                                        <p:tgtEl>
                                          <p:spTgt spid="16386"/>
                                        </p:tgtEl>
                                        <p:attrNameLst>
                                          <p:attrName>ppt_x</p:attrName>
                                        </p:attrNameLst>
                                      </p:cBhvr>
                                      <p:tavLst>
                                        <p:tav tm="0">
                                          <p:val>
                                            <p:fltVal val="0.5"/>
                                          </p:val>
                                        </p:tav>
                                        <p:tav tm="100000">
                                          <p:val>
                                            <p:strVal val="#ppt_x"/>
                                          </p:val>
                                        </p:tav>
                                      </p:tavLst>
                                    </p:anim>
                                    <p:anim calcmode="lin" valueType="num">
                                      <p:cBhvr>
                                        <p:cTn id="38" dur="500" fill="hold"/>
                                        <p:tgtEl>
                                          <p:spTgt spid="16386"/>
                                        </p:tgtEl>
                                        <p:attrNameLst>
                                          <p:attrName>ppt_y</p:attrName>
                                        </p:attrNameLst>
                                      </p:cBhvr>
                                      <p:tavLst>
                                        <p:tav tm="0">
                                          <p:val>
                                            <p:fltVal val="0.5"/>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grpId="0" nodeType="clickEffect">
                                  <p:stCondLst>
                                    <p:cond delay="0"/>
                                  </p:stCondLst>
                                  <p:childTnLst>
                                    <p:set>
                                      <p:cBhvr>
                                        <p:cTn id="42" dur="1" fill="hold">
                                          <p:stCondLst>
                                            <p:cond delay="0"/>
                                          </p:stCondLst>
                                        </p:cTn>
                                        <p:tgtEl>
                                          <p:spTgt spid="16390"/>
                                        </p:tgtEl>
                                        <p:attrNameLst>
                                          <p:attrName>style.visibility</p:attrName>
                                        </p:attrNameLst>
                                      </p:cBhvr>
                                      <p:to>
                                        <p:strVal val="visible"/>
                                      </p:to>
                                    </p:set>
                                    <p:animEffect transition="in" filter="dissolve">
                                      <p:cBhvr>
                                        <p:cTn id="43" dur="500"/>
                                        <p:tgtEl>
                                          <p:spTgt spid="16390"/>
                                        </p:tgtEl>
                                      </p:cBhvr>
                                    </p:animEffect>
                                  </p:childTnLst>
                                </p:cTn>
                              </p:par>
                            </p:childTnLst>
                          </p:cTn>
                        </p:par>
                      </p:childTnLst>
                    </p:cTn>
                  </p:par>
                  <p:par>
                    <p:cTn id="44" fill="hold">
                      <p:stCondLst>
                        <p:cond delay="indefinite"/>
                      </p:stCondLst>
                      <p:childTnLst>
                        <p:par>
                          <p:cTn id="45" fill="hold">
                            <p:stCondLst>
                              <p:cond delay="0"/>
                            </p:stCondLst>
                            <p:childTnLst>
                              <p:par>
                                <p:cTn id="46" presetID="9" presetClass="entr" presetSubtype="0" fill="hold" nodeType="click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dissolve">
                                      <p:cBhvr>
                                        <p:cTn id="48" dur="500"/>
                                        <p:tgtEl>
                                          <p:spTgt spid="5"/>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6410"/>
                                        </p:tgtEl>
                                        <p:attrNameLst>
                                          <p:attrName>style.visibility</p:attrName>
                                        </p:attrNameLst>
                                      </p:cBhvr>
                                      <p:to>
                                        <p:strVal val="visible"/>
                                      </p:to>
                                    </p:set>
                                    <p:anim calcmode="lin" valueType="num">
                                      <p:cBhvr additive="base">
                                        <p:cTn id="53" dur="500" fill="hold"/>
                                        <p:tgtEl>
                                          <p:spTgt spid="16410"/>
                                        </p:tgtEl>
                                        <p:attrNameLst>
                                          <p:attrName>ppt_x</p:attrName>
                                        </p:attrNameLst>
                                      </p:cBhvr>
                                      <p:tavLst>
                                        <p:tav tm="0">
                                          <p:val>
                                            <p:strVal val="#ppt_x"/>
                                          </p:val>
                                        </p:tav>
                                        <p:tav tm="100000">
                                          <p:val>
                                            <p:strVal val="#ppt_x"/>
                                          </p:val>
                                        </p:tav>
                                      </p:tavLst>
                                    </p:anim>
                                    <p:anim calcmode="lin" valueType="num">
                                      <p:cBhvr additive="base">
                                        <p:cTn id="54" dur="500" fill="hold"/>
                                        <p:tgtEl>
                                          <p:spTgt spid="16410"/>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1" nodeType="clickEffect">
                                  <p:stCondLst>
                                    <p:cond delay="0"/>
                                  </p:stCondLst>
                                  <p:childTnLst>
                                    <p:set>
                                      <p:cBhvr>
                                        <p:cTn id="58" dur="1" fill="hold">
                                          <p:stCondLst>
                                            <p:cond delay="0"/>
                                          </p:stCondLst>
                                        </p:cTn>
                                        <p:tgtEl>
                                          <p:spTgt spid="16411"/>
                                        </p:tgtEl>
                                        <p:attrNameLst>
                                          <p:attrName>style.visibility</p:attrName>
                                        </p:attrNameLst>
                                      </p:cBhvr>
                                      <p:to>
                                        <p:strVal val="visible"/>
                                      </p:to>
                                    </p:set>
                                    <p:anim calcmode="lin" valueType="num">
                                      <p:cBhvr additive="base">
                                        <p:cTn id="59" dur="500" fill="hold"/>
                                        <p:tgtEl>
                                          <p:spTgt spid="16411"/>
                                        </p:tgtEl>
                                        <p:attrNameLst>
                                          <p:attrName>ppt_x</p:attrName>
                                        </p:attrNameLst>
                                      </p:cBhvr>
                                      <p:tavLst>
                                        <p:tav tm="0">
                                          <p:val>
                                            <p:strVal val="#ppt_x"/>
                                          </p:val>
                                        </p:tav>
                                        <p:tav tm="100000">
                                          <p:val>
                                            <p:strVal val="#ppt_x"/>
                                          </p:val>
                                        </p:tav>
                                      </p:tavLst>
                                    </p:anim>
                                    <p:anim calcmode="lin" valueType="num">
                                      <p:cBhvr additive="base">
                                        <p:cTn id="60" dur="500" fill="hold"/>
                                        <p:tgtEl>
                                          <p:spTgt spid="164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09" grpId="0" bldLvl="0" animBg="1"/>
      <p:bldP spid="16408" grpId="0" bldLvl="0" animBg="1"/>
      <p:bldP spid="16390" grpId="0" bldLvl="0" animBg="1"/>
      <p:bldP spid="16410" grpId="0" bldLvl="0" animBg="1"/>
      <p:bldP spid="16411" grpId="1"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p:nvPr/>
        </p:nvSpPr>
        <p:spPr>
          <a:xfrm>
            <a:off x="1908175" y="2781300"/>
            <a:ext cx="2376488" cy="73025"/>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lstStyle/>
          <a:p>
            <a:endParaRPr lang="zh-CN" altLang="en-US" dirty="0">
              <a:latin typeface="Arial" panose="020B0604020202020204" pitchFamily="34" charset="0"/>
              <a:ea typeface="宋体" panose="02010600030101010101" pitchFamily="2" charset="-122"/>
            </a:endParaRPr>
          </a:p>
        </p:txBody>
      </p:sp>
      <p:sp>
        <p:nvSpPr>
          <p:cNvPr id="19458" name="Rectangle 3"/>
          <p:cNvSpPr/>
          <p:nvPr/>
        </p:nvSpPr>
        <p:spPr>
          <a:xfrm>
            <a:off x="1908175" y="3141663"/>
            <a:ext cx="2376488" cy="71437"/>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lstStyle/>
          <a:p>
            <a:endParaRPr lang="zh-CN" altLang="en-US" dirty="0">
              <a:latin typeface="Arial" panose="020B0604020202020204" pitchFamily="34" charset="0"/>
              <a:ea typeface="宋体" panose="02010600030101010101" pitchFamily="2" charset="-122"/>
            </a:endParaRPr>
          </a:p>
        </p:txBody>
      </p:sp>
      <p:sp>
        <p:nvSpPr>
          <p:cNvPr id="19460" name="Oval 4"/>
          <p:cNvSpPr/>
          <p:nvPr/>
        </p:nvSpPr>
        <p:spPr>
          <a:xfrm>
            <a:off x="3779838" y="2852738"/>
            <a:ext cx="360362" cy="360362"/>
          </a:xfrm>
          <a:prstGeom prst="ellipse">
            <a:avLst/>
          </a:prstGeom>
          <a:solidFill>
            <a:srgbClr val="FF9900"/>
          </a:solidFill>
          <a:ln w="9525" cap="flat" cmpd="sng">
            <a:solidFill>
              <a:schemeClr val="tx1"/>
            </a:solidFill>
            <a:prstDash val="solid"/>
            <a:round/>
            <a:headEnd type="none" w="med" len="med"/>
            <a:tailEnd type="none" w="med" len="med"/>
          </a:ln>
        </p:spPr>
        <p:txBody>
          <a:bodyPr wrap="none" anchor="ctr"/>
          <a:lstStyle/>
          <a:p>
            <a:pPr algn="ctr"/>
            <a:endParaRPr lang="zh-CN" altLang="en-US" dirty="0">
              <a:solidFill>
                <a:srgbClr val="FFFF00"/>
              </a:solidFill>
              <a:latin typeface="Arial" panose="020B0604020202020204" pitchFamily="34" charset="0"/>
              <a:ea typeface="宋体" panose="02010600030101010101" pitchFamily="2" charset="-122"/>
            </a:endParaRPr>
          </a:p>
        </p:txBody>
      </p:sp>
      <p:sp>
        <p:nvSpPr>
          <p:cNvPr id="19461" name="Oval 5"/>
          <p:cNvSpPr/>
          <p:nvPr/>
        </p:nvSpPr>
        <p:spPr>
          <a:xfrm>
            <a:off x="2195513" y="2852738"/>
            <a:ext cx="360362" cy="360362"/>
          </a:xfrm>
          <a:prstGeom prst="ellipse">
            <a:avLst/>
          </a:prstGeom>
          <a:solidFill>
            <a:srgbClr val="FF9900"/>
          </a:solidFill>
          <a:ln w="9525" cap="flat" cmpd="sng">
            <a:solidFill>
              <a:schemeClr val="tx1"/>
            </a:solidFill>
            <a:prstDash val="solid"/>
            <a:round/>
            <a:headEnd type="none" w="med" len="med"/>
            <a:tailEnd type="none" w="med" len="med"/>
          </a:ln>
        </p:spPr>
        <p:txBody>
          <a:bodyPr wrap="none" anchor="ctr"/>
          <a:lstStyle/>
          <a:p>
            <a:pPr algn="ctr"/>
            <a:endParaRPr lang="zh-CN" altLang="en-US" sz="2400" b="0" dirty="0">
              <a:solidFill>
                <a:srgbClr val="FFFF00"/>
              </a:solidFill>
              <a:latin typeface="Times New Roman" panose="02020603050405020304" pitchFamily="18" charset="0"/>
              <a:ea typeface="宋体" panose="02010600030101010101" pitchFamily="2" charset="-122"/>
            </a:endParaRPr>
          </a:p>
        </p:txBody>
      </p:sp>
      <p:sp>
        <p:nvSpPr>
          <p:cNvPr id="19462" name="Rectangle 7"/>
          <p:cNvSpPr/>
          <p:nvPr/>
        </p:nvSpPr>
        <p:spPr>
          <a:xfrm rot="-5400000">
            <a:off x="2411413" y="4221163"/>
            <a:ext cx="1296987" cy="144462"/>
          </a:xfrm>
          <a:prstGeom prst="rect">
            <a:avLst/>
          </a:prstGeom>
          <a:solidFill>
            <a:schemeClr val="accent2"/>
          </a:solidFill>
          <a:ln w="9525" cap="flat" cmpd="sng">
            <a:solidFill>
              <a:schemeClr val="tx1"/>
            </a:solidFill>
            <a:prstDash val="solid"/>
            <a:miter/>
            <a:headEnd type="none" w="med" len="med"/>
            <a:tailEnd type="none" w="med" len="med"/>
          </a:ln>
        </p:spPr>
        <p:txBody>
          <a:bodyPr wrap="none" anchor="ctr"/>
          <a:lstStyle/>
          <a:p>
            <a:endParaRPr lang="zh-CN" altLang="en-US" dirty="0">
              <a:latin typeface="Arial" panose="020B0604020202020204" pitchFamily="34" charset="0"/>
              <a:ea typeface="宋体" panose="02010600030101010101" pitchFamily="2" charset="-122"/>
            </a:endParaRPr>
          </a:p>
        </p:txBody>
      </p:sp>
      <p:grpSp>
        <p:nvGrpSpPr>
          <p:cNvPr id="19465" name="Group 9"/>
          <p:cNvGrpSpPr/>
          <p:nvPr/>
        </p:nvGrpSpPr>
        <p:grpSpPr>
          <a:xfrm rot="-2150617">
            <a:off x="2124075" y="620713"/>
            <a:ext cx="2386013" cy="2443162"/>
            <a:chOff x="0" y="0"/>
            <a:chExt cx="1503" cy="1539"/>
          </a:xfrm>
        </p:grpSpPr>
        <p:sp>
          <p:nvSpPr>
            <p:cNvPr id="3" name="Freeform 9"/>
            <p:cNvSpPr/>
            <p:nvPr/>
          </p:nvSpPr>
          <p:spPr>
            <a:xfrm>
              <a:off x="81" y="234"/>
              <a:ext cx="972" cy="1221"/>
            </a:xfrm>
            <a:custGeom>
              <a:avLst/>
              <a:gdLst/>
              <a:ahLst/>
              <a:cxnLst>
                <a:cxn ang="0">
                  <a:pos x="0" y="1221"/>
                </a:cxn>
                <a:cxn ang="0">
                  <a:pos x="972" y="0"/>
                </a:cxn>
              </a:cxnLst>
              <a:rect l="0" t="0" r="0" b="0"/>
              <a:pathLst>
                <a:path w="972" h="1221">
                  <a:moveTo>
                    <a:pt x="0" y="1221"/>
                  </a:moveTo>
                  <a:cubicBezTo>
                    <a:pt x="162" y="1017"/>
                    <a:pt x="770" y="254"/>
                    <a:pt x="972" y="0"/>
                  </a:cubicBezTo>
                </a:path>
              </a:pathLst>
            </a:custGeom>
            <a:noFill/>
            <a:ln w="28575" cap="flat" cmpd="sng">
              <a:solidFill>
                <a:schemeClr val="tx1"/>
              </a:solidFill>
              <a:prstDash val="dash"/>
              <a:miter/>
              <a:headEnd type="none" w="med" len="med"/>
              <a:tailEnd type="none" w="med" len="med"/>
            </a:ln>
          </p:spPr>
          <p:txBody>
            <a:bodyPr/>
            <a:lstStyle/>
            <a:p>
              <a:endParaRPr lang="zh-CN" altLang="en-US"/>
            </a:p>
          </p:txBody>
        </p:sp>
        <p:sp>
          <p:nvSpPr>
            <p:cNvPr id="19466" name="Freeform 10"/>
            <p:cNvSpPr/>
            <p:nvPr/>
          </p:nvSpPr>
          <p:spPr>
            <a:xfrm>
              <a:off x="33" y="27"/>
              <a:ext cx="507" cy="1380"/>
            </a:xfrm>
            <a:custGeom>
              <a:avLst/>
              <a:gdLst/>
              <a:ahLst/>
              <a:cxnLst>
                <a:cxn ang="0">
                  <a:pos x="0" y="1380"/>
                </a:cxn>
                <a:cxn ang="0">
                  <a:pos x="147" y="1107"/>
                </a:cxn>
                <a:cxn ang="0">
                  <a:pos x="273" y="828"/>
                </a:cxn>
                <a:cxn ang="0">
                  <a:pos x="399" y="477"/>
                </a:cxn>
                <a:cxn ang="0">
                  <a:pos x="507" y="0"/>
                </a:cxn>
              </a:cxnLst>
              <a:rect l="0" t="0" r="0" b="0"/>
              <a:pathLst>
                <a:path w="507" h="1380">
                  <a:moveTo>
                    <a:pt x="0" y="1380"/>
                  </a:moveTo>
                  <a:cubicBezTo>
                    <a:pt x="24" y="1335"/>
                    <a:pt x="102" y="1199"/>
                    <a:pt x="147" y="1107"/>
                  </a:cubicBezTo>
                  <a:cubicBezTo>
                    <a:pt x="192" y="1015"/>
                    <a:pt x="231" y="933"/>
                    <a:pt x="273" y="828"/>
                  </a:cubicBezTo>
                  <a:cubicBezTo>
                    <a:pt x="315" y="723"/>
                    <a:pt x="360" y="615"/>
                    <a:pt x="399" y="477"/>
                  </a:cubicBezTo>
                  <a:cubicBezTo>
                    <a:pt x="438" y="339"/>
                    <a:pt x="485" y="99"/>
                    <a:pt x="507" y="0"/>
                  </a:cubicBezTo>
                </a:path>
              </a:pathLst>
            </a:custGeom>
            <a:noFill/>
            <a:ln w="28575" cap="flat" cmpd="sng">
              <a:solidFill>
                <a:schemeClr val="tx1"/>
              </a:solidFill>
              <a:prstDash val="dash"/>
              <a:miter/>
              <a:headEnd type="none" w="med" len="med"/>
              <a:tailEnd type="none" w="med" len="med"/>
            </a:ln>
          </p:spPr>
          <p:txBody>
            <a:bodyPr/>
            <a:lstStyle/>
            <a:p>
              <a:endParaRPr lang="zh-CN" altLang="en-US"/>
            </a:p>
          </p:txBody>
        </p:sp>
        <p:sp>
          <p:nvSpPr>
            <p:cNvPr id="19467" name="Freeform 11"/>
            <p:cNvSpPr/>
            <p:nvPr/>
          </p:nvSpPr>
          <p:spPr>
            <a:xfrm>
              <a:off x="135" y="504"/>
              <a:ext cx="1368" cy="1035"/>
            </a:xfrm>
            <a:custGeom>
              <a:avLst/>
              <a:gdLst/>
              <a:ahLst/>
              <a:cxnLst>
                <a:cxn ang="0">
                  <a:pos x="0" y="1035"/>
                </a:cxn>
                <a:cxn ang="0">
                  <a:pos x="333" y="729"/>
                </a:cxn>
                <a:cxn ang="0">
                  <a:pos x="684" y="459"/>
                </a:cxn>
                <a:cxn ang="0">
                  <a:pos x="954" y="270"/>
                </a:cxn>
                <a:cxn ang="0">
                  <a:pos x="1368" y="0"/>
                </a:cxn>
              </a:cxnLst>
              <a:rect l="0" t="0" r="0" b="0"/>
              <a:pathLst>
                <a:path w="1368" h="1035">
                  <a:moveTo>
                    <a:pt x="0" y="1035"/>
                  </a:moveTo>
                  <a:cubicBezTo>
                    <a:pt x="55" y="984"/>
                    <a:pt x="219" y="825"/>
                    <a:pt x="333" y="729"/>
                  </a:cubicBezTo>
                  <a:cubicBezTo>
                    <a:pt x="447" y="633"/>
                    <a:pt x="581" y="535"/>
                    <a:pt x="684" y="459"/>
                  </a:cubicBezTo>
                  <a:cubicBezTo>
                    <a:pt x="787" y="383"/>
                    <a:pt x="840" y="346"/>
                    <a:pt x="954" y="270"/>
                  </a:cubicBezTo>
                  <a:cubicBezTo>
                    <a:pt x="1068" y="194"/>
                    <a:pt x="1282" y="56"/>
                    <a:pt x="1368" y="0"/>
                  </a:cubicBezTo>
                </a:path>
              </a:pathLst>
            </a:custGeom>
            <a:noFill/>
            <a:ln w="28575" cap="flat" cmpd="sng">
              <a:solidFill>
                <a:schemeClr val="tx1"/>
              </a:solidFill>
              <a:prstDash val="dash"/>
              <a:miter/>
              <a:headEnd type="none" w="med" len="med"/>
              <a:tailEnd type="none" w="med" len="med"/>
            </a:ln>
          </p:spPr>
          <p:txBody>
            <a:bodyPr/>
            <a:lstStyle/>
            <a:p>
              <a:endParaRPr lang="zh-CN" altLang="en-US"/>
            </a:p>
          </p:txBody>
        </p:sp>
        <p:sp>
          <p:nvSpPr>
            <p:cNvPr id="19468" name="Freeform 12"/>
            <p:cNvSpPr/>
            <p:nvPr/>
          </p:nvSpPr>
          <p:spPr>
            <a:xfrm>
              <a:off x="81" y="387"/>
              <a:ext cx="1188" cy="1098"/>
            </a:xfrm>
            <a:custGeom>
              <a:avLst/>
              <a:gdLst/>
              <a:ahLst/>
              <a:cxnLst>
                <a:cxn ang="0">
                  <a:pos x="0" y="1098"/>
                </a:cxn>
                <a:cxn ang="0">
                  <a:pos x="297" y="828"/>
                </a:cxn>
                <a:cxn ang="0">
                  <a:pos x="486" y="621"/>
                </a:cxn>
                <a:cxn ang="0">
                  <a:pos x="765" y="342"/>
                </a:cxn>
                <a:cxn ang="0">
                  <a:pos x="972" y="162"/>
                </a:cxn>
                <a:cxn ang="0">
                  <a:pos x="1188" y="0"/>
                </a:cxn>
              </a:cxnLst>
              <a:rect l="0" t="0" r="0" b="0"/>
              <a:pathLst>
                <a:path w="1188" h="1098">
                  <a:moveTo>
                    <a:pt x="0" y="1098"/>
                  </a:moveTo>
                  <a:cubicBezTo>
                    <a:pt x="48" y="1050"/>
                    <a:pt x="216" y="908"/>
                    <a:pt x="297" y="828"/>
                  </a:cubicBezTo>
                  <a:cubicBezTo>
                    <a:pt x="378" y="748"/>
                    <a:pt x="408" y="702"/>
                    <a:pt x="486" y="621"/>
                  </a:cubicBezTo>
                  <a:cubicBezTo>
                    <a:pt x="564" y="540"/>
                    <a:pt x="684" y="418"/>
                    <a:pt x="765" y="342"/>
                  </a:cubicBezTo>
                  <a:cubicBezTo>
                    <a:pt x="846" y="266"/>
                    <a:pt x="902" y="219"/>
                    <a:pt x="972" y="162"/>
                  </a:cubicBezTo>
                  <a:cubicBezTo>
                    <a:pt x="1042" y="105"/>
                    <a:pt x="1143" y="34"/>
                    <a:pt x="1188" y="0"/>
                  </a:cubicBezTo>
                </a:path>
              </a:pathLst>
            </a:custGeom>
            <a:noFill/>
            <a:ln w="28575" cap="flat" cmpd="sng">
              <a:solidFill>
                <a:schemeClr val="tx1"/>
              </a:solidFill>
              <a:prstDash val="dash"/>
              <a:miter/>
              <a:headEnd type="none" w="med" len="med"/>
              <a:tailEnd type="none" w="med" len="med"/>
            </a:ln>
          </p:spPr>
          <p:txBody>
            <a:bodyPr/>
            <a:lstStyle/>
            <a:p>
              <a:endParaRPr lang="zh-CN" altLang="en-US"/>
            </a:p>
          </p:txBody>
        </p:sp>
        <p:sp>
          <p:nvSpPr>
            <p:cNvPr id="19469" name="Freeform 13"/>
            <p:cNvSpPr/>
            <p:nvPr/>
          </p:nvSpPr>
          <p:spPr>
            <a:xfrm>
              <a:off x="0" y="15"/>
              <a:ext cx="366" cy="1389"/>
            </a:xfrm>
            <a:custGeom>
              <a:avLst/>
              <a:gdLst/>
              <a:ahLst/>
              <a:cxnLst>
                <a:cxn ang="0">
                  <a:pos x="0" y="1389"/>
                </a:cxn>
                <a:cxn ang="0">
                  <a:pos x="126" y="1092"/>
                </a:cxn>
                <a:cxn ang="0">
                  <a:pos x="216" y="804"/>
                </a:cxn>
                <a:cxn ang="0">
                  <a:pos x="293" y="423"/>
                </a:cxn>
                <a:cxn ang="0">
                  <a:pos x="366" y="0"/>
                </a:cxn>
              </a:cxnLst>
              <a:rect l="0" t="0" r="0" b="0"/>
              <a:pathLst>
                <a:path w="366" h="1389">
                  <a:moveTo>
                    <a:pt x="0" y="1389"/>
                  </a:moveTo>
                  <a:cubicBezTo>
                    <a:pt x="21" y="1341"/>
                    <a:pt x="90" y="1190"/>
                    <a:pt x="126" y="1092"/>
                  </a:cubicBezTo>
                  <a:cubicBezTo>
                    <a:pt x="162" y="994"/>
                    <a:pt x="188" y="916"/>
                    <a:pt x="216" y="804"/>
                  </a:cubicBezTo>
                  <a:cubicBezTo>
                    <a:pt x="244" y="692"/>
                    <a:pt x="268" y="557"/>
                    <a:pt x="293" y="423"/>
                  </a:cubicBezTo>
                  <a:cubicBezTo>
                    <a:pt x="318" y="289"/>
                    <a:pt x="351" y="88"/>
                    <a:pt x="366" y="0"/>
                  </a:cubicBezTo>
                </a:path>
              </a:pathLst>
            </a:custGeom>
            <a:noFill/>
            <a:ln w="28575" cap="flat" cmpd="sng">
              <a:solidFill>
                <a:schemeClr val="tx1"/>
              </a:solidFill>
              <a:prstDash val="dash"/>
              <a:miter/>
              <a:headEnd type="none" w="med" len="med"/>
              <a:tailEnd type="none" w="med" len="med"/>
            </a:ln>
          </p:spPr>
          <p:txBody>
            <a:bodyPr/>
            <a:lstStyle/>
            <a:p>
              <a:endParaRPr lang="zh-CN" altLang="en-US"/>
            </a:p>
          </p:txBody>
        </p:sp>
        <p:sp>
          <p:nvSpPr>
            <p:cNvPr id="19470" name="Freeform 14"/>
            <p:cNvSpPr/>
            <p:nvPr/>
          </p:nvSpPr>
          <p:spPr>
            <a:xfrm>
              <a:off x="81" y="0"/>
              <a:ext cx="783" cy="1386"/>
            </a:xfrm>
            <a:custGeom>
              <a:avLst/>
              <a:gdLst/>
              <a:ahLst/>
              <a:cxnLst>
                <a:cxn ang="0">
                  <a:pos x="0" y="1386"/>
                </a:cxn>
                <a:cxn ang="0">
                  <a:pos x="153" y="1152"/>
                </a:cxn>
                <a:cxn ang="0">
                  <a:pos x="336" y="862"/>
                </a:cxn>
                <a:cxn ang="0">
                  <a:pos x="522" y="540"/>
                </a:cxn>
                <a:cxn ang="0">
                  <a:pos x="657" y="270"/>
                </a:cxn>
                <a:cxn ang="0">
                  <a:pos x="783" y="0"/>
                </a:cxn>
              </a:cxnLst>
              <a:rect l="0" t="0" r="0" b="0"/>
              <a:pathLst>
                <a:path w="783" h="1386">
                  <a:moveTo>
                    <a:pt x="0" y="1386"/>
                  </a:moveTo>
                  <a:cubicBezTo>
                    <a:pt x="24" y="1345"/>
                    <a:pt x="97" y="1239"/>
                    <a:pt x="153" y="1152"/>
                  </a:cubicBezTo>
                  <a:cubicBezTo>
                    <a:pt x="209" y="1065"/>
                    <a:pt x="275" y="964"/>
                    <a:pt x="336" y="862"/>
                  </a:cubicBezTo>
                  <a:cubicBezTo>
                    <a:pt x="397" y="760"/>
                    <a:pt x="469" y="639"/>
                    <a:pt x="522" y="540"/>
                  </a:cubicBezTo>
                  <a:cubicBezTo>
                    <a:pt x="575" y="441"/>
                    <a:pt x="614" y="360"/>
                    <a:pt x="657" y="270"/>
                  </a:cubicBezTo>
                  <a:cubicBezTo>
                    <a:pt x="700" y="180"/>
                    <a:pt x="757" y="56"/>
                    <a:pt x="783" y="0"/>
                  </a:cubicBezTo>
                </a:path>
              </a:pathLst>
            </a:custGeom>
            <a:noFill/>
            <a:ln w="28575" cap="flat" cmpd="sng">
              <a:solidFill>
                <a:schemeClr val="tx1"/>
              </a:solidFill>
              <a:prstDash val="dash"/>
              <a:miter/>
              <a:headEnd type="none" w="med" len="med"/>
              <a:tailEnd type="none" w="med" len="med"/>
            </a:ln>
          </p:spPr>
          <p:txBody>
            <a:bodyPr/>
            <a:lstStyle/>
            <a:p>
              <a:endParaRPr lang="zh-CN" altLang="en-US"/>
            </a:p>
          </p:txBody>
        </p:sp>
      </p:grpSp>
      <p:sp>
        <p:nvSpPr>
          <p:cNvPr id="19473" name="Text Box 18"/>
          <p:cNvSpPr txBox="1"/>
          <p:nvPr/>
        </p:nvSpPr>
        <p:spPr>
          <a:xfrm>
            <a:off x="593725" y="327025"/>
            <a:ext cx="184150" cy="366713"/>
          </a:xfrm>
          <a:prstGeom prst="rect">
            <a:avLst/>
          </a:prstGeom>
          <a:noFill/>
          <a:ln w="9525">
            <a:noFill/>
          </a:ln>
        </p:spPr>
        <p:txBody>
          <a:bodyPr wrap="none" anchor="t">
            <a:spAutoFit/>
          </a:bodyPr>
          <a:lstStyle/>
          <a:p>
            <a:endParaRPr lang="zh-CN" altLang="en-US" u="sng" dirty="0">
              <a:latin typeface="Arial" panose="020B0604020202020204" pitchFamily="34" charset="0"/>
              <a:ea typeface="宋体" panose="02010600030101010101" pitchFamily="2" charset="-122"/>
            </a:endParaRPr>
          </a:p>
        </p:txBody>
      </p:sp>
      <p:sp>
        <p:nvSpPr>
          <p:cNvPr id="16390" name="AutoShape 27"/>
          <p:cNvSpPr/>
          <p:nvPr/>
        </p:nvSpPr>
        <p:spPr>
          <a:xfrm>
            <a:off x="4648200" y="694055"/>
            <a:ext cx="2866390" cy="1512570"/>
          </a:xfrm>
          <a:prstGeom prst="wedgeEllipseCallout">
            <a:avLst>
              <a:gd name="adj1" fmla="val -103898"/>
              <a:gd name="adj2" fmla="val 99703"/>
            </a:avLst>
          </a:prstGeom>
          <a:solidFill>
            <a:schemeClr val="bg1"/>
          </a:solidFill>
          <a:ln w="9525" cap="flat" cmpd="sng">
            <a:solidFill>
              <a:schemeClr val="tx1"/>
            </a:solidFill>
            <a:prstDash val="solid"/>
            <a:miter/>
            <a:headEnd type="none" w="med" len="med"/>
            <a:tailEnd type="none" w="med" len="med"/>
          </a:ln>
        </p:spPr>
        <p:txBody>
          <a:bodyPr anchor="ctr"/>
          <a:lstStyle/>
          <a:p>
            <a:pPr algn="ctr"/>
            <a:r>
              <a:rPr lang="zh-CN" altLang="en-US" sz="4000" b="0" dirty="0">
                <a:latin typeface="Times New Roman" panose="02020603050405020304" pitchFamily="18" charset="0"/>
                <a:ea typeface="隶书" panose="02010509060101010101" pitchFamily="49" charset="-122"/>
              </a:rPr>
              <a:t>空气流速快气压</a:t>
            </a:r>
          </a:p>
        </p:txBody>
      </p:sp>
      <p:grpSp>
        <p:nvGrpSpPr>
          <p:cNvPr id="5" name="Group 20"/>
          <p:cNvGrpSpPr/>
          <p:nvPr/>
        </p:nvGrpSpPr>
        <p:grpSpPr>
          <a:xfrm>
            <a:off x="3328035" y="4115435"/>
            <a:ext cx="2487295" cy="1981200"/>
            <a:chOff x="290" y="0"/>
            <a:chExt cx="1390" cy="864"/>
          </a:xfrm>
        </p:grpSpPr>
        <p:sp>
          <p:nvSpPr>
            <p:cNvPr id="16406" name="AutoShape 29"/>
            <p:cNvSpPr/>
            <p:nvPr/>
          </p:nvSpPr>
          <p:spPr>
            <a:xfrm>
              <a:off x="432" y="48"/>
              <a:ext cx="1248" cy="768"/>
            </a:xfrm>
            <a:prstGeom prst="wedgeEllipseCallout">
              <a:avLst>
                <a:gd name="adj1" fmla="val -38772"/>
                <a:gd name="adj2" fmla="val -109218"/>
              </a:avLst>
            </a:prstGeom>
            <a:solidFill>
              <a:srgbClr val="6666FF"/>
            </a:solidFill>
            <a:ln w="9525" cap="flat" cmpd="sng">
              <a:solidFill>
                <a:schemeClr val="tx1"/>
              </a:solidFill>
              <a:prstDash val="solid"/>
              <a:miter/>
              <a:headEnd type="none" w="med" len="med"/>
              <a:tailEnd type="none" w="med" len="med"/>
            </a:ln>
          </p:spPr>
          <p:txBody>
            <a:bodyPr anchor="ctr"/>
            <a:lstStyle/>
            <a:p>
              <a:pPr algn="ctr"/>
              <a:endParaRPr lang="zh-CN" altLang="en-US" sz="2000" b="0" dirty="0">
                <a:latin typeface="Times New Roman" panose="02020603050405020304" pitchFamily="18" charset="0"/>
                <a:ea typeface="隶书" panose="02010509060101010101" pitchFamily="49" charset="-122"/>
              </a:endParaRPr>
            </a:p>
          </p:txBody>
        </p:sp>
        <p:sp>
          <p:nvSpPr>
            <p:cNvPr id="16407" name="AutoShape 28"/>
            <p:cNvSpPr/>
            <p:nvPr/>
          </p:nvSpPr>
          <p:spPr>
            <a:xfrm>
              <a:off x="290" y="0"/>
              <a:ext cx="1390" cy="864"/>
            </a:xfrm>
            <a:prstGeom prst="wedgeEllipseCallout">
              <a:avLst>
                <a:gd name="adj1" fmla="val -78465"/>
                <a:gd name="adj2" fmla="val -96346"/>
              </a:avLst>
            </a:prstGeom>
            <a:solidFill>
              <a:srgbClr val="6666FF"/>
            </a:solidFill>
            <a:ln w="9525" cap="flat" cmpd="sng">
              <a:solidFill>
                <a:schemeClr val="tx1"/>
              </a:solidFill>
              <a:prstDash val="solid"/>
              <a:miter/>
              <a:headEnd type="none" w="med" len="med"/>
              <a:tailEnd type="none" w="med" len="med"/>
            </a:ln>
          </p:spPr>
          <p:txBody>
            <a:bodyPr anchor="ctr"/>
            <a:lstStyle/>
            <a:p>
              <a:pPr algn="ctr"/>
              <a:r>
                <a:rPr lang="zh-CN" altLang="en-US" sz="4000" b="0" dirty="0">
                  <a:latin typeface="Times New Roman" panose="02020603050405020304" pitchFamily="18" charset="0"/>
                  <a:ea typeface="隶书" panose="02010509060101010101" pitchFamily="49" charset="-122"/>
                </a:rPr>
                <a:t>空气流速慢气压</a:t>
              </a:r>
            </a:p>
          </p:txBody>
        </p:sp>
      </p:grpSp>
      <p:grpSp>
        <p:nvGrpSpPr>
          <p:cNvPr id="16386" name="Group 2"/>
          <p:cNvGrpSpPr/>
          <p:nvPr/>
        </p:nvGrpSpPr>
        <p:grpSpPr>
          <a:xfrm>
            <a:off x="2097405" y="2919730"/>
            <a:ext cx="1844040" cy="222250"/>
            <a:chOff x="0" y="0"/>
            <a:chExt cx="3303" cy="210"/>
          </a:xfrm>
        </p:grpSpPr>
        <p:sp>
          <p:nvSpPr>
            <p:cNvPr id="16388" name="AutoShape 11"/>
            <p:cNvSpPr/>
            <p:nvPr/>
          </p:nvSpPr>
          <p:spPr>
            <a:xfrm>
              <a:off x="0" y="0"/>
              <a:ext cx="615" cy="210"/>
            </a:xfrm>
            <a:prstGeom prst="rightArrow">
              <a:avLst>
                <a:gd name="adj1" fmla="val 50000"/>
                <a:gd name="adj2" fmla="val 73187"/>
              </a:avLst>
            </a:prstGeom>
            <a:solidFill>
              <a:srgbClr val="3333FF"/>
            </a:solidFill>
            <a:ln w="9525" cap="flat" cmpd="sng">
              <a:solidFill>
                <a:schemeClr val="tx1"/>
              </a:solidFill>
              <a:prstDash val="solid"/>
              <a:miter/>
              <a:headEnd type="none" w="med" len="med"/>
              <a:tailEnd type="none" w="med" len="med"/>
            </a:ln>
          </p:spPr>
          <p:txBody>
            <a:bodyPr wrap="none" anchor="ctr"/>
            <a:lstStyle/>
            <a:p>
              <a:pPr>
                <a:spcBef>
                  <a:spcPct val="50000"/>
                </a:spcBef>
              </a:pPr>
              <a:endParaRPr lang="zh-CN" altLang="en-US" sz="4400" b="0" dirty="0">
                <a:latin typeface="Times New Roman" panose="02020603050405020304" pitchFamily="18" charset="0"/>
                <a:ea typeface="隶书" panose="02010509060101010101" pitchFamily="49" charset="-122"/>
              </a:endParaRPr>
            </a:p>
          </p:txBody>
        </p:sp>
        <p:sp>
          <p:nvSpPr>
            <p:cNvPr id="16389" name="AutoShape 12"/>
            <p:cNvSpPr/>
            <p:nvPr/>
          </p:nvSpPr>
          <p:spPr>
            <a:xfrm>
              <a:off x="2688" y="0"/>
              <a:ext cx="615" cy="210"/>
            </a:xfrm>
            <a:prstGeom prst="leftArrow">
              <a:avLst>
                <a:gd name="adj1" fmla="val 50000"/>
                <a:gd name="adj2" fmla="val 73187"/>
              </a:avLst>
            </a:prstGeom>
            <a:solidFill>
              <a:srgbClr val="3333FF"/>
            </a:solidFill>
            <a:ln w="9525" cap="flat" cmpd="sng">
              <a:solidFill>
                <a:schemeClr val="tx1"/>
              </a:solidFill>
              <a:prstDash val="solid"/>
              <a:miter/>
              <a:headEnd type="none" w="med" len="med"/>
              <a:tailEnd type="none" w="med" len="med"/>
            </a:ln>
          </p:spPr>
          <p:txBody>
            <a:bodyPr wrap="none" anchor="ctr"/>
            <a:lstStyle/>
            <a:p>
              <a:pPr>
                <a:spcBef>
                  <a:spcPct val="50000"/>
                </a:spcBef>
              </a:pPr>
              <a:endParaRPr lang="zh-CN" altLang="en-US" sz="4400" b="0" dirty="0">
                <a:latin typeface="Times New Roman" panose="02020603050405020304" pitchFamily="18" charset="0"/>
                <a:ea typeface="隶书" panose="02010509060101010101" pitchFamily="49" charset="-122"/>
              </a:endParaRPr>
            </a:p>
          </p:txBody>
        </p:sp>
      </p:grpSp>
      <p:grpSp>
        <p:nvGrpSpPr>
          <p:cNvPr id="6" name="Group 5"/>
          <p:cNvGrpSpPr/>
          <p:nvPr/>
        </p:nvGrpSpPr>
        <p:grpSpPr>
          <a:xfrm>
            <a:off x="2933065" y="2919730"/>
            <a:ext cx="327025" cy="152400"/>
            <a:chOff x="0" y="0"/>
            <a:chExt cx="864" cy="96"/>
          </a:xfrm>
        </p:grpSpPr>
        <p:sp>
          <p:nvSpPr>
            <p:cNvPr id="16391" name="AutoShape 13"/>
            <p:cNvSpPr/>
            <p:nvPr/>
          </p:nvSpPr>
          <p:spPr>
            <a:xfrm>
              <a:off x="528" y="0"/>
              <a:ext cx="336" cy="96"/>
            </a:xfrm>
            <a:prstGeom prst="rightArrow">
              <a:avLst>
                <a:gd name="adj1" fmla="val 50000"/>
                <a:gd name="adj2" fmla="val 87500"/>
              </a:avLst>
            </a:prstGeom>
            <a:solidFill>
              <a:srgbClr val="3333FF"/>
            </a:solidFill>
            <a:ln w="9525" cap="flat" cmpd="sng">
              <a:solidFill>
                <a:schemeClr val="tx1"/>
              </a:solidFill>
              <a:prstDash val="solid"/>
              <a:miter/>
              <a:headEnd type="none" w="med" len="med"/>
              <a:tailEnd type="none" w="med" len="med"/>
            </a:ln>
          </p:spPr>
          <p:txBody>
            <a:bodyPr wrap="none" anchor="ctr"/>
            <a:lstStyle/>
            <a:p>
              <a:pPr>
                <a:spcBef>
                  <a:spcPct val="50000"/>
                </a:spcBef>
              </a:pPr>
              <a:endParaRPr lang="zh-CN" altLang="en-US" sz="4400" b="0" dirty="0">
                <a:latin typeface="Times New Roman" panose="02020603050405020304" pitchFamily="18" charset="0"/>
                <a:ea typeface="隶书" panose="02010509060101010101" pitchFamily="49" charset="-122"/>
              </a:endParaRPr>
            </a:p>
          </p:txBody>
        </p:sp>
        <p:sp>
          <p:nvSpPr>
            <p:cNvPr id="16392" name="AutoShape 14"/>
            <p:cNvSpPr/>
            <p:nvPr/>
          </p:nvSpPr>
          <p:spPr>
            <a:xfrm>
              <a:off x="0" y="0"/>
              <a:ext cx="336" cy="96"/>
            </a:xfrm>
            <a:prstGeom prst="leftArrow">
              <a:avLst>
                <a:gd name="adj1" fmla="val 50000"/>
                <a:gd name="adj2" fmla="val 87500"/>
              </a:avLst>
            </a:prstGeom>
            <a:solidFill>
              <a:srgbClr val="3333FF"/>
            </a:solidFill>
            <a:ln w="9525" cap="flat" cmpd="sng">
              <a:solidFill>
                <a:schemeClr val="tx1"/>
              </a:solidFill>
              <a:prstDash val="solid"/>
              <a:miter/>
              <a:headEnd type="none" w="med" len="med"/>
              <a:tailEnd type="none" w="med" len="med"/>
            </a:ln>
          </p:spPr>
          <p:txBody>
            <a:bodyPr wrap="none" anchor="ctr"/>
            <a:lstStyle/>
            <a:p>
              <a:pPr>
                <a:spcBef>
                  <a:spcPct val="50000"/>
                </a:spcBef>
              </a:pPr>
              <a:endParaRPr lang="zh-CN" altLang="en-US" sz="4400" b="0" dirty="0">
                <a:latin typeface="Times New Roman" panose="02020603050405020304" pitchFamily="18" charset="0"/>
                <a:ea typeface="隶书" panose="02010509060101010101" pitchFamily="49" charset="-122"/>
              </a:endParaRPr>
            </a:p>
          </p:txBody>
        </p:sp>
      </p:grpSp>
      <p:sp>
        <p:nvSpPr>
          <p:cNvPr id="7" name="矩形 6"/>
          <p:cNvSpPr/>
          <p:nvPr/>
        </p:nvSpPr>
        <p:spPr>
          <a:xfrm>
            <a:off x="0" y="0"/>
            <a:ext cx="9144000" cy="5191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48" name="TextBox 27"/>
          <p:cNvSpPr txBox="1"/>
          <p:nvPr/>
        </p:nvSpPr>
        <p:spPr>
          <a:xfrm>
            <a:off x="96838" y="65088"/>
            <a:ext cx="4633912" cy="398780"/>
          </a:xfrm>
          <a:prstGeom prst="rect">
            <a:avLst/>
          </a:prstGeom>
          <a:noFill/>
          <a:ln w="9525">
            <a:noFill/>
          </a:ln>
        </p:spPr>
        <p:txBody>
          <a:bodyPr>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sym typeface="+mn-ea"/>
              </a:rPr>
              <a:t>流体压强与流速的关系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149" name="文本框 5"/>
          <p:cNvSpPr txBox="1"/>
          <p:nvPr/>
        </p:nvSpPr>
        <p:spPr>
          <a:xfrm>
            <a:off x="5586730" y="104775"/>
            <a:ext cx="3449320" cy="306705"/>
          </a:xfrm>
          <a:prstGeom prst="rect">
            <a:avLst/>
          </a:prstGeom>
          <a:noFill/>
          <a:ln w="9525">
            <a:noFill/>
          </a:ln>
        </p:spPr>
        <p:txBody>
          <a:bodyPr wrap="square">
            <a:spAutoFit/>
          </a:bodyPr>
          <a:lstStyle/>
          <a:p>
            <a:r>
              <a:rPr lang="zh-CN" altLang="en-US" sz="1400">
                <a:solidFill>
                  <a:schemeClr val="bg1"/>
                </a:solidFill>
                <a:latin typeface="微软雅黑" panose="020B0503020204020204" pitchFamily="34" charset="-122"/>
                <a:ea typeface="微软雅黑" panose="020B0503020204020204" pitchFamily="34" charset="-122"/>
              </a:rPr>
              <a:t>沪科版八年级全一册</a:t>
            </a:r>
            <a:r>
              <a:rPr lang="zh-CN" altLang="en-US" sz="1400" dirty="0">
                <a:solidFill>
                  <a:schemeClr val="bg1"/>
                </a:solidFill>
                <a:latin typeface="微软雅黑" panose="020B0503020204020204" pitchFamily="34" charset="-122"/>
                <a:ea typeface="微软雅黑" panose="020B0503020204020204" pitchFamily="34" charset="-122"/>
              </a:rPr>
              <a:t>第八章</a:t>
            </a:r>
            <a:r>
              <a:rPr lang="zh-CN" altLang="en-US" sz="1400">
                <a:solidFill>
                  <a:schemeClr val="bg1"/>
                </a:solidFill>
                <a:latin typeface="微软雅黑" panose="020B0503020204020204" pitchFamily="34" charset="-122"/>
                <a:ea typeface="微软雅黑" panose="020B0503020204020204" pitchFamily="34" charset="-122"/>
              </a:rPr>
              <a:t>第四课</a:t>
            </a:r>
            <a:r>
              <a:rPr lang="zh-CN" altLang="en-US" sz="1400" dirty="0">
                <a:solidFill>
                  <a:schemeClr val="bg1"/>
                </a:solidFill>
                <a:latin typeface="微软雅黑" panose="020B0503020204020204" pitchFamily="34" charset="-122"/>
                <a:ea typeface="微软雅黑" panose="020B0503020204020204" pitchFamily="34" charset="-122"/>
              </a:rPr>
              <a:t> </a:t>
            </a:r>
          </a:p>
        </p:txBody>
      </p:sp>
      <p:sp>
        <p:nvSpPr>
          <p:cNvPr id="8" name="矩形 1"/>
          <p:cNvSpPr/>
          <p:nvPr/>
        </p:nvSpPr>
        <p:spPr>
          <a:xfrm>
            <a:off x="0" y="6321425"/>
            <a:ext cx="9144000" cy="5635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6410" name="文本框 16409"/>
          <p:cNvSpPr txBox="1"/>
          <p:nvPr/>
        </p:nvSpPr>
        <p:spPr>
          <a:xfrm>
            <a:off x="6357620" y="1783080"/>
            <a:ext cx="854075" cy="641350"/>
          </a:xfrm>
          <a:prstGeom prst="rect">
            <a:avLst/>
          </a:prstGeom>
          <a:noFill/>
          <a:ln w="9525">
            <a:noFill/>
          </a:ln>
          <a:effectLst>
            <a:prstShdw prst="shdw17" dist="17961" dir="2699999">
              <a:srgbClr val="708688"/>
            </a:prstShdw>
          </a:effectLst>
        </p:spPr>
        <p:txBody>
          <a:bodyPr anchor="t">
            <a:spAutoFit/>
          </a:bodyPr>
          <a:lstStyle/>
          <a:p>
            <a:pPr eaLnBrk="0" hangingPunct="0"/>
            <a:r>
              <a:rPr lang="zh-CN" altLang="en-US" sz="3600" dirty="0">
                <a:solidFill>
                  <a:srgbClr val="FF0066"/>
                </a:solidFill>
                <a:latin typeface="Arial" panose="020B0604020202020204" pitchFamily="34" charset="0"/>
                <a:ea typeface="宋体" panose="02010600030101010101" pitchFamily="2" charset="-122"/>
              </a:rPr>
              <a:t>小</a:t>
            </a:r>
          </a:p>
        </p:txBody>
      </p:sp>
      <p:sp>
        <p:nvSpPr>
          <p:cNvPr id="16411" name="文本框 16410"/>
          <p:cNvSpPr txBox="1"/>
          <p:nvPr/>
        </p:nvSpPr>
        <p:spPr>
          <a:xfrm>
            <a:off x="4826635" y="5455285"/>
            <a:ext cx="854075" cy="641350"/>
          </a:xfrm>
          <a:prstGeom prst="rect">
            <a:avLst/>
          </a:prstGeom>
          <a:noFill/>
          <a:ln w="9525">
            <a:noFill/>
          </a:ln>
          <a:effectLst>
            <a:prstShdw prst="shdw17" dist="17961" dir="2699999">
              <a:srgbClr val="708688"/>
            </a:prstShdw>
          </a:effectLst>
        </p:spPr>
        <p:txBody>
          <a:bodyPr anchor="t">
            <a:spAutoFit/>
          </a:bodyPr>
          <a:lstStyle/>
          <a:p>
            <a:pPr eaLnBrk="0" hangingPunct="0"/>
            <a:r>
              <a:rPr lang="zh-CN" altLang="en-US" sz="3600" dirty="0">
                <a:solidFill>
                  <a:srgbClr val="FF0066"/>
                </a:solidFill>
                <a:latin typeface="Arial" panose="020B0604020202020204" pitchFamily="34" charset="0"/>
                <a:ea typeface="宋体" panose="02010600030101010101" pitchFamily="2" charset="-122"/>
              </a:rPr>
              <a:t>大</a:t>
            </a:r>
          </a:p>
        </p:txBody>
      </p:sp>
      <p:sp>
        <p:nvSpPr>
          <p:cNvPr id="9" name="矩形 8"/>
          <p:cNvSpPr/>
          <p:nvPr/>
        </p:nvSpPr>
        <p:spPr>
          <a:xfrm flipV="1">
            <a:off x="0" y="563563"/>
            <a:ext cx="9144000" cy="3651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AutoShape 11"/>
          <p:cNvSpPr/>
          <p:nvPr/>
        </p:nvSpPr>
        <p:spPr>
          <a:xfrm rot="16200000">
            <a:off x="2583815" y="4311015"/>
            <a:ext cx="951865" cy="132715"/>
          </a:xfrm>
          <a:prstGeom prst="rightArrow">
            <a:avLst>
              <a:gd name="adj1" fmla="val 50000"/>
              <a:gd name="adj2" fmla="val 136816"/>
            </a:avLst>
          </a:prstGeom>
          <a:solidFill>
            <a:srgbClr val="00FF00"/>
          </a:solidFill>
          <a:ln w="9525" cap="flat" cmpd="sng">
            <a:solidFill>
              <a:schemeClr val="tx1"/>
            </a:solidFill>
            <a:prstDash val="solid"/>
            <a:miter/>
            <a:headEnd type="none" w="med" len="med"/>
            <a:tailEnd type="none" w="med" len="med"/>
          </a:ln>
        </p:spPr>
        <p:txBody>
          <a:bodyPr wrap="none" anchor="ctr"/>
          <a:lstStyle/>
          <a:p>
            <a:pPr>
              <a:spcBef>
                <a:spcPct val="50000"/>
              </a:spcBef>
            </a:pPr>
            <a:endParaRPr lang="zh-CN" altLang="en-US" sz="4400" b="0" dirty="0">
              <a:latin typeface="Times New Roman" panose="02020603050405020304" pitchFamily="18" charset="0"/>
              <a:ea typeface="隶书" panose="02010509060101010101" pitchFamily="49" charset="-122"/>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2"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par>
                          <p:cTn id="8" fill="hold">
                            <p:stCondLst>
                              <p:cond delay="2000"/>
                            </p:stCondLst>
                            <p:childTnLst>
                              <p:par>
                                <p:cTn id="9" presetID="14" presetClass="entr" presetSubtype="10" repeatCount="2000" fill="hold" nodeType="afterEffect">
                                  <p:stCondLst>
                                    <p:cond delay="0"/>
                                  </p:stCondLst>
                                  <p:childTnLst>
                                    <p:set>
                                      <p:cBhvr>
                                        <p:cTn id="10" dur="1" fill="hold">
                                          <p:stCondLst>
                                            <p:cond delay="0"/>
                                          </p:stCondLst>
                                        </p:cTn>
                                        <p:tgtEl>
                                          <p:spTgt spid="19465"/>
                                        </p:tgtEl>
                                        <p:attrNameLst>
                                          <p:attrName>style.visibility</p:attrName>
                                        </p:attrNameLst>
                                      </p:cBhvr>
                                      <p:to>
                                        <p:strVal val="visible"/>
                                      </p:to>
                                    </p:set>
                                    <p:animEffect transition="in" filter="randombar(horizontal)">
                                      <p:cBhvr>
                                        <p:cTn id="11" dur="5000"/>
                                        <p:tgtEl>
                                          <p:spTgt spid="19465"/>
                                        </p:tgtEl>
                                      </p:cBhvr>
                                    </p:animEffect>
                                  </p:childTnLst>
                                  <p:subTnLst>
                                    <p:set>
                                      <p:cBhvr override="childStyle">
                                        <p:cTn dur="1" fill="hold" display="0" masterRel="sameClick" afterEffect="1">
                                          <p:stCondLst>
                                            <p:cond evt="end" delay="0">
                                              <p:tn val="9"/>
                                            </p:cond>
                                          </p:stCondLst>
                                        </p:cTn>
                                        <p:tgtEl>
                                          <p:spTgt spid="19465"/>
                                        </p:tgtEl>
                                        <p:attrNameLst>
                                          <p:attrName>style.visibility</p:attrName>
                                        </p:attrNameLst>
                                      </p:cBhvr>
                                      <p:to>
                                        <p:strVal val="hidden"/>
                                      </p:to>
                                    </p:set>
                                  </p:subTnLst>
                                </p:cTn>
                              </p:par>
                            </p:childTnLst>
                          </p:cTn>
                        </p:par>
                      </p:childTnLst>
                    </p:cTn>
                  </p:par>
                  <p:par>
                    <p:cTn id="12" fill="hold">
                      <p:stCondLst>
                        <p:cond delay="indefinite"/>
                      </p:stCondLst>
                      <p:childTnLst>
                        <p:par>
                          <p:cTn id="13" fill="hold">
                            <p:stCondLst>
                              <p:cond delay="0"/>
                            </p:stCondLst>
                            <p:childTnLst>
                              <p:par>
                                <p:cTn id="14" presetID="63" presetClass="path" presetSubtype="0" accel="50000" decel="50000" fill="hold" grpId="0" nodeType="clickEffect">
                                  <p:stCondLst>
                                    <p:cond delay="0"/>
                                  </p:stCondLst>
                                  <p:childTnLst>
                                    <p:animMotion origin="layout" path="M -0.000003 -0.000003 L 0.051220 -0.000003 " pathEditMode="fixed" rAng="0" ptsTypes="AA">
                                      <p:cBhvr>
                                        <p:cTn id="15" dur="3000" fill="hold"/>
                                        <p:tgtEl>
                                          <p:spTgt spid="19461"/>
                                        </p:tgtEl>
                                        <p:attrNameLst>
                                          <p:attrName>ppt_x</p:attrName>
                                          <p:attrName>ppt_y</p:attrName>
                                        </p:attrNameLst>
                                      </p:cBhvr>
                                      <p:rCtr x="26" y="0"/>
                                    </p:animMotion>
                                  </p:childTnLst>
                                </p:cTn>
                              </p:par>
                              <p:par>
                                <p:cTn id="16" presetID="35" presetClass="path" presetSubtype="0" accel="50000" decel="50000" fill="hold" grpId="0" nodeType="withEffect">
                                  <p:stCondLst>
                                    <p:cond delay="0"/>
                                  </p:stCondLst>
                                  <p:childTnLst>
                                    <p:animMotion origin="layout" path="M 3.88889E-6 -1.79191E-6 L -0.07466 -1.79191E-6 " pathEditMode="relative" rAng="0" ptsTypes="AA">
                                      <p:cBhvr>
                                        <p:cTn id="17" dur="2000" fill="hold"/>
                                        <p:tgtEl>
                                          <p:spTgt spid="19460"/>
                                        </p:tgtEl>
                                        <p:attrNameLst>
                                          <p:attrName>ppt_x</p:attrName>
                                          <p:attrName>ppt_y</p:attrName>
                                        </p:attrNameLst>
                                      </p:cBhvr>
                                      <p:rCtr x="-2100" y="0"/>
                                    </p:animMotion>
                                  </p:childTnLst>
                                </p:cTn>
                              </p:par>
                            </p:childTnLst>
                          </p:cTn>
                        </p:par>
                      </p:childTnLst>
                    </p:cTn>
                  </p:par>
                  <p:par>
                    <p:cTn id="18" fill="hold">
                      <p:stCondLst>
                        <p:cond delay="indefinite"/>
                      </p:stCondLst>
                      <p:childTnLst>
                        <p:par>
                          <p:cTn id="19" fill="hold">
                            <p:stCondLst>
                              <p:cond delay="0"/>
                            </p:stCondLst>
                            <p:childTnLst>
                              <p:par>
                                <p:cTn id="20" presetID="23" presetClass="entr" presetSubtype="528"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 calcmode="lin" valueType="num">
                                      <p:cBhvr>
                                        <p:cTn id="24" dur="500" fill="hold"/>
                                        <p:tgtEl>
                                          <p:spTgt spid="6"/>
                                        </p:tgtEl>
                                        <p:attrNameLst>
                                          <p:attrName>ppt_x</p:attrName>
                                        </p:attrNameLst>
                                      </p:cBhvr>
                                      <p:tavLst>
                                        <p:tav tm="0">
                                          <p:val>
                                            <p:fltVal val="0.5"/>
                                          </p:val>
                                        </p:tav>
                                        <p:tav tm="100000">
                                          <p:val>
                                            <p:strVal val="#ppt_x"/>
                                          </p:val>
                                        </p:tav>
                                      </p:tavLst>
                                    </p:anim>
                                    <p:anim calcmode="lin" valueType="num">
                                      <p:cBhvr>
                                        <p:cTn id="25" dur="500" fill="hold"/>
                                        <p:tgtEl>
                                          <p:spTgt spid="6"/>
                                        </p:tgtEl>
                                        <p:attrNameLst>
                                          <p:attrName>ppt_y</p:attrName>
                                        </p:attrNameLst>
                                      </p:cBhvr>
                                      <p:tavLst>
                                        <p:tav tm="0">
                                          <p:val>
                                            <p:fltVal val="0.5"/>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16390"/>
                                        </p:tgtEl>
                                        <p:attrNameLst>
                                          <p:attrName>style.visibility</p:attrName>
                                        </p:attrNameLst>
                                      </p:cBhvr>
                                      <p:to>
                                        <p:strVal val="visible"/>
                                      </p:to>
                                    </p:set>
                                    <p:animEffect transition="in" filter="dissolve">
                                      <p:cBhvr>
                                        <p:cTn id="30" dur="500"/>
                                        <p:tgtEl>
                                          <p:spTgt spid="16390"/>
                                        </p:tgtEl>
                                      </p:cBhvr>
                                    </p:animEffect>
                                  </p:childTnLst>
                                </p:cTn>
                              </p:par>
                            </p:childTnLst>
                          </p:cTn>
                        </p:par>
                      </p:childTnLst>
                    </p:cTn>
                  </p:par>
                  <p:par>
                    <p:cTn id="31" fill="hold">
                      <p:stCondLst>
                        <p:cond delay="indefinite"/>
                      </p:stCondLst>
                      <p:childTnLst>
                        <p:par>
                          <p:cTn id="32" fill="hold">
                            <p:stCondLst>
                              <p:cond delay="0"/>
                            </p:stCondLst>
                            <p:childTnLst>
                              <p:par>
                                <p:cTn id="33" presetID="23" presetClass="entr" presetSubtype="528" fill="hold" nodeType="clickEffect">
                                  <p:stCondLst>
                                    <p:cond delay="0"/>
                                  </p:stCondLst>
                                  <p:childTnLst>
                                    <p:set>
                                      <p:cBhvr>
                                        <p:cTn id="34" dur="1" fill="hold">
                                          <p:stCondLst>
                                            <p:cond delay="0"/>
                                          </p:stCondLst>
                                        </p:cTn>
                                        <p:tgtEl>
                                          <p:spTgt spid="16386"/>
                                        </p:tgtEl>
                                        <p:attrNameLst>
                                          <p:attrName>style.visibility</p:attrName>
                                        </p:attrNameLst>
                                      </p:cBhvr>
                                      <p:to>
                                        <p:strVal val="visible"/>
                                      </p:to>
                                    </p:set>
                                    <p:anim calcmode="lin" valueType="num">
                                      <p:cBhvr>
                                        <p:cTn id="35" dur="500" fill="hold"/>
                                        <p:tgtEl>
                                          <p:spTgt spid="16386"/>
                                        </p:tgtEl>
                                        <p:attrNameLst>
                                          <p:attrName>ppt_w</p:attrName>
                                        </p:attrNameLst>
                                      </p:cBhvr>
                                      <p:tavLst>
                                        <p:tav tm="0">
                                          <p:val>
                                            <p:fltVal val="0"/>
                                          </p:val>
                                        </p:tav>
                                        <p:tav tm="100000">
                                          <p:val>
                                            <p:strVal val="#ppt_w"/>
                                          </p:val>
                                        </p:tav>
                                      </p:tavLst>
                                    </p:anim>
                                    <p:anim calcmode="lin" valueType="num">
                                      <p:cBhvr>
                                        <p:cTn id="36" dur="500" fill="hold"/>
                                        <p:tgtEl>
                                          <p:spTgt spid="16386"/>
                                        </p:tgtEl>
                                        <p:attrNameLst>
                                          <p:attrName>ppt_h</p:attrName>
                                        </p:attrNameLst>
                                      </p:cBhvr>
                                      <p:tavLst>
                                        <p:tav tm="0">
                                          <p:val>
                                            <p:fltVal val="0"/>
                                          </p:val>
                                        </p:tav>
                                        <p:tav tm="100000">
                                          <p:val>
                                            <p:strVal val="#ppt_h"/>
                                          </p:val>
                                        </p:tav>
                                      </p:tavLst>
                                    </p:anim>
                                    <p:anim calcmode="lin" valueType="num">
                                      <p:cBhvr>
                                        <p:cTn id="37" dur="500" fill="hold"/>
                                        <p:tgtEl>
                                          <p:spTgt spid="16386"/>
                                        </p:tgtEl>
                                        <p:attrNameLst>
                                          <p:attrName>ppt_x</p:attrName>
                                        </p:attrNameLst>
                                      </p:cBhvr>
                                      <p:tavLst>
                                        <p:tav tm="0">
                                          <p:val>
                                            <p:fltVal val="0.5"/>
                                          </p:val>
                                        </p:tav>
                                        <p:tav tm="100000">
                                          <p:val>
                                            <p:strVal val="#ppt_x"/>
                                          </p:val>
                                        </p:tav>
                                      </p:tavLst>
                                    </p:anim>
                                    <p:anim calcmode="lin" valueType="num">
                                      <p:cBhvr>
                                        <p:cTn id="38" dur="500" fill="hold"/>
                                        <p:tgtEl>
                                          <p:spTgt spid="16386"/>
                                        </p:tgtEl>
                                        <p:attrNameLst>
                                          <p:attrName>ppt_y</p:attrName>
                                        </p:attrNameLst>
                                      </p:cBhvr>
                                      <p:tavLst>
                                        <p:tav tm="0">
                                          <p:val>
                                            <p:fltVal val="0.5"/>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nodeType="click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dissolve">
                                      <p:cBhvr>
                                        <p:cTn id="43" dur="500"/>
                                        <p:tgtEl>
                                          <p:spTgt spid="5"/>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6410"/>
                                        </p:tgtEl>
                                        <p:attrNameLst>
                                          <p:attrName>style.visibility</p:attrName>
                                        </p:attrNameLst>
                                      </p:cBhvr>
                                      <p:to>
                                        <p:strVal val="visible"/>
                                      </p:to>
                                    </p:set>
                                    <p:anim calcmode="lin" valueType="num">
                                      <p:cBhvr additive="base">
                                        <p:cTn id="48" dur="500" fill="hold"/>
                                        <p:tgtEl>
                                          <p:spTgt spid="16410"/>
                                        </p:tgtEl>
                                        <p:attrNameLst>
                                          <p:attrName>ppt_x</p:attrName>
                                        </p:attrNameLst>
                                      </p:cBhvr>
                                      <p:tavLst>
                                        <p:tav tm="0">
                                          <p:val>
                                            <p:strVal val="#ppt_x"/>
                                          </p:val>
                                        </p:tav>
                                        <p:tav tm="100000">
                                          <p:val>
                                            <p:strVal val="#ppt_x"/>
                                          </p:val>
                                        </p:tav>
                                      </p:tavLst>
                                    </p:anim>
                                    <p:anim calcmode="lin" valueType="num">
                                      <p:cBhvr additive="base">
                                        <p:cTn id="49" dur="500" fill="hold"/>
                                        <p:tgtEl>
                                          <p:spTgt spid="16410"/>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1" nodeType="clickEffect">
                                  <p:stCondLst>
                                    <p:cond delay="0"/>
                                  </p:stCondLst>
                                  <p:childTnLst>
                                    <p:set>
                                      <p:cBhvr>
                                        <p:cTn id="53" dur="1" fill="hold">
                                          <p:stCondLst>
                                            <p:cond delay="0"/>
                                          </p:stCondLst>
                                        </p:cTn>
                                        <p:tgtEl>
                                          <p:spTgt spid="16411"/>
                                        </p:tgtEl>
                                        <p:attrNameLst>
                                          <p:attrName>style.visibility</p:attrName>
                                        </p:attrNameLst>
                                      </p:cBhvr>
                                      <p:to>
                                        <p:strVal val="visible"/>
                                      </p:to>
                                    </p:set>
                                    <p:anim calcmode="lin" valueType="num">
                                      <p:cBhvr additive="base">
                                        <p:cTn id="54" dur="500" fill="hold"/>
                                        <p:tgtEl>
                                          <p:spTgt spid="16411"/>
                                        </p:tgtEl>
                                        <p:attrNameLst>
                                          <p:attrName>ppt_x</p:attrName>
                                        </p:attrNameLst>
                                      </p:cBhvr>
                                      <p:tavLst>
                                        <p:tav tm="0">
                                          <p:val>
                                            <p:strVal val="#ppt_x"/>
                                          </p:val>
                                        </p:tav>
                                        <p:tav tm="100000">
                                          <p:val>
                                            <p:strVal val="#ppt_x"/>
                                          </p:val>
                                        </p:tav>
                                      </p:tavLst>
                                    </p:anim>
                                    <p:anim calcmode="lin" valueType="num">
                                      <p:cBhvr additive="base">
                                        <p:cTn id="55" dur="500" fill="hold"/>
                                        <p:tgtEl>
                                          <p:spTgt spid="164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bldLvl="0" animBg="1"/>
      <p:bldP spid="19461" grpId="0" bldLvl="0" animBg="1"/>
      <p:bldP spid="16390" grpId="0" bldLvl="0" animBg="1"/>
      <p:bldP spid="16410" grpId="0" bldLvl="0" animBg="1"/>
      <p:bldP spid="16411" grpId="1" bldLvl="0" animBg="1"/>
      <p:bldP spid="2" grpId="0" animBg="1"/>
      <p:bldP spid="2" grpId="1" animBg="1"/>
      <p:bldP spid="2" grpId="2"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9144000" cy="5191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 name="矩形 1"/>
          <p:cNvSpPr/>
          <p:nvPr/>
        </p:nvSpPr>
        <p:spPr>
          <a:xfrm>
            <a:off x="0" y="6321425"/>
            <a:ext cx="9144000" cy="5635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48" name="TextBox 27"/>
          <p:cNvSpPr txBox="1"/>
          <p:nvPr/>
        </p:nvSpPr>
        <p:spPr>
          <a:xfrm>
            <a:off x="96838" y="65088"/>
            <a:ext cx="4633912" cy="398780"/>
          </a:xfrm>
          <a:prstGeom prst="rect">
            <a:avLst/>
          </a:prstGeom>
          <a:noFill/>
          <a:ln w="9525">
            <a:noFill/>
          </a:ln>
        </p:spPr>
        <p:txBody>
          <a:bodyPr>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sym typeface="+mn-ea"/>
              </a:rPr>
              <a:t>流体压强与流速的关系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149" name="文本框 5"/>
          <p:cNvSpPr txBox="1"/>
          <p:nvPr/>
        </p:nvSpPr>
        <p:spPr>
          <a:xfrm>
            <a:off x="5586730" y="104775"/>
            <a:ext cx="3449320" cy="306705"/>
          </a:xfrm>
          <a:prstGeom prst="rect">
            <a:avLst/>
          </a:prstGeom>
          <a:noFill/>
          <a:ln w="9525">
            <a:noFill/>
          </a:ln>
        </p:spPr>
        <p:txBody>
          <a:bodyPr wrap="square">
            <a:spAutoFit/>
          </a:bodyPr>
          <a:lstStyle/>
          <a:p>
            <a:r>
              <a:rPr lang="zh-CN" altLang="en-US" sz="1400">
                <a:solidFill>
                  <a:schemeClr val="bg1"/>
                </a:solidFill>
                <a:latin typeface="微软雅黑" panose="020B0503020204020204" pitchFamily="34" charset="-122"/>
                <a:ea typeface="微软雅黑" panose="020B0503020204020204" pitchFamily="34" charset="-122"/>
              </a:rPr>
              <a:t>沪科版八年级全一册</a:t>
            </a:r>
            <a:r>
              <a:rPr lang="zh-CN" altLang="en-US" sz="1400" dirty="0">
                <a:solidFill>
                  <a:schemeClr val="bg1"/>
                </a:solidFill>
                <a:latin typeface="微软雅黑" panose="020B0503020204020204" pitchFamily="34" charset="-122"/>
                <a:ea typeface="微软雅黑" panose="020B0503020204020204" pitchFamily="34" charset="-122"/>
              </a:rPr>
              <a:t>第八章</a:t>
            </a:r>
            <a:r>
              <a:rPr lang="zh-CN" altLang="en-US" sz="1400">
                <a:solidFill>
                  <a:schemeClr val="bg1"/>
                </a:solidFill>
                <a:latin typeface="微软雅黑" panose="020B0503020204020204" pitchFamily="34" charset="-122"/>
                <a:ea typeface="微软雅黑" panose="020B0503020204020204" pitchFamily="34" charset="-122"/>
              </a:rPr>
              <a:t>第四课</a:t>
            </a:r>
            <a:r>
              <a:rPr lang="zh-CN" altLang="en-US" sz="1400" dirty="0">
                <a:solidFill>
                  <a:schemeClr val="bg1"/>
                </a:solidFill>
                <a:latin typeface="微软雅黑" panose="020B0503020204020204" pitchFamily="34" charset="-122"/>
                <a:ea typeface="微软雅黑" panose="020B0503020204020204" pitchFamily="34" charset="-122"/>
              </a:rPr>
              <a:t> </a:t>
            </a:r>
          </a:p>
        </p:txBody>
      </p:sp>
      <p:sp>
        <p:nvSpPr>
          <p:cNvPr id="8" name="矩形 7"/>
          <p:cNvSpPr/>
          <p:nvPr/>
        </p:nvSpPr>
        <p:spPr>
          <a:xfrm flipV="1">
            <a:off x="0" y="563563"/>
            <a:ext cx="9144000" cy="3651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7" name="组合 6"/>
          <p:cNvGrpSpPr/>
          <p:nvPr/>
        </p:nvGrpSpPr>
        <p:grpSpPr>
          <a:xfrm>
            <a:off x="1099185" y="1368425"/>
            <a:ext cx="3962400" cy="4657090"/>
            <a:chOff x="1440" y="1440"/>
            <a:chExt cx="6240" cy="7800"/>
          </a:xfrm>
        </p:grpSpPr>
        <p:grpSp>
          <p:nvGrpSpPr>
            <p:cNvPr id="21506" name="Group 3"/>
            <p:cNvGrpSpPr/>
            <p:nvPr/>
          </p:nvGrpSpPr>
          <p:grpSpPr>
            <a:xfrm>
              <a:off x="4560" y="3720"/>
              <a:ext cx="3120" cy="5520"/>
              <a:chOff x="0" y="0"/>
              <a:chExt cx="1248" cy="2208"/>
            </a:xfrm>
          </p:grpSpPr>
          <p:sp>
            <p:nvSpPr>
              <p:cNvPr id="21507" name="Rectangle 4"/>
              <p:cNvSpPr/>
              <p:nvPr/>
            </p:nvSpPr>
            <p:spPr>
              <a:xfrm>
                <a:off x="0" y="624"/>
                <a:ext cx="1248" cy="1584"/>
              </a:xfrm>
              <a:prstGeom prst="rect">
                <a:avLst/>
              </a:prstGeom>
              <a:solidFill>
                <a:srgbClr val="FF5050"/>
              </a:solidFill>
              <a:ln w="19050" cap="flat" cmpd="sng">
                <a:solidFill>
                  <a:srgbClr val="2F38EF"/>
                </a:solidFill>
                <a:prstDash val="solid"/>
                <a:miter/>
                <a:headEnd type="none" w="med" len="med"/>
                <a:tailEnd type="none" w="med" len="med"/>
              </a:ln>
            </p:spPr>
            <p:txBody>
              <a:bodyPr wrap="square" anchor="ctr">
                <a:spAutoFit/>
              </a:bodyPr>
              <a:lstStyle/>
              <a:p>
                <a:pPr>
                  <a:spcBef>
                    <a:spcPct val="50000"/>
                  </a:spcBef>
                </a:pPr>
                <a:endParaRPr lang="zh-CN" altLang="en-US" sz="4400" b="0" dirty="0">
                  <a:latin typeface="Times New Roman" panose="02020603050405020304" pitchFamily="18" charset="0"/>
                  <a:ea typeface="隶书" panose="02010509060101010101" pitchFamily="49" charset="-122"/>
                </a:endParaRPr>
              </a:p>
            </p:txBody>
          </p:sp>
          <p:sp>
            <p:nvSpPr>
              <p:cNvPr id="21508" name="Line 5"/>
              <p:cNvSpPr/>
              <p:nvPr/>
            </p:nvSpPr>
            <p:spPr>
              <a:xfrm flipV="1">
                <a:off x="0" y="0"/>
                <a:ext cx="0" cy="816"/>
              </a:xfrm>
              <a:prstGeom prst="line">
                <a:avLst/>
              </a:prstGeom>
              <a:ln w="19050" cap="flat" cmpd="sng">
                <a:solidFill>
                  <a:srgbClr val="0000FF"/>
                </a:solidFill>
                <a:prstDash val="solid"/>
                <a:round/>
                <a:headEnd type="none" w="med" len="med"/>
                <a:tailEnd type="none" w="med" len="med"/>
              </a:ln>
            </p:spPr>
          </p:sp>
          <p:sp>
            <p:nvSpPr>
              <p:cNvPr id="21509" name="Line 6"/>
              <p:cNvSpPr/>
              <p:nvPr/>
            </p:nvSpPr>
            <p:spPr>
              <a:xfrm flipV="1">
                <a:off x="1248" y="0"/>
                <a:ext cx="0" cy="1152"/>
              </a:xfrm>
              <a:prstGeom prst="line">
                <a:avLst/>
              </a:prstGeom>
              <a:ln w="19050" cap="flat" cmpd="sng">
                <a:solidFill>
                  <a:srgbClr val="0000FF"/>
                </a:solidFill>
                <a:prstDash val="solid"/>
                <a:round/>
                <a:headEnd type="none" w="med" len="med"/>
                <a:tailEnd type="none" w="med" len="med"/>
              </a:ln>
            </p:spPr>
          </p:sp>
        </p:grpSp>
        <p:sp>
          <p:nvSpPr>
            <p:cNvPr id="21510" name="AutoShape 9"/>
            <p:cNvSpPr/>
            <p:nvPr/>
          </p:nvSpPr>
          <p:spPr>
            <a:xfrm>
              <a:off x="1560" y="2880"/>
              <a:ext cx="4320" cy="240"/>
            </a:xfrm>
            <a:prstGeom prst="roundRect">
              <a:avLst>
                <a:gd name="adj" fmla="val 16667"/>
              </a:avLst>
            </a:prstGeom>
            <a:solidFill>
              <a:srgbClr val="DDDDDD"/>
            </a:solidFill>
            <a:ln w="9525" cap="flat" cmpd="sng">
              <a:solidFill>
                <a:schemeClr val="tx1"/>
              </a:solidFill>
              <a:prstDash val="solid"/>
              <a:round/>
              <a:headEnd type="none" w="med" len="med"/>
              <a:tailEnd type="none" w="med" len="med"/>
            </a:ln>
          </p:spPr>
          <p:txBody>
            <a:bodyPr wrap="none" anchor="ctr"/>
            <a:lstStyle/>
            <a:p>
              <a:pPr>
                <a:spcBef>
                  <a:spcPct val="50000"/>
                </a:spcBef>
              </a:pPr>
              <a:endParaRPr lang="zh-CN" altLang="en-US" sz="4400" b="0" dirty="0">
                <a:latin typeface="Times New Roman" panose="02020603050405020304" pitchFamily="18" charset="0"/>
                <a:ea typeface="隶书" panose="02010509060101010101" pitchFamily="49" charset="-122"/>
              </a:endParaRPr>
            </a:p>
          </p:txBody>
        </p:sp>
        <p:sp>
          <p:nvSpPr>
            <p:cNvPr id="21512" name="AutoShape 13"/>
            <p:cNvSpPr/>
            <p:nvPr/>
          </p:nvSpPr>
          <p:spPr>
            <a:xfrm rot="-5400000">
              <a:off x="4980" y="4020"/>
              <a:ext cx="2280" cy="240"/>
            </a:xfrm>
            <a:prstGeom prst="roundRect">
              <a:avLst>
                <a:gd name="adj" fmla="val 16667"/>
              </a:avLst>
            </a:prstGeom>
            <a:noFill/>
            <a:ln w="9525" cap="flat" cmpd="sng">
              <a:solidFill>
                <a:schemeClr val="tx1"/>
              </a:solidFill>
              <a:prstDash val="solid"/>
              <a:round/>
              <a:headEnd type="none" w="med" len="med"/>
              <a:tailEnd type="none" w="med" len="med"/>
            </a:ln>
          </p:spPr>
          <p:txBody>
            <a:bodyPr wrap="none" anchor="ctr"/>
            <a:lstStyle/>
            <a:p>
              <a:pPr>
                <a:spcBef>
                  <a:spcPct val="50000"/>
                </a:spcBef>
              </a:pPr>
              <a:endParaRPr lang="zh-CN" altLang="en-US" sz="4400" b="0" dirty="0">
                <a:latin typeface="Times New Roman" panose="02020603050405020304" pitchFamily="18" charset="0"/>
                <a:ea typeface="隶书" panose="02010509060101010101" pitchFamily="49" charset="-122"/>
              </a:endParaRPr>
            </a:p>
          </p:txBody>
        </p:sp>
        <p:grpSp>
          <p:nvGrpSpPr>
            <p:cNvPr id="3" name="Group 13"/>
            <p:cNvGrpSpPr/>
            <p:nvPr/>
          </p:nvGrpSpPr>
          <p:grpSpPr>
            <a:xfrm>
              <a:off x="1440" y="1440"/>
              <a:ext cx="3960" cy="1680"/>
              <a:chOff x="0" y="0"/>
              <a:chExt cx="1584" cy="672"/>
            </a:xfrm>
          </p:grpSpPr>
          <p:sp>
            <p:nvSpPr>
              <p:cNvPr id="21517" name="AutoShape 18"/>
              <p:cNvSpPr/>
              <p:nvPr/>
            </p:nvSpPr>
            <p:spPr>
              <a:xfrm>
                <a:off x="48" y="576"/>
                <a:ext cx="624" cy="96"/>
              </a:xfrm>
              <a:prstGeom prst="rightArrow">
                <a:avLst>
                  <a:gd name="adj1" fmla="val 50000"/>
                  <a:gd name="adj2" fmla="val 162500"/>
                </a:avLst>
              </a:prstGeom>
              <a:solidFill>
                <a:srgbClr val="FF0066"/>
              </a:solidFill>
              <a:ln w="9525" cap="flat" cmpd="sng">
                <a:solidFill>
                  <a:srgbClr val="0000FF"/>
                </a:solidFill>
                <a:prstDash val="solid"/>
                <a:miter/>
                <a:headEnd type="none" w="med" len="med"/>
                <a:tailEnd type="none" w="med" len="med"/>
              </a:ln>
            </p:spPr>
            <p:txBody>
              <a:bodyPr wrap="square" anchor="ctr">
                <a:spAutoFit/>
              </a:bodyPr>
              <a:lstStyle/>
              <a:p>
                <a:pPr>
                  <a:spcBef>
                    <a:spcPct val="50000"/>
                  </a:spcBef>
                </a:pPr>
                <a:endParaRPr lang="zh-CN" altLang="en-US" sz="4400" b="0" dirty="0">
                  <a:latin typeface="Times New Roman" panose="02020603050405020304" pitchFamily="18" charset="0"/>
                  <a:ea typeface="隶书" panose="02010509060101010101" pitchFamily="49" charset="-122"/>
                </a:endParaRPr>
              </a:p>
            </p:txBody>
          </p:sp>
          <p:sp>
            <p:nvSpPr>
              <p:cNvPr id="21518" name="Text Box 19"/>
              <p:cNvSpPr txBox="1"/>
              <p:nvPr/>
            </p:nvSpPr>
            <p:spPr>
              <a:xfrm>
                <a:off x="0" y="0"/>
                <a:ext cx="1584" cy="515"/>
              </a:xfrm>
              <a:prstGeom prst="rect">
                <a:avLst/>
              </a:prstGeom>
              <a:noFill/>
              <a:ln w="9525">
                <a:noFill/>
              </a:ln>
            </p:spPr>
            <p:txBody>
              <a:bodyPr anchor="t">
                <a:spAutoFit/>
              </a:bodyPr>
              <a:lstStyle/>
              <a:p>
                <a:pPr algn="ctr">
                  <a:spcBef>
                    <a:spcPct val="50000"/>
                  </a:spcBef>
                </a:pPr>
                <a:r>
                  <a:rPr lang="zh-CN" altLang="en-US" sz="4400" b="0" dirty="0">
                    <a:latin typeface="Times New Roman" panose="02020603050405020304" pitchFamily="18" charset="0"/>
                    <a:ea typeface="隶书" panose="02010509060101010101" pitchFamily="49" charset="-122"/>
                  </a:rPr>
                  <a:t>用力吹气</a:t>
                </a:r>
              </a:p>
            </p:txBody>
          </p:sp>
        </p:grpSp>
      </p:grpSp>
      <p:sp>
        <p:nvSpPr>
          <p:cNvPr id="11" name="文本框 10"/>
          <p:cNvSpPr txBox="1"/>
          <p:nvPr/>
        </p:nvSpPr>
        <p:spPr>
          <a:xfrm>
            <a:off x="368935" y="695960"/>
            <a:ext cx="2011680" cy="829945"/>
          </a:xfrm>
          <a:prstGeom prst="rect">
            <a:avLst/>
          </a:prstGeom>
          <a:noFill/>
        </p:spPr>
        <p:txBody>
          <a:bodyPr wrap="none" rtlCol="0">
            <a:spAutoFit/>
          </a:bodyPr>
          <a:lstStyle/>
          <a:p>
            <a:r>
              <a:rPr lang="zh-CN" altLang="en-US" sz="4800">
                <a:solidFill>
                  <a:srgbClr val="00B050"/>
                </a:solidFill>
                <a:latin typeface="隶书" panose="02010509060101010101" pitchFamily="49" charset="-122"/>
                <a:ea typeface="隶书" panose="02010509060101010101" pitchFamily="49" charset="-122"/>
              </a:rPr>
              <a:t>实验五</a:t>
            </a:r>
          </a:p>
        </p:txBody>
      </p:sp>
      <p:sp>
        <p:nvSpPr>
          <p:cNvPr id="2" name="AutoShape 13"/>
          <p:cNvSpPr/>
          <p:nvPr/>
        </p:nvSpPr>
        <p:spPr>
          <a:xfrm rot="-5400000">
            <a:off x="3347085" y="4309110"/>
            <a:ext cx="1447800" cy="152400"/>
          </a:xfrm>
          <a:prstGeom prst="roundRect">
            <a:avLst>
              <a:gd name="adj" fmla="val 16667"/>
            </a:avLst>
          </a:prstGeom>
          <a:solidFill>
            <a:srgbClr val="FF5050"/>
          </a:solidFill>
          <a:ln w="6350" cap="flat" cmpd="sng">
            <a:noFill/>
            <a:prstDash val="solid"/>
            <a:round/>
            <a:headEnd type="none" w="med" len="med"/>
            <a:tailEnd type="none" w="med" len="med"/>
          </a:ln>
        </p:spPr>
        <p:txBody>
          <a:bodyPr wrap="none" anchor="ctr"/>
          <a:lstStyle/>
          <a:p>
            <a:pPr>
              <a:spcBef>
                <a:spcPct val="50000"/>
              </a:spcBef>
            </a:pPr>
            <a:endParaRPr lang="zh-CN" altLang="en-US" sz="4400" b="0" dirty="0">
              <a:latin typeface="Times New Roman" panose="02020603050405020304" pitchFamily="18" charset="0"/>
              <a:ea typeface="隶书" panose="02010509060101010101" pitchFamily="49" charset="-122"/>
            </a:endParaRPr>
          </a:p>
        </p:txBody>
      </p:sp>
      <p:grpSp>
        <p:nvGrpSpPr>
          <p:cNvPr id="9" name="组合 8"/>
          <p:cNvGrpSpPr/>
          <p:nvPr/>
        </p:nvGrpSpPr>
        <p:grpSpPr>
          <a:xfrm>
            <a:off x="4281805" y="1999615"/>
            <a:ext cx="838200" cy="528955"/>
            <a:chOff x="6743" y="3149"/>
            <a:chExt cx="1320" cy="833"/>
          </a:xfrm>
        </p:grpSpPr>
        <p:sp>
          <p:nvSpPr>
            <p:cNvPr id="21514" name="Line 14"/>
            <p:cNvSpPr/>
            <p:nvPr/>
          </p:nvSpPr>
          <p:spPr>
            <a:xfrm flipV="1">
              <a:off x="6743" y="3149"/>
              <a:ext cx="1320" cy="360"/>
            </a:xfrm>
            <a:prstGeom prst="line">
              <a:avLst/>
            </a:prstGeom>
            <a:ln w="28575" cap="flat" cmpd="sng">
              <a:solidFill>
                <a:srgbClr val="FF0066"/>
              </a:solidFill>
              <a:prstDash val="dash"/>
              <a:round/>
              <a:headEnd type="none" w="med" len="med"/>
              <a:tailEnd type="none" w="med" len="med"/>
            </a:ln>
          </p:spPr>
        </p:sp>
        <p:sp>
          <p:nvSpPr>
            <p:cNvPr id="21515" name="Line 15"/>
            <p:cNvSpPr/>
            <p:nvPr/>
          </p:nvSpPr>
          <p:spPr>
            <a:xfrm>
              <a:off x="6743" y="3554"/>
              <a:ext cx="1320" cy="0"/>
            </a:xfrm>
            <a:prstGeom prst="line">
              <a:avLst/>
            </a:prstGeom>
            <a:ln w="28575" cap="flat" cmpd="sng">
              <a:solidFill>
                <a:srgbClr val="FF0066"/>
              </a:solidFill>
              <a:prstDash val="dash"/>
              <a:round/>
              <a:headEnd type="none" w="med" len="med"/>
              <a:tailEnd type="none" w="med" len="med"/>
            </a:ln>
          </p:spPr>
        </p:sp>
        <p:sp>
          <p:nvSpPr>
            <p:cNvPr id="21516" name="Line 16"/>
            <p:cNvSpPr/>
            <p:nvPr/>
          </p:nvSpPr>
          <p:spPr>
            <a:xfrm>
              <a:off x="6743" y="3622"/>
              <a:ext cx="1320" cy="360"/>
            </a:xfrm>
            <a:prstGeom prst="line">
              <a:avLst/>
            </a:prstGeom>
            <a:ln w="28575" cap="flat" cmpd="sng">
              <a:solidFill>
                <a:srgbClr val="FF0066"/>
              </a:solidFill>
              <a:prstDash val="dash"/>
              <a:round/>
              <a:headEnd type="none" w="med" len="med"/>
              <a:tailEnd type="none" w="med" len="med"/>
            </a:ln>
          </p:spPr>
        </p:sp>
      </p:grpSp>
      <p:sp>
        <p:nvSpPr>
          <p:cNvPr id="16390" name="AutoShape 27"/>
          <p:cNvSpPr/>
          <p:nvPr/>
        </p:nvSpPr>
        <p:spPr>
          <a:xfrm>
            <a:off x="4648200" y="694055"/>
            <a:ext cx="2866390" cy="1512570"/>
          </a:xfrm>
          <a:prstGeom prst="wedgeEllipseCallout">
            <a:avLst>
              <a:gd name="adj1" fmla="val -69450"/>
              <a:gd name="adj2" fmla="val 52560"/>
            </a:avLst>
          </a:prstGeom>
          <a:solidFill>
            <a:schemeClr val="bg1"/>
          </a:solidFill>
          <a:ln w="9525" cap="flat" cmpd="sng">
            <a:solidFill>
              <a:schemeClr val="tx1"/>
            </a:solidFill>
            <a:prstDash val="solid"/>
            <a:miter/>
            <a:headEnd type="none" w="med" len="med"/>
            <a:tailEnd type="none" w="med" len="med"/>
          </a:ln>
        </p:spPr>
        <p:txBody>
          <a:bodyPr anchor="ctr"/>
          <a:lstStyle/>
          <a:p>
            <a:pPr algn="ctr"/>
            <a:r>
              <a:rPr lang="zh-CN" altLang="en-US" sz="4000" b="0" dirty="0">
                <a:latin typeface="Times New Roman" panose="02020603050405020304" pitchFamily="18" charset="0"/>
                <a:ea typeface="隶书" panose="02010509060101010101" pitchFamily="49" charset="-122"/>
              </a:rPr>
              <a:t>空气流速快气压</a:t>
            </a:r>
          </a:p>
        </p:txBody>
      </p:sp>
      <p:grpSp>
        <p:nvGrpSpPr>
          <p:cNvPr id="10" name="Group 20"/>
          <p:cNvGrpSpPr/>
          <p:nvPr/>
        </p:nvGrpSpPr>
        <p:grpSpPr>
          <a:xfrm>
            <a:off x="4379595" y="4449445"/>
            <a:ext cx="2487295" cy="1981200"/>
            <a:chOff x="290" y="0"/>
            <a:chExt cx="1390" cy="864"/>
          </a:xfrm>
        </p:grpSpPr>
        <p:sp>
          <p:nvSpPr>
            <p:cNvPr id="16406" name="AutoShape 29"/>
            <p:cNvSpPr/>
            <p:nvPr/>
          </p:nvSpPr>
          <p:spPr>
            <a:xfrm>
              <a:off x="432" y="48"/>
              <a:ext cx="1248" cy="768"/>
            </a:xfrm>
            <a:prstGeom prst="wedgeEllipseCallout">
              <a:avLst>
                <a:gd name="adj1" fmla="val -38772"/>
                <a:gd name="adj2" fmla="val -109218"/>
              </a:avLst>
            </a:prstGeom>
            <a:solidFill>
              <a:srgbClr val="6666FF"/>
            </a:solidFill>
            <a:ln w="9525" cap="flat" cmpd="sng">
              <a:solidFill>
                <a:schemeClr val="tx1"/>
              </a:solidFill>
              <a:prstDash val="solid"/>
              <a:miter/>
              <a:headEnd type="none" w="med" len="med"/>
              <a:tailEnd type="none" w="med" len="med"/>
            </a:ln>
          </p:spPr>
          <p:txBody>
            <a:bodyPr anchor="ctr"/>
            <a:lstStyle/>
            <a:p>
              <a:pPr algn="ctr"/>
              <a:endParaRPr lang="zh-CN" altLang="en-US" sz="2000" b="0" dirty="0">
                <a:latin typeface="Times New Roman" panose="02020603050405020304" pitchFamily="18" charset="0"/>
                <a:ea typeface="隶书" panose="02010509060101010101" pitchFamily="49" charset="-122"/>
              </a:endParaRPr>
            </a:p>
          </p:txBody>
        </p:sp>
        <p:sp>
          <p:nvSpPr>
            <p:cNvPr id="16407" name="AutoShape 28"/>
            <p:cNvSpPr/>
            <p:nvPr/>
          </p:nvSpPr>
          <p:spPr>
            <a:xfrm>
              <a:off x="290" y="0"/>
              <a:ext cx="1390" cy="864"/>
            </a:xfrm>
            <a:prstGeom prst="wedgeEllipseCallout">
              <a:avLst>
                <a:gd name="adj1" fmla="val -78465"/>
                <a:gd name="adj2" fmla="val -96346"/>
              </a:avLst>
            </a:prstGeom>
            <a:solidFill>
              <a:srgbClr val="6666FF"/>
            </a:solidFill>
            <a:ln w="9525" cap="flat" cmpd="sng">
              <a:solidFill>
                <a:schemeClr val="tx1"/>
              </a:solidFill>
              <a:prstDash val="solid"/>
              <a:miter/>
              <a:headEnd type="none" w="med" len="med"/>
              <a:tailEnd type="none" w="med" len="med"/>
            </a:ln>
          </p:spPr>
          <p:txBody>
            <a:bodyPr anchor="ctr"/>
            <a:lstStyle/>
            <a:p>
              <a:pPr algn="ctr"/>
              <a:r>
                <a:rPr lang="zh-CN" altLang="en-US" sz="4000" b="0" dirty="0">
                  <a:latin typeface="Times New Roman" panose="02020603050405020304" pitchFamily="18" charset="0"/>
                  <a:ea typeface="隶书" panose="02010509060101010101" pitchFamily="49" charset="-122"/>
                </a:rPr>
                <a:t>空气流速慢气压</a:t>
              </a:r>
            </a:p>
          </p:txBody>
        </p:sp>
      </p:grpSp>
      <p:sp>
        <p:nvSpPr>
          <p:cNvPr id="16410" name="文本框 16409"/>
          <p:cNvSpPr txBox="1"/>
          <p:nvPr/>
        </p:nvSpPr>
        <p:spPr>
          <a:xfrm>
            <a:off x="6401435" y="1793240"/>
            <a:ext cx="854075" cy="641350"/>
          </a:xfrm>
          <a:prstGeom prst="rect">
            <a:avLst/>
          </a:prstGeom>
          <a:noFill/>
          <a:ln w="9525">
            <a:noFill/>
          </a:ln>
          <a:effectLst>
            <a:prstShdw prst="shdw17" dist="17961" dir="2699999">
              <a:srgbClr val="708688"/>
            </a:prstShdw>
          </a:effectLst>
        </p:spPr>
        <p:txBody>
          <a:bodyPr anchor="t">
            <a:spAutoFit/>
          </a:bodyPr>
          <a:lstStyle/>
          <a:p>
            <a:pPr eaLnBrk="0" hangingPunct="0"/>
            <a:r>
              <a:rPr lang="zh-CN" altLang="en-US" sz="3600" dirty="0">
                <a:solidFill>
                  <a:srgbClr val="FF0066"/>
                </a:solidFill>
                <a:latin typeface="Arial" panose="020B0604020202020204" pitchFamily="34" charset="0"/>
                <a:ea typeface="宋体" panose="02010600030101010101" pitchFamily="2" charset="-122"/>
              </a:rPr>
              <a:t>小</a:t>
            </a:r>
          </a:p>
        </p:txBody>
      </p:sp>
      <p:sp>
        <p:nvSpPr>
          <p:cNvPr id="16411" name="文本框 16410"/>
          <p:cNvSpPr txBox="1"/>
          <p:nvPr/>
        </p:nvSpPr>
        <p:spPr>
          <a:xfrm>
            <a:off x="5869305" y="5680075"/>
            <a:ext cx="854075" cy="641350"/>
          </a:xfrm>
          <a:prstGeom prst="rect">
            <a:avLst/>
          </a:prstGeom>
          <a:noFill/>
          <a:ln w="9525">
            <a:noFill/>
          </a:ln>
          <a:effectLst>
            <a:prstShdw prst="shdw17" dist="17961" dir="2699999">
              <a:srgbClr val="708688"/>
            </a:prstShdw>
          </a:effectLst>
        </p:spPr>
        <p:txBody>
          <a:bodyPr anchor="t">
            <a:spAutoFit/>
          </a:bodyPr>
          <a:lstStyle/>
          <a:p>
            <a:pPr eaLnBrk="0" hangingPunct="0"/>
            <a:r>
              <a:rPr lang="zh-CN" altLang="en-US" sz="3600" dirty="0">
                <a:solidFill>
                  <a:srgbClr val="FF0066"/>
                </a:solidFill>
                <a:latin typeface="Arial" panose="020B0604020202020204" pitchFamily="34" charset="0"/>
                <a:ea typeface="宋体" panose="02010600030101010101" pitchFamily="2" charset="-122"/>
              </a:rPr>
              <a:t>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accel="50000" decel="50000" fill="hold" grpId="2" nodeType="clickEffect">
                                  <p:stCondLst>
                                    <p:cond delay="0"/>
                                  </p:stCondLst>
                                  <p:childTnLst>
                                    <p:animMotion origin="layout" path="M 0.003541 0.047778 L -0.000417 -0.202592 " pathEditMode="relative" rAng="0" ptsTypes="">
                                      <p:cBhvr>
                                        <p:cTn id="6" dur="500" fill="hold"/>
                                        <p:tgtEl>
                                          <p:spTgt spid="2"/>
                                        </p:tgtEl>
                                        <p:attrNameLst>
                                          <p:attrName>ppt_x</p:attrName>
                                          <p:attrName>ppt_y</p:attrName>
                                        </p:attrNameLst>
                                      </p:cBhvr>
                                      <p:rCtr x="0" y="0"/>
                                    </p:animMotion>
                                  </p:childTnLst>
                                </p:cTn>
                              </p:par>
                            </p:childTnLst>
                          </p:cTn>
                        </p:par>
                        <p:par>
                          <p:cTn id="7" fill="hold">
                            <p:stCondLst>
                              <p:cond delay="500"/>
                            </p:stCondLst>
                            <p:childTnLst>
                              <p:par>
                                <p:cTn id="8" presetID="14" presetClass="entr" presetSubtype="10" fill="hold" nodeType="after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randombar(horizontal)">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16390"/>
                                        </p:tgtEl>
                                        <p:attrNameLst>
                                          <p:attrName>style.visibility</p:attrName>
                                        </p:attrNameLst>
                                      </p:cBhvr>
                                      <p:to>
                                        <p:strVal val="visible"/>
                                      </p:to>
                                    </p:set>
                                    <p:animEffect transition="in" filter="dissolve">
                                      <p:cBhvr>
                                        <p:cTn id="15" dur="500"/>
                                        <p:tgtEl>
                                          <p:spTgt spid="16390"/>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dissolve">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410"/>
                                        </p:tgtEl>
                                        <p:attrNameLst>
                                          <p:attrName>style.visibility</p:attrName>
                                        </p:attrNameLst>
                                      </p:cBhvr>
                                      <p:to>
                                        <p:strVal val="visible"/>
                                      </p:to>
                                    </p:set>
                                    <p:anim calcmode="lin" valueType="num">
                                      <p:cBhvr additive="base">
                                        <p:cTn id="25" dur="500" fill="hold"/>
                                        <p:tgtEl>
                                          <p:spTgt spid="16410"/>
                                        </p:tgtEl>
                                        <p:attrNameLst>
                                          <p:attrName>ppt_x</p:attrName>
                                        </p:attrNameLst>
                                      </p:cBhvr>
                                      <p:tavLst>
                                        <p:tav tm="0">
                                          <p:val>
                                            <p:strVal val="#ppt_x"/>
                                          </p:val>
                                        </p:tav>
                                        <p:tav tm="100000">
                                          <p:val>
                                            <p:strVal val="#ppt_x"/>
                                          </p:val>
                                        </p:tav>
                                      </p:tavLst>
                                    </p:anim>
                                    <p:anim calcmode="lin" valueType="num">
                                      <p:cBhvr additive="base">
                                        <p:cTn id="26" dur="500" fill="hold"/>
                                        <p:tgtEl>
                                          <p:spTgt spid="164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1" nodeType="clickEffect">
                                  <p:stCondLst>
                                    <p:cond delay="0"/>
                                  </p:stCondLst>
                                  <p:childTnLst>
                                    <p:set>
                                      <p:cBhvr>
                                        <p:cTn id="30" dur="1" fill="hold">
                                          <p:stCondLst>
                                            <p:cond delay="0"/>
                                          </p:stCondLst>
                                        </p:cTn>
                                        <p:tgtEl>
                                          <p:spTgt spid="16411"/>
                                        </p:tgtEl>
                                        <p:attrNameLst>
                                          <p:attrName>style.visibility</p:attrName>
                                        </p:attrNameLst>
                                      </p:cBhvr>
                                      <p:to>
                                        <p:strVal val="visible"/>
                                      </p:to>
                                    </p:set>
                                    <p:anim calcmode="lin" valueType="num">
                                      <p:cBhvr additive="base">
                                        <p:cTn id="31" dur="500" fill="hold"/>
                                        <p:tgtEl>
                                          <p:spTgt spid="16411"/>
                                        </p:tgtEl>
                                        <p:attrNameLst>
                                          <p:attrName>ppt_x</p:attrName>
                                        </p:attrNameLst>
                                      </p:cBhvr>
                                      <p:tavLst>
                                        <p:tav tm="0">
                                          <p:val>
                                            <p:strVal val="#ppt_x"/>
                                          </p:val>
                                        </p:tav>
                                        <p:tav tm="100000">
                                          <p:val>
                                            <p:strVal val="#ppt_x"/>
                                          </p:val>
                                        </p:tav>
                                      </p:tavLst>
                                    </p:anim>
                                    <p:anim calcmode="lin" valueType="num">
                                      <p:cBhvr additive="base">
                                        <p:cTn id="32" dur="500" fill="hold"/>
                                        <p:tgtEl>
                                          <p:spTgt spid="164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2" bldLvl="0" animBg="1"/>
      <p:bldP spid="16390" grpId="0" bldLvl="0" animBg="1"/>
      <p:bldP spid="16410" grpId="0" bldLvl="0" animBg="1"/>
      <p:bldP spid="16411" grpId="1"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ext Box 2"/>
          <p:cNvSpPr txBox="1"/>
          <p:nvPr/>
        </p:nvSpPr>
        <p:spPr>
          <a:xfrm>
            <a:off x="1524000" y="1981200"/>
            <a:ext cx="6553200" cy="641350"/>
          </a:xfrm>
          <a:prstGeom prst="rect">
            <a:avLst/>
          </a:prstGeom>
          <a:noFill/>
          <a:ln w="9525">
            <a:noFill/>
          </a:ln>
        </p:spPr>
        <p:txBody>
          <a:bodyPr anchor="t">
            <a:spAutoFit/>
          </a:bodyPr>
          <a:lstStyle/>
          <a:p>
            <a:pPr>
              <a:spcBef>
                <a:spcPct val="50000"/>
              </a:spcBef>
            </a:pPr>
            <a:r>
              <a:rPr lang="zh-CN" altLang="en-US" sz="3600" dirty="0">
                <a:solidFill>
                  <a:schemeClr val="tx1"/>
                </a:solidFill>
                <a:latin typeface="Arial" panose="020B0604020202020204" pitchFamily="34" charset="0"/>
                <a:ea typeface="宋体" panose="02010600030101010101" pitchFamily="2" charset="-122"/>
              </a:rPr>
              <a:t>气体的流速与压强的关系</a:t>
            </a:r>
          </a:p>
        </p:txBody>
      </p:sp>
      <p:sp>
        <p:nvSpPr>
          <p:cNvPr id="22531" name="Text Box 3"/>
          <p:cNvSpPr txBox="1"/>
          <p:nvPr/>
        </p:nvSpPr>
        <p:spPr>
          <a:xfrm>
            <a:off x="1752600" y="2895600"/>
            <a:ext cx="6324600" cy="1311275"/>
          </a:xfrm>
          <a:prstGeom prst="rect">
            <a:avLst/>
          </a:prstGeom>
          <a:noFill/>
          <a:ln w="9525">
            <a:noFill/>
          </a:ln>
        </p:spPr>
        <p:txBody>
          <a:bodyPr anchor="t">
            <a:spAutoFit/>
          </a:bodyPr>
          <a:lstStyle/>
          <a:p>
            <a:pPr>
              <a:spcBef>
                <a:spcPct val="50000"/>
              </a:spcBef>
            </a:pPr>
            <a:r>
              <a:rPr lang="zh-CN" altLang="en-US" sz="3200" dirty="0">
                <a:solidFill>
                  <a:schemeClr val="tx1"/>
                </a:solidFill>
                <a:latin typeface="Arial" panose="020B0604020202020204" pitchFamily="34" charset="0"/>
                <a:ea typeface="宋体" panose="02010600030101010101" pitchFamily="2" charset="-122"/>
              </a:rPr>
              <a:t>气体的</a:t>
            </a:r>
            <a:r>
              <a:rPr lang="zh-CN" altLang="en-US" sz="3200" dirty="0">
                <a:solidFill>
                  <a:srgbClr val="2F38EF"/>
                </a:solidFill>
                <a:latin typeface="Arial" panose="020B0604020202020204" pitchFamily="34" charset="0"/>
                <a:ea typeface="宋体" panose="02010600030101010101" pitchFamily="2" charset="-122"/>
              </a:rPr>
              <a:t>流速</a:t>
            </a:r>
            <a:r>
              <a:rPr lang="zh-CN" altLang="en-US" sz="3200" dirty="0">
                <a:solidFill>
                  <a:schemeClr val="tx1"/>
                </a:solidFill>
                <a:latin typeface="Arial" panose="020B0604020202020204" pitchFamily="34" charset="0"/>
                <a:ea typeface="宋体" panose="02010600030101010101" pitchFamily="2" charset="-122"/>
              </a:rPr>
              <a:t>越</a:t>
            </a:r>
            <a:r>
              <a:rPr lang="zh-CN" altLang="en-US" sz="3200" dirty="0">
                <a:solidFill>
                  <a:srgbClr val="FF0000"/>
                </a:solidFill>
                <a:latin typeface="Arial" panose="020B0604020202020204" pitchFamily="34" charset="0"/>
                <a:ea typeface="宋体" panose="02010600030101010101" pitchFamily="2" charset="-122"/>
              </a:rPr>
              <a:t>大</a:t>
            </a:r>
            <a:r>
              <a:rPr lang="zh-CN" altLang="en-US" sz="3200" dirty="0">
                <a:solidFill>
                  <a:schemeClr val="tx1"/>
                </a:solidFill>
                <a:latin typeface="Arial" panose="020B0604020202020204" pitchFamily="34" charset="0"/>
                <a:ea typeface="宋体" panose="02010600030101010101" pitchFamily="2" charset="-122"/>
              </a:rPr>
              <a:t>，</a:t>
            </a:r>
            <a:r>
              <a:rPr lang="zh-CN" altLang="en-US" sz="3200" dirty="0">
                <a:solidFill>
                  <a:srgbClr val="FF0000"/>
                </a:solidFill>
                <a:latin typeface="Arial" panose="020B0604020202020204" pitchFamily="34" charset="0"/>
                <a:ea typeface="宋体" panose="02010600030101010101" pitchFamily="2" charset="-122"/>
              </a:rPr>
              <a:t>压强</a:t>
            </a:r>
            <a:r>
              <a:rPr lang="zh-CN" altLang="en-US" sz="3200" dirty="0">
                <a:solidFill>
                  <a:schemeClr val="tx1"/>
                </a:solidFill>
                <a:latin typeface="Arial" panose="020B0604020202020204" pitchFamily="34" charset="0"/>
                <a:ea typeface="宋体" panose="02010600030101010101" pitchFamily="2" charset="-122"/>
              </a:rPr>
              <a:t>越</a:t>
            </a:r>
            <a:r>
              <a:rPr lang="zh-CN" altLang="en-US" sz="3200" dirty="0">
                <a:solidFill>
                  <a:srgbClr val="FF0000"/>
                </a:solidFill>
                <a:latin typeface="Arial" panose="020B0604020202020204" pitchFamily="34" charset="0"/>
                <a:ea typeface="宋体" panose="02010600030101010101" pitchFamily="2" charset="-122"/>
              </a:rPr>
              <a:t>小</a:t>
            </a:r>
          </a:p>
          <a:p>
            <a:pPr>
              <a:spcBef>
                <a:spcPct val="50000"/>
              </a:spcBef>
            </a:pPr>
            <a:r>
              <a:rPr lang="zh-CN" altLang="en-US" sz="3200" dirty="0">
                <a:solidFill>
                  <a:schemeClr val="tx1"/>
                </a:solidFill>
                <a:latin typeface="Arial" panose="020B0604020202020204" pitchFamily="34" charset="0"/>
                <a:ea typeface="宋体" panose="02010600030101010101" pitchFamily="2" charset="-122"/>
              </a:rPr>
              <a:t>气体的</a:t>
            </a:r>
            <a:r>
              <a:rPr lang="zh-CN" altLang="en-US" sz="3200" dirty="0">
                <a:solidFill>
                  <a:srgbClr val="2F38EF"/>
                </a:solidFill>
                <a:latin typeface="Arial" panose="020B0604020202020204" pitchFamily="34" charset="0"/>
                <a:ea typeface="宋体" panose="02010600030101010101" pitchFamily="2" charset="-122"/>
              </a:rPr>
              <a:t>流速</a:t>
            </a:r>
            <a:r>
              <a:rPr lang="zh-CN" altLang="en-US" sz="3200" dirty="0">
                <a:solidFill>
                  <a:schemeClr val="tx1"/>
                </a:solidFill>
                <a:latin typeface="Arial" panose="020B0604020202020204" pitchFamily="34" charset="0"/>
                <a:ea typeface="宋体" panose="02010600030101010101" pitchFamily="2" charset="-122"/>
              </a:rPr>
              <a:t>越</a:t>
            </a:r>
            <a:r>
              <a:rPr lang="zh-CN" altLang="en-US" sz="3200" dirty="0">
                <a:solidFill>
                  <a:srgbClr val="FF0000"/>
                </a:solidFill>
                <a:latin typeface="Arial" panose="020B0604020202020204" pitchFamily="34" charset="0"/>
                <a:ea typeface="宋体" panose="02010600030101010101" pitchFamily="2" charset="-122"/>
              </a:rPr>
              <a:t>小</a:t>
            </a:r>
            <a:r>
              <a:rPr lang="zh-CN" altLang="en-US" sz="3200" dirty="0">
                <a:solidFill>
                  <a:schemeClr val="tx1"/>
                </a:solidFill>
                <a:latin typeface="Arial" panose="020B0604020202020204" pitchFamily="34" charset="0"/>
                <a:ea typeface="宋体" panose="02010600030101010101" pitchFamily="2" charset="-122"/>
              </a:rPr>
              <a:t>，</a:t>
            </a:r>
            <a:r>
              <a:rPr lang="zh-CN" altLang="en-US" sz="3200" dirty="0">
                <a:solidFill>
                  <a:srgbClr val="FF0000"/>
                </a:solidFill>
                <a:latin typeface="Arial" panose="020B0604020202020204" pitchFamily="34" charset="0"/>
                <a:ea typeface="宋体" panose="02010600030101010101" pitchFamily="2" charset="-122"/>
              </a:rPr>
              <a:t>压强</a:t>
            </a:r>
            <a:r>
              <a:rPr lang="zh-CN" altLang="en-US" sz="3200" dirty="0">
                <a:solidFill>
                  <a:schemeClr val="tx1"/>
                </a:solidFill>
                <a:latin typeface="Arial" panose="020B0604020202020204" pitchFamily="34" charset="0"/>
                <a:ea typeface="宋体" panose="02010600030101010101" pitchFamily="2" charset="-122"/>
              </a:rPr>
              <a:t>越</a:t>
            </a:r>
            <a:r>
              <a:rPr lang="zh-CN" altLang="en-US" sz="3200" dirty="0">
                <a:solidFill>
                  <a:srgbClr val="FF0000"/>
                </a:solidFill>
                <a:latin typeface="Arial" panose="020B0604020202020204" pitchFamily="34" charset="0"/>
                <a:ea typeface="宋体" panose="02010600030101010101" pitchFamily="2" charset="-122"/>
              </a:rPr>
              <a:t>大</a:t>
            </a:r>
          </a:p>
        </p:txBody>
      </p:sp>
      <p:sp>
        <p:nvSpPr>
          <p:cNvPr id="2" name="WordArt 4"/>
          <p:cNvSpPr/>
          <p:nvPr/>
        </p:nvSpPr>
        <p:spPr>
          <a:xfrm>
            <a:off x="555943" y="787083"/>
            <a:ext cx="2232025" cy="1008062"/>
          </a:xfrm>
          <a:prstGeom prst="rect">
            <a:avLst/>
          </a:prstGeom>
        </p:spPr>
        <p:txBody>
          <a:bodyPr wrap="none" fromWordArt="1">
            <a:prstTxWarp prst="textWave1">
              <a:avLst>
                <a:gd name="adj1" fmla="val 7875"/>
                <a:gd name="adj2" fmla="val 1407"/>
              </a:avLst>
            </a:prstTxWarp>
            <a:normAutofit/>
            <a:scene3d>
              <a:camera prst="legacyPerspectiveFront">
                <a:rot lat="20520000" lon="1080000" rev="0"/>
              </a:camera>
              <a:lightRig rig="legacyFlat3" dir="r"/>
            </a:scene3d>
            <a:sp3d extrusionH="430200" prstMaterial="legacyMatte">
              <a:extrusionClr>
                <a:srgbClr val="FF6600"/>
              </a:extrusionClr>
            </a:sp3d>
          </a:bodyPr>
          <a:lstStyle/>
          <a:p>
            <a:pPr algn="ctr"/>
            <a:r>
              <a:rPr lang="zh-CN" altLang="en-US" sz="3600" b="1" normalizeH="1">
                <a:gradFill rotWithShape="0">
                  <a:gsLst>
                    <a:gs pos="0">
                      <a:srgbClr val="FFE701"/>
                    </a:gs>
                    <a:gs pos="100000">
                      <a:srgbClr val="FE3E02"/>
                    </a:gs>
                  </a:gsLst>
                  <a:lin ang="5400000" scaled="1"/>
                  <a:tileRect/>
                </a:gradFill>
                <a:latin typeface="宋体" panose="02010600030101010101" pitchFamily="2" charset="-122"/>
                <a:ea typeface="宋体" panose="02010600030101010101" pitchFamily="2" charset="-122"/>
              </a:rPr>
              <a:t>结论</a:t>
            </a:r>
          </a:p>
        </p:txBody>
      </p:sp>
      <p:sp>
        <p:nvSpPr>
          <p:cNvPr id="4" name="矩形 3"/>
          <p:cNvSpPr/>
          <p:nvPr/>
        </p:nvSpPr>
        <p:spPr>
          <a:xfrm>
            <a:off x="0" y="-1270"/>
            <a:ext cx="9144000" cy="5191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矩形 7"/>
          <p:cNvSpPr/>
          <p:nvPr/>
        </p:nvSpPr>
        <p:spPr>
          <a:xfrm flipV="1">
            <a:off x="0" y="563563"/>
            <a:ext cx="9144000" cy="3651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48" name="TextBox 27"/>
          <p:cNvSpPr txBox="1"/>
          <p:nvPr/>
        </p:nvSpPr>
        <p:spPr>
          <a:xfrm>
            <a:off x="108268" y="104458"/>
            <a:ext cx="4633912" cy="398780"/>
          </a:xfrm>
          <a:prstGeom prst="rect">
            <a:avLst/>
          </a:prstGeom>
          <a:noFill/>
          <a:ln w="9525">
            <a:noFill/>
          </a:ln>
        </p:spPr>
        <p:txBody>
          <a:bodyPr>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sym typeface="+mn-ea"/>
              </a:rPr>
              <a:t>流体压强与流速的关系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149" name="文本框 5"/>
          <p:cNvSpPr txBox="1"/>
          <p:nvPr/>
        </p:nvSpPr>
        <p:spPr>
          <a:xfrm>
            <a:off x="5586730" y="104775"/>
            <a:ext cx="3449320" cy="306705"/>
          </a:xfrm>
          <a:prstGeom prst="rect">
            <a:avLst/>
          </a:prstGeom>
          <a:noFill/>
          <a:ln w="9525">
            <a:noFill/>
          </a:ln>
        </p:spPr>
        <p:txBody>
          <a:bodyPr wrap="square">
            <a:spAutoFit/>
          </a:bodyPr>
          <a:lstStyle/>
          <a:p>
            <a:r>
              <a:rPr lang="zh-CN" altLang="en-US" sz="1400">
                <a:solidFill>
                  <a:schemeClr val="bg1"/>
                </a:solidFill>
                <a:latin typeface="微软雅黑" panose="020B0503020204020204" pitchFamily="34" charset="-122"/>
                <a:ea typeface="微软雅黑" panose="020B0503020204020204" pitchFamily="34" charset="-122"/>
              </a:rPr>
              <a:t>沪科版八年级全一册</a:t>
            </a:r>
            <a:r>
              <a:rPr lang="zh-CN" altLang="en-US" sz="1400" dirty="0">
                <a:solidFill>
                  <a:schemeClr val="bg1"/>
                </a:solidFill>
                <a:latin typeface="微软雅黑" panose="020B0503020204020204" pitchFamily="34" charset="-122"/>
                <a:ea typeface="微软雅黑" panose="020B0503020204020204" pitchFamily="34" charset="-122"/>
              </a:rPr>
              <a:t>第八章</a:t>
            </a:r>
            <a:r>
              <a:rPr lang="zh-CN" altLang="en-US" sz="1400">
                <a:solidFill>
                  <a:schemeClr val="bg1"/>
                </a:solidFill>
                <a:latin typeface="微软雅黑" panose="020B0503020204020204" pitchFamily="34" charset="-122"/>
                <a:ea typeface="微软雅黑" panose="020B0503020204020204" pitchFamily="34" charset="-122"/>
              </a:rPr>
              <a:t>第四课</a:t>
            </a:r>
            <a:r>
              <a:rPr lang="zh-CN" altLang="en-US" sz="1400" dirty="0">
                <a:solidFill>
                  <a:schemeClr val="bg1"/>
                </a:solidFill>
                <a:latin typeface="微软雅黑" panose="020B0503020204020204" pitchFamily="34" charset="-122"/>
                <a:ea typeface="微软雅黑" panose="020B0503020204020204" pitchFamily="34" charset="-122"/>
              </a:rPr>
              <a:t> </a:t>
            </a:r>
          </a:p>
        </p:txBody>
      </p:sp>
      <p:sp>
        <p:nvSpPr>
          <p:cNvPr id="5" name="矩形 1"/>
          <p:cNvSpPr/>
          <p:nvPr/>
        </p:nvSpPr>
        <p:spPr>
          <a:xfrm>
            <a:off x="0" y="6321425"/>
            <a:ext cx="9144000" cy="5635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iterate type="lt">
                                    <p:tmPct val="0"/>
                                  </p:iterate>
                                  <p:childTnLst>
                                    <p:set>
                                      <p:cBhvr>
                                        <p:cTn id="6" dur="1" fill="hold">
                                          <p:stCondLst>
                                            <p:cond delay="0"/>
                                          </p:stCondLst>
                                        </p:cTn>
                                        <p:tgtEl>
                                          <p:spTgt spid="22531">
                                            <p:txEl>
                                              <p:pRg st="0" end="0"/>
                                            </p:txEl>
                                          </p:spTgt>
                                        </p:tgtEl>
                                        <p:attrNameLst>
                                          <p:attrName>style.visibility</p:attrName>
                                        </p:attrNameLst>
                                      </p:cBhvr>
                                      <p:to>
                                        <p:strVal val="visible"/>
                                      </p:to>
                                    </p:set>
                                    <p:animEffect transition="in" filter="diamond(in)">
                                      <p:cBhvr>
                                        <p:cTn id="7" dur="500"/>
                                        <p:tgtEl>
                                          <p:spTgt spid="22531">
                                            <p:txEl>
                                              <p:pRg st="0" end="0"/>
                                            </p:txEl>
                                          </p:spTgt>
                                        </p:tgtEl>
                                      </p:cBhvr>
                                    </p:animEffect>
                                  </p:childTnLst>
                                </p:cTn>
                              </p:par>
                              <p:par>
                                <p:cTn id="8" presetID="8" presetClass="entr" presetSubtype="16" fill="hold" grpId="0" nodeType="withEffect">
                                  <p:stCondLst>
                                    <p:cond delay="0"/>
                                  </p:stCondLst>
                                  <p:iterate type="lt">
                                    <p:tmPct val="0"/>
                                  </p:iterate>
                                  <p:childTnLst>
                                    <p:set>
                                      <p:cBhvr>
                                        <p:cTn id="9" dur="1" fill="hold">
                                          <p:stCondLst>
                                            <p:cond delay="0"/>
                                          </p:stCondLst>
                                        </p:cTn>
                                        <p:tgtEl>
                                          <p:spTgt spid="22531">
                                            <p:txEl>
                                              <p:pRg st="1" end="1"/>
                                            </p:txEl>
                                          </p:spTgt>
                                        </p:tgtEl>
                                        <p:attrNameLst>
                                          <p:attrName>style.visibility</p:attrName>
                                        </p:attrNameLst>
                                      </p:cBhvr>
                                      <p:to>
                                        <p:strVal val="visible"/>
                                      </p:to>
                                    </p:set>
                                    <p:animEffect transition="in" filter="diamond(in)">
                                      <p:cBhvr>
                                        <p:cTn id="10" dur="500"/>
                                        <p:tgtEl>
                                          <p:spTgt spid="2253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build="allAtOnce" bldLvl="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DSC01499"/>
          <p:cNvPicPr>
            <a:picLocks noChangeAspect="1"/>
          </p:cNvPicPr>
          <p:nvPr/>
        </p:nvPicPr>
        <p:blipFill>
          <a:blip r:embed="rId2" cstate="print"/>
          <a:stretch>
            <a:fillRect/>
          </a:stretch>
        </p:blipFill>
        <p:spPr>
          <a:xfrm>
            <a:off x="5768340" y="1481455"/>
            <a:ext cx="3267710" cy="3895090"/>
          </a:xfrm>
          <a:prstGeom prst="rect">
            <a:avLst/>
          </a:prstGeom>
        </p:spPr>
      </p:pic>
      <p:sp>
        <p:nvSpPr>
          <p:cNvPr id="14" name="AutoShape 28"/>
          <p:cNvSpPr/>
          <p:nvPr/>
        </p:nvSpPr>
        <p:spPr>
          <a:xfrm>
            <a:off x="3460750" y="4393565"/>
            <a:ext cx="2487295" cy="1981200"/>
          </a:xfrm>
          <a:prstGeom prst="wedgeEllipseCallout">
            <a:avLst>
              <a:gd name="adj1" fmla="val 146093"/>
              <a:gd name="adj2" fmla="val -64775"/>
            </a:avLst>
          </a:prstGeom>
          <a:solidFill>
            <a:srgbClr val="6666FF"/>
          </a:solidFill>
          <a:ln w="9525" cap="flat" cmpd="sng">
            <a:solidFill>
              <a:schemeClr val="tx1"/>
            </a:solidFill>
            <a:prstDash val="solid"/>
            <a:miter/>
            <a:headEnd type="none" w="med" len="med"/>
            <a:tailEnd type="none" w="med" len="med"/>
          </a:ln>
        </p:spPr>
        <p:txBody>
          <a:bodyPr anchor="ctr"/>
          <a:lstStyle/>
          <a:p>
            <a:pPr algn="ctr"/>
            <a:endParaRPr lang="zh-CN" altLang="en-US" sz="4000" b="0" dirty="0">
              <a:latin typeface="Times New Roman" panose="02020603050405020304" pitchFamily="18" charset="0"/>
              <a:ea typeface="隶书" panose="02010509060101010101" pitchFamily="49" charset="-122"/>
            </a:endParaRPr>
          </a:p>
        </p:txBody>
      </p:sp>
      <p:sp>
        <p:nvSpPr>
          <p:cNvPr id="11" name="AutoShape 27"/>
          <p:cNvSpPr/>
          <p:nvPr/>
        </p:nvSpPr>
        <p:spPr>
          <a:xfrm>
            <a:off x="2793365" y="708660"/>
            <a:ext cx="2866390" cy="1512570"/>
          </a:xfrm>
          <a:prstGeom prst="wedgeEllipseCallout">
            <a:avLst>
              <a:gd name="adj1" fmla="val 98227"/>
              <a:gd name="adj2" fmla="val 173719"/>
            </a:avLst>
          </a:prstGeom>
          <a:solidFill>
            <a:schemeClr val="bg1"/>
          </a:solidFill>
          <a:ln w="9525" cap="flat" cmpd="sng">
            <a:solidFill>
              <a:schemeClr val="tx1"/>
            </a:solidFill>
            <a:prstDash val="solid"/>
            <a:miter/>
            <a:headEnd type="none" w="med" len="med"/>
            <a:tailEnd type="none" w="med" len="med"/>
          </a:ln>
        </p:spPr>
        <p:txBody>
          <a:bodyPr anchor="ctr"/>
          <a:lstStyle/>
          <a:p>
            <a:pPr algn="ctr"/>
            <a:endParaRPr lang="zh-CN" altLang="en-US" sz="4000" b="0" dirty="0">
              <a:latin typeface="Times New Roman" panose="02020603050405020304" pitchFamily="18" charset="0"/>
              <a:ea typeface="隶书" panose="02010509060101010101" pitchFamily="49" charset="-122"/>
            </a:endParaRPr>
          </a:p>
        </p:txBody>
      </p:sp>
      <p:sp>
        <p:nvSpPr>
          <p:cNvPr id="4" name="矩形 3"/>
          <p:cNvSpPr/>
          <p:nvPr/>
        </p:nvSpPr>
        <p:spPr>
          <a:xfrm>
            <a:off x="0" y="0"/>
            <a:ext cx="9144000" cy="5191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 name="矩形 1"/>
          <p:cNvSpPr/>
          <p:nvPr/>
        </p:nvSpPr>
        <p:spPr>
          <a:xfrm>
            <a:off x="0" y="6321425"/>
            <a:ext cx="9144000" cy="5635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48" name="TextBox 27"/>
          <p:cNvSpPr txBox="1"/>
          <p:nvPr/>
        </p:nvSpPr>
        <p:spPr>
          <a:xfrm>
            <a:off x="96838" y="65088"/>
            <a:ext cx="4633912" cy="398780"/>
          </a:xfrm>
          <a:prstGeom prst="rect">
            <a:avLst/>
          </a:prstGeom>
          <a:noFill/>
          <a:ln w="9525">
            <a:noFill/>
          </a:ln>
        </p:spPr>
        <p:txBody>
          <a:bodyPr>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sym typeface="+mn-ea"/>
              </a:rPr>
              <a:t>流体压强与流速的关系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149" name="文本框 5"/>
          <p:cNvSpPr txBox="1"/>
          <p:nvPr/>
        </p:nvSpPr>
        <p:spPr>
          <a:xfrm>
            <a:off x="5586730" y="104775"/>
            <a:ext cx="3449320" cy="306705"/>
          </a:xfrm>
          <a:prstGeom prst="rect">
            <a:avLst/>
          </a:prstGeom>
          <a:noFill/>
          <a:ln w="9525">
            <a:noFill/>
          </a:ln>
        </p:spPr>
        <p:txBody>
          <a:bodyPr wrap="square">
            <a:spAutoFit/>
          </a:bodyPr>
          <a:lstStyle/>
          <a:p>
            <a:r>
              <a:rPr lang="zh-CN" altLang="en-US" sz="1400">
                <a:solidFill>
                  <a:schemeClr val="bg1"/>
                </a:solidFill>
                <a:latin typeface="微软雅黑" panose="020B0503020204020204" pitchFamily="34" charset="-122"/>
                <a:ea typeface="微软雅黑" panose="020B0503020204020204" pitchFamily="34" charset="-122"/>
              </a:rPr>
              <a:t>沪科版八年级全一册</a:t>
            </a:r>
            <a:r>
              <a:rPr lang="zh-CN" altLang="en-US" sz="1400" dirty="0">
                <a:solidFill>
                  <a:schemeClr val="bg1"/>
                </a:solidFill>
                <a:latin typeface="微软雅黑" panose="020B0503020204020204" pitchFamily="34" charset="-122"/>
                <a:ea typeface="微软雅黑" panose="020B0503020204020204" pitchFamily="34" charset="-122"/>
              </a:rPr>
              <a:t>第八章</a:t>
            </a:r>
            <a:r>
              <a:rPr lang="zh-CN" altLang="en-US" sz="1400">
                <a:solidFill>
                  <a:schemeClr val="bg1"/>
                </a:solidFill>
                <a:latin typeface="微软雅黑" panose="020B0503020204020204" pitchFamily="34" charset="-122"/>
                <a:ea typeface="微软雅黑" panose="020B0503020204020204" pitchFamily="34" charset="-122"/>
              </a:rPr>
              <a:t>第四课</a:t>
            </a:r>
            <a:r>
              <a:rPr lang="zh-CN" altLang="en-US" sz="1400" dirty="0">
                <a:solidFill>
                  <a:schemeClr val="bg1"/>
                </a:solidFill>
                <a:latin typeface="微软雅黑" panose="020B0503020204020204" pitchFamily="34" charset="-122"/>
                <a:ea typeface="微软雅黑" panose="020B0503020204020204" pitchFamily="34" charset="-122"/>
              </a:rPr>
              <a:t> </a:t>
            </a:r>
          </a:p>
        </p:txBody>
      </p:sp>
      <p:sp>
        <p:nvSpPr>
          <p:cNvPr id="8" name="矩形 7"/>
          <p:cNvSpPr/>
          <p:nvPr/>
        </p:nvSpPr>
        <p:spPr>
          <a:xfrm flipV="1">
            <a:off x="0" y="563563"/>
            <a:ext cx="9144000" cy="3651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矩形 1"/>
          <p:cNvSpPr/>
          <p:nvPr/>
        </p:nvSpPr>
        <p:spPr>
          <a:xfrm>
            <a:off x="314325" y="865505"/>
            <a:ext cx="2019300" cy="1198880"/>
          </a:xfrm>
          <a:prstGeom prst="rect">
            <a:avLst/>
          </a:prstGeom>
          <a:noFill/>
          <a:ln>
            <a:noFill/>
          </a:ln>
        </p:spPr>
        <p:txBody>
          <a:bodyPr wrap="none" rtlCol="0" anchor="t">
            <a:spAutoFit/>
            <a:scene3d>
              <a:camera prst="isometricOffAxis1Right">
                <a:rot lat="600000" lon="19500000" rev="0"/>
              </a:camera>
              <a:lightRig rig="threePt" dir="t">
                <a:rot lat="0" lon="0" rev="0"/>
              </a:lightRig>
            </a:scene3d>
            <a:sp3d extrusionH="266700" contourW="12700">
              <a:extrusionClr>
                <a:srgbClr val="A7A7A6"/>
              </a:extrusionClr>
              <a:contourClr>
                <a:srgbClr val="BEBCB9"/>
              </a:contourClr>
            </a:sp3d>
          </a:bodyPr>
          <a:lstStyle/>
          <a:p>
            <a:pPr algn="ctr"/>
            <a:r>
              <a:rPr lang="zh-CN" altLang="en-US" sz="7200" b="1">
                <a:ln w="6600">
                  <a:prstDash val="solid"/>
                </a:ln>
                <a:solidFill>
                  <a:schemeClr val="tx1"/>
                </a:solidFill>
                <a:effectLst>
                  <a:outerShdw blurRad="63500" dist="342900" dir="7200000" sy="30000" kx="1300200" algn="ctr" rotWithShape="0">
                    <a:prstClr val="black">
                      <a:alpha val="32000"/>
                    </a:prstClr>
                  </a:outerShdw>
                </a:effectLst>
              </a:rPr>
              <a:t>解释</a:t>
            </a:r>
          </a:p>
        </p:txBody>
      </p:sp>
      <p:grpSp>
        <p:nvGrpSpPr>
          <p:cNvPr id="14340" name="Group 2"/>
          <p:cNvGrpSpPr/>
          <p:nvPr/>
        </p:nvGrpSpPr>
        <p:grpSpPr>
          <a:xfrm>
            <a:off x="1554480" y="2987040"/>
            <a:ext cx="1332230" cy="1883410"/>
            <a:chOff x="0" y="0"/>
            <a:chExt cx="646" cy="1440"/>
          </a:xfrm>
        </p:grpSpPr>
        <p:sp>
          <p:nvSpPr>
            <p:cNvPr id="14341" name="Line 3"/>
            <p:cNvSpPr/>
            <p:nvPr/>
          </p:nvSpPr>
          <p:spPr>
            <a:xfrm>
              <a:off x="262" y="0"/>
              <a:ext cx="0" cy="960"/>
            </a:xfrm>
            <a:prstGeom prst="line">
              <a:avLst/>
            </a:prstGeom>
            <a:ln w="38100" cap="flat" cmpd="sng">
              <a:solidFill>
                <a:schemeClr val="tx1"/>
              </a:solidFill>
              <a:prstDash val="solid"/>
              <a:round/>
              <a:headEnd type="none" w="med" len="med"/>
              <a:tailEnd type="none" w="med" len="med"/>
            </a:ln>
          </p:spPr>
        </p:sp>
        <p:sp>
          <p:nvSpPr>
            <p:cNvPr id="14342" name="Line 4"/>
            <p:cNvSpPr/>
            <p:nvPr/>
          </p:nvSpPr>
          <p:spPr>
            <a:xfrm>
              <a:off x="358" y="0"/>
              <a:ext cx="0" cy="960"/>
            </a:xfrm>
            <a:prstGeom prst="line">
              <a:avLst/>
            </a:prstGeom>
            <a:ln w="38100" cap="flat" cmpd="sng">
              <a:solidFill>
                <a:schemeClr val="tx1"/>
              </a:solidFill>
              <a:prstDash val="solid"/>
              <a:round/>
              <a:headEnd type="none" w="med" len="med"/>
              <a:tailEnd type="none" w="med" len="med"/>
            </a:ln>
          </p:spPr>
        </p:sp>
        <p:sp>
          <p:nvSpPr>
            <p:cNvPr id="14343" name="Line 5"/>
            <p:cNvSpPr/>
            <p:nvPr/>
          </p:nvSpPr>
          <p:spPr>
            <a:xfrm flipH="1">
              <a:off x="0" y="960"/>
              <a:ext cx="262" cy="480"/>
            </a:xfrm>
            <a:prstGeom prst="line">
              <a:avLst/>
            </a:prstGeom>
            <a:ln w="38100" cap="flat" cmpd="sng">
              <a:solidFill>
                <a:schemeClr val="tx1"/>
              </a:solidFill>
              <a:prstDash val="solid"/>
              <a:round/>
              <a:headEnd type="none" w="med" len="med"/>
              <a:tailEnd type="none" w="med" len="med"/>
            </a:ln>
          </p:spPr>
        </p:sp>
        <p:sp>
          <p:nvSpPr>
            <p:cNvPr id="14344" name="Line 6"/>
            <p:cNvSpPr/>
            <p:nvPr/>
          </p:nvSpPr>
          <p:spPr>
            <a:xfrm>
              <a:off x="358" y="960"/>
              <a:ext cx="288" cy="480"/>
            </a:xfrm>
            <a:prstGeom prst="line">
              <a:avLst/>
            </a:prstGeom>
            <a:ln w="38100" cap="flat" cmpd="sng">
              <a:solidFill>
                <a:schemeClr val="tx1"/>
              </a:solidFill>
              <a:prstDash val="solid"/>
              <a:round/>
              <a:headEnd type="none" w="med" len="med"/>
              <a:tailEnd type="none" w="med" len="med"/>
            </a:ln>
          </p:spPr>
        </p:sp>
      </p:grpSp>
      <p:sp>
        <p:nvSpPr>
          <p:cNvPr id="14345" name="Oval 7"/>
          <p:cNvSpPr/>
          <p:nvPr/>
        </p:nvSpPr>
        <p:spPr>
          <a:xfrm>
            <a:off x="1983105" y="4297045"/>
            <a:ext cx="455930" cy="441960"/>
          </a:xfrm>
          <a:prstGeom prst="ellipse">
            <a:avLst/>
          </a:prstGeom>
          <a:solidFill>
            <a:srgbClr val="FFCC66"/>
          </a:solidFill>
          <a:ln w="9525" cap="flat" cmpd="sng">
            <a:solidFill>
              <a:schemeClr val="tx1"/>
            </a:solidFill>
            <a:prstDash val="solid"/>
            <a:round/>
            <a:headEnd type="none" w="med" len="med"/>
            <a:tailEnd type="none" w="med" len="med"/>
          </a:ln>
        </p:spPr>
        <p:txBody>
          <a:bodyPr wrap="none" anchor="ctr"/>
          <a:lstStyle/>
          <a:p>
            <a:pPr>
              <a:spcBef>
                <a:spcPct val="50000"/>
              </a:spcBef>
            </a:pPr>
            <a:endParaRPr lang="zh-CN" altLang="en-US" sz="4400" b="0" dirty="0">
              <a:latin typeface="Times New Roman" panose="02020603050405020304" pitchFamily="18" charset="0"/>
              <a:ea typeface="隶书" panose="02010509060101010101" pitchFamily="49" charset="-122"/>
            </a:endParaRPr>
          </a:p>
        </p:txBody>
      </p:sp>
      <p:sp>
        <p:nvSpPr>
          <p:cNvPr id="14346" name="AutoShape 8"/>
          <p:cNvSpPr/>
          <p:nvPr/>
        </p:nvSpPr>
        <p:spPr>
          <a:xfrm>
            <a:off x="2159635" y="2372995"/>
            <a:ext cx="80645" cy="1391920"/>
          </a:xfrm>
          <a:prstGeom prst="downArrow">
            <a:avLst>
              <a:gd name="adj1" fmla="val 50000"/>
              <a:gd name="adj2" fmla="val 425000"/>
            </a:avLst>
          </a:prstGeom>
          <a:solidFill>
            <a:srgbClr val="FF5050"/>
          </a:solidFill>
          <a:ln w="9525" cap="flat" cmpd="sng">
            <a:solidFill>
              <a:schemeClr val="tx1"/>
            </a:solidFill>
            <a:prstDash val="solid"/>
            <a:miter/>
            <a:headEnd type="none" w="med" len="med"/>
            <a:tailEnd type="none" w="med" len="med"/>
          </a:ln>
        </p:spPr>
        <p:txBody>
          <a:bodyPr wrap="none" anchor="ctr"/>
          <a:lstStyle/>
          <a:p>
            <a:pPr>
              <a:spcBef>
                <a:spcPct val="50000"/>
              </a:spcBef>
            </a:pPr>
            <a:endParaRPr lang="zh-CN" altLang="en-US" sz="4400" b="0" dirty="0">
              <a:latin typeface="Times New Roman" panose="02020603050405020304" pitchFamily="18" charset="0"/>
              <a:ea typeface="隶书" panose="02010509060101010101" pitchFamily="49" charset="-122"/>
            </a:endParaRPr>
          </a:p>
        </p:txBody>
      </p:sp>
      <p:sp>
        <p:nvSpPr>
          <p:cNvPr id="14347" name="AutoShape 11"/>
          <p:cNvSpPr/>
          <p:nvPr/>
        </p:nvSpPr>
        <p:spPr>
          <a:xfrm>
            <a:off x="746760" y="2639060"/>
            <a:ext cx="484505" cy="921385"/>
          </a:xfrm>
          <a:prstGeom prst="wedgeRectCallout">
            <a:avLst>
              <a:gd name="adj1" fmla="val 220315"/>
              <a:gd name="adj2" fmla="val 50694"/>
            </a:avLst>
          </a:prstGeom>
          <a:solidFill>
            <a:srgbClr val="6699FF"/>
          </a:solidFill>
          <a:ln w="9525" cap="flat" cmpd="sng">
            <a:solidFill>
              <a:schemeClr val="tx1"/>
            </a:solidFill>
            <a:prstDash val="solid"/>
            <a:miter/>
            <a:headEnd type="none" w="med" len="med"/>
            <a:tailEnd type="none" w="med" len="med"/>
          </a:ln>
        </p:spPr>
        <p:txBody>
          <a:bodyPr anchor="ctr"/>
          <a:lstStyle/>
          <a:p>
            <a:pPr algn="ctr"/>
            <a:r>
              <a:rPr lang="zh-CN" altLang="en-US" sz="4400" b="0" dirty="0">
                <a:latin typeface="Times New Roman" panose="02020603050405020304" pitchFamily="18" charset="0"/>
                <a:ea typeface="隶书" panose="02010509060101010101" pitchFamily="49" charset="-122"/>
              </a:rPr>
              <a:t>漏斗</a:t>
            </a:r>
          </a:p>
        </p:txBody>
      </p:sp>
      <p:sp>
        <p:nvSpPr>
          <p:cNvPr id="19470" name="Freeform 14"/>
          <p:cNvSpPr/>
          <p:nvPr/>
        </p:nvSpPr>
        <p:spPr>
          <a:xfrm rot="8409383">
            <a:off x="2526665" y="4034155"/>
            <a:ext cx="78740" cy="1172845"/>
          </a:xfrm>
          <a:custGeom>
            <a:avLst/>
            <a:gdLst/>
            <a:ahLst/>
            <a:cxnLst>
              <a:cxn ang="0">
                <a:pos x="0" y="1386"/>
              </a:cxn>
              <a:cxn ang="0">
                <a:pos x="153" y="1152"/>
              </a:cxn>
              <a:cxn ang="0">
                <a:pos x="336" y="862"/>
              </a:cxn>
              <a:cxn ang="0">
                <a:pos x="522" y="540"/>
              </a:cxn>
              <a:cxn ang="0">
                <a:pos x="657" y="270"/>
              </a:cxn>
              <a:cxn ang="0">
                <a:pos x="783" y="0"/>
              </a:cxn>
            </a:cxnLst>
            <a:rect l="0" t="0" r="0" b="0"/>
            <a:pathLst>
              <a:path w="783" h="1386">
                <a:moveTo>
                  <a:pt x="0" y="1386"/>
                </a:moveTo>
                <a:cubicBezTo>
                  <a:pt x="24" y="1345"/>
                  <a:pt x="97" y="1239"/>
                  <a:pt x="153" y="1152"/>
                </a:cubicBezTo>
                <a:cubicBezTo>
                  <a:pt x="209" y="1065"/>
                  <a:pt x="275" y="964"/>
                  <a:pt x="336" y="862"/>
                </a:cubicBezTo>
                <a:cubicBezTo>
                  <a:pt x="397" y="760"/>
                  <a:pt x="469" y="639"/>
                  <a:pt x="522" y="540"/>
                </a:cubicBezTo>
                <a:cubicBezTo>
                  <a:pt x="575" y="441"/>
                  <a:pt x="614" y="360"/>
                  <a:pt x="657" y="270"/>
                </a:cubicBezTo>
                <a:cubicBezTo>
                  <a:pt x="700" y="180"/>
                  <a:pt x="757" y="56"/>
                  <a:pt x="783" y="0"/>
                </a:cubicBezTo>
              </a:path>
            </a:pathLst>
          </a:custGeom>
          <a:noFill/>
          <a:ln w="28575" cap="flat" cmpd="sng">
            <a:solidFill>
              <a:srgbClr val="FF0000"/>
            </a:solidFill>
            <a:prstDash val="dash"/>
            <a:miter/>
            <a:headEnd type="none" w="med" len="med"/>
            <a:tailEnd type="none" w="med" len="med"/>
          </a:ln>
        </p:spPr>
        <p:txBody>
          <a:bodyPr/>
          <a:lstStyle/>
          <a:p>
            <a:endParaRPr lang="zh-CN" altLang="en-US"/>
          </a:p>
        </p:txBody>
      </p:sp>
      <p:sp>
        <p:nvSpPr>
          <p:cNvPr id="6" name="Freeform 14"/>
          <p:cNvSpPr/>
          <p:nvPr/>
        </p:nvSpPr>
        <p:spPr>
          <a:xfrm rot="20349382">
            <a:off x="1265555" y="4234815"/>
            <a:ext cx="1137920" cy="717550"/>
          </a:xfrm>
          <a:custGeom>
            <a:avLst/>
            <a:gdLst/>
            <a:ahLst/>
            <a:cxnLst>
              <a:cxn ang="0">
                <a:pos x="0" y="1386"/>
              </a:cxn>
              <a:cxn ang="0">
                <a:pos x="153" y="1152"/>
              </a:cxn>
              <a:cxn ang="0">
                <a:pos x="336" y="862"/>
              </a:cxn>
              <a:cxn ang="0">
                <a:pos x="522" y="540"/>
              </a:cxn>
              <a:cxn ang="0">
                <a:pos x="657" y="270"/>
              </a:cxn>
              <a:cxn ang="0">
                <a:pos x="783" y="0"/>
              </a:cxn>
            </a:cxnLst>
            <a:rect l="0" t="0" r="0" b="0"/>
            <a:pathLst>
              <a:path w="783" h="1386">
                <a:moveTo>
                  <a:pt x="0" y="1386"/>
                </a:moveTo>
                <a:cubicBezTo>
                  <a:pt x="24" y="1345"/>
                  <a:pt x="97" y="1239"/>
                  <a:pt x="153" y="1152"/>
                </a:cubicBezTo>
                <a:cubicBezTo>
                  <a:pt x="209" y="1065"/>
                  <a:pt x="275" y="964"/>
                  <a:pt x="336" y="862"/>
                </a:cubicBezTo>
                <a:cubicBezTo>
                  <a:pt x="397" y="760"/>
                  <a:pt x="469" y="639"/>
                  <a:pt x="522" y="540"/>
                </a:cubicBezTo>
                <a:cubicBezTo>
                  <a:pt x="575" y="441"/>
                  <a:pt x="614" y="360"/>
                  <a:pt x="657" y="270"/>
                </a:cubicBezTo>
                <a:cubicBezTo>
                  <a:pt x="700" y="180"/>
                  <a:pt x="757" y="56"/>
                  <a:pt x="783" y="0"/>
                </a:cubicBezTo>
              </a:path>
            </a:pathLst>
          </a:custGeom>
          <a:noFill/>
          <a:ln w="28575" cap="flat" cmpd="sng">
            <a:solidFill>
              <a:srgbClr val="FF0000"/>
            </a:solidFill>
            <a:prstDash val="dash"/>
            <a:miter/>
            <a:headEnd type="none" w="med" len="med"/>
            <a:tailEnd type="none" w="med" len="med"/>
          </a:ln>
        </p:spPr>
        <p:txBody>
          <a:bodyPr/>
          <a:lstStyle/>
          <a:p>
            <a:endParaRPr lang="zh-CN" altLang="en-US"/>
          </a:p>
        </p:txBody>
      </p:sp>
      <p:sp>
        <p:nvSpPr>
          <p:cNvPr id="16390" name="AutoShape 27"/>
          <p:cNvSpPr/>
          <p:nvPr/>
        </p:nvSpPr>
        <p:spPr>
          <a:xfrm>
            <a:off x="2650490" y="708660"/>
            <a:ext cx="3009265" cy="1512570"/>
          </a:xfrm>
          <a:prstGeom prst="wedgeEllipseCallout">
            <a:avLst>
              <a:gd name="adj1" fmla="val -70602"/>
              <a:gd name="adj2" fmla="val 180226"/>
            </a:avLst>
          </a:prstGeom>
          <a:solidFill>
            <a:schemeClr val="bg1"/>
          </a:solidFill>
          <a:ln w="9525" cap="flat" cmpd="sng">
            <a:solidFill>
              <a:schemeClr val="tx1"/>
            </a:solidFill>
            <a:prstDash val="solid"/>
            <a:miter/>
            <a:headEnd type="none" w="med" len="med"/>
            <a:tailEnd type="none" w="med" len="med"/>
          </a:ln>
        </p:spPr>
        <p:txBody>
          <a:bodyPr anchor="ctr"/>
          <a:lstStyle/>
          <a:p>
            <a:pPr algn="ctr"/>
            <a:r>
              <a:rPr lang="zh-CN" altLang="en-US" sz="4000" b="0" dirty="0">
                <a:latin typeface="Times New Roman" panose="02020603050405020304" pitchFamily="18" charset="0"/>
                <a:ea typeface="隶书" panose="02010509060101010101" pitchFamily="49" charset="-122"/>
              </a:rPr>
              <a:t>空气流速</a:t>
            </a:r>
            <a:r>
              <a:rPr lang="zh-CN" altLang="en-US" sz="4000" b="0" dirty="0">
                <a:solidFill>
                  <a:srgbClr val="00FF00"/>
                </a:solidFill>
                <a:latin typeface="Times New Roman" panose="02020603050405020304" pitchFamily="18" charset="0"/>
                <a:ea typeface="隶书" panose="02010509060101010101" pitchFamily="49" charset="-122"/>
              </a:rPr>
              <a:t>快</a:t>
            </a:r>
          </a:p>
          <a:p>
            <a:pPr algn="ctr"/>
            <a:r>
              <a:rPr lang="zh-CN" altLang="en-US" sz="4000" b="0" dirty="0">
                <a:latin typeface="Times New Roman" panose="02020603050405020304" pitchFamily="18" charset="0"/>
                <a:ea typeface="隶书" panose="02010509060101010101" pitchFamily="49" charset="-122"/>
              </a:rPr>
              <a:t>气压</a:t>
            </a:r>
          </a:p>
        </p:txBody>
      </p:sp>
      <p:grpSp>
        <p:nvGrpSpPr>
          <p:cNvPr id="10" name="Group 20"/>
          <p:cNvGrpSpPr/>
          <p:nvPr/>
        </p:nvGrpSpPr>
        <p:grpSpPr>
          <a:xfrm>
            <a:off x="3460750" y="4394200"/>
            <a:ext cx="2487295" cy="1981200"/>
            <a:chOff x="290" y="0"/>
            <a:chExt cx="1390" cy="864"/>
          </a:xfrm>
        </p:grpSpPr>
        <p:sp>
          <p:nvSpPr>
            <p:cNvPr id="16406" name="AutoShape 29"/>
            <p:cNvSpPr/>
            <p:nvPr/>
          </p:nvSpPr>
          <p:spPr>
            <a:xfrm>
              <a:off x="432" y="48"/>
              <a:ext cx="1248" cy="768"/>
            </a:xfrm>
            <a:prstGeom prst="wedgeEllipseCallout">
              <a:avLst>
                <a:gd name="adj1" fmla="val -115432"/>
                <a:gd name="adj2" fmla="val -33822"/>
              </a:avLst>
            </a:prstGeom>
            <a:solidFill>
              <a:srgbClr val="6666FF"/>
            </a:solidFill>
            <a:ln w="9525" cap="flat" cmpd="sng">
              <a:solidFill>
                <a:schemeClr val="tx1"/>
              </a:solidFill>
              <a:prstDash val="solid"/>
              <a:miter/>
              <a:headEnd type="none" w="med" len="med"/>
              <a:tailEnd type="none" w="med" len="med"/>
            </a:ln>
          </p:spPr>
          <p:txBody>
            <a:bodyPr anchor="ctr"/>
            <a:lstStyle/>
            <a:p>
              <a:pPr algn="ctr"/>
              <a:endParaRPr lang="zh-CN" altLang="en-US" sz="2000" b="0" dirty="0">
                <a:latin typeface="Times New Roman" panose="02020603050405020304" pitchFamily="18" charset="0"/>
                <a:ea typeface="隶书" panose="02010509060101010101" pitchFamily="49" charset="-122"/>
              </a:endParaRPr>
            </a:p>
          </p:txBody>
        </p:sp>
        <p:sp>
          <p:nvSpPr>
            <p:cNvPr id="16407" name="AutoShape 28"/>
            <p:cNvSpPr/>
            <p:nvPr/>
          </p:nvSpPr>
          <p:spPr>
            <a:xfrm>
              <a:off x="290" y="0"/>
              <a:ext cx="1390" cy="864"/>
            </a:xfrm>
            <a:prstGeom prst="wedgeEllipseCallout">
              <a:avLst>
                <a:gd name="adj1" fmla="val -98761"/>
                <a:gd name="adj2" fmla="val -30448"/>
              </a:avLst>
            </a:prstGeom>
            <a:solidFill>
              <a:srgbClr val="6666FF"/>
            </a:solidFill>
            <a:ln w="9525" cap="flat" cmpd="sng">
              <a:solidFill>
                <a:schemeClr val="tx1"/>
              </a:solidFill>
              <a:prstDash val="solid"/>
              <a:miter/>
              <a:headEnd type="none" w="med" len="med"/>
              <a:tailEnd type="none" w="med" len="med"/>
            </a:ln>
          </p:spPr>
          <p:txBody>
            <a:bodyPr anchor="ctr"/>
            <a:lstStyle/>
            <a:p>
              <a:pPr algn="ctr"/>
              <a:r>
                <a:rPr lang="zh-CN" altLang="en-US" sz="4000" b="0" dirty="0">
                  <a:latin typeface="Times New Roman" panose="02020603050405020304" pitchFamily="18" charset="0"/>
                  <a:ea typeface="隶书" panose="02010509060101010101" pitchFamily="49" charset="-122"/>
                </a:rPr>
                <a:t>空气流速</a:t>
              </a:r>
              <a:r>
                <a:rPr lang="zh-CN" altLang="en-US" sz="4000" b="0" dirty="0">
                  <a:solidFill>
                    <a:srgbClr val="00FF00"/>
                  </a:solidFill>
                  <a:latin typeface="Times New Roman" panose="02020603050405020304" pitchFamily="18" charset="0"/>
                  <a:ea typeface="隶书" panose="02010509060101010101" pitchFamily="49" charset="-122"/>
                </a:rPr>
                <a:t>慢</a:t>
              </a:r>
            </a:p>
            <a:p>
              <a:pPr algn="ctr"/>
              <a:r>
                <a:rPr lang="zh-CN" altLang="en-US" sz="4000" b="0" dirty="0">
                  <a:latin typeface="Times New Roman" panose="02020603050405020304" pitchFamily="18" charset="0"/>
                  <a:ea typeface="隶书" panose="02010509060101010101" pitchFamily="49" charset="-122"/>
                </a:rPr>
                <a:t>气压</a:t>
              </a:r>
            </a:p>
          </p:txBody>
        </p:sp>
      </p:grpSp>
      <p:sp>
        <p:nvSpPr>
          <p:cNvPr id="3" name="文本框 2"/>
          <p:cNvSpPr txBox="1"/>
          <p:nvPr/>
        </p:nvSpPr>
        <p:spPr>
          <a:xfrm>
            <a:off x="4486275" y="1738630"/>
            <a:ext cx="690880" cy="706755"/>
          </a:xfrm>
          <a:prstGeom prst="rect">
            <a:avLst/>
          </a:prstGeom>
          <a:noFill/>
        </p:spPr>
        <p:txBody>
          <a:bodyPr wrap="none" rtlCol="0">
            <a:spAutoFit/>
          </a:bodyPr>
          <a:lstStyle/>
          <a:p>
            <a:r>
              <a:rPr lang="zh-CN" altLang="en-US" sz="4000">
                <a:solidFill>
                  <a:srgbClr val="FF0000"/>
                </a:solidFill>
              </a:rPr>
              <a:t>小</a:t>
            </a:r>
          </a:p>
        </p:txBody>
      </p:sp>
      <p:sp>
        <p:nvSpPr>
          <p:cNvPr id="9" name="文本框 8"/>
          <p:cNvSpPr txBox="1"/>
          <p:nvPr/>
        </p:nvSpPr>
        <p:spPr>
          <a:xfrm>
            <a:off x="5177155" y="5614670"/>
            <a:ext cx="690880" cy="706755"/>
          </a:xfrm>
          <a:prstGeom prst="rect">
            <a:avLst/>
          </a:prstGeom>
          <a:noFill/>
        </p:spPr>
        <p:txBody>
          <a:bodyPr wrap="none" rtlCol="0">
            <a:spAutoFit/>
          </a:bodyPr>
          <a:lstStyle/>
          <a:p>
            <a:r>
              <a:rPr lang="zh-CN" altLang="en-US" sz="4000">
                <a:solidFill>
                  <a:srgbClr val="FF0000"/>
                </a:solidFill>
              </a:rPr>
              <a:t>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346"/>
                                        </p:tgtEl>
                                        <p:attrNameLst>
                                          <p:attrName>style.visibility</p:attrName>
                                        </p:attrNameLst>
                                      </p:cBhvr>
                                      <p:to>
                                        <p:strVal val="visible"/>
                                      </p:to>
                                    </p:set>
                                    <p:animEffect transition="in" filter="randombar(horizontal)">
                                      <p:cBhvr>
                                        <p:cTn id="7" dur="500"/>
                                        <p:tgtEl>
                                          <p:spTgt spid="1434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9470"/>
                                        </p:tgtEl>
                                        <p:attrNameLst>
                                          <p:attrName>style.visibility</p:attrName>
                                        </p:attrNameLst>
                                      </p:cBhvr>
                                      <p:to>
                                        <p:strVal val="visible"/>
                                      </p:to>
                                    </p:set>
                                    <p:animEffect transition="in" filter="randombar(horizontal)">
                                      <p:cBhvr>
                                        <p:cTn id="13" dur="500"/>
                                        <p:tgtEl>
                                          <p:spTgt spid="19470"/>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16390"/>
                                        </p:tgtEl>
                                        <p:attrNameLst>
                                          <p:attrName>style.visibility</p:attrName>
                                        </p:attrNameLst>
                                      </p:cBhvr>
                                      <p:to>
                                        <p:strVal val="visible"/>
                                      </p:to>
                                    </p:set>
                                    <p:animEffect transition="in" filter="dissolve">
                                      <p:cBhvr>
                                        <p:cTn id="18" dur="500"/>
                                        <p:tgtEl>
                                          <p:spTgt spid="16390"/>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dissolve">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fill="hold"/>
                                        <p:tgtEl>
                                          <p:spTgt spid="3"/>
                                        </p:tgtEl>
                                        <p:attrNameLst>
                                          <p:attrName>ppt_x</p:attrName>
                                        </p:attrNameLst>
                                      </p:cBhvr>
                                      <p:tavLst>
                                        <p:tav tm="0">
                                          <p:val>
                                            <p:strVal val="#ppt_x"/>
                                          </p:val>
                                        </p:tav>
                                        <p:tav tm="100000">
                                          <p:val>
                                            <p:strVal val="#ppt_x"/>
                                          </p:val>
                                        </p:tav>
                                      </p:tavLst>
                                    </p:anim>
                                    <p:anim calcmode="lin" valueType="num">
                                      <p:cBhvr additive="base">
                                        <p:cTn id="2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ppt_x"/>
                                          </p:val>
                                        </p:tav>
                                        <p:tav tm="100000">
                                          <p:val>
                                            <p:strVal val="#ppt_x"/>
                                          </p:val>
                                        </p:tav>
                                      </p:tavLst>
                                    </p:anim>
                                    <p:anim calcmode="lin" valueType="num">
                                      <p:cBhvr additive="base">
                                        <p:cTn id="3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dissolve">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8" presetClass="entr" presetSubtype="16"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diamond(in)">
                                      <p:cBhvr>
                                        <p:cTn id="45"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1" grpId="0" bldLvl="0" animBg="1"/>
      <p:bldP spid="14346" grpId="0" animBg="1"/>
      <p:bldP spid="19470" grpId="0" bldLvl="0" animBg="1"/>
      <p:bldP spid="6" grpId="0" bldLvl="0" animBg="1"/>
      <p:bldP spid="16390" grpId="0" bldLvl="0" animBg="1"/>
      <p:bldP spid="3"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9144000" cy="5191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 name="矩形 1"/>
          <p:cNvSpPr/>
          <p:nvPr/>
        </p:nvSpPr>
        <p:spPr>
          <a:xfrm>
            <a:off x="0" y="6321425"/>
            <a:ext cx="9144000" cy="5635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48" name="TextBox 27"/>
          <p:cNvSpPr txBox="1"/>
          <p:nvPr/>
        </p:nvSpPr>
        <p:spPr>
          <a:xfrm>
            <a:off x="96838" y="65088"/>
            <a:ext cx="4633912" cy="398780"/>
          </a:xfrm>
          <a:prstGeom prst="rect">
            <a:avLst/>
          </a:prstGeom>
          <a:noFill/>
          <a:ln w="9525">
            <a:noFill/>
          </a:ln>
        </p:spPr>
        <p:txBody>
          <a:bodyPr>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sym typeface="+mn-ea"/>
              </a:rPr>
              <a:t>流体压强与流速的关系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149" name="文本框 5"/>
          <p:cNvSpPr txBox="1"/>
          <p:nvPr/>
        </p:nvSpPr>
        <p:spPr>
          <a:xfrm>
            <a:off x="5586730" y="104775"/>
            <a:ext cx="3449320" cy="306705"/>
          </a:xfrm>
          <a:prstGeom prst="rect">
            <a:avLst/>
          </a:prstGeom>
          <a:noFill/>
          <a:ln w="9525">
            <a:noFill/>
          </a:ln>
        </p:spPr>
        <p:txBody>
          <a:bodyPr wrap="square">
            <a:spAutoFit/>
          </a:bodyPr>
          <a:lstStyle/>
          <a:p>
            <a:r>
              <a:rPr lang="zh-CN" altLang="en-US" sz="1400">
                <a:solidFill>
                  <a:schemeClr val="bg1"/>
                </a:solidFill>
                <a:latin typeface="微软雅黑" panose="020B0503020204020204" pitchFamily="34" charset="-122"/>
                <a:ea typeface="微软雅黑" panose="020B0503020204020204" pitchFamily="34" charset="-122"/>
              </a:rPr>
              <a:t>沪科版八年级全一册</a:t>
            </a:r>
            <a:r>
              <a:rPr lang="zh-CN" altLang="en-US" sz="1400" dirty="0">
                <a:solidFill>
                  <a:schemeClr val="bg1"/>
                </a:solidFill>
                <a:latin typeface="微软雅黑" panose="020B0503020204020204" pitchFamily="34" charset="-122"/>
                <a:ea typeface="微软雅黑" panose="020B0503020204020204" pitchFamily="34" charset="-122"/>
              </a:rPr>
              <a:t>第八章</a:t>
            </a:r>
            <a:r>
              <a:rPr lang="zh-CN" altLang="en-US" sz="1400">
                <a:solidFill>
                  <a:schemeClr val="bg1"/>
                </a:solidFill>
                <a:latin typeface="微软雅黑" panose="020B0503020204020204" pitchFamily="34" charset="-122"/>
                <a:ea typeface="微软雅黑" panose="020B0503020204020204" pitchFamily="34" charset="-122"/>
              </a:rPr>
              <a:t>第四课</a:t>
            </a:r>
            <a:r>
              <a:rPr lang="zh-CN" altLang="en-US" sz="1400" dirty="0">
                <a:solidFill>
                  <a:schemeClr val="bg1"/>
                </a:solidFill>
                <a:latin typeface="微软雅黑" panose="020B0503020204020204" pitchFamily="34" charset="-122"/>
                <a:ea typeface="微软雅黑" panose="020B0503020204020204" pitchFamily="34" charset="-122"/>
              </a:rPr>
              <a:t> </a:t>
            </a:r>
          </a:p>
        </p:txBody>
      </p:sp>
      <p:sp>
        <p:nvSpPr>
          <p:cNvPr id="8" name="矩形 7"/>
          <p:cNvSpPr/>
          <p:nvPr/>
        </p:nvSpPr>
        <p:spPr>
          <a:xfrm flipV="1">
            <a:off x="0" y="563563"/>
            <a:ext cx="9144000" cy="3651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43010" name="Picture 3" descr="安全线2"/>
          <p:cNvPicPr>
            <a:picLocks noGrp="1" noChangeAspect="1"/>
          </p:cNvPicPr>
          <p:nvPr>
            <p:ph idx="4294967295"/>
          </p:nvPr>
        </p:nvPicPr>
        <p:blipFill>
          <a:blip r:embed="rId2" cstate="print"/>
          <a:stretch>
            <a:fillRect/>
          </a:stretch>
        </p:blipFill>
        <p:spPr>
          <a:xfrm>
            <a:off x="0" y="688975"/>
            <a:ext cx="8496300" cy="5686425"/>
          </a:xfrm>
        </p:spPr>
      </p:pic>
      <p:sp>
        <p:nvSpPr>
          <p:cNvPr id="16390" name="AutoShape 27"/>
          <p:cNvSpPr/>
          <p:nvPr/>
        </p:nvSpPr>
        <p:spPr>
          <a:xfrm>
            <a:off x="5229225" y="1553210"/>
            <a:ext cx="2963545" cy="2116455"/>
          </a:xfrm>
          <a:prstGeom prst="wedgeEllipseCallout">
            <a:avLst>
              <a:gd name="adj1" fmla="val -66525"/>
              <a:gd name="adj2" fmla="val 97087"/>
            </a:avLst>
          </a:prstGeom>
          <a:solidFill>
            <a:schemeClr val="bg1"/>
          </a:solidFill>
          <a:ln w="9525" cap="flat" cmpd="sng">
            <a:solidFill>
              <a:srgbClr val="FF0000"/>
            </a:solidFill>
            <a:prstDash val="solid"/>
            <a:miter/>
            <a:headEnd type="none" w="med" len="med"/>
            <a:tailEnd type="none" w="med" len="med"/>
          </a:ln>
        </p:spPr>
        <p:txBody>
          <a:bodyPr anchor="ctr"/>
          <a:lstStyle/>
          <a:p>
            <a:pPr algn="ctr"/>
            <a:r>
              <a:rPr lang="zh-CN" altLang="en-US" sz="4800" b="1" dirty="0">
                <a:solidFill>
                  <a:srgbClr val="FF0000"/>
                </a:solidFill>
                <a:latin typeface="Times New Roman" panose="02020603050405020304" pitchFamily="18" charset="0"/>
                <a:ea typeface="隶书" panose="02010509060101010101" pitchFamily="49" charset="-122"/>
              </a:rPr>
              <a:t>安全警戒线</a:t>
            </a:r>
          </a:p>
        </p:txBody>
      </p:sp>
      <p:sp>
        <p:nvSpPr>
          <p:cNvPr id="3" name="WordArt 8"/>
          <p:cNvSpPr/>
          <p:nvPr/>
        </p:nvSpPr>
        <p:spPr>
          <a:xfrm>
            <a:off x="2376170" y="1219200"/>
            <a:ext cx="3276600" cy="4419600"/>
          </a:xfrm>
          <a:prstGeom prst="rect">
            <a:avLst/>
          </a:prstGeom>
        </p:spPr>
        <p:txBody>
          <a:bodyPr wrap="none" fromWordArt="1">
            <a:prstTxWarp prst="textCascadeUp">
              <a:avLst>
                <a:gd name="adj" fmla="val 44444"/>
              </a:avLst>
            </a:prstTxWarp>
            <a:normAutofit/>
            <a:scene3d>
              <a:camera prst="legacyPerspectiveFront">
                <a:rot lat="20520000" lon="1080000" rev="0"/>
              </a:camera>
              <a:lightRig rig="legacyFlat3" dir="r"/>
            </a:scene3d>
            <a:sp3d extrusionH="430200" prstMaterial="legacyMatte">
              <a:extrusionClr>
                <a:srgbClr val="FF6600"/>
              </a:extrusionClr>
            </a:sp3d>
          </a:bodyPr>
          <a:lstStyle/>
          <a:p>
            <a:pPr algn="ctr" eaLnBrk="0" hangingPunct="0"/>
            <a:r>
              <a:rPr lang="zh-CN" altLang="en-US" sz="3600" b="1">
                <a:gradFill rotWithShape="0">
                  <a:gsLst>
                    <a:gs pos="0">
                      <a:srgbClr val="FFE701"/>
                    </a:gs>
                    <a:gs pos="100000">
                      <a:srgbClr val="FE3E02"/>
                    </a:gs>
                  </a:gsLst>
                  <a:lin ang="5400000" scaled="1"/>
                  <a:tileRect/>
                </a:gradFill>
                <a:latin typeface="幼圆" panose="02010509060101010101" pitchFamily="49" charset="-122"/>
                <a:ea typeface="幼圆" panose="02010509060101010101" pitchFamily="49"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6390"/>
                                        </p:tgtEl>
                                        <p:attrNameLst>
                                          <p:attrName>style.visibility</p:attrName>
                                        </p:attrNameLst>
                                      </p:cBhvr>
                                      <p:to>
                                        <p:strVal val="visible"/>
                                      </p:to>
                                    </p:set>
                                    <p:animEffect transition="in" filter="dissolve">
                                      <p:cBhvr>
                                        <p:cTn id="7" dur="500"/>
                                        <p:tgtEl>
                                          <p:spTgt spid="1639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0"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0"/>
            <a:ext cx="9144000" cy="5191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 name="矩形 1"/>
          <p:cNvSpPr/>
          <p:nvPr/>
        </p:nvSpPr>
        <p:spPr>
          <a:xfrm>
            <a:off x="0" y="6321425"/>
            <a:ext cx="9144000" cy="5635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48" name="TextBox 27"/>
          <p:cNvSpPr txBox="1"/>
          <p:nvPr/>
        </p:nvSpPr>
        <p:spPr>
          <a:xfrm>
            <a:off x="96838" y="65088"/>
            <a:ext cx="4633912" cy="398780"/>
          </a:xfrm>
          <a:prstGeom prst="rect">
            <a:avLst/>
          </a:prstGeom>
          <a:noFill/>
          <a:ln w="9525">
            <a:noFill/>
          </a:ln>
        </p:spPr>
        <p:txBody>
          <a:bodyPr>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   </a:t>
            </a:r>
            <a:r>
              <a:rPr lang="zh-CN" altLang="en-US" sz="2000" b="1" dirty="0">
                <a:latin typeface="微软雅黑" panose="020B0503020204020204" pitchFamily="34" charset="-122"/>
                <a:ea typeface="微软雅黑" panose="020B0503020204020204" pitchFamily="34" charset="-122"/>
                <a:sym typeface="+mn-ea"/>
              </a:rPr>
              <a:t>流体压强与流速的关系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149" name="文本框 5"/>
          <p:cNvSpPr txBox="1"/>
          <p:nvPr/>
        </p:nvSpPr>
        <p:spPr>
          <a:xfrm>
            <a:off x="5586730" y="104775"/>
            <a:ext cx="3449320" cy="306705"/>
          </a:xfrm>
          <a:prstGeom prst="rect">
            <a:avLst/>
          </a:prstGeom>
          <a:noFill/>
          <a:ln w="9525">
            <a:noFill/>
          </a:ln>
        </p:spPr>
        <p:txBody>
          <a:bodyPr wrap="square">
            <a:spAutoFit/>
          </a:bodyPr>
          <a:lstStyle/>
          <a:p>
            <a:r>
              <a:rPr lang="zh-CN" altLang="en-US" sz="1400">
                <a:solidFill>
                  <a:schemeClr val="bg1"/>
                </a:solidFill>
                <a:latin typeface="微软雅黑" panose="020B0503020204020204" pitchFamily="34" charset="-122"/>
                <a:ea typeface="微软雅黑" panose="020B0503020204020204" pitchFamily="34" charset="-122"/>
              </a:rPr>
              <a:t>沪科版八年级全一册</a:t>
            </a:r>
            <a:r>
              <a:rPr lang="zh-CN" altLang="en-US" sz="1400" dirty="0">
                <a:solidFill>
                  <a:schemeClr val="bg1"/>
                </a:solidFill>
                <a:latin typeface="微软雅黑" panose="020B0503020204020204" pitchFamily="34" charset="-122"/>
                <a:ea typeface="微软雅黑" panose="020B0503020204020204" pitchFamily="34" charset="-122"/>
              </a:rPr>
              <a:t>第八章</a:t>
            </a:r>
            <a:r>
              <a:rPr lang="zh-CN" altLang="en-US" sz="1400">
                <a:solidFill>
                  <a:schemeClr val="bg1"/>
                </a:solidFill>
                <a:latin typeface="微软雅黑" panose="020B0503020204020204" pitchFamily="34" charset="-122"/>
                <a:ea typeface="微软雅黑" panose="020B0503020204020204" pitchFamily="34" charset="-122"/>
              </a:rPr>
              <a:t>第四课</a:t>
            </a:r>
            <a:r>
              <a:rPr lang="zh-CN" altLang="en-US" sz="1400" dirty="0">
                <a:solidFill>
                  <a:schemeClr val="bg1"/>
                </a:solidFill>
                <a:latin typeface="微软雅黑" panose="020B0503020204020204" pitchFamily="34" charset="-122"/>
                <a:ea typeface="微软雅黑" panose="020B0503020204020204" pitchFamily="34" charset="-122"/>
              </a:rPr>
              <a:t> </a:t>
            </a:r>
          </a:p>
        </p:txBody>
      </p:sp>
      <p:sp>
        <p:nvSpPr>
          <p:cNvPr id="8" name="矩形 7"/>
          <p:cNvSpPr/>
          <p:nvPr/>
        </p:nvSpPr>
        <p:spPr>
          <a:xfrm flipV="1">
            <a:off x="0" y="563563"/>
            <a:ext cx="9144000" cy="3651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4344" name="Text Box 9"/>
          <p:cNvSpPr txBox="1"/>
          <p:nvPr/>
        </p:nvSpPr>
        <p:spPr>
          <a:xfrm>
            <a:off x="6397625" y="1282065"/>
            <a:ext cx="2286000" cy="762000"/>
          </a:xfrm>
          <a:prstGeom prst="rect">
            <a:avLst/>
          </a:prstGeom>
          <a:noFill/>
          <a:ln w="9525">
            <a:noFill/>
          </a:ln>
        </p:spPr>
        <p:txBody>
          <a:bodyPr anchor="t">
            <a:spAutoFit/>
          </a:bodyPr>
          <a:lstStyle/>
          <a:p>
            <a:pPr algn="ctr">
              <a:spcBef>
                <a:spcPct val="50000"/>
              </a:spcBef>
            </a:pPr>
            <a:r>
              <a:rPr lang="zh-CN" altLang="en-US" sz="4400" b="0" dirty="0">
                <a:latin typeface="Times New Roman" panose="02020603050405020304" pitchFamily="18" charset="0"/>
                <a:ea typeface="隶书" panose="02010509060101010101" pitchFamily="49" charset="-122"/>
              </a:rPr>
              <a:t>吹      气</a:t>
            </a:r>
          </a:p>
        </p:txBody>
      </p:sp>
      <p:sp>
        <p:nvSpPr>
          <p:cNvPr id="11" name="Text Box 10"/>
          <p:cNvSpPr txBox="1"/>
          <p:nvPr/>
        </p:nvSpPr>
        <p:spPr>
          <a:xfrm>
            <a:off x="1410335" y="688340"/>
            <a:ext cx="1721485" cy="5568950"/>
          </a:xfrm>
          <a:prstGeom prst="rect">
            <a:avLst/>
          </a:prstGeom>
          <a:noFill/>
          <a:ln w="9525">
            <a:noFill/>
          </a:ln>
        </p:spPr>
        <p:txBody>
          <a:bodyPr vert="eaVert" wrap="square" anchor="t">
            <a:spAutoFit/>
          </a:bodyPr>
          <a:lstStyle/>
          <a:p>
            <a:pPr algn="ctr">
              <a:spcBef>
                <a:spcPct val="50000"/>
              </a:spcBef>
            </a:pPr>
            <a:r>
              <a:rPr lang="zh-CN" altLang="en-US" sz="4000" dirty="0">
                <a:latin typeface="Times New Roman" panose="02020603050405020304" pitchFamily="18" charset="0"/>
                <a:ea typeface="隶书" panose="02010509060101010101" pitchFamily="49" charset="-122"/>
                <a:sym typeface="+mn-ea"/>
              </a:rPr>
              <a:t>解释为什么？</a:t>
            </a:r>
          </a:p>
          <a:p>
            <a:pPr algn="ctr">
              <a:spcBef>
                <a:spcPct val="50000"/>
              </a:spcBef>
            </a:pPr>
            <a:r>
              <a:rPr lang="zh-CN" altLang="en-US" sz="4000" b="0" dirty="0">
                <a:solidFill>
                  <a:schemeClr val="tx1"/>
                </a:solidFill>
                <a:latin typeface="Times New Roman" panose="02020603050405020304" pitchFamily="18" charset="0"/>
                <a:ea typeface="隶书" panose="02010509060101010101" pitchFamily="49" charset="-122"/>
              </a:rPr>
              <a:t>观察到什么现象？</a:t>
            </a:r>
            <a:endParaRPr lang="zh-CN" altLang="en-US" sz="4800" b="0" dirty="0">
              <a:solidFill>
                <a:srgbClr val="00B050"/>
              </a:solidFill>
              <a:latin typeface="Times New Roman" panose="02020603050405020304" pitchFamily="18" charset="0"/>
              <a:ea typeface="隶书" panose="02010509060101010101" pitchFamily="49" charset="-122"/>
            </a:endParaRPr>
          </a:p>
        </p:txBody>
      </p:sp>
      <p:grpSp>
        <p:nvGrpSpPr>
          <p:cNvPr id="3" name="Group 2"/>
          <p:cNvGrpSpPr/>
          <p:nvPr/>
        </p:nvGrpSpPr>
        <p:grpSpPr>
          <a:xfrm>
            <a:off x="6397625" y="2304415"/>
            <a:ext cx="2514600" cy="3505200"/>
            <a:chOff x="0" y="0"/>
            <a:chExt cx="646" cy="1440"/>
          </a:xfrm>
        </p:grpSpPr>
        <p:sp>
          <p:nvSpPr>
            <p:cNvPr id="6" name="Line 3"/>
            <p:cNvSpPr/>
            <p:nvPr/>
          </p:nvSpPr>
          <p:spPr>
            <a:xfrm>
              <a:off x="262" y="0"/>
              <a:ext cx="0" cy="960"/>
            </a:xfrm>
            <a:prstGeom prst="line">
              <a:avLst/>
            </a:prstGeom>
            <a:ln w="38100" cap="flat" cmpd="sng">
              <a:solidFill>
                <a:schemeClr val="tx1"/>
              </a:solidFill>
              <a:prstDash val="solid"/>
              <a:round/>
              <a:headEnd type="none" w="med" len="med"/>
              <a:tailEnd type="none" w="med" len="med"/>
            </a:ln>
          </p:spPr>
        </p:sp>
        <p:sp>
          <p:nvSpPr>
            <p:cNvPr id="7" name="Line 4"/>
            <p:cNvSpPr/>
            <p:nvPr/>
          </p:nvSpPr>
          <p:spPr>
            <a:xfrm>
              <a:off x="358" y="0"/>
              <a:ext cx="0" cy="960"/>
            </a:xfrm>
            <a:prstGeom prst="line">
              <a:avLst/>
            </a:prstGeom>
            <a:ln w="38100" cap="flat" cmpd="sng">
              <a:solidFill>
                <a:schemeClr val="tx1"/>
              </a:solidFill>
              <a:prstDash val="solid"/>
              <a:round/>
              <a:headEnd type="none" w="med" len="med"/>
              <a:tailEnd type="none" w="med" len="med"/>
            </a:ln>
          </p:spPr>
        </p:sp>
        <p:sp>
          <p:nvSpPr>
            <p:cNvPr id="9" name="Line 5"/>
            <p:cNvSpPr/>
            <p:nvPr/>
          </p:nvSpPr>
          <p:spPr>
            <a:xfrm flipH="1">
              <a:off x="0" y="960"/>
              <a:ext cx="262" cy="480"/>
            </a:xfrm>
            <a:prstGeom prst="line">
              <a:avLst/>
            </a:prstGeom>
            <a:ln w="38100" cap="flat" cmpd="sng">
              <a:solidFill>
                <a:schemeClr val="tx1"/>
              </a:solidFill>
              <a:prstDash val="solid"/>
              <a:round/>
              <a:headEnd type="none" w="med" len="med"/>
              <a:tailEnd type="none" w="med" len="med"/>
            </a:ln>
          </p:spPr>
        </p:sp>
        <p:sp>
          <p:nvSpPr>
            <p:cNvPr id="10" name="Line 6"/>
            <p:cNvSpPr/>
            <p:nvPr/>
          </p:nvSpPr>
          <p:spPr>
            <a:xfrm>
              <a:off x="358" y="960"/>
              <a:ext cx="288" cy="480"/>
            </a:xfrm>
            <a:prstGeom prst="line">
              <a:avLst/>
            </a:prstGeom>
            <a:ln w="38100" cap="flat" cmpd="sng">
              <a:solidFill>
                <a:schemeClr val="tx1"/>
              </a:solidFill>
              <a:prstDash val="solid"/>
              <a:round/>
              <a:headEnd type="none" w="med" len="med"/>
              <a:tailEnd type="none" w="med" len="med"/>
            </a:ln>
          </p:spPr>
        </p:sp>
      </p:grpSp>
      <p:sp>
        <p:nvSpPr>
          <p:cNvPr id="14342" name="Oval 7"/>
          <p:cNvSpPr/>
          <p:nvPr/>
        </p:nvSpPr>
        <p:spPr>
          <a:xfrm>
            <a:off x="7083425" y="4742815"/>
            <a:ext cx="1066800" cy="1066800"/>
          </a:xfrm>
          <a:prstGeom prst="ellipse">
            <a:avLst/>
          </a:prstGeom>
          <a:solidFill>
            <a:srgbClr val="FFCC66"/>
          </a:solidFill>
          <a:ln w="9525" cap="flat" cmpd="sng">
            <a:solidFill>
              <a:schemeClr val="tx1"/>
            </a:solidFill>
            <a:prstDash val="solid"/>
            <a:round/>
            <a:headEnd type="none" w="med" len="med"/>
            <a:tailEnd type="none" w="med" len="med"/>
          </a:ln>
        </p:spPr>
        <p:txBody>
          <a:bodyPr wrap="none" anchor="ctr"/>
          <a:lstStyle/>
          <a:p>
            <a:pPr>
              <a:spcBef>
                <a:spcPct val="50000"/>
              </a:spcBef>
            </a:pPr>
            <a:endParaRPr lang="zh-CN" altLang="en-US" sz="4400" b="0" dirty="0">
              <a:latin typeface="Times New Roman" panose="02020603050405020304" pitchFamily="18" charset="0"/>
              <a:ea typeface="隶书" panose="02010509060101010101" pitchFamily="49" charset="-122"/>
            </a:endParaRPr>
          </a:p>
        </p:txBody>
      </p:sp>
      <p:sp>
        <p:nvSpPr>
          <p:cNvPr id="14343" name="AutoShape 8"/>
          <p:cNvSpPr/>
          <p:nvPr/>
        </p:nvSpPr>
        <p:spPr>
          <a:xfrm>
            <a:off x="7540625" y="1161415"/>
            <a:ext cx="152400" cy="2590800"/>
          </a:xfrm>
          <a:prstGeom prst="downArrow">
            <a:avLst>
              <a:gd name="adj1" fmla="val 50000"/>
              <a:gd name="adj2" fmla="val 425000"/>
            </a:avLst>
          </a:prstGeom>
          <a:solidFill>
            <a:srgbClr val="FF5050"/>
          </a:solidFill>
          <a:ln w="9525" cap="flat" cmpd="sng">
            <a:solidFill>
              <a:schemeClr val="tx1"/>
            </a:solidFill>
            <a:prstDash val="solid"/>
            <a:miter/>
            <a:headEnd type="none" w="med" len="med"/>
            <a:tailEnd type="none" w="med" len="med"/>
          </a:ln>
        </p:spPr>
        <p:txBody>
          <a:bodyPr wrap="none" anchor="ctr"/>
          <a:lstStyle/>
          <a:p>
            <a:pPr>
              <a:spcBef>
                <a:spcPct val="50000"/>
              </a:spcBef>
            </a:pPr>
            <a:endParaRPr lang="zh-CN" altLang="en-US" sz="4400" b="0" dirty="0">
              <a:latin typeface="Times New Roman" panose="02020603050405020304" pitchFamily="18" charset="0"/>
              <a:ea typeface="隶书" panose="02010509060101010101" pitchFamily="49" charset="-122"/>
            </a:endParaRPr>
          </a:p>
        </p:txBody>
      </p:sp>
      <p:sp>
        <p:nvSpPr>
          <p:cNvPr id="14346" name="AutoShape 11"/>
          <p:cNvSpPr/>
          <p:nvPr/>
        </p:nvSpPr>
        <p:spPr>
          <a:xfrm>
            <a:off x="4873625" y="2228215"/>
            <a:ext cx="914400" cy="1143000"/>
          </a:xfrm>
          <a:prstGeom prst="wedgeRectCallout">
            <a:avLst>
              <a:gd name="adj1" fmla="val 220315"/>
              <a:gd name="adj2" fmla="val 50694"/>
            </a:avLst>
          </a:prstGeom>
          <a:solidFill>
            <a:srgbClr val="6699FF"/>
          </a:solidFill>
          <a:ln w="9525" cap="flat" cmpd="sng">
            <a:solidFill>
              <a:schemeClr val="tx1"/>
            </a:solidFill>
            <a:prstDash val="solid"/>
            <a:miter/>
            <a:headEnd type="none" w="med" len="med"/>
            <a:tailEnd type="none" w="med" len="med"/>
          </a:ln>
        </p:spPr>
        <p:txBody>
          <a:bodyPr anchor="ctr"/>
          <a:lstStyle/>
          <a:p>
            <a:pPr algn="ctr"/>
            <a:r>
              <a:rPr lang="zh-CN" altLang="en-US" sz="4400" b="0" dirty="0">
                <a:latin typeface="Times New Roman" panose="02020603050405020304" pitchFamily="18" charset="0"/>
                <a:ea typeface="隶书" panose="02010509060101010101" pitchFamily="49" charset="-122"/>
              </a:rPr>
              <a:t>漏斗</a:t>
            </a:r>
          </a:p>
        </p:txBody>
      </p:sp>
      <p:sp>
        <p:nvSpPr>
          <p:cNvPr id="12" name="文本框 11"/>
          <p:cNvSpPr txBox="1"/>
          <p:nvPr/>
        </p:nvSpPr>
        <p:spPr>
          <a:xfrm>
            <a:off x="309245" y="2228215"/>
            <a:ext cx="859790" cy="1767840"/>
          </a:xfrm>
          <a:prstGeom prst="rect">
            <a:avLst/>
          </a:prstGeom>
          <a:noFill/>
        </p:spPr>
        <p:txBody>
          <a:bodyPr vert="eaVert" wrap="none" rtlCol="0">
            <a:spAutoFit/>
          </a:bodyPr>
          <a:lstStyle/>
          <a:p>
            <a:pPr algn="ctr">
              <a:spcBef>
                <a:spcPct val="50000"/>
              </a:spcBef>
            </a:pPr>
            <a:r>
              <a:rPr lang="zh-CN" altLang="en-US" sz="4400" dirty="0">
                <a:solidFill>
                  <a:srgbClr val="00B050"/>
                </a:solidFill>
                <a:latin typeface="Times New Roman" panose="02020603050405020304" pitchFamily="18" charset="0"/>
                <a:ea typeface="隶书" panose="02010509060101010101" pitchFamily="49" charset="-122"/>
                <a:sym typeface="+mn-ea"/>
              </a:rPr>
              <a:t>实验二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344"/>
                                        </p:tgtEl>
                                        <p:attrNameLst>
                                          <p:attrName>style.visibility</p:attrName>
                                        </p:attrNameLst>
                                      </p:cBhvr>
                                      <p:to>
                                        <p:strVal val="visible"/>
                                      </p:to>
                                    </p:set>
                                    <p:anim calcmode="lin" valueType="num">
                                      <p:cBhvr additive="base">
                                        <p:cTn id="7" dur="500" fill="hold"/>
                                        <p:tgtEl>
                                          <p:spTgt spid="14344"/>
                                        </p:tgtEl>
                                        <p:attrNameLst>
                                          <p:attrName>ppt_x</p:attrName>
                                        </p:attrNameLst>
                                      </p:cBhvr>
                                      <p:tavLst>
                                        <p:tav tm="0">
                                          <p:val>
                                            <p:strVal val="#ppt_x"/>
                                          </p:val>
                                        </p:tav>
                                        <p:tav tm="100000">
                                          <p:val>
                                            <p:strVal val="#ppt_x"/>
                                          </p:val>
                                        </p:tav>
                                      </p:tavLst>
                                    </p:anim>
                                    <p:anim calcmode="lin" valueType="num">
                                      <p:cBhvr additive="base">
                                        <p:cTn id="8" dur="500" fill="hold"/>
                                        <p:tgtEl>
                                          <p:spTgt spid="1434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0" presetClass="entr" presetSubtype="0" fill="hold" grpId="1" nodeType="afterEffect">
                                  <p:stCondLst>
                                    <p:cond delay="0"/>
                                  </p:stCondLst>
                                  <p:childTnLst>
                                    <p:set>
                                      <p:cBhvr>
                                        <p:cTn id="11" dur="1" fill="hold">
                                          <p:stCondLst>
                                            <p:cond delay="0"/>
                                          </p:stCondLst>
                                        </p:cTn>
                                        <p:tgtEl>
                                          <p:spTgt spid="14343"/>
                                        </p:tgtEl>
                                        <p:attrNameLst>
                                          <p:attrName>style.visibility</p:attrName>
                                        </p:attrNameLst>
                                      </p:cBhvr>
                                      <p:to>
                                        <p:strVal val="visible"/>
                                      </p:to>
                                    </p:set>
                                    <p:animEffect transition="in" filter="wedge">
                                      <p:cBhvr>
                                        <p:cTn id="12" dur="500"/>
                                        <p:tgtEl>
                                          <p:spTgt spid="14343"/>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edg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4" grpId="0"/>
      <p:bldP spid="11" grpId="0"/>
      <p:bldP spid="14343" grpId="0" animBg="1"/>
      <p:bldP spid="14343"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9144000" cy="5191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 name="矩形 1"/>
          <p:cNvSpPr/>
          <p:nvPr/>
        </p:nvSpPr>
        <p:spPr>
          <a:xfrm>
            <a:off x="0" y="6321425"/>
            <a:ext cx="9144000" cy="5635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48" name="TextBox 27"/>
          <p:cNvSpPr txBox="1"/>
          <p:nvPr/>
        </p:nvSpPr>
        <p:spPr>
          <a:xfrm>
            <a:off x="96838" y="65088"/>
            <a:ext cx="4633912" cy="398780"/>
          </a:xfrm>
          <a:prstGeom prst="rect">
            <a:avLst/>
          </a:prstGeom>
          <a:noFill/>
          <a:ln w="9525">
            <a:noFill/>
          </a:ln>
        </p:spPr>
        <p:txBody>
          <a:bodyPr>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sym typeface="+mn-ea"/>
              </a:rPr>
              <a:t>流体压强与流速的关系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149" name="文本框 5"/>
          <p:cNvSpPr txBox="1"/>
          <p:nvPr/>
        </p:nvSpPr>
        <p:spPr>
          <a:xfrm>
            <a:off x="5586730" y="104775"/>
            <a:ext cx="3449320" cy="306705"/>
          </a:xfrm>
          <a:prstGeom prst="rect">
            <a:avLst/>
          </a:prstGeom>
          <a:noFill/>
          <a:ln w="9525">
            <a:noFill/>
          </a:ln>
        </p:spPr>
        <p:txBody>
          <a:bodyPr wrap="square">
            <a:spAutoFit/>
          </a:bodyPr>
          <a:lstStyle/>
          <a:p>
            <a:r>
              <a:rPr lang="zh-CN" altLang="en-US" sz="1400">
                <a:solidFill>
                  <a:schemeClr val="bg1"/>
                </a:solidFill>
                <a:latin typeface="微软雅黑" panose="020B0503020204020204" pitchFamily="34" charset="-122"/>
                <a:ea typeface="微软雅黑" panose="020B0503020204020204" pitchFamily="34" charset="-122"/>
              </a:rPr>
              <a:t>沪科版八年级全一册</a:t>
            </a:r>
            <a:r>
              <a:rPr lang="zh-CN" altLang="en-US" sz="1400" dirty="0">
                <a:solidFill>
                  <a:schemeClr val="bg1"/>
                </a:solidFill>
                <a:latin typeface="微软雅黑" panose="020B0503020204020204" pitchFamily="34" charset="-122"/>
                <a:ea typeface="微软雅黑" panose="020B0503020204020204" pitchFamily="34" charset="-122"/>
              </a:rPr>
              <a:t>第八章</a:t>
            </a:r>
            <a:r>
              <a:rPr lang="zh-CN" altLang="en-US" sz="1400">
                <a:solidFill>
                  <a:schemeClr val="bg1"/>
                </a:solidFill>
                <a:latin typeface="微软雅黑" panose="020B0503020204020204" pitchFamily="34" charset="-122"/>
                <a:ea typeface="微软雅黑" panose="020B0503020204020204" pitchFamily="34" charset="-122"/>
              </a:rPr>
              <a:t>第四课</a:t>
            </a:r>
            <a:r>
              <a:rPr lang="zh-CN" altLang="en-US" sz="1400" dirty="0">
                <a:solidFill>
                  <a:schemeClr val="bg1"/>
                </a:solidFill>
                <a:latin typeface="微软雅黑" panose="020B0503020204020204" pitchFamily="34" charset="-122"/>
                <a:ea typeface="微软雅黑" panose="020B0503020204020204" pitchFamily="34" charset="-122"/>
              </a:rPr>
              <a:t> </a:t>
            </a:r>
          </a:p>
        </p:txBody>
      </p:sp>
      <p:sp>
        <p:nvSpPr>
          <p:cNvPr id="8" name="矩形 7"/>
          <p:cNvSpPr/>
          <p:nvPr/>
        </p:nvSpPr>
        <p:spPr>
          <a:xfrm flipV="1">
            <a:off x="0" y="563563"/>
            <a:ext cx="9144000" cy="3651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2" name="Picture 3" descr="安全线"/>
          <p:cNvPicPr>
            <a:picLocks noChangeAspect="1"/>
          </p:cNvPicPr>
          <p:nvPr/>
        </p:nvPicPr>
        <p:blipFill>
          <a:blip r:embed="rId2" cstate="print"/>
          <a:stretch>
            <a:fillRect/>
          </a:stretch>
        </p:blipFill>
        <p:spPr>
          <a:xfrm>
            <a:off x="0" y="750570"/>
            <a:ext cx="4648200" cy="5421630"/>
          </a:xfrm>
          <a:prstGeom prst="rect">
            <a:avLst/>
          </a:prstGeom>
          <a:noFill/>
          <a:ln w="9525">
            <a:noFill/>
          </a:ln>
        </p:spPr>
      </p:pic>
      <p:sp>
        <p:nvSpPr>
          <p:cNvPr id="45058" name="Text Box 20"/>
          <p:cNvSpPr txBox="1"/>
          <p:nvPr/>
        </p:nvSpPr>
        <p:spPr>
          <a:xfrm>
            <a:off x="4812030" y="750570"/>
            <a:ext cx="4038600" cy="4965700"/>
          </a:xfrm>
          <a:prstGeom prst="rect">
            <a:avLst/>
          </a:prstGeom>
          <a:noFill/>
          <a:ln w="9525">
            <a:noFill/>
          </a:ln>
        </p:spPr>
        <p:txBody>
          <a:bodyPr anchor="t">
            <a:spAutoFit/>
          </a:bodyPr>
          <a:lstStyle/>
          <a:p>
            <a:pPr>
              <a:spcBef>
                <a:spcPct val="50000"/>
              </a:spcBef>
            </a:pPr>
            <a:r>
              <a:rPr lang="en-US" altLang="zh-CN" sz="3200">
                <a:solidFill>
                  <a:srgbClr val="0000FF"/>
                </a:solidFill>
                <a:latin typeface="Comic Sans MS" panose="030F0702030302020204" pitchFamily="66" charset="0"/>
                <a:ea typeface="隶书" panose="02010509060101010101" pitchFamily="49" charset="-122"/>
              </a:rPr>
              <a:t>    </a:t>
            </a:r>
            <a:r>
              <a:rPr lang="zh-CN" altLang="en-US" sz="3200" dirty="0">
                <a:solidFill>
                  <a:srgbClr val="0000FF"/>
                </a:solidFill>
                <a:latin typeface="hakuyokaishu7000" pitchFamily="2" charset="-122"/>
                <a:ea typeface="hakuyokaishu7000" pitchFamily="2" charset="-122"/>
              </a:rPr>
              <a:t>当火车驶过站台时</a:t>
            </a:r>
            <a:r>
              <a:rPr lang="en-US" altLang="zh-CN" sz="3200">
                <a:solidFill>
                  <a:srgbClr val="0000FF"/>
                </a:solidFill>
                <a:latin typeface="hakuyokaishu7000" pitchFamily="2" charset="-122"/>
                <a:ea typeface="hakuyokaishu7000" pitchFamily="2" charset="-122"/>
              </a:rPr>
              <a:t>,</a:t>
            </a:r>
            <a:r>
              <a:rPr lang="zh-CN" altLang="en-US" sz="3200" dirty="0">
                <a:solidFill>
                  <a:srgbClr val="0000FF"/>
                </a:solidFill>
                <a:latin typeface="hakuyokaishu7000" pitchFamily="2" charset="-122"/>
                <a:ea typeface="hakuyokaishu7000" pitchFamily="2" charset="-122"/>
              </a:rPr>
              <a:t>火车周围空气被火车带动一起运动，流速快，压强小；而离火车远一点的地方，空气流速小，压强大。如果人站在安全线以内，容易被压强大的气流推向火车，发生危险。</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45058"/>
                                        </p:tgtEl>
                                        <p:attrNameLst>
                                          <p:attrName>style.visibility</p:attrName>
                                        </p:attrNameLst>
                                      </p:cBhvr>
                                      <p:to>
                                        <p:strVal val="visible"/>
                                      </p:to>
                                    </p:set>
                                    <p:animEffect transition="in" filter="circle(out)">
                                      <p:cBhvr>
                                        <p:cTn id="7" dur="2000"/>
                                        <p:tgtEl>
                                          <p:spTgt spid="450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9144000" cy="5191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 name="矩形 1"/>
          <p:cNvSpPr/>
          <p:nvPr/>
        </p:nvSpPr>
        <p:spPr>
          <a:xfrm>
            <a:off x="0" y="6321425"/>
            <a:ext cx="9144000" cy="5635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48" name="TextBox 27"/>
          <p:cNvSpPr txBox="1"/>
          <p:nvPr/>
        </p:nvSpPr>
        <p:spPr>
          <a:xfrm>
            <a:off x="96838" y="65088"/>
            <a:ext cx="4633912" cy="398780"/>
          </a:xfrm>
          <a:prstGeom prst="rect">
            <a:avLst/>
          </a:prstGeom>
          <a:noFill/>
          <a:ln w="9525">
            <a:noFill/>
          </a:ln>
        </p:spPr>
        <p:txBody>
          <a:bodyPr>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sym typeface="+mn-ea"/>
              </a:rPr>
              <a:t>流体压强与流速的关系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149" name="文本框 5"/>
          <p:cNvSpPr txBox="1"/>
          <p:nvPr/>
        </p:nvSpPr>
        <p:spPr>
          <a:xfrm>
            <a:off x="5586730" y="104775"/>
            <a:ext cx="3449320" cy="306705"/>
          </a:xfrm>
          <a:prstGeom prst="rect">
            <a:avLst/>
          </a:prstGeom>
          <a:noFill/>
          <a:ln w="9525">
            <a:noFill/>
          </a:ln>
        </p:spPr>
        <p:txBody>
          <a:bodyPr wrap="square">
            <a:spAutoFit/>
          </a:bodyPr>
          <a:lstStyle/>
          <a:p>
            <a:r>
              <a:rPr lang="zh-CN" altLang="en-US" sz="1400">
                <a:solidFill>
                  <a:schemeClr val="bg1"/>
                </a:solidFill>
                <a:latin typeface="微软雅黑" panose="020B0503020204020204" pitchFamily="34" charset="-122"/>
                <a:ea typeface="微软雅黑" panose="020B0503020204020204" pitchFamily="34" charset="-122"/>
              </a:rPr>
              <a:t>沪科版八年级全一册</a:t>
            </a:r>
            <a:r>
              <a:rPr lang="zh-CN" altLang="en-US" sz="1400" dirty="0">
                <a:solidFill>
                  <a:schemeClr val="bg1"/>
                </a:solidFill>
                <a:latin typeface="微软雅黑" panose="020B0503020204020204" pitchFamily="34" charset="-122"/>
                <a:ea typeface="微软雅黑" panose="020B0503020204020204" pitchFamily="34" charset="-122"/>
              </a:rPr>
              <a:t>第八章</a:t>
            </a:r>
            <a:r>
              <a:rPr lang="zh-CN" altLang="en-US" sz="1400">
                <a:solidFill>
                  <a:schemeClr val="bg1"/>
                </a:solidFill>
                <a:latin typeface="微软雅黑" panose="020B0503020204020204" pitchFamily="34" charset="-122"/>
                <a:ea typeface="微软雅黑" panose="020B0503020204020204" pitchFamily="34" charset="-122"/>
              </a:rPr>
              <a:t>第四课</a:t>
            </a:r>
            <a:r>
              <a:rPr lang="zh-CN" altLang="en-US" sz="1400" dirty="0">
                <a:solidFill>
                  <a:schemeClr val="bg1"/>
                </a:solidFill>
                <a:latin typeface="微软雅黑" panose="020B0503020204020204" pitchFamily="34" charset="-122"/>
                <a:ea typeface="微软雅黑" panose="020B0503020204020204" pitchFamily="34" charset="-122"/>
              </a:rPr>
              <a:t> </a:t>
            </a:r>
          </a:p>
        </p:txBody>
      </p:sp>
      <p:sp>
        <p:nvSpPr>
          <p:cNvPr id="8" name="矩形 7"/>
          <p:cNvSpPr/>
          <p:nvPr/>
        </p:nvSpPr>
        <p:spPr>
          <a:xfrm flipV="1">
            <a:off x="0" y="563563"/>
            <a:ext cx="9144000" cy="3651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文本框 1"/>
          <p:cNvSpPr txBox="1"/>
          <p:nvPr/>
        </p:nvSpPr>
        <p:spPr>
          <a:xfrm>
            <a:off x="361315" y="1254125"/>
            <a:ext cx="8420735" cy="5067300"/>
          </a:xfrm>
          <a:prstGeom prst="rect">
            <a:avLst/>
          </a:prstGeom>
          <a:noFill/>
        </p:spPr>
        <p:txBody>
          <a:bodyPr wrap="square" rtlCol="0" anchor="t">
            <a:spAutoFit/>
          </a:bodyPr>
          <a:lstStyle/>
          <a:p>
            <a:pPr>
              <a:lnSpc>
                <a:spcPts val="3880"/>
              </a:lnSpc>
              <a:spcBef>
                <a:spcPct val="0"/>
              </a:spcBef>
              <a:buNone/>
            </a:pPr>
            <a:r>
              <a:rPr lang="en-US" altLang="x-none" sz="2400">
                <a:sym typeface="+mn-ea"/>
              </a:rPr>
              <a:t>西部首列“和谐号”动车组列车于</a:t>
            </a:r>
            <a:r>
              <a:rPr lang="en-US" altLang="zh-CN" sz="2400">
                <a:sym typeface="+mn-ea"/>
              </a:rPr>
              <a:t>2009</a:t>
            </a:r>
            <a:r>
              <a:rPr lang="zh-CN" altLang="en-US" sz="2400" dirty="0">
                <a:sym typeface="+mn-ea"/>
              </a:rPr>
              <a:t>年</a:t>
            </a:r>
            <a:r>
              <a:rPr lang="en-US" altLang="zh-CN" sz="2400">
                <a:sym typeface="+mn-ea"/>
              </a:rPr>
              <a:t>9</a:t>
            </a:r>
            <a:r>
              <a:rPr lang="zh-CN" altLang="en-US" sz="2400" dirty="0">
                <a:sym typeface="+mn-ea"/>
              </a:rPr>
              <a:t>月正式开始运营，给成渝市民提供了新的更加快捷与舒适的出行方式，当动车组列车以速度</a:t>
            </a:r>
            <a:r>
              <a:rPr lang="en-US" altLang="zh-CN" sz="2400">
                <a:sym typeface="+mn-ea"/>
              </a:rPr>
              <a:t>200Km/h</a:t>
            </a:r>
            <a:r>
              <a:rPr lang="zh-CN" altLang="en-US" sz="2400" dirty="0">
                <a:sym typeface="+mn-ea"/>
              </a:rPr>
              <a:t>驶过时，铁路两侧各</a:t>
            </a:r>
            <a:r>
              <a:rPr lang="en-US" altLang="zh-CN" sz="2400">
                <a:sym typeface="+mn-ea"/>
              </a:rPr>
              <a:t>3m</a:t>
            </a:r>
            <a:r>
              <a:rPr lang="zh-CN" altLang="en-US" sz="2400" dirty="0">
                <a:sym typeface="+mn-ea"/>
              </a:rPr>
              <a:t>范围内会产生</a:t>
            </a:r>
            <a:r>
              <a:rPr lang="en-US" altLang="zh-CN" sz="2400">
                <a:sym typeface="+mn-ea"/>
              </a:rPr>
              <a:t>8</a:t>
            </a:r>
            <a:r>
              <a:rPr lang="zh-CN" altLang="en-US" sz="2800" dirty="0">
                <a:sym typeface="+mn-ea"/>
              </a:rPr>
              <a:t>级风力，即使只是在路边，也可将人卷入铁轨上，所以千万不要太靠近高速行驶的列车，这是因为高速行驶的列车与路边行人之间的（  ）</a:t>
            </a:r>
          </a:p>
          <a:p>
            <a:pPr>
              <a:lnSpc>
                <a:spcPts val="3880"/>
              </a:lnSpc>
              <a:spcBef>
                <a:spcPct val="0"/>
              </a:spcBef>
              <a:buNone/>
            </a:pPr>
            <a:r>
              <a:rPr lang="zh-CN" altLang="en-US" sz="2400" dirty="0">
                <a:sym typeface="+mn-ea"/>
              </a:rPr>
              <a:t>     </a:t>
            </a:r>
            <a:r>
              <a:rPr lang="en-US" altLang="zh-CN" sz="2400">
                <a:sym typeface="+mn-ea"/>
              </a:rPr>
              <a:t>A.</a:t>
            </a:r>
            <a:r>
              <a:rPr lang="zh-CN" altLang="en-US" sz="2800" dirty="0">
                <a:sym typeface="+mn-ea"/>
              </a:rPr>
              <a:t>空气流速减小，压强增大</a:t>
            </a:r>
          </a:p>
          <a:p>
            <a:pPr>
              <a:lnSpc>
                <a:spcPts val="3880"/>
              </a:lnSpc>
              <a:spcBef>
                <a:spcPct val="0"/>
              </a:spcBef>
              <a:buNone/>
            </a:pPr>
            <a:r>
              <a:rPr lang="zh-CN" altLang="en-US" sz="2400" dirty="0">
                <a:sym typeface="+mn-ea"/>
              </a:rPr>
              <a:t>     </a:t>
            </a:r>
            <a:r>
              <a:rPr lang="en-US" altLang="zh-CN" sz="2400">
                <a:sym typeface="+mn-ea"/>
              </a:rPr>
              <a:t>B.</a:t>
            </a:r>
            <a:r>
              <a:rPr lang="zh-CN" altLang="en-US" sz="2800" dirty="0">
                <a:sym typeface="+mn-ea"/>
              </a:rPr>
              <a:t>空气流速减小，压强减小</a:t>
            </a:r>
          </a:p>
          <a:p>
            <a:pPr>
              <a:lnSpc>
                <a:spcPts val="3880"/>
              </a:lnSpc>
              <a:spcBef>
                <a:spcPct val="0"/>
              </a:spcBef>
              <a:buNone/>
            </a:pPr>
            <a:r>
              <a:rPr lang="zh-CN" altLang="en-US" sz="2400" dirty="0">
                <a:sym typeface="+mn-ea"/>
              </a:rPr>
              <a:t>     </a:t>
            </a:r>
            <a:r>
              <a:rPr lang="en-US" altLang="zh-CN" sz="2400">
                <a:sym typeface="+mn-ea"/>
              </a:rPr>
              <a:t>C.</a:t>
            </a:r>
            <a:r>
              <a:rPr lang="zh-CN" altLang="en-US" sz="2800" dirty="0">
                <a:sym typeface="+mn-ea"/>
              </a:rPr>
              <a:t>空气流速增大，压强增大</a:t>
            </a:r>
          </a:p>
          <a:p>
            <a:pPr>
              <a:lnSpc>
                <a:spcPts val="3880"/>
              </a:lnSpc>
              <a:spcBef>
                <a:spcPct val="0"/>
              </a:spcBef>
              <a:buNone/>
            </a:pPr>
            <a:r>
              <a:rPr lang="zh-CN" altLang="en-US" sz="2400" dirty="0">
                <a:sym typeface="+mn-ea"/>
              </a:rPr>
              <a:t>     </a:t>
            </a:r>
            <a:r>
              <a:rPr lang="en-US" altLang="zh-CN" sz="2400">
                <a:sym typeface="+mn-ea"/>
              </a:rPr>
              <a:t>D.</a:t>
            </a:r>
            <a:r>
              <a:rPr lang="zh-CN" altLang="en-US" sz="2400" dirty="0">
                <a:sym typeface="+mn-ea"/>
              </a:rPr>
              <a:t>空气流速增大，压强减小</a:t>
            </a:r>
          </a:p>
        </p:txBody>
      </p:sp>
      <p:sp>
        <p:nvSpPr>
          <p:cNvPr id="3" name="文本框 2"/>
          <p:cNvSpPr txBox="1"/>
          <p:nvPr/>
        </p:nvSpPr>
        <p:spPr>
          <a:xfrm>
            <a:off x="511810" y="734695"/>
            <a:ext cx="1198880" cy="706755"/>
          </a:xfrm>
          <a:prstGeom prst="rect">
            <a:avLst/>
          </a:prstGeom>
          <a:noFill/>
        </p:spPr>
        <p:txBody>
          <a:bodyPr wrap="none" rtlCol="0">
            <a:spAutoFit/>
          </a:bodyPr>
          <a:lstStyle/>
          <a:p>
            <a:r>
              <a:rPr lang="zh-CN" altLang="en-US" sz="4000">
                <a:solidFill>
                  <a:srgbClr val="2F38EF"/>
                </a:solidFill>
              </a:rPr>
              <a:t>练习</a:t>
            </a:r>
          </a:p>
        </p:txBody>
      </p:sp>
      <p:sp>
        <p:nvSpPr>
          <p:cNvPr id="6" name="文本框 5"/>
          <p:cNvSpPr txBox="1"/>
          <p:nvPr/>
        </p:nvSpPr>
        <p:spPr>
          <a:xfrm>
            <a:off x="4522470" y="3719195"/>
            <a:ext cx="549910" cy="706755"/>
          </a:xfrm>
          <a:prstGeom prst="rect">
            <a:avLst/>
          </a:prstGeom>
          <a:noFill/>
        </p:spPr>
        <p:txBody>
          <a:bodyPr wrap="none" rtlCol="0">
            <a:spAutoFit/>
          </a:bodyPr>
          <a:lstStyle/>
          <a:p>
            <a:r>
              <a:rPr lang="en-US" altLang="zh-CN" sz="4000">
                <a:solidFill>
                  <a:srgbClr val="FF0000"/>
                </a:solidFill>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9144000" cy="5191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 name="矩形 1"/>
          <p:cNvSpPr/>
          <p:nvPr/>
        </p:nvSpPr>
        <p:spPr>
          <a:xfrm>
            <a:off x="0" y="6321425"/>
            <a:ext cx="9144000" cy="5635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48" name="TextBox 27"/>
          <p:cNvSpPr txBox="1"/>
          <p:nvPr/>
        </p:nvSpPr>
        <p:spPr>
          <a:xfrm>
            <a:off x="96838" y="65088"/>
            <a:ext cx="4633912" cy="398780"/>
          </a:xfrm>
          <a:prstGeom prst="rect">
            <a:avLst/>
          </a:prstGeom>
          <a:noFill/>
          <a:ln w="9525">
            <a:noFill/>
          </a:ln>
        </p:spPr>
        <p:txBody>
          <a:bodyPr>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sym typeface="+mn-ea"/>
              </a:rPr>
              <a:t>流体压强与流速的关系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149" name="文本框 5"/>
          <p:cNvSpPr txBox="1"/>
          <p:nvPr/>
        </p:nvSpPr>
        <p:spPr>
          <a:xfrm>
            <a:off x="5586730" y="104775"/>
            <a:ext cx="3449320" cy="306705"/>
          </a:xfrm>
          <a:prstGeom prst="rect">
            <a:avLst/>
          </a:prstGeom>
          <a:noFill/>
          <a:ln w="9525">
            <a:noFill/>
          </a:ln>
        </p:spPr>
        <p:txBody>
          <a:bodyPr wrap="square">
            <a:spAutoFit/>
          </a:bodyPr>
          <a:lstStyle/>
          <a:p>
            <a:r>
              <a:rPr lang="zh-CN" altLang="en-US" sz="1400">
                <a:solidFill>
                  <a:schemeClr val="bg1"/>
                </a:solidFill>
                <a:latin typeface="微软雅黑" panose="020B0503020204020204" pitchFamily="34" charset="-122"/>
                <a:ea typeface="微软雅黑" panose="020B0503020204020204" pitchFamily="34" charset="-122"/>
              </a:rPr>
              <a:t>沪科版八年级全一册</a:t>
            </a:r>
            <a:r>
              <a:rPr lang="zh-CN" altLang="en-US" sz="1400" dirty="0">
                <a:solidFill>
                  <a:schemeClr val="bg1"/>
                </a:solidFill>
                <a:latin typeface="微软雅黑" panose="020B0503020204020204" pitchFamily="34" charset="-122"/>
                <a:ea typeface="微软雅黑" panose="020B0503020204020204" pitchFamily="34" charset="-122"/>
              </a:rPr>
              <a:t>第八章</a:t>
            </a:r>
            <a:r>
              <a:rPr lang="zh-CN" altLang="en-US" sz="1400">
                <a:solidFill>
                  <a:schemeClr val="bg1"/>
                </a:solidFill>
                <a:latin typeface="微软雅黑" panose="020B0503020204020204" pitchFamily="34" charset="-122"/>
                <a:ea typeface="微软雅黑" panose="020B0503020204020204" pitchFamily="34" charset="-122"/>
              </a:rPr>
              <a:t>第四课</a:t>
            </a:r>
            <a:r>
              <a:rPr lang="zh-CN" altLang="en-US" sz="1400" dirty="0">
                <a:solidFill>
                  <a:schemeClr val="bg1"/>
                </a:solidFill>
                <a:latin typeface="微软雅黑" panose="020B0503020204020204" pitchFamily="34" charset="-122"/>
                <a:ea typeface="微软雅黑" panose="020B0503020204020204" pitchFamily="34" charset="-122"/>
              </a:rPr>
              <a:t> </a:t>
            </a:r>
          </a:p>
        </p:txBody>
      </p:sp>
      <p:sp>
        <p:nvSpPr>
          <p:cNvPr id="8" name="矩形 7"/>
          <p:cNvSpPr/>
          <p:nvPr/>
        </p:nvSpPr>
        <p:spPr>
          <a:xfrm flipV="1">
            <a:off x="0" y="563563"/>
            <a:ext cx="9144000" cy="3651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文本框 1"/>
          <p:cNvSpPr txBox="1"/>
          <p:nvPr/>
        </p:nvSpPr>
        <p:spPr>
          <a:xfrm>
            <a:off x="526415" y="890270"/>
            <a:ext cx="7784465" cy="3907790"/>
          </a:xfrm>
          <a:prstGeom prst="rect">
            <a:avLst/>
          </a:prstGeom>
          <a:noFill/>
        </p:spPr>
        <p:txBody>
          <a:bodyPr wrap="square" rtlCol="0" anchor="t">
            <a:spAutoFit/>
          </a:bodyPr>
          <a:lstStyle/>
          <a:p>
            <a:pPr>
              <a:lnSpc>
                <a:spcPct val="100000"/>
              </a:lnSpc>
              <a:buNone/>
            </a:pPr>
            <a:r>
              <a:rPr lang="zh-CN" altLang="en-US" dirty="0">
                <a:sym typeface="+mn-ea"/>
              </a:rPr>
              <a:t>           </a:t>
            </a:r>
            <a:r>
              <a:rPr lang="zh-CN" altLang="en-US" sz="2800" dirty="0">
                <a:sym typeface="+mn-ea"/>
              </a:rPr>
              <a:t>前苏联发生过一起奇怪的车难。当时前苏联有一个访问团从欧洲回来，有关部门组织了人员到火车站欢迎。火车进站后仍以极大的速度前进，没有减速，结果40多人“扑”上火车，当场死亡。事后有关人员经过严密调查，没有发现任何线索。这件案子成了一件悬案。大约过了一年零九个月之后，科学家在一次实验中找到杀人凶手，案情真相大白。</a:t>
            </a:r>
          </a:p>
          <a:p>
            <a:pPr>
              <a:lnSpc>
                <a:spcPct val="100000"/>
              </a:lnSpc>
              <a:buNone/>
            </a:pPr>
            <a:r>
              <a:rPr lang="zh-CN" altLang="en-US" sz="2400" dirty="0">
                <a:sym typeface="+mn-ea"/>
              </a:rPr>
              <a:t>   </a:t>
            </a:r>
            <a:endParaRPr lang="zh-CN" altLang="en-US" sz="9600" dirty="0">
              <a:solidFill>
                <a:srgbClr val="FF0000"/>
              </a:solidFill>
              <a:sym typeface="+mn-ea"/>
            </a:endParaRPr>
          </a:p>
        </p:txBody>
      </p:sp>
      <p:sp>
        <p:nvSpPr>
          <p:cNvPr id="3" name="WordArt 8"/>
          <p:cNvSpPr/>
          <p:nvPr/>
        </p:nvSpPr>
        <p:spPr>
          <a:xfrm>
            <a:off x="3255010" y="890270"/>
            <a:ext cx="3276600" cy="4419600"/>
          </a:xfrm>
          <a:prstGeom prst="rect">
            <a:avLst/>
          </a:prstGeom>
        </p:spPr>
        <p:txBody>
          <a:bodyPr wrap="none" fromWordArt="1">
            <a:prstTxWarp prst="textCascadeUp">
              <a:avLst>
                <a:gd name="adj" fmla="val 44444"/>
              </a:avLst>
            </a:prstTxWarp>
            <a:normAutofit/>
            <a:scene3d>
              <a:camera prst="legacyPerspectiveFront">
                <a:rot lat="20520000" lon="1080000" rev="0"/>
              </a:camera>
              <a:lightRig rig="legacyFlat3" dir="r"/>
            </a:scene3d>
            <a:sp3d extrusionH="430200" prstMaterial="legacyMatte">
              <a:extrusionClr>
                <a:srgbClr val="FF6600"/>
              </a:extrusionClr>
            </a:sp3d>
          </a:bodyPr>
          <a:lstStyle/>
          <a:p>
            <a:pPr algn="ctr" eaLnBrk="0" hangingPunct="0"/>
            <a:r>
              <a:rPr lang="zh-CN" altLang="en-US" sz="3600" b="1">
                <a:gradFill rotWithShape="0">
                  <a:gsLst>
                    <a:gs pos="0">
                      <a:srgbClr val="FFE701"/>
                    </a:gs>
                    <a:gs pos="100000">
                      <a:srgbClr val="FE3E02"/>
                    </a:gs>
                  </a:gsLst>
                  <a:lin ang="5400000" scaled="1"/>
                  <a:tileRect/>
                </a:gradFill>
                <a:latin typeface="幼圆" panose="02010509060101010101" pitchFamily="49" charset="-122"/>
                <a:ea typeface="幼圆" panose="02010509060101010101" pitchFamily="49" charset="-122"/>
              </a:rPr>
              <a:t>解释</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9144000" cy="5191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 name="矩形 1"/>
          <p:cNvSpPr/>
          <p:nvPr/>
        </p:nvSpPr>
        <p:spPr>
          <a:xfrm>
            <a:off x="0" y="6321425"/>
            <a:ext cx="9144000" cy="5635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48" name="TextBox 27"/>
          <p:cNvSpPr txBox="1"/>
          <p:nvPr/>
        </p:nvSpPr>
        <p:spPr>
          <a:xfrm>
            <a:off x="96838" y="65088"/>
            <a:ext cx="4633912" cy="398780"/>
          </a:xfrm>
          <a:prstGeom prst="rect">
            <a:avLst/>
          </a:prstGeom>
          <a:noFill/>
          <a:ln w="9525">
            <a:noFill/>
          </a:ln>
        </p:spPr>
        <p:txBody>
          <a:bodyPr>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sym typeface="+mn-ea"/>
              </a:rPr>
              <a:t>流体压强与流速的关系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149" name="文本框 5"/>
          <p:cNvSpPr txBox="1"/>
          <p:nvPr/>
        </p:nvSpPr>
        <p:spPr>
          <a:xfrm>
            <a:off x="5586730" y="104775"/>
            <a:ext cx="3449320" cy="306705"/>
          </a:xfrm>
          <a:prstGeom prst="rect">
            <a:avLst/>
          </a:prstGeom>
          <a:noFill/>
          <a:ln w="9525">
            <a:noFill/>
          </a:ln>
        </p:spPr>
        <p:txBody>
          <a:bodyPr wrap="square">
            <a:spAutoFit/>
          </a:bodyPr>
          <a:lstStyle/>
          <a:p>
            <a:r>
              <a:rPr lang="zh-CN" altLang="en-US" sz="1400">
                <a:solidFill>
                  <a:schemeClr val="bg1"/>
                </a:solidFill>
                <a:latin typeface="微软雅黑" panose="020B0503020204020204" pitchFamily="34" charset="-122"/>
                <a:ea typeface="微软雅黑" panose="020B0503020204020204" pitchFamily="34" charset="-122"/>
              </a:rPr>
              <a:t>沪科版八年级全一册</a:t>
            </a:r>
            <a:r>
              <a:rPr lang="zh-CN" altLang="en-US" sz="1400" dirty="0">
                <a:solidFill>
                  <a:schemeClr val="bg1"/>
                </a:solidFill>
                <a:latin typeface="微软雅黑" panose="020B0503020204020204" pitchFamily="34" charset="-122"/>
                <a:ea typeface="微软雅黑" panose="020B0503020204020204" pitchFamily="34" charset="-122"/>
              </a:rPr>
              <a:t>第八章</a:t>
            </a:r>
            <a:r>
              <a:rPr lang="zh-CN" altLang="en-US" sz="1400">
                <a:solidFill>
                  <a:schemeClr val="bg1"/>
                </a:solidFill>
                <a:latin typeface="微软雅黑" panose="020B0503020204020204" pitchFamily="34" charset="-122"/>
                <a:ea typeface="微软雅黑" panose="020B0503020204020204" pitchFamily="34" charset="-122"/>
              </a:rPr>
              <a:t>第四课</a:t>
            </a:r>
            <a:r>
              <a:rPr lang="zh-CN" altLang="en-US" sz="1400" dirty="0">
                <a:solidFill>
                  <a:schemeClr val="bg1"/>
                </a:solidFill>
                <a:latin typeface="微软雅黑" panose="020B0503020204020204" pitchFamily="34" charset="-122"/>
                <a:ea typeface="微软雅黑" panose="020B0503020204020204" pitchFamily="34" charset="-122"/>
              </a:rPr>
              <a:t> </a:t>
            </a:r>
          </a:p>
        </p:txBody>
      </p:sp>
      <p:sp>
        <p:nvSpPr>
          <p:cNvPr id="8" name="矩形 7"/>
          <p:cNvSpPr/>
          <p:nvPr/>
        </p:nvSpPr>
        <p:spPr>
          <a:xfrm flipV="1">
            <a:off x="0" y="563563"/>
            <a:ext cx="9144000" cy="3651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24584" name="1.wmv">
            <a:hlinkClick r:id="" action="ppaction://media"/>
          </p:cNvPr>
          <p:cNvPicPr>
            <a:picLocks noRot="1" noChangeAspect="1"/>
          </p:cNvPicPr>
          <p:nvPr>
            <a:videoFile r:link="rId1"/>
            <p:extLst>
              <p:ext uri="{DAA4B4D4-6D71-4841-9C94-3DE7FCFB9230}">
                <p14:media xmlns="" xmlns:p14="http://schemas.microsoft.com/office/powerpoint/2010/main" r:link="rId4"/>
              </p:ext>
            </p:extLst>
          </p:nvPr>
        </p:nvPicPr>
        <p:blipFill>
          <a:blip r:embed="rId5" cstate="print"/>
          <a:stretch>
            <a:fillRect/>
          </a:stretch>
        </p:blipFill>
        <p:spPr>
          <a:xfrm>
            <a:off x="2442210" y="811530"/>
            <a:ext cx="6466840" cy="4399280"/>
          </a:xfrm>
          <a:prstGeom prst="rect">
            <a:avLst/>
          </a:prstGeom>
          <a:noFill/>
          <a:ln w="9525">
            <a:noFill/>
          </a:ln>
        </p:spPr>
      </p:pic>
      <p:sp>
        <p:nvSpPr>
          <p:cNvPr id="3" name="WordArt 9"/>
          <p:cNvSpPr/>
          <p:nvPr/>
        </p:nvSpPr>
        <p:spPr>
          <a:xfrm>
            <a:off x="97155" y="1852295"/>
            <a:ext cx="2857500" cy="860425"/>
          </a:xfrm>
          <a:prstGeom prst="rect">
            <a:avLst/>
          </a:prstGeom>
        </p:spPr>
        <p:txBody>
          <a:bodyPr wrap="none" fromWordArt="1">
            <a:prstTxWarp prst="textCascadeUp">
              <a:avLst>
                <a:gd name="adj" fmla="val 44444"/>
              </a:avLst>
            </a:prstTxWarp>
            <a:normAutofit/>
            <a:scene3d>
              <a:camera prst="legacyPerspectiveFront">
                <a:rot lat="20520000" lon="1080000" rev="0"/>
              </a:camera>
              <a:lightRig rig="legacyFlat3" dir="r"/>
            </a:scene3d>
            <a:sp3d extrusionH="430200" prstMaterial="legacyMatte">
              <a:extrusionClr>
                <a:srgbClr val="FF6600"/>
              </a:extrusionClr>
            </a:sp3d>
          </a:bodyPr>
          <a:lstStyle/>
          <a:p>
            <a:pPr algn="ctr"/>
            <a:r>
              <a:rPr lang="zh-CN" altLang="en-US" sz="4400" b="1">
                <a:gradFill rotWithShape="0">
                  <a:gsLst>
                    <a:gs pos="0">
                      <a:srgbClr val="FFE701"/>
                    </a:gs>
                    <a:gs pos="100000">
                      <a:srgbClr val="FE3E02"/>
                    </a:gs>
                  </a:gsLst>
                  <a:lin ang="5400000" scaled="1"/>
                  <a:tileRect/>
                </a:gradFill>
                <a:latin typeface="宋体" panose="02010600030101010101" pitchFamily="2" charset="-122"/>
                <a:ea typeface="宋体" panose="02010600030101010101" pitchFamily="2" charset="-122"/>
              </a:rPr>
              <a:t>实验六</a:t>
            </a:r>
          </a:p>
        </p:txBody>
      </p:sp>
      <p:sp>
        <p:nvSpPr>
          <p:cNvPr id="24585" name="Text Box 10">
            <a:hlinkClick r:id="rId6" action="ppaction://hlinkfile"/>
          </p:cNvPr>
          <p:cNvSpPr txBox="1"/>
          <p:nvPr/>
        </p:nvSpPr>
        <p:spPr>
          <a:xfrm>
            <a:off x="435610" y="5210810"/>
            <a:ext cx="7000240" cy="1383665"/>
          </a:xfrm>
          <a:prstGeom prst="rect">
            <a:avLst/>
          </a:prstGeom>
          <a:noFill/>
          <a:ln w="9525">
            <a:noFill/>
          </a:ln>
        </p:spPr>
        <p:txBody>
          <a:bodyPr wrap="square" anchor="t">
            <a:spAutoFit/>
          </a:bodyPr>
          <a:lstStyle/>
          <a:p>
            <a:pPr eaLnBrk="0" hangingPunct="0">
              <a:spcBef>
                <a:spcPct val="20000"/>
              </a:spcBef>
            </a:pPr>
            <a:r>
              <a:rPr lang="zh-CN" altLang="en-US" sz="2800" b="0" dirty="0">
                <a:solidFill>
                  <a:schemeClr val="tx1"/>
                </a:solidFill>
                <a:latin typeface="Arial" panose="020B0604020202020204" pitchFamily="34" charset="0"/>
                <a:ea typeface="宋体" panose="02010600030101010101" pitchFamily="2" charset="-122"/>
              </a:rPr>
              <a:t>将自己折叠的纸船分开放在水槽中，用装满水的可乐瓶向船中间注水。（此处链接）</a:t>
            </a:r>
          </a:p>
          <a:p>
            <a:endParaRPr lang="zh-CN" altLang="en-US" sz="2800" u="sng" dirty="0">
              <a:solidFill>
                <a:srgbClr val="FF0066"/>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458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4584"/>
                                        </p:tgtEl>
                                      </p:cBhvr>
                                    </p:cmd>
                                  </p:childTnLst>
                                </p:cTn>
                              </p:par>
                            </p:childTnLst>
                          </p:cTn>
                        </p:par>
                      </p:childTnLst>
                    </p:cTn>
                  </p:par>
                </p:childTnLst>
              </p:cTn>
              <p:nextCondLst>
                <p:cond evt="onClick" delay="0">
                  <p:tgtEl>
                    <p:spTgt spid="24584"/>
                  </p:tgtEl>
                </p:cond>
              </p:nextCondLst>
            </p:seq>
            <p:video>
              <p:cMediaNode>
                <p:cTn id="7" fill="hold" display="0">
                  <p:stCondLst>
                    <p:cond delay="indefinite"/>
                  </p:stCondLst>
                  <p:endCondLst>
                    <p:cond evt="onNext" delay="0">
                      <p:tgtEl>
                        <p:sldTgt/>
                      </p:tgtEl>
                    </p:cond>
                    <p:cond evt="onPrev" delay="0">
                      <p:tgtEl>
                        <p:sldTgt/>
                      </p:tgtEl>
                    </p:cond>
                  </p:endCondLst>
                </p:cTn>
                <p:tgtEl>
                  <p:spTgt spid="24584"/>
                </p:tgtEl>
              </p:cMediaNode>
            </p:vide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3244850" y="1981200"/>
            <a:ext cx="1424305" cy="1432560"/>
            <a:chOff x="5110" y="3120"/>
            <a:chExt cx="2243" cy="2256"/>
          </a:xfrm>
        </p:grpSpPr>
        <p:sp>
          <p:nvSpPr>
            <p:cNvPr id="26641" name="AutoShape 23"/>
            <p:cNvSpPr/>
            <p:nvPr/>
          </p:nvSpPr>
          <p:spPr>
            <a:xfrm>
              <a:off x="6561" y="3120"/>
              <a:ext cx="792" cy="2255"/>
            </a:xfrm>
            <a:prstGeom prst="rightArrow">
              <a:avLst>
                <a:gd name="adj1" fmla="val 50000"/>
                <a:gd name="adj2" fmla="val 25000"/>
              </a:avLst>
            </a:prstGeom>
            <a:solidFill>
              <a:srgbClr val="00FF00"/>
            </a:solidFill>
            <a:ln w="9525">
              <a:noFill/>
            </a:ln>
          </p:spPr>
          <p:txBody>
            <a:bodyPr anchor="ctr">
              <a:spAutoFit/>
            </a:bodyPr>
            <a:lstStyle/>
            <a:p>
              <a:pPr>
                <a:spcBef>
                  <a:spcPct val="50000"/>
                </a:spcBef>
              </a:pPr>
              <a:endParaRPr lang="zh-CN" altLang="en-US" sz="4400" b="0" dirty="0">
                <a:latin typeface="Times New Roman" panose="02020603050405020304" pitchFamily="18" charset="0"/>
                <a:ea typeface="隶书" panose="02010509060101010101" pitchFamily="49" charset="-122"/>
              </a:endParaRPr>
            </a:p>
          </p:txBody>
        </p:sp>
        <p:sp>
          <p:nvSpPr>
            <p:cNvPr id="26642" name="AutoShape 24"/>
            <p:cNvSpPr/>
            <p:nvPr/>
          </p:nvSpPr>
          <p:spPr>
            <a:xfrm>
              <a:off x="5110" y="3120"/>
              <a:ext cx="792" cy="2256"/>
            </a:xfrm>
            <a:prstGeom prst="leftArrow">
              <a:avLst>
                <a:gd name="adj1" fmla="val 50000"/>
                <a:gd name="adj2" fmla="val 25000"/>
              </a:avLst>
            </a:prstGeom>
            <a:solidFill>
              <a:srgbClr val="00FF00"/>
            </a:solidFill>
            <a:ln w="9525">
              <a:noFill/>
            </a:ln>
          </p:spPr>
          <p:txBody>
            <a:bodyPr anchor="ctr">
              <a:spAutoFit/>
            </a:bodyPr>
            <a:lstStyle/>
            <a:p>
              <a:pPr>
                <a:spcBef>
                  <a:spcPct val="50000"/>
                </a:spcBef>
              </a:pPr>
              <a:endParaRPr lang="zh-CN" altLang="en-US" sz="4400" b="0" dirty="0">
                <a:latin typeface="Times New Roman" panose="02020603050405020304" pitchFamily="18" charset="0"/>
                <a:ea typeface="隶书" panose="02010509060101010101" pitchFamily="49" charset="-122"/>
              </a:endParaRPr>
            </a:p>
          </p:txBody>
        </p:sp>
      </p:grpSp>
      <p:grpSp>
        <p:nvGrpSpPr>
          <p:cNvPr id="26625" name="Group 2"/>
          <p:cNvGrpSpPr/>
          <p:nvPr/>
        </p:nvGrpSpPr>
        <p:grpSpPr>
          <a:xfrm>
            <a:off x="4649523" y="1676400"/>
            <a:ext cx="608277" cy="2819400"/>
            <a:chOff x="158" y="0"/>
            <a:chExt cx="418" cy="2640"/>
          </a:xfrm>
        </p:grpSpPr>
        <p:sp>
          <p:nvSpPr>
            <p:cNvPr id="26628" name="AutoShape 7"/>
            <p:cNvSpPr/>
            <p:nvPr/>
          </p:nvSpPr>
          <p:spPr>
            <a:xfrm flipV="1">
              <a:off x="172" y="2064"/>
              <a:ext cx="404" cy="576"/>
            </a:xfrm>
            <a:prstGeom prst="triangle">
              <a:avLst>
                <a:gd name="adj" fmla="val 50000"/>
              </a:avLst>
            </a:prstGeom>
            <a:solidFill>
              <a:srgbClr val="990099"/>
            </a:solidFill>
            <a:ln w="9525" cap="flat" cmpd="sng">
              <a:solidFill>
                <a:srgbClr val="990099"/>
              </a:solidFill>
              <a:prstDash val="solid"/>
              <a:miter/>
              <a:headEnd type="none" w="med" len="med"/>
              <a:tailEnd type="none" w="med" len="med"/>
            </a:ln>
          </p:spPr>
          <p:txBody>
            <a:bodyPr wrap="none" anchor="ctr"/>
            <a:lstStyle/>
            <a:p>
              <a:pPr>
                <a:spcBef>
                  <a:spcPct val="50000"/>
                </a:spcBef>
              </a:pPr>
              <a:endParaRPr lang="zh-CN" altLang="en-US" sz="4400" b="0" dirty="0">
                <a:latin typeface="Times New Roman" panose="02020603050405020304" pitchFamily="18" charset="0"/>
                <a:ea typeface="隶书" panose="02010509060101010101" pitchFamily="49" charset="-122"/>
              </a:endParaRPr>
            </a:p>
          </p:txBody>
        </p:sp>
        <p:sp>
          <p:nvSpPr>
            <p:cNvPr id="26626" name="Rectangle 5"/>
            <p:cNvSpPr/>
            <p:nvPr/>
          </p:nvSpPr>
          <p:spPr>
            <a:xfrm>
              <a:off x="158" y="576"/>
              <a:ext cx="418" cy="1488"/>
            </a:xfrm>
            <a:prstGeom prst="rect">
              <a:avLst/>
            </a:prstGeom>
            <a:solidFill>
              <a:srgbClr val="990099"/>
            </a:solidFill>
            <a:ln w="9525" cap="flat" cmpd="sng">
              <a:solidFill>
                <a:schemeClr val="tx1"/>
              </a:solidFill>
              <a:prstDash val="solid"/>
              <a:miter/>
              <a:headEnd type="none" w="med" len="med"/>
              <a:tailEnd type="none" w="med" len="med"/>
            </a:ln>
          </p:spPr>
          <p:txBody>
            <a:bodyPr wrap="none" anchor="ctr"/>
            <a:lstStyle/>
            <a:p>
              <a:pPr>
                <a:spcBef>
                  <a:spcPct val="50000"/>
                </a:spcBef>
              </a:pPr>
              <a:endParaRPr lang="zh-CN" altLang="en-US" sz="4400" b="0" dirty="0">
                <a:latin typeface="Times New Roman" panose="02020603050405020304" pitchFamily="18" charset="0"/>
                <a:ea typeface="隶书" panose="02010509060101010101" pitchFamily="49" charset="-122"/>
              </a:endParaRPr>
            </a:p>
          </p:txBody>
        </p:sp>
        <p:sp>
          <p:nvSpPr>
            <p:cNvPr id="26627" name="AutoShape 6"/>
            <p:cNvSpPr/>
            <p:nvPr/>
          </p:nvSpPr>
          <p:spPr>
            <a:xfrm>
              <a:off x="158" y="0"/>
              <a:ext cx="418" cy="576"/>
            </a:xfrm>
            <a:prstGeom prst="triangle">
              <a:avLst>
                <a:gd name="adj" fmla="val 50000"/>
              </a:avLst>
            </a:prstGeom>
            <a:solidFill>
              <a:srgbClr val="990099"/>
            </a:solidFill>
            <a:ln w="9525" cap="flat" cmpd="sng">
              <a:solidFill>
                <a:srgbClr val="990099"/>
              </a:solidFill>
              <a:prstDash val="solid"/>
              <a:miter/>
              <a:headEnd type="none" w="med" len="med"/>
              <a:tailEnd type="none" w="med" len="med"/>
            </a:ln>
          </p:spPr>
          <p:txBody>
            <a:bodyPr wrap="none" anchor="ctr"/>
            <a:lstStyle/>
            <a:p>
              <a:pPr>
                <a:spcBef>
                  <a:spcPct val="50000"/>
                </a:spcBef>
              </a:pPr>
              <a:endParaRPr lang="zh-CN" altLang="en-US" sz="4400" b="0" dirty="0">
                <a:latin typeface="Times New Roman" panose="02020603050405020304" pitchFamily="18" charset="0"/>
                <a:ea typeface="隶书" panose="02010509060101010101" pitchFamily="49" charset="-122"/>
              </a:endParaRPr>
            </a:p>
          </p:txBody>
        </p:sp>
      </p:grpSp>
      <p:grpSp>
        <p:nvGrpSpPr>
          <p:cNvPr id="26629" name="Group 6"/>
          <p:cNvGrpSpPr/>
          <p:nvPr/>
        </p:nvGrpSpPr>
        <p:grpSpPr>
          <a:xfrm>
            <a:off x="2579158" y="1676400"/>
            <a:ext cx="545042" cy="2895600"/>
            <a:chOff x="164" y="0"/>
            <a:chExt cx="412" cy="2640"/>
          </a:xfrm>
        </p:grpSpPr>
        <p:sp>
          <p:nvSpPr>
            <p:cNvPr id="26630" name="Rectangle 9"/>
            <p:cNvSpPr/>
            <p:nvPr/>
          </p:nvSpPr>
          <p:spPr>
            <a:xfrm>
              <a:off x="164" y="576"/>
              <a:ext cx="412" cy="1488"/>
            </a:xfrm>
            <a:prstGeom prst="rect">
              <a:avLst/>
            </a:prstGeom>
            <a:solidFill>
              <a:srgbClr val="990099"/>
            </a:solidFill>
            <a:ln w="9525" cap="flat" cmpd="sng">
              <a:solidFill>
                <a:schemeClr val="tx1"/>
              </a:solidFill>
              <a:prstDash val="solid"/>
              <a:miter/>
              <a:headEnd type="none" w="med" len="med"/>
              <a:tailEnd type="none" w="med" len="med"/>
            </a:ln>
          </p:spPr>
          <p:txBody>
            <a:bodyPr wrap="none" anchor="ctr"/>
            <a:lstStyle/>
            <a:p>
              <a:pPr>
                <a:spcBef>
                  <a:spcPct val="50000"/>
                </a:spcBef>
              </a:pPr>
              <a:endParaRPr lang="zh-CN" altLang="en-US" sz="4400" b="0" dirty="0">
                <a:latin typeface="Times New Roman" panose="02020603050405020304" pitchFamily="18" charset="0"/>
                <a:ea typeface="隶书" panose="02010509060101010101" pitchFamily="49" charset="-122"/>
              </a:endParaRPr>
            </a:p>
          </p:txBody>
        </p:sp>
        <p:sp>
          <p:nvSpPr>
            <p:cNvPr id="26631" name="AutoShape 10"/>
            <p:cNvSpPr/>
            <p:nvPr/>
          </p:nvSpPr>
          <p:spPr>
            <a:xfrm>
              <a:off x="164" y="0"/>
              <a:ext cx="412" cy="561"/>
            </a:xfrm>
            <a:prstGeom prst="triangle">
              <a:avLst>
                <a:gd name="adj" fmla="val 50000"/>
              </a:avLst>
            </a:prstGeom>
            <a:solidFill>
              <a:srgbClr val="990099"/>
            </a:solidFill>
            <a:ln w="9525" cap="flat" cmpd="sng">
              <a:solidFill>
                <a:srgbClr val="990099"/>
              </a:solidFill>
              <a:prstDash val="solid"/>
              <a:miter/>
              <a:headEnd type="none" w="med" len="med"/>
              <a:tailEnd type="none" w="med" len="med"/>
            </a:ln>
          </p:spPr>
          <p:txBody>
            <a:bodyPr wrap="none" anchor="ctr"/>
            <a:lstStyle/>
            <a:p>
              <a:pPr>
                <a:spcBef>
                  <a:spcPct val="50000"/>
                </a:spcBef>
              </a:pPr>
              <a:endParaRPr lang="zh-CN" altLang="en-US" sz="4400" b="0" dirty="0">
                <a:latin typeface="Times New Roman" panose="02020603050405020304" pitchFamily="18" charset="0"/>
                <a:ea typeface="隶书" panose="02010509060101010101" pitchFamily="49" charset="-122"/>
              </a:endParaRPr>
            </a:p>
          </p:txBody>
        </p:sp>
        <p:sp>
          <p:nvSpPr>
            <p:cNvPr id="26632" name="AutoShape 11"/>
            <p:cNvSpPr/>
            <p:nvPr/>
          </p:nvSpPr>
          <p:spPr>
            <a:xfrm flipV="1">
              <a:off x="164" y="2064"/>
              <a:ext cx="412" cy="576"/>
            </a:xfrm>
            <a:prstGeom prst="triangle">
              <a:avLst>
                <a:gd name="adj" fmla="val 50000"/>
              </a:avLst>
            </a:prstGeom>
            <a:solidFill>
              <a:srgbClr val="990099"/>
            </a:solidFill>
            <a:ln w="9525" cap="flat" cmpd="sng">
              <a:solidFill>
                <a:srgbClr val="990099"/>
              </a:solidFill>
              <a:prstDash val="solid"/>
              <a:miter/>
              <a:headEnd type="none" w="med" len="med"/>
              <a:tailEnd type="none" w="med" len="med"/>
            </a:ln>
          </p:spPr>
          <p:txBody>
            <a:bodyPr wrap="none" anchor="ctr"/>
            <a:lstStyle/>
            <a:p>
              <a:pPr>
                <a:spcBef>
                  <a:spcPct val="50000"/>
                </a:spcBef>
              </a:pPr>
              <a:endParaRPr lang="zh-CN" altLang="en-US" sz="4400" b="0" dirty="0">
                <a:latin typeface="Times New Roman" panose="02020603050405020304" pitchFamily="18" charset="0"/>
                <a:ea typeface="隶书" panose="02010509060101010101" pitchFamily="49" charset="-122"/>
              </a:endParaRPr>
            </a:p>
          </p:txBody>
        </p:sp>
      </p:grpSp>
      <p:sp>
        <p:nvSpPr>
          <p:cNvPr id="26633" name="Text Box 13"/>
          <p:cNvSpPr txBox="1"/>
          <p:nvPr/>
        </p:nvSpPr>
        <p:spPr>
          <a:xfrm>
            <a:off x="2579370" y="1052830"/>
            <a:ext cx="2667000" cy="762000"/>
          </a:xfrm>
          <a:prstGeom prst="rect">
            <a:avLst/>
          </a:prstGeom>
          <a:noFill/>
          <a:ln w="9525">
            <a:noFill/>
          </a:ln>
        </p:spPr>
        <p:txBody>
          <a:bodyPr anchor="t">
            <a:spAutoFit/>
          </a:bodyPr>
          <a:lstStyle/>
          <a:p>
            <a:pPr algn="ctr">
              <a:spcBef>
                <a:spcPct val="50000"/>
              </a:spcBef>
            </a:pPr>
            <a:r>
              <a:rPr lang="zh-CN" altLang="en-US" sz="4400" b="0" dirty="0">
                <a:latin typeface="Times New Roman" panose="02020603050405020304" pitchFamily="18" charset="0"/>
                <a:ea typeface="隶书" panose="02010509060101010101" pitchFamily="49" charset="-122"/>
              </a:rPr>
              <a:t>中间注水</a:t>
            </a:r>
          </a:p>
        </p:txBody>
      </p:sp>
      <p:sp>
        <p:nvSpPr>
          <p:cNvPr id="26634" name="AutoShape 14"/>
          <p:cNvSpPr/>
          <p:nvPr/>
        </p:nvSpPr>
        <p:spPr>
          <a:xfrm>
            <a:off x="3886200" y="-1945640"/>
            <a:ext cx="228600" cy="2133600"/>
          </a:xfrm>
          <a:prstGeom prst="downArrow">
            <a:avLst>
              <a:gd name="adj1" fmla="val 50000"/>
              <a:gd name="adj2" fmla="val 233246"/>
            </a:avLst>
          </a:prstGeom>
          <a:solidFill>
            <a:srgbClr val="FF6600"/>
          </a:solidFill>
          <a:ln w="9525" cap="flat" cmpd="sng">
            <a:solidFill>
              <a:schemeClr val="tx1"/>
            </a:solidFill>
            <a:prstDash val="solid"/>
            <a:miter/>
            <a:headEnd type="none" w="med" len="med"/>
            <a:tailEnd type="none" w="med" len="med"/>
          </a:ln>
        </p:spPr>
        <p:txBody>
          <a:bodyPr wrap="none" anchor="ctr"/>
          <a:lstStyle/>
          <a:p>
            <a:pPr>
              <a:spcBef>
                <a:spcPct val="50000"/>
              </a:spcBef>
            </a:pPr>
            <a:endParaRPr lang="zh-CN" altLang="en-US" sz="4400" b="0" dirty="0">
              <a:latin typeface="Times New Roman" panose="02020603050405020304" pitchFamily="18" charset="0"/>
              <a:ea typeface="隶书" panose="02010509060101010101" pitchFamily="49" charset="-122"/>
            </a:endParaRPr>
          </a:p>
        </p:txBody>
      </p:sp>
      <p:sp>
        <p:nvSpPr>
          <p:cNvPr id="26635" name="Line 19"/>
          <p:cNvSpPr/>
          <p:nvPr/>
        </p:nvSpPr>
        <p:spPr>
          <a:xfrm flipH="1" flipV="1">
            <a:off x="1828800" y="1677035"/>
            <a:ext cx="873760" cy="137795"/>
          </a:xfrm>
          <a:prstGeom prst="line">
            <a:avLst/>
          </a:prstGeom>
          <a:ln w="9525" cap="flat" cmpd="sng">
            <a:solidFill>
              <a:schemeClr val="tx1"/>
            </a:solidFill>
            <a:prstDash val="solid"/>
            <a:round/>
            <a:headEnd type="none" w="med" len="med"/>
            <a:tailEnd type="triangle" w="med" len="med"/>
          </a:ln>
        </p:spPr>
      </p:sp>
      <p:sp>
        <p:nvSpPr>
          <p:cNvPr id="26636" name="Text Box 20"/>
          <p:cNvSpPr txBox="1"/>
          <p:nvPr/>
        </p:nvSpPr>
        <p:spPr>
          <a:xfrm>
            <a:off x="1066800" y="1219200"/>
            <a:ext cx="838200" cy="762000"/>
          </a:xfrm>
          <a:prstGeom prst="rect">
            <a:avLst/>
          </a:prstGeom>
          <a:noFill/>
          <a:ln w="9525">
            <a:noFill/>
          </a:ln>
        </p:spPr>
        <p:txBody>
          <a:bodyPr anchor="t">
            <a:spAutoFit/>
          </a:bodyPr>
          <a:lstStyle/>
          <a:p>
            <a:pPr algn="ctr">
              <a:spcBef>
                <a:spcPct val="50000"/>
              </a:spcBef>
            </a:pPr>
            <a:r>
              <a:rPr lang="zh-CN" altLang="en-US" sz="4400" b="0" dirty="0">
                <a:latin typeface="Times New Roman" panose="02020603050405020304" pitchFamily="18" charset="0"/>
                <a:ea typeface="隶书" panose="02010509060101010101" pitchFamily="49" charset="-122"/>
              </a:rPr>
              <a:t>船</a:t>
            </a:r>
          </a:p>
        </p:txBody>
      </p:sp>
      <p:sp>
        <p:nvSpPr>
          <p:cNvPr id="2" name="AutoShape 22"/>
          <p:cNvSpPr/>
          <p:nvPr/>
        </p:nvSpPr>
        <p:spPr>
          <a:xfrm>
            <a:off x="4145280" y="1957070"/>
            <a:ext cx="184785" cy="1431925"/>
          </a:xfrm>
          <a:prstGeom prst="rightArrow">
            <a:avLst>
              <a:gd name="adj1" fmla="val 50000"/>
              <a:gd name="adj2" fmla="val 25000"/>
            </a:avLst>
          </a:prstGeom>
          <a:noFill/>
          <a:ln w="9525">
            <a:noFill/>
          </a:ln>
        </p:spPr>
        <p:txBody>
          <a:bodyPr wrap="none" anchor="ctr">
            <a:spAutoFit/>
          </a:bodyPr>
          <a:lstStyle/>
          <a:p>
            <a:pPr>
              <a:spcBef>
                <a:spcPct val="50000"/>
              </a:spcBef>
            </a:pPr>
            <a:endParaRPr lang="zh-CN" altLang="en-US" sz="4400" b="0" dirty="0">
              <a:latin typeface="Times New Roman" panose="02020603050405020304" pitchFamily="18" charset="0"/>
              <a:ea typeface="隶书" panose="02010509060101010101" pitchFamily="49" charset="-122"/>
            </a:endParaRPr>
          </a:p>
        </p:txBody>
      </p:sp>
      <p:sp>
        <p:nvSpPr>
          <p:cNvPr id="26640" name="AutoShape 21"/>
          <p:cNvSpPr/>
          <p:nvPr/>
        </p:nvSpPr>
        <p:spPr>
          <a:xfrm>
            <a:off x="2072005" y="3866515"/>
            <a:ext cx="3350895" cy="995680"/>
          </a:xfrm>
          <a:prstGeom prst="wedgeEllipseCallout">
            <a:avLst>
              <a:gd name="adj1" fmla="val 20940"/>
              <a:gd name="adj2" fmla="val -151773"/>
            </a:avLst>
          </a:prstGeom>
          <a:solidFill>
            <a:srgbClr val="6666FF"/>
          </a:solidFill>
          <a:ln w="9525" cap="flat" cmpd="sng">
            <a:solidFill>
              <a:schemeClr val="tx1"/>
            </a:solidFill>
            <a:prstDash val="solid"/>
            <a:miter/>
            <a:headEnd type="none" w="med" len="med"/>
            <a:tailEnd type="none" w="med" len="med"/>
          </a:ln>
        </p:spPr>
        <p:txBody>
          <a:bodyPr anchor="ctr"/>
          <a:lstStyle/>
          <a:p>
            <a:pPr algn="ctr"/>
            <a:r>
              <a:rPr lang="zh-CN" altLang="en-US" sz="3600" b="0" dirty="0">
                <a:latin typeface="Times New Roman" panose="02020603050405020304" pitchFamily="18" charset="0"/>
                <a:ea typeface="隶书" panose="02010509060101010101" pitchFamily="49" charset="-122"/>
              </a:rPr>
              <a:t>流速快压强</a:t>
            </a:r>
            <a:endParaRPr lang="zh-CN" altLang="en-US" sz="3600" b="0" dirty="0">
              <a:solidFill>
                <a:srgbClr val="00FF00"/>
              </a:solidFill>
              <a:latin typeface="Times New Roman" panose="02020603050405020304" pitchFamily="18" charset="0"/>
              <a:ea typeface="隶书" panose="02010509060101010101" pitchFamily="49" charset="-122"/>
            </a:endParaRPr>
          </a:p>
        </p:txBody>
      </p:sp>
      <p:grpSp>
        <p:nvGrpSpPr>
          <p:cNvPr id="11" name="组合 10"/>
          <p:cNvGrpSpPr/>
          <p:nvPr/>
        </p:nvGrpSpPr>
        <p:grpSpPr>
          <a:xfrm>
            <a:off x="1198245" y="1814830"/>
            <a:ext cx="5425440" cy="1432560"/>
            <a:chOff x="1887" y="2858"/>
            <a:chExt cx="8544" cy="2256"/>
          </a:xfrm>
        </p:grpSpPr>
        <p:sp>
          <p:nvSpPr>
            <p:cNvPr id="26644" name="AutoShape 25"/>
            <p:cNvSpPr/>
            <p:nvPr/>
          </p:nvSpPr>
          <p:spPr>
            <a:xfrm>
              <a:off x="1887" y="2858"/>
              <a:ext cx="2081" cy="2255"/>
            </a:xfrm>
            <a:prstGeom prst="rightArrow">
              <a:avLst>
                <a:gd name="adj1" fmla="val 50000"/>
                <a:gd name="adj2" fmla="val 25000"/>
              </a:avLst>
            </a:prstGeom>
            <a:solidFill>
              <a:srgbClr val="FF0066"/>
            </a:solidFill>
            <a:ln w="9525">
              <a:noFill/>
            </a:ln>
          </p:spPr>
          <p:txBody>
            <a:bodyPr anchor="ctr">
              <a:spAutoFit/>
            </a:bodyPr>
            <a:lstStyle/>
            <a:p>
              <a:pPr>
                <a:spcBef>
                  <a:spcPct val="50000"/>
                </a:spcBef>
              </a:pPr>
              <a:endParaRPr lang="zh-CN" altLang="en-US" sz="4400" b="0" dirty="0">
                <a:latin typeface="Times New Roman" panose="02020603050405020304" pitchFamily="18" charset="0"/>
                <a:ea typeface="隶书" panose="02010509060101010101" pitchFamily="49" charset="-122"/>
              </a:endParaRPr>
            </a:p>
          </p:txBody>
        </p:sp>
        <p:sp>
          <p:nvSpPr>
            <p:cNvPr id="26645" name="AutoShape 26"/>
            <p:cNvSpPr/>
            <p:nvPr/>
          </p:nvSpPr>
          <p:spPr>
            <a:xfrm>
              <a:off x="8351" y="2860"/>
              <a:ext cx="2081" cy="2255"/>
            </a:xfrm>
            <a:prstGeom prst="leftArrow">
              <a:avLst>
                <a:gd name="adj1" fmla="val 50000"/>
                <a:gd name="adj2" fmla="val 25000"/>
              </a:avLst>
            </a:prstGeom>
            <a:solidFill>
              <a:srgbClr val="FF0066"/>
            </a:solidFill>
            <a:ln w="9525">
              <a:noFill/>
            </a:ln>
          </p:spPr>
          <p:txBody>
            <a:bodyPr anchor="ctr">
              <a:spAutoFit/>
            </a:bodyPr>
            <a:lstStyle/>
            <a:p>
              <a:pPr>
                <a:spcBef>
                  <a:spcPct val="50000"/>
                </a:spcBef>
              </a:pPr>
              <a:endParaRPr lang="zh-CN" altLang="en-US" sz="4400" b="0" dirty="0">
                <a:latin typeface="Times New Roman" panose="02020603050405020304" pitchFamily="18" charset="0"/>
                <a:ea typeface="隶书" panose="02010509060101010101" pitchFamily="49" charset="-122"/>
              </a:endParaRPr>
            </a:p>
          </p:txBody>
        </p:sp>
      </p:grpSp>
      <p:sp>
        <p:nvSpPr>
          <p:cNvPr id="26646" name="AutoShape 28"/>
          <p:cNvSpPr/>
          <p:nvPr/>
        </p:nvSpPr>
        <p:spPr>
          <a:xfrm>
            <a:off x="5671185" y="3596005"/>
            <a:ext cx="2712720" cy="1280795"/>
          </a:xfrm>
          <a:prstGeom prst="wedgeEllipseCallout">
            <a:avLst>
              <a:gd name="adj1" fmla="val -40764"/>
              <a:gd name="adj2" fmla="val -116843"/>
            </a:avLst>
          </a:prstGeom>
          <a:solidFill>
            <a:srgbClr val="6666FF"/>
          </a:solidFill>
          <a:ln w="9525" cap="flat" cmpd="sng">
            <a:solidFill>
              <a:srgbClr val="0000FF"/>
            </a:solidFill>
            <a:prstDash val="solid"/>
            <a:miter/>
            <a:headEnd type="none" w="med" len="med"/>
            <a:tailEnd type="none" w="med" len="med"/>
          </a:ln>
        </p:spPr>
        <p:txBody>
          <a:bodyPr anchor="t"/>
          <a:lstStyle/>
          <a:p>
            <a:pPr algn="ctr">
              <a:spcBef>
                <a:spcPct val="50000"/>
              </a:spcBef>
            </a:pPr>
            <a:r>
              <a:rPr lang="zh-CN" altLang="en-US" sz="4400" b="0" dirty="0">
                <a:latin typeface="Times New Roman" panose="02020603050405020304" pitchFamily="18" charset="0"/>
                <a:ea typeface="隶书" panose="02010509060101010101" pitchFamily="49" charset="-122"/>
              </a:rPr>
              <a:t>流速慢压强</a:t>
            </a:r>
            <a:endParaRPr lang="zh-CN" altLang="en-US" sz="4400" b="0" dirty="0">
              <a:solidFill>
                <a:srgbClr val="FF0066"/>
              </a:solidFill>
              <a:latin typeface="Times New Roman" panose="02020603050405020304" pitchFamily="18" charset="0"/>
              <a:ea typeface="隶书" panose="02010509060101010101" pitchFamily="49" charset="-122"/>
            </a:endParaRPr>
          </a:p>
        </p:txBody>
      </p:sp>
      <p:sp>
        <p:nvSpPr>
          <p:cNvPr id="4" name="Text Box 24"/>
          <p:cNvSpPr txBox="1"/>
          <p:nvPr/>
        </p:nvSpPr>
        <p:spPr>
          <a:xfrm>
            <a:off x="1449070" y="5035550"/>
            <a:ext cx="5616575" cy="1676400"/>
          </a:xfrm>
          <a:prstGeom prst="rect">
            <a:avLst/>
          </a:prstGeom>
          <a:noFill/>
          <a:ln w="9525">
            <a:noFill/>
          </a:ln>
        </p:spPr>
        <p:txBody>
          <a:bodyPr wrap="none" anchor="t">
            <a:spAutoFit/>
          </a:bodyPr>
          <a:lstStyle/>
          <a:p>
            <a:pPr>
              <a:spcBef>
                <a:spcPct val="50000"/>
              </a:spcBef>
            </a:pPr>
            <a:r>
              <a:rPr lang="zh-CN" altLang="en-US" sz="3200" dirty="0">
                <a:latin typeface="Arial" panose="020B0604020202020204" pitchFamily="34" charset="0"/>
                <a:ea typeface="宋体" panose="02010600030101010101" pitchFamily="2" charset="-122"/>
              </a:rPr>
              <a:t>液体在</a:t>
            </a:r>
            <a:r>
              <a:rPr lang="zh-CN" altLang="en-US" sz="3200" dirty="0">
                <a:solidFill>
                  <a:srgbClr val="00FF00"/>
                </a:solidFill>
                <a:latin typeface="Arial" panose="020B0604020202020204" pitchFamily="34" charset="0"/>
                <a:ea typeface="宋体" panose="02010600030101010101" pitchFamily="2" charset="-122"/>
              </a:rPr>
              <a:t>流速大</a:t>
            </a:r>
            <a:r>
              <a:rPr lang="zh-CN" altLang="en-US" sz="3200" dirty="0">
                <a:latin typeface="Arial" panose="020B0604020202020204" pitchFamily="34" charset="0"/>
                <a:ea typeface="宋体" panose="02010600030101010101" pitchFamily="2" charset="-122"/>
              </a:rPr>
              <a:t>的 地方</a:t>
            </a:r>
            <a:r>
              <a:rPr lang="zh-CN" altLang="en-US" sz="3200" dirty="0">
                <a:solidFill>
                  <a:srgbClr val="00FF00"/>
                </a:solidFill>
                <a:latin typeface="Arial" panose="020B0604020202020204" pitchFamily="34" charset="0"/>
                <a:ea typeface="宋体" panose="02010600030101010101" pitchFamily="2" charset="-122"/>
              </a:rPr>
              <a:t>压强小</a:t>
            </a:r>
            <a:r>
              <a:rPr lang="zh-CN" altLang="en-US" sz="3200" dirty="0">
                <a:latin typeface="Arial" panose="020B0604020202020204" pitchFamily="34" charset="0"/>
                <a:ea typeface="宋体" panose="02010600030101010101" pitchFamily="2" charset="-122"/>
              </a:rPr>
              <a:t>，</a:t>
            </a:r>
          </a:p>
          <a:p>
            <a:pPr>
              <a:spcBef>
                <a:spcPct val="50000"/>
              </a:spcBef>
            </a:pPr>
            <a:r>
              <a:rPr lang="zh-CN" altLang="en-US" sz="3200" dirty="0">
                <a:solidFill>
                  <a:srgbClr val="FF0066"/>
                </a:solidFill>
                <a:latin typeface="Arial" panose="020B0604020202020204" pitchFamily="34" charset="0"/>
                <a:ea typeface="宋体" panose="02010600030101010101" pitchFamily="2" charset="-122"/>
              </a:rPr>
              <a:t>           流速小</a:t>
            </a:r>
            <a:r>
              <a:rPr lang="zh-CN" altLang="en-US" sz="3200" dirty="0">
                <a:latin typeface="Arial" panose="020B0604020202020204" pitchFamily="34" charset="0"/>
                <a:ea typeface="宋体" panose="02010600030101010101" pitchFamily="2" charset="-122"/>
              </a:rPr>
              <a:t>的 地方</a:t>
            </a:r>
            <a:r>
              <a:rPr lang="zh-CN" altLang="en-US" sz="3200" dirty="0">
                <a:solidFill>
                  <a:srgbClr val="FF0066"/>
                </a:solidFill>
                <a:latin typeface="Arial" panose="020B0604020202020204" pitchFamily="34" charset="0"/>
                <a:ea typeface="宋体" panose="02010600030101010101" pitchFamily="2" charset="-122"/>
              </a:rPr>
              <a:t>压强大</a:t>
            </a:r>
            <a:r>
              <a:rPr lang="zh-CN" altLang="en-US" sz="3200" dirty="0">
                <a:latin typeface="Arial" panose="020B0604020202020204" pitchFamily="34" charset="0"/>
                <a:ea typeface="宋体" panose="02010600030101010101" pitchFamily="2" charset="-122"/>
              </a:rPr>
              <a:t>。</a:t>
            </a:r>
          </a:p>
          <a:p>
            <a:endParaRPr lang="zh-CN" altLang="en-US" sz="2400" u="sng" dirty="0">
              <a:latin typeface="Arial" panose="020B0604020202020204" pitchFamily="34" charset="0"/>
              <a:ea typeface="宋体" panose="02010600030101010101" pitchFamily="2" charset="-122"/>
            </a:endParaRPr>
          </a:p>
        </p:txBody>
      </p:sp>
      <p:sp>
        <p:nvSpPr>
          <p:cNvPr id="5" name="Text Box 25"/>
          <p:cNvSpPr txBox="1"/>
          <p:nvPr/>
        </p:nvSpPr>
        <p:spPr>
          <a:xfrm>
            <a:off x="3886200" y="4267200"/>
            <a:ext cx="741680" cy="768350"/>
          </a:xfrm>
          <a:prstGeom prst="rect">
            <a:avLst/>
          </a:prstGeom>
          <a:noFill/>
          <a:ln w="9525">
            <a:noFill/>
          </a:ln>
        </p:spPr>
        <p:txBody>
          <a:bodyPr wrap="none" anchor="t">
            <a:spAutoFit/>
          </a:bodyPr>
          <a:lstStyle/>
          <a:p>
            <a:r>
              <a:rPr lang="zh-CN" altLang="en-US" sz="4400" dirty="0">
                <a:solidFill>
                  <a:srgbClr val="00FF00"/>
                </a:solidFill>
                <a:latin typeface="Arial" panose="020B0604020202020204" pitchFamily="34" charset="0"/>
                <a:ea typeface="宋体" panose="02010600030101010101" pitchFamily="2" charset="-122"/>
              </a:rPr>
              <a:t>小</a:t>
            </a:r>
          </a:p>
        </p:txBody>
      </p:sp>
      <p:sp>
        <p:nvSpPr>
          <p:cNvPr id="6" name="Text Box 26"/>
          <p:cNvSpPr txBox="1"/>
          <p:nvPr/>
        </p:nvSpPr>
        <p:spPr>
          <a:xfrm>
            <a:off x="7467600" y="4495800"/>
            <a:ext cx="742950" cy="762000"/>
          </a:xfrm>
          <a:prstGeom prst="rect">
            <a:avLst/>
          </a:prstGeom>
          <a:noFill/>
          <a:ln w="9525">
            <a:noFill/>
          </a:ln>
        </p:spPr>
        <p:txBody>
          <a:bodyPr wrap="none" anchor="t">
            <a:spAutoFit/>
          </a:bodyPr>
          <a:lstStyle/>
          <a:p>
            <a:r>
              <a:rPr lang="zh-CN" altLang="en-US" sz="4400" dirty="0">
                <a:solidFill>
                  <a:srgbClr val="FF0066"/>
                </a:solidFill>
                <a:latin typeface="Arial" panose="020B0604020202020204" pitchFamily="34" charset="0"/>
                <a:ea typeface="宋体" panose="02010600030101010101" pitchFamily="2" charset="-122"/>
              </a:rPr>
              <a:t>大</a:t>
            </a:r>
          </a:p>
        </p:txBody>
      </p:sp>
      <p:sp>
        <p:nvSpPr>
          <p:cNvPr id="8" name="矩形 7"/>
          <p:cNvSpPr/>
          <p:nvPr/>
        </p:nvSpPr>
        <p:spPr>
          <a:xfrm flipV="1">
            <a:off x="0" y="563563"/>
            <a:ext cx="9144000" cy="3651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48" name="TextBox 27"/>
          <p:cNvSpPr txBox="1"/>
          <p:nvPr/>
        </p:nvSpPr>
        <p:spPr>
          <a:xfrm>
            <a:off x="96838" y="65088"/>
            <a:ext cx="4633912" cy="398780"/>
          </a:xfrm>
          <a:prstGeom prst="rect">
            <a:avLst/>
          </a:prstGeom>
          <a:noFill/>
          <a:ln w="9525">
            <a:noFill/>
          </a:ln>
        </p:spPr>
        <p:txBody>
          <a:bodyPr>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sym typeface="+mn-ea"/>
              </a:rPr>
              <a:t>流体压强与流速的关系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149" name="文本框 5"/>
          <p:cNvSpPr txBox="1"/>
          <p:nvPr/>
        </p:nvSpPr>
        <p:spPr>
          <a:xfrm>
            <a:off x="5586730" y="104775"/>
            <a:ext cx="3449320" cy="306705"/>
          </a:xfrm>
          <a:prstGeom prst="rect">
            <a:avLst/>
          </a:prstGeom>
          <a:noFill/>
          <a:ln w="9525">
            <a:noFill/>
          </a:ln>
        </p:spPr>
        <p:txBody>
          <a:bodyPr wrap="square">
            <a:spAutoFit/>
          </a:bodyPr>
          <a:lstStyle/>
          <a:p>
            <a:r>
              <a:rPr lang="zh-CN" altLang="en-US" sz="1400">
                <a:solidFill>
                  <a:schemeClr val="bg1"/>
                </a:solidFill>
                <a:latin typeface="微软雅黑" panose="020B0503020204020204" pitchFamily="34" charset="-122"/>
                <a:ea typeface="微软雅黑" panose="020B0503020204020204" pitchFamily="34" charset="-122"/>
              </a:rPr>
              <a:t>沪科版八年级全一册</a:t>
            </a:r>
            <a:r>
              <a:rPr lang="zh-CN" altLang="en-US" sz="1400" dirty="0">
                <a:solidFill>
                  <a:schemeClr val="bg1"/>
                </a:solidFill>
                <a:latin typeface="微软雅黑" panose="020B0503020204020204" pitchFamily="34" charset="-122"/>
                <a:ea typeface="微软雅黑" panose="020B0503020204020204" pitchFamily="34" charset="-122"/>
              </a:rPr>
              <a:t>第八章</a:t>
            </a:r>
            <a:r>
              <a:rPr lang="zh-CN" altLang="en-US" sz="1400">
                <a:solidFill>
                  <a:schemeClr val="bg1"/>
                </a:solidFill>
                <a:latin typeface="微软雅黑" panose="020B0503020204020204" pitchFamily="34" charset="-122"/>
                <a:ea typeface="微软雅黑" panose="020B0503020204020204" pitchFamily="34" charset="-122"/>
              </a:rPr>
              <a:t>第四课</a:t>
            </a:r>
            <a:r>
              <a:rPr lang="zh-CN" altLang="en-US" sz="1400" dirty="0">
                <a:solidFill>
                  <a:schemeClr val="bg1"/>
                </a:solidFill>
                <a:latin typeface="微软雅黑" panose="020B0503020204020204" pitchFamily="34" charset="-122"/>
                <a:ea typeface="微软雅黑" panose="020B0503020204020204" pitchFamily="34" charset="-122"/>
              </a:rPr>
              <a:t> </a:t>
            </a:r>
          </a:p>
        </p:txBody>
      </p:sp>
      <p:sp>
        <p:nvSpPr>
          <p:cNvPr id="9" name="矩形 1"/>
          <p:cNvSpPr/>
          <p:nvPr/>
        </p:nvSpPr>
        <p:spPr>
          <a:xfrm>
            <a:off x="0" y="6321425"/>
            <a:ext cx="9144000" cy="5635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7" name="矩形 6"/>
          <p:cNvSpPr/>
          <p:nvPr/>
        </p:nvSpPr>
        <p:spPr>
          <a:xfrm>
            <a:off x="0" y="0"/>
            <a:ext cx="9144000" cy="5191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0.000070 0.227223 L -0.000070 0.477223 " pathEditMode="relative" rAng="0" ptsTypes="">
                                      <p:cBhvr>
                                        <p:cTn id="6" dur="2000" fill="hold"/>
                                        <p:tgtEl>
                                          <p:spTgt spid="26634"/>
                                        </p:tgtEl>
                                        <p:attrNameLst>
                                          <p:attrName>ppt_x</p:attrName>
                                          <p:attrName>ppt_y</p:attrName>
                                        </p:attrNameLst>
                                      </p:cBhvr>
                                      <p:rCtr x="0" y="125"/>
                                    </p:animMotion>
                                  </p:childTnLst>
                                </p:cTn>
                              </p:par>
                            </p:childTnLst>
                          </p:cTn>
                        </p:par>
                      </p:childTnLst>
                    </p:cTn>
                  </p:par>
                  <p:par>
                    <p:cTn id="7" fill="hold">
                      <p:stCondLst>
                        <p:cond delay="indefinite"/>
                      </p:stCondLst>
                      <p:childTnLst>
                        <p:par>
                          <p:cTn id="8" fill="hold">
                            <p:stCondLst>
                              <p:cond delay="0"/>
                            </p:stCondLst>
                            <p:childTnLst>
                              <p:par>
                                <p:cTn id="9" presetID="20"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edge">
                                      <p:cBhvr>
                                        <p:cTn id="11" dur="20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8" presetClass="entr" presetSubtype="16"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diamond(in)">
                                      <p:cBhvr>
                                        <p:cTn id="16" dur="20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4" presetClass="entr" presetSubtype="16" fill="hold" grpId="0" nodeType="clickEffect">
                                  <p:stCondLst>
                                    <p:cond delay="0"/>
                                  </p:stCondLst>
                                  <p:childTnLst>
                                    <p:set>
                                      <p:cBhvr>
                                        <p:cTn id="20" dur="1" fill="hold">
                                          <p:stCondLst>
                                            <p:cond delay="0"/>
                                          </p:stCondLst>
                                        </p:cTn>
                                        <p:tgtEl>
                                          <p:spTgt spid="26640"/>
                                        </p:tgtEl>
                                        <p:attrNameLst>
                                          <p:attrName>style.visibility</p:attrName>
                                        </p:attrNameLst>
                                      </p:cBhvr>
                                      <p:to>
                                        <p:strVal val="visible"/>
                                      </p:to>
                                    </p:set>
                                    <p:animEffect transition="in" filter="box(in)">
                                      <p:cBhvr>
                                        <p:cTn id="21" dur="2000"/>
                                        <p:tgtEl>
                                          <p:spTgt spid="26640"/>
                                        </p:tgtEl>
                                      </p:cBhvr>
                                    </p:animEffect>
                                  </p:childTnLst>
                                </p:cTn>
                              </p:par>
                            </p:childTnLst>
                          </p:cTn>
                        </p:par>
                      </p:childTnLst>
                    </p:cTn>
                  </p:par>
                  <p:par>
                    <p:cTn id="22" fill="hold">
                      <p:stCondLst>
                        <p:cond delay="indefinite"/>
                      </p:stCondLst>
                      <p:childTnLst>
                        <p:par>
                          <p:cTn id="23" fill="hold">
                            <p:stCondLst>
                              <p:cond delay="0"/>
                            </p:stCondLst>
                            <p:childTnLst>
                              <p:par>
                                <p:cTn id="24" presetID="20" presetClass="entr" presetSubtype="0" fill="hold" grpId="0" nodeType="clickEffect">
                                  <p:stCondLst>
                                    <p:cond delay="0"/>
                                  </p:stCondLst>
                                  <p:childTnLst>
                                    <p:set>
                                      <p:cBhvr>
                                        <p:cTn id="25" dur="1" fill="hold">
                                          <p:stCondLst>
                                            <p:cond delay="0"/>
                                          </p:stCondLst>
                                        </p:cTn>
                                        <p:tgtEl>
                                          <p:spTgt spid="26646"/>
                                        </p:tgtEl>
                                        <p:attrNameLst>
                                          <p:attrName>style.visibility</p:attrName>
                                        </p:attrNameLst>
                                      </p:cBhvr>
                                      <p:to>
                                        <p:strVal val="visible"/>
                                      </p:to>
                                    </p:set>
                                    <p:animEffect transition="in" filter="wedge">
                                      <p:cBhvr>
                                        <p:cTn id="26" dur="2000"/>
                                        <p:tgtEl>
                                          <p:spTgt spid="26646"/>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8" presetClass="entr" presetSubtype="16" fill="hold" grpId="0" nodeType="click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diamond(in)">
                                      <p:cBhvr>
                                        <p:cTn id="4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4" grpId="0" bldLvl="0" animBg="1"/>
      <p:bldP spid="26640" grpId="0" animBg="1"/>
      <p:bldP spid="26646" grpId="0" animBg="1"/>
      <p:bldP spid="4" grpId="0"/>
      <p:bldP spid="5" grpId="0" bldLvl="0"/>
      <p:bldP spid="6" grpId="0" bldLvl="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p:cNvPicPr>
          <p:nvPr/>
        </p:nvPicPr>
        <p:blipFill>
          <a:blip r:embed="rId2" cstate="print"/>
          <a:stretch>
            <a:fillRect/>
          </a:stretch>
        </p:blipFill>
        <p:spPr>
          <a:xfrm>
            <a:off x="0" y="1009015"/>
            <a:ext cx="9157335" cy="5069205"/>
          </a:xfrm>
          <a:prstGeom prst="rect">
            <a:avLst/>
          </a:prstGeom>
          <a:noFill/>
          <a:ln w="9525">
            <a:noFill/>
          </a:ln>
        </p:spPr>
      </p:pic>
      <p:grpSp>
        <p:nvGrpSpPr>
          <p:cNvPr id="27651" name="Group 3"/>
          <p:cNvGrpSpPr/>
          <p:nvPr/>
        </p:nvGrpSpPr>
        <p:grpSpPr>
          <a:xfrm>
            <a:off x="1447800" y="2667000"/>
            <a:ext cx="1828800" cy="2305050"/>
            <a:chOff x="0" y="0"/>
            <a:chExt cx="1152" cy="1452"/>
          </a:xfrm>
        </p:grpSpPr>
        <p:sp>
          <p:nvSpPr>
            <p:cNvPr id="2" name="未知"/>
            <p:cNvSpPr/>
            <p:nvPr/>
          </p:nvSpPr>
          <p:spPr>
            <a:xfrm>
              <a:off x="0" y="0"/>
              <a:ext cx="1152" cy="504"/>
            </a:xfrm>
            <a:custGeom>
              <a:avLst/>
              <a:gdLst/>
              <a:ahLst/>
              <a:cxnLst>
                <a:cxn ang="0">
                  <a:pos x="9" y="117"/>
                </a:cxn>
                <a:cxn ang="0">
                  <a:pos x="0" y="405"/>
                </a:cxn>
                <a:cxn ang="0">
                  <a:pos x="180" y="477"/>
                </a:cxn>
                <a:cxn ang="0">
                  <a:pos x="405" y="504"/>
                </a:cxn>
                <a:cxn ang="0">
                  <a:pos x="666" y="486"/>
                </a:cxn>
                <a:cxn ang="0">
                  <a:pos x="819" y="441"/>
                </a:cxn>
                <a:cxn ang="0">
                  <a:pos x="990" y="360"/>
                </a:cxn>
                <a:cxn ang="0">
                  <a:pos x="1152" y="243"/>
                </a:cxn>
                <a:cxn ang="0">
                  <a:pos x="1008" y="144"/>
                </a:cxn>
                <a:cxn ang="0">
                  <a:pos x="864" y="81"/>
                </a:cxn>
                <a:cxn ang="0">
                  <a:pos x="720" y="27"/>
                </a:cxn>
                <a:cxn ang="0">
                  <a:pos x="567" y="9"/>
                </a:cxn>
                <a:cxn ang="0">
                  <a:pos x="414" y="0"/>
                </a:cxn>
                <a:cxn ang="0">
                  <a:pos x="189" y="18"/>
                </a:cxn>
                <a:cxn ang="0">
                  <a:pos x="18" y="81"/>
                </a:cxn>
                <a:cxn ang="0">
                  <a:pos x="9" y="117"/>
                </a:cxn>
              </a:cxnLst>
              <a:rect l="0" t="0" r="0" b="0"/>
              <a:pathLst>
                <a:path w="1152" h="504">
                  <a:moveTo>
                    <a:pt x="9" y="117"/>
                  </a:moveTo>
                  <a:cubicBezTo>
                    <a:pt x="9" y="228"/>
                    <a:pt x="0" y="294"/>
                    <a:pt x="0" y="405"/>
                  </a:cubicBezTo>
                  <a:lnTo>
                    <a:pt x="180" y="477"/>
                  </a:lnTo>
                  <a:lnTo>
                    <a:pt x="405" y="504"/>
                  </a:lnTo>
                  <a:lnTo>
                    <a:pt x="666" y="486"/>
                  </a:lnTo>
                  <a:lnTo>
                    <a:pt x="819" y="441"/>
                  </a:lnTo>
                  <a:lnTo>
                    <a:pt x="990" y="360"/>
                  </a:lnTo>
                  <a:lnTo>
                    <a:pt x="1152" y="243"/>
                  </a:lnTo>
                  <a:lnTo>
                    <a:pt x="1008" y="144"/>
                  </a:lnTo>
                  <a:lnTo>
                    <a:pt x="864" y="81"/>
                  </a:lnTo>
                  <a:lnTo>
                    <a:pt x="720" y="27"/>
                  </a:lnTo>
                  <a:lnTo>
                    <a:pt x="567" y="9"/>
                  </a:lnTo>
                  <a:lnTo>
                    <a:pt x="414" y="0"/>
                  </a:lnTo>
                  <a:lnTo>
                    <a:pt x="189" y="18"/>
                  </a:lnTo>
                  <a:lnTo>
                    <a:pt x="18" y="81"/>
                  </a:lnTo>
                  <a:cubicBezTo>
                    <a:pt x="18" y="81"/>
                    <a:pt x="9" y="117"/>
                    <a:pt x="9" y="117"/>
                  </a:cubicBezTo>
                  <a:close/>
                </a:path>
              </a:pathLst>
            </a:custGeom>
            <a:solidFill>
              <a:schemeClr val="hlink"/>
            </a:solidFill>
            <a:ln w="28575" cap="flat" cmpd="sng">
              <a:solidFill>
                <a:schemeClr val="tx1"/>
              </a:solidFill>
              <a:prstDash val="solid"/>
              <a:round/>
              <a:headEnd type="none" w="med" len="med"/>
              <a:tailEnd type="none" w="med" len="med"/>
            </a:ln>
          </p:spPr>
          <p:txBody>
            <a:bodyPr/>
            <a:lstStyle/>
            <a:p>
              <a:endParaRPr lang="zh-CN" altLang="en-US"/>
            </a:p>
          </p:txBody>
        </p:sp>
        <p:sp>
          <p:nvSpPr>
            <p:cNvPr id="27652" name="未知"/>
            <p:cNvSpPr/>
            <p:nvPr/>
          </p:nvSpPr>
          <p:spPr>
            <a:xfrm>
              <a:off x="0" y="948"/>
              <a:ext cx="1152" cy="504"/>
            </a:xfrm>
            <a:custGeom>
              <a:avLst/>
              <a:gdLst/>
              <a:ahLst/>
              <a:cxnLst>
                <a:cxn ang="0">
                  <a:pos x="9" y="117"/>
                </a:cxn>
                <a:cxn ang="0">
                  <a:pos x="0" y="405"/>
                </a:cxn>
                <a:cxn ang="0">
                  <a:pos x="180" y="477"/>
                </a:cxn>
                <a:cxn ang="0">
                  <a:pos x="405" y="504"/>
                </a:cxn>
                <a:cxn ang="0">
                  <a:pos x="666" y="486"/>
                </a:cxn>
                <a:cxn ang="0">
                  <a:pos x="819" y="441"/>
                </a:cxn>
                <a:cxn ang="0">
                  <a:pos x="990" y="360"/>
                </a:cxn>
                <a:cxn ang="0">
                  <a:pos x="1152" y="243"/>
                </a:cxn>
                <a:cxn ang="0">
                  <a:pos x="1008" y="144"/>
                </a:cxn>
                <a:cxn ang="0">
                  <a:pos x="864" y="81"/>
                </a:cxn>
                <a:cxn ang="0">
                  <a:pos x="720" y="27"/>
                </a:cxn>
                <a:cxn ang="0">
                  <a:pos x="567" y="9"/>
                </a:cxn>
                <a:cxn ang="0">
                  <a:pos x="414" y="0"/>
                </a:cxn>
                <a:cxn ang="0">
                  <a:pos x="189" y="18"/>
                </a:cxn>
                <a:cxn ang="0">
                  <a:pos x="18" y="81"/>
                </a:cxn>
                <a:cxn ang="0">
                  <a:pos x="9" y="117"/>
                </a:cxn>
              </a:cxnLst>
              <a:rect l="0" t="0" r="0" b="0"/>
              <a:pathLst>
                <a:path w="1152" h="504">
                  <a:moveTo>
                    <a:pt x="9" y="117"/>
                  </a:moveTo>
                  <a:cubicBezTo>
                    <a:pt x="9" y="228"/>
                    <a:pt x="0" y="294"/>
                    <a:pt x="0" y="405"/>
                  </a:cubicBezTo>
                  <a:lnTo>
                    <a:pt x="180" y="477"/>
                  </a:lnTo>
                  <a:lnTo>
                    <a:pt x="405" y="504"/>
                  </a:lnTo>
                  <a:lnTo>
                    <a:pt x="666" y="486"/>
                  </a:lnTo>
                  <a:lnTo>
                    <a:pt x="819" y="441"/>
                  </a:lnTo>
                  <a:lnTo>
                    <a:pt x="990" y="360"/>
                  </a:lnTo>
                  <a:lnTo>
                    <a:pt x="1152" y="243"/>
                  </a:lnTo>
                  <a:lnTo>
                    <a:pt x="1008" y="144"/>
                  </a:lnTo>
                  <a:lnTo>
                    <a:pt x="864" y="81"/>
                  </a:lnTo>
                  <a:lnTo>
                    <a:pt x="720" y="27"/>
                  </a:lnTo>
                  <a:lnTo>
                    <a:pt x="567" y="9"/>
                  </a:lnTo>
                  <a:lnTo>
                    <a:pt x="414" y="0"/>
                  </a:lnTo>
                  <a:lnTo>
                    <a:pt x="189" y="18"/>
                  </a:lnTo>
                  <a:lnTo>
                    <a:pt x="18" y="81"/>
                  </a:lnTo>
                  <a:cubicBezTo>
                    <a:pt x="18" y="81"/>
                    <a:pt x="9" y="117"/>
                    <a:pt x="9" y="117"/>
                  </a:cubicBezTo>
                  <a:close/>
                </a:path>
              </a:pathLst>
            </a:custGeom>
            <a:solidFill>
              <a:schemeClr val="hlink"/>
            </a:solidFill>
            <a:ln w="28575" cap="flat" cmpd="sng">
              <a:solidFill>
                <a:schemeClr val="tx1"/>
              </a:solidFill>
              <a:prstDash val="solid"/>
              <a:round/>
              <a:headEnd type="none" w="med" len="med"/>
              <a:tailEnd type="none" w="med" len="med"/>
            </a:ln>
          </p:spPr>
          <p:txBody>
            <a:bodyPr/>
            <a:lstStyle/>
            <a:p>
              <a:endParaRPr lang="zh-CN" altLang="en-US"/>
            </a:p>
          </p:txBody>
        </p:sp>
      </p:grpSp>
      <p:grpSp>
        <p:nvGrpSpPr>
          <p:cNvPr id="27654" name="Group 6"/>
          <p:cNvGrpSpPr/>
          <p:nvPr/>
        </p:nvGrpSpPr>
        <p:grpSpPr>
          <a:xfrm>
            <a:off x="304800" y="2438400"/>
            <a:ext cx="4908550" cy="2690813"/>
            <a:chOff x="0" y="0"/>
            <a:chExt cx="3092" cy="1695"/>
          </a:xfrm>
        </p:grpSpPr>
        <p:sp>
          <p:nvSpPr>
            <p:cNvPr id="3" name="未知"/>
            <p:cNvSpPr/>
            <p:nvPr/>
          </p:nvSpPr>
          <p:spPr>
            <a:xfrm>
              <a:off x="98" y="189"/>
              <a:ext cx="2943" cy="485"/>
            </a:xfrm>
            <a:custGeom>
              <a:avLst/>
              <a:gdLst/>
              <a:ahLst/>
              <a:cxnLst>
                <a:cxn ang="0">
                  <a:pos x="0" y="387"/>
                </a:cxn>
                <a:cxn ang="0">
                  <a:pos x="117" y="414"/>
                </a:cxn>
                <a:cxn ang="0">
                  <a:pos x="477" y="450"/>
                </a:cxn>
                <a:cxn ang="0">
                  <a:pos x="933" y="483"/>
                </a:cxn>
                <a:cxn ang="0">
                  <a:pos x="1377" y="441"/>
                </a:cxn>
                <a:cxn ang="0">
                  <a:pos x="1656" y="297"/>
                </a:cxn>
                <a:cxn ang="0">
                  <a:pos x="1998" y="135"/>
                </a:cxn>
                <a:cxn ang="0">
                  <a:pos x="2520" y="45"/>
                </a:cxn>
                <a:cxn ang="0">
                  <a:pos x="2943" y="0"/>
                </a:cxn>
              </a:cxnLst>
              <a:rect l="0" t="0" r="0" b="0"/>
              <a:pathLst>
                <a:path w="2943" h="485">
                  <a:moveTo>
                    <a:pt x="0" y="387"/>
                  </a:moveTo>
                  <a:cubicBezTo>
                    <a:pt x="19" y="391"/>
                    <a:pt x="38" y="404"/>
                    <a:pt x="117" y="414"/>
                  </a:cubicBezTo>
                  <a:cubicBezTo>
                    <a:pt x="196" y="424"/>
                    <a:pt x="341" y="439"/>
                    <a:pt x="477" y="450"/>
                  </a:cubicBezTo>
                  <a:cubicBezTo>
                    <a:pt x="613" y="461"/>
                    <a:pt x="783" y="485"/>
                    <a:pt x="933" y="483"/>
                  </a:cubicBezTo>
                  <a:cubicBezTo>
                    <a:pt x="1083" y="481"/>
                    <a:pt x="1257" y="472"/>
                    <a:pt x="1377" y="441"/>
                  </a:cubicBezTo>
                  <a:cubicBezTo>
                    <a:pt x="1497" y="410"/>
                    <a:pt x="1553" y="348"/>
                    <a:pt x="1656" y="297"/>
                  </a:cubicBezTo>
                  <a:cubicBezTo>
                    <a:pt x="1759" y="246"/>
                    <a:pt x="1854" y="177"/>
                    <a:pt x="1998" y="135"/>
                  </a:cubicBezTo>
                  <a:cubicBezTo>
                    <a:pt x="2142" y="93"/>
                    <a:pt x="2363" y="67"/>
                    <a:pt x="2520" y="45"/>
                  </a:cubicBezTo>
                  <a:cubicBezTo>
                    <a:pt x="2677" y="23"/>
                    <a:pt x="2855" y="9"/>
                    <a:pt x="2943" y="0"/>
                  </a:cubicBezTo>
                </a:path>
              </a:pathLst>
            </a:custGeom>
            <a:noFill/>
            <a:ln w="28575" cap="flat" cmpd="sng">
              <a:solidFill>
                <a:schemeClr val="tx1"/>
              </a:solidFill>
              <a:prstDash val="dash"/>
              <a:round/>
              <a:headEnd type="triangle" w="med" len="med"/>
              <a:tailEnd type="none" w="med" len="med"/>
            </a:ln>
          </p:spPr>
          <p:txBody>
            <a:bodyPr/>
            <a:lstStyle/>
            <a:p>
              <a:endParaRPr lang="zh-CN" altLang="en-US"/>
            </a:p>
          </p:txBody>
        </p:sp>
        <p:sp>
          <p:nvSpPr>
            <p:cNvPr id="27655" name="未知"/>
            <p:cNvSpPr/>
            <p:nvPr/>
          </p:nvSpPr>
          <p:spPr>
            <a:xfrm>
              <a:off x="71" y="495"/>
              <a:ext cx="2979" cy="247"/>
            </a:xfrm>
            <a:custGeom>
              <a:avLst/>
              <a:gdLst/>
              <a:ahLst/>
              <a:cxnLst>
                <a:cxn ang="0">
                  <a:pos x="0" y="207"/>
                </a:cxn>
                <a:cxn ang="0">
                  <a:pos x="384" y="225"/>
                </a:cxn>
                <a:cxn ang="0">
                  <a:pos x="864" y="243"/>
                </a:cxn>
                <a:cxn ang="0">
                  <a:pos x="1287" y="243"/>
                </a:cxn>
                <a:cxn ang="0">
                  <a:pos x="1647" y="216"/>
                </a:cxn>
                <a:cxn ang="0">
                  <a:pos x="2025" y="108"/>
                </a:cxn>
                <a:cxn ang="0">
                  <a:pos x="2421" y="18"/>
                </a:cxn>
                <a:cxn ang="0">
                  <a:pos x="2979" y="0"/>
                </a:cxn>
              </a:cxnLst>
              <a:rect l="0" t="0" r="0" b="0"/>
              <a:pathLst>
                <a:path w="2979" h="247">
                  <a:moveTo>
                    <a:pt x="0" y="207"/>
                  </a:moveTo>
                  <a:cubicBezTo>
                    <a:pt x="64" y="209"/>
                    <a:pt x="240" y="219"/>
                    <a:pt x="384" y="225"/>
                  </a:cubicBezTo>
                  <a:cubicBezTo>
                    <a:pt x="528" y="231"/>
                    <a:pt x="714" y="240"/>
                    <a:pt x="864" y="243"/>
                  </a:cubicBezTo>
                  <a:cubicBezTo>
                    <a:pt x="1014" y="246"/>
                    <a:pt x="1157" y="247"/>
                    <a:pt x="1287" y="243"/>
                  </a:cubicBezTo>
                  <a:cubicBezTo>
                    <a:pt x="1417" y="239"/>
                    <a:pt x="1524" y="239"/>
                    <a:pt x="1647" y="216"/>
                  </a:cubicBezTo>
                  <a:cubicBezTo>
                    <a:pt x="1770" y="193"/>
                    <a:pt x="1896" y="141"/>
                    <a:pt x="2025" y="108"/>
                  </a:cubicBezTo>
                  <a:cubicBezTo>
                    <a:pt x="2154" y="75"/>
                    <a:pt x="2262" y="36"/>
                    <a:pt x="2421" y="18"/>
                  </a:cubicBezTo>
                  <a:cubicBezTo>
                    <a:pt x="2580" y="0"/>
                    <a:pt x="2863" y="4"/>
                    <a:pt x="2979" y="0"/>
                  </a:cubicBezTo>
                </a:path>
              </a:pathLst>
            </a:custGeom>
            <a:noFill/>
            <a:ln w="28575" cap="flat" cmpd="sng">
              <a:solidFill>
                <a:schemeClr val="tx1"/>
              </a:solidFill>
              <a:prstDash val="dash"/>
              <a:round/>
              <a:headEnd type="triangle" w="med" len="med"/>
              <a:tailEnd type="none" w="med" len="med"/>
            </a:ln>
          </p:spPr>
          <p:txBody>
            <a:bodyPr/>
            <a:lstStyle/>
            <a:p>
              <a:endParaRPr lang="zh-CN" altLang="en-US"/>
            </a:p>
          </p:txBody>
        </p:sp>
        <p:sp>
          <p:nvSpPr>
            <p:cNvPr id="27656" name="未知"/>
            <p:cNvSpPr/>
            <p:nvPr/>
          </p:nvSpPr>
          <p:spPr>
            <a:xfrm>
              <a:off x="98" y="756"/>
              <a:ext cx="2925" cy="72"/>
            </a:xfrm>
            <a:custGeom>
              <a:avLst/>
              <a:gdLst/>
              <a:ahLst/>
              <a:cxnLst>
                <a:cxn ang="0">
                  <a:pos x="0" y="72"/>
                </a:cxn>
                <a:cxn ang="0">
                  <a:pos x="453" y="60"/>
                </a:cxn>
                <a:cxn ang="0">
                  <a:pos x="933" y="60"/>
                </a:cxn>
                <a:cxn ang="0">
                  <a:pos x="1365" y="60"/>
                </a:cxn>
                <a:cxn ang="0">
                  <a:pos x="1701" y="60"/>
                </a:cxn>
                <a:cxn ang="0">
                  <a:pos x="2097" y="45"/>
                </a:cxn>
                <a:cxn ang="0">
                  <a:pos x="2466" y="27"/>
                </a:cxn>
                <a:cxn ang="0">
                  <a:pos x="2925" y="0"/>
                </a:cxn>
              </a:cxnLst>
              <a:rect l="0" t="0" r="0" b="0"/>
              <a:pathLst>
                <a:path w="2925" h="72">
                  <a:moveTo>
                    <a:pt x="0" y="72"/>
                  </a:moveTo>
                  <a:cubicBezTo>
                    <a:pt x="75" y="69"/>
                    <a:pt x="298" y="62"/>
                    <a:pt x="453" y="60"/>
                  </a:cubicBezTo>
                  <a:cubicBezTo>
                    <a:pt x="608" y="58"/>
                    <a:pt x="781" y="60"/>
                    <a:pt x="933" y="60"/>
                  </a:cubicBezTo>
                  <a:cubicBezTo>
                    <a:pt x="1085" y="60"/>
                    <a:pt x="1237" y="60"/>
                    <a:pt x="1365" y="60"/>
                  </a:cubicBezTo>
                  <a:cubicBezTo>
                    <a:pt x="1493" y="60"/>
                    <a:pt x="1579" y="62"/>
                    <a:pt x="1701" y="60"/>
                  </a:cubicBezTo>
                  <a:cubicBezTo>
                    <a:pt x="1823" y="58"/>
                    <a:pt x="1970" y="50"/>
                    <a:pt x="2097" y="45"/>
                  </a:cubicBezTo>
                  <a:cubicBezTo>
                    <a:pt x="2224" y="40"/>
                    <a:pt x="2328" y="34"/>
                    <a:pt x="2466" y="27"/>
                  </a:cubicBezTo>
                  <a:cubicBezTo>
                    <a:pt x="2604" y="20"/>
                    <a:pt x="2830" y="6"/>
                    <a:pt x="2925" y="0"/>
                  </a:cubicBezTo>
                </a:path>
              </a:pathLst>
            </a:custGeom>
            <a:noFill/>
            <a:ln w="28575" cap="flat" cmpd="sng">
              <a:solidFill>
                <a:schemeClr val="tx1"/>
              </a:solidFill>
              <a:prstDash val="dash"/>
              <a:round/>
              <a:headEnd type="triangle" w="med" len="med"/>
              <a:tailEnd type="none" w="med" len="med"/>
            </a:ln>
          </p:spPr>
          <p:txBody>
            <a:bodyPr/>
            <a:lstStyle/>
            <a:p>
              <a:endParaRPr lang="zh-CN" altLang="en-US"/>
            </a:p>
          </p:txBody>
        </p:sp>
        <p:sp>
          <p:nvSpPr>
            <p:cNvPr id="27657" name="未知"/>
            <p:cNvSpPr/>
            <p:nvPr/>
          </p:nvSpPr>
          <p:spPr>
            <a:xfrm>
              <a:off x="0" y="900"/>
              <a:ext cx="3050" cy="157"/>
            </a:xfrm>
            <a:custGeom>
              <a:avLst/>
              <a:gdLst/>
              <a:ahLst/>
              <a:cxnLst>
                <a:cxn ang="0">
                  <a:pos x="35" y="45"/>
                </a:cxn>
                <a:cxn ang="0">
                  <a:pos x="62" y="54"/>
                </a:cxn>
                <a:cxn ang="0">
                  <a:pos x="407" y="12"/>
                </a:cxn>
                <a:cxn ang="0">
                  <a:pos x="908" y="0"/>
                </a:cxn>
                <a:cxn ang="0">
                  <a:pos x="1319" y="12"/>
                </a:cxn>
                <a:cxn ang="0">
                  <a:pos x="1655" y="12"/>
                </a:cxn>
                <a:cxn ang="0">
                  <a:pos x="2069" y="81"/>
                </a:cxn>
                <a:cxn ang="0">
                  <a:pos x="2510" y="153"/>
                </a:cxn>
                <a:cxn ang="0">
                  <a:pos x="3050" y="108"/>
                </a:cxn>
              </a:cxnLst>
              <a:rect l="0" t="0" r="0" b="0"/>
              <a:pathLst>
                <a:path w="3050" h="157">
                  <a:moveTo>
                    <a:pt x="35" y="45"/>
                  </a:moveTo>
                  <a:cubicBezTo>
                    <a:pt x="39" y="45"/>
                    <a:pt x="0" y="59"/>
                    <a:pt x="62" y="54"/>
                  </a:cubicBezTo>
                  <a:cubicBezTo>
                    <a:pt x="124" y="49"/>
                    <a:pt x="266" y="21"/>
                    <a:pt x="407" y="12"/>
                  </a:cubicBezTo>
                  <a:cubicBezTo>
                    <a:pt x="548" y="3"/>
                    <a:pt x="756" y="0"/>
                    <a:pt x="908" y="0"/>
                  </a:cubicBezTo>
                  <a:cubicBezTo>
                    <a:pt x="1060" y="0"/>
                    <a:pt x="1195" y="10"/>
                    <a:pt x="1319" y="12"/>
                  </a:cubicBezTo>
                  <a:cubicBezTo>
                    <a:pt x="1443" y="14"/>
                    <a:pt x="1530" y="1"/>
                    <a:pt x="1655" y="12"/>
                  </a:cubicBezTo>
                  <a:cubicBezTo>
                    <a:pt x="1780" y="23"/>
                    <a:pt x="1927" y="58"/>
                    <a:pt x="2069" y="81"/>
                  </a:cubicBezTo>
                  <a:cubicBezTo>
                    <a:pt x="2211" y="104"/>
                    <a:pt x="2347" y="149"/>
                    <a:pt x="2510" y="153"/>
                  </a:cubicBezTo>
                  <a:cubicBezTo>
                    <a:pt x="2673" y="157"/>
                    <a:pt x="2938" y="117"/>
                    <a:pt x="3050" y="108"/>
                  </a:cubicBezTo>
                </a:path>
              </a:pathLst>
            </a:custGeom>
            <a:noFill/>
            <a:ln w="28575" cap="flat" cmpd="sng">
              <a:solidFill>
                <a:schemeClr val="tx1"/>
              </a:solidFill>
              <a:prstDash val="dash"/>
              <a:round/>
              <a:headEnd type="triangle" w="med" len="med"/>
              <a:tailEnd type="none" w="med" len="med"/>
            </a:ln>
          </p:spPr>
          <p:txBody>
            <a:bodyPr/>
            <a:lstStyle/>
            <a:p>
              <a:endParaRPr lang="zh-CN" altLang="en-US"/>
            </a:p>
          </p:txBody>
        </p:sp>
        <p:sp>
          <p:nvSpPr>
            <p:cNvPr id="27658" name="未知"/>
            <p:cNvSpPr/>
            <p:nvPr/>
          </p:nvSpPr>
          <p:spPr>
            <a:xfrm>
              <a:off x="71" y="978"/>
              <a:ext cx="2988" cy="357"/>
            </a:xfrm>
            <a:custGeom>
              <a:avLst/>
              <a:gdLst/>
              <a:ahLst/>
              <a:cxnLst>
                <a:cxn ang="0">
                  <a:pos x="0" y="138"/>
                </a:cxn>
                <a:cxn ang="0">
                  <a:pos x="396" y="39"/>
                </a:cxn>
                <a:cxn ang="0">
                  <a:pos x="846" y="3"/>
                </a:cxn>
                <a:cxn ang="0">
                  <a:pos x="1296" y="21"/>
                </a:cxn>
                <a:cxn ang="0">
                  <a:pos x="1602" y="75"/>
                </a:cxn>
                <a:cxn ang="0">
                  <a:pos x="2052" y="273"/>
                </a:cxn>
                <a:cxn ang="0">
                  <a:pos x="2520" y="345"/>
                </a:cxn>
                <a:cxn ang="0">
                  <a:pos x="2988" y="345"/>
                </a:cxn>
              </a:cxnLst>
              <a:rect l="0" t="0" r="0" b="0"/>
              <a:pathLst>
                <a:path w="2988" h="357">
                  <a:moveTo>
                    <a:pt x="0" y="138"/>
                  </a:moveTo>
                  <a:cubicBezTo>
                    <a:pt x="66" y="122"/>
                    <a:pt x="255" y="61"/>
                    <a:pt x="396" y="39"/>
                  </a:cubicBezTo>
                  <a:cubicBezTo>
                    <a:pt x="537" y="17"/>
                    <a:pt x="696" y="6"/>
                    <a:pt x="846" y="3"/>
                  </a:cubicBezTo>
                  <a:cubicBezTo>
                    <a:pt x="996" y="0"/>
                    <a:pt x="1170" y="9"/>
                    <a:pt x="1296" y="21"/>
                  </a:cubicBezTo>
                  <a:cubicBezTo>
                    <a:pt x="1422" y="33"/>
                    <a:pt x="1476" y="33"/>
                    <a:pt x="1602" y="75"/>
                  </a:cubicBezTo>
                  <a:cubicBezTo>
                    <a:pt x="1728" y="117"/>
                    <a:pt x="1899" y="228"/>
                    <a:pt x="2052" y="273"/>
                  </a:cubicBezTo>
                  <a:cubicBezTo>
                    <a:pt x="2205" y="318"/>
                    <a:pt x="2364" y="333"/>
                    <a:pt x="2520" y="345"/>
                  </a:cubicBezTo>
                  <a:cubicBezTo>
                    <a:pt x="2676" y="357"/>
                    <a:pt x="2891" y="345"/>
                    <a:pt x="2988" y="345"/>
                  </a:cubicBezTo>
                </a:path>
              </a:pathLst>
            </a:custGeom>
            <a:noFill/>
            <a:ln w="28575" cap="flat" cmpd="sng">
              <a:solidFill>
                <a:schemeClr val="tx1"/>
              </a:solidFill>
              <a:prstDash val="dash"/>
              <a:round/>
              <a:headEnd type="triangle" w="med" len="med"/>
              <a:tailEnd type="none" w="med" len="med"/>
            </a:ln>
          </p:spPr>
          <p:txBody>
            <a:bodyPr/>
            <a:lstStyle/>
            <a:p>
              <a:endParaRPr lang="zh-CN" altLang="en-US"/>
            </a:p>
          </p:txBody>
        </p:sp>
        <p:sp>
          <p:nvSpPr>
            <p:cNvPr id="27659" name="未知"/>
            <p:cNvSpPr/>
            <p:nvPr/>
          </p:nvSpPr>
          <p:spPr>
            <a:xfrm>
              <a:off x="167" y="1536"/>
              <a:ext cx="2925" cy="159"/>
            </a:xfrm>
            <a:custGeom>
              <a:avLst/>
              <a:gdLst/>
              <a:ahLst/>
              <a:cxnLst>
                <a:cxn ang="0">
                  <a:pos x="0" y="84"/>
                </a:cxn>
                <a:cxn ang="0">
                  <a:pos x="360" y="138"/>
                </a:cxn>
                <a:cxn ang="0">
                  <a:pos x="729" y="156"/>
                </a:cxn>
                <a:cxn ang="0">
                  <a:pos x="1188" y="120"/>
                </a:cxn>
                <a:cxn ang="0">
                  <a:pos x="1647" y="39"/>
                </a:cxn>
                <a:cxn ang="0">
                  <a:pos x="2106" y="3"/>
                </a:cxn>
                <a:cxn ang="0">
                  <a:pos x="2493" y="21"/>
                </a:cxn>
                <a:cxn ang="0">
                  <a:pos x="2925" y="30"/>
                </a:cxn>
              </a:cxnLst>
              <a:rect l="0" t="0" r="0" b="0"/>
              <a:pathLst>
                <a:path w="2925" h="159">
                  <a:moveTo>
                    <a:pt x="0" y="84"/>
                  </a:moveTo>
                  <a:cubicBezTo>
                    <a:pt x="58" y="93"/>
                    <a:pt x="239" y="126"/>
                    <a:pt x="360" y="138"/>
                  </a:cubicBezTo>
                  <a:cubicBezTo>
                    <a:pt x="481" y="150"/>
                    <a:pt x="591" y="159"/>
                    <a:pt x="729" y="156"/>
                  </a:cubicBezTo>
                  <a:cubicBezTo>
                    <a:pt x="867" y="153"/>
                    <a:pt x="1035" y="139"/>
                    <a:pt x="1188" y="120"/>
                  </a:cubicBezTo>
                  <a:cubicBezTo>
                    <a:pt x="1341" y="101"/>
                    <a:pt x="1494" y="58"/>
                    <a:pt x="1647" y="39"/>
                  </a:cubicBezTo>
                  <a:cubicBezTo>
                    <a:pt x="1800" y="20"/>
                    <a:pt x="1965" y="6"/>
                    <a:pt x="2106" y="3"/>
                  </a:cubicBezTo>
                  <a:cubicBezTo>
                    <a:pt x="2247" y="0"/>
                    <a:pt x="2357" y="17"/>
                    <a:pt x="2493" y="21"/>
                  </a:cubicBezTo>
                  <a:cubicBezTo>
                    <a:pt x="2629" y="25"/>
                    <a:pt x="2835" y="28"/>
                    <a:pt x="2925" y="30"/>
                  </a:cubicBezTo>
                </a:path>
              </a:pathLst>
            </a:custGeom>
            <a:noFill/>
            <a:ln w="28575" cap="flat" cmpd="sng">
              <a:solidFill>
                <a:schemeClr val="tx1"/>
              </a:solidFill>
              <a:prstDash val="dash"/>
              <a:round/>
              <a:headEnd type="triangle" w="med" len="med"/>
              <a:tailEnd type="none" w="med" len="med"/>
            </a:ln>
          </p:spPr>
          <p:txBody>
            <a:bodyPr/>
            <a:lstStyle/>
            <a:p>
              <a:endParaRPr lang="zh-CN" altLang="en-US"/>
            </a:p>
          </p:txBody>
        </p:sp>
        <p:sp>
          <p:nvSpPr>
            <p:cNvPr id="27660" name="未知"/>
            <p:cNvSpPr/>
            <p:nvPr/>
          </p:nvSpPr>
          <p:spPr>
            <a:xfrm>
              <a:off x="242" y="0"/>
              <a:ext cx="2736" cy="74"/>
            </a:xfrm>
            <a:custGeom>
              <a:avLst/>
              <a:gdLst/>
              <a:ahLst/>
              <a:cxnLst>
                <a:cxn ang="0">
                  <a:pos x="0" y="0"/>
                </a:cxn>
                <a:cxn ang="0">
                  <a:pos x="621" y="12"/>
                </a:cxn>
                <a:cxn ang="0">
                  <a:pos x="1125" y="21"/>
                </a:cxn>
                <a:cxn ang="0">
                  <a:pos x="1611" y="66"/>
                </a:cxn>
                <a:cxn ang="0">
                  <a:pos x="1962" y="72"/>
                </a:cxn>
                <a:cxn ang="0">
                  <a:pos x="2376" y="57"/>
                </a:cxn>
                <a:cxn ang="0">
                  <a:pos x="2736" y="18"/>
                </a:cxn>
              </a:cxnLst>
              <a:rect l="0" t="0" r="0" b="0"/>
              <a:pathLst>
                <a:path w="2736" h="74">
                  <a:moveTo>
                    <a:pt x="0" y="0"/>
                  </a:moveTo>
                  <a:cubicBezTo>
                    <a:pt x="103" y="3"/>
                    <a:pt x="434" y="9"/>
                    <a:pt x="621" y="12"/>
                  </a:cubicBezTo>
                  <a:cubicBezTo>
                    <a:pt x="808" y="15"/>
                    <a:pt x="960" y="12"/>
                    <a:pt x="1125" y="21"/>
                  </a:cubicBezTo>
                  <a:cubicBezTo>
                    <a:pt x="1290" y="30"/>
                    <a:pt x="1472" y="58"/>
                    <a:pt x="1611" y="66"/>
                  </a:cubicBezTo>
                  <a:cubicBezTo>
                    <a:pt x="1750" y="74"/>
                    <a:pt x="1835" y="73"/>
                    <a:pt x="1962" y="72"/>
                  </a:cubicBezTo>
                  <a:cubicBezTo>
                    <a:pt x="2089" y="71"/>
                    <a:pt x="2247" y="66"/>
                    <a:pt x="2376" y="57"/>
                  </a:cubicBezTo>
                  <a:cubicBezTo>
                    <a:pt x="2505" y="48"/>
                    <a:pt x="2661" y="26"/>
                    <a:pt x="2736" y="18"/>
                  </a:cubicBezTo>
                </a:path>
              </a:pathLst>
            </a:custGeom>
            <a:noFill/>
            <a:ln w="28575" cap="flat" cmpd="sng">
              <a:solidFill>
                <a:schemeClr val="tx1"/>
              </a:solidFill>
              <a:prstDash val="dash"/>
              <a:round/>
              <a:headEnd type="triangle" w="med" len="med"/>
              <a:tailEnd type="none" w="med" len="med"/>
            </a:ln>
          </p:spPr>
          <p:txBody>
            <a:bodyPr/>
            <a:lstStyle/>
            <a:p>
              <a:endParaRPr lang="zh-CN" altLang="en-US"/>
            </a:p>
          </p:txBody>
        </p:sp>
      </p:grpSp>
      <p:sp>
        <p:nvSpPr>
          <p:cNvPr id="4" name="AutoShape 14"/>
          <p:cNvSpPr/>
          <p:nvPr/>
        </p:nvSpPr>
        <p:spPr>
          <a:xfrm>
            <a:off x="1905000" y="1905000"/>
            <a:ext cx="304800" cy="762000"/>
          </a:xfrm>
          <a:prstGeom prst="downArrow">
            <a:avLst>
              <a:gd name="adj1" fmla="val 50000"/>
              <a:gd name="adj2" fmla="val 62500"/>
            </a:avLst>
          </a:prstGeom>
          <a:solidFill>
            <a:srgbClr val="0000FF"/>
          </a:solidFill>
          <a:ln w="9525" cap="flat" cmpd="sng">
            <a:solidFill>
              <a:schemeClr val="tx1"/>
            </a:solidFill>
            <a:prstDash val="solid"/>
            <a:miter/>
            <a:headEnd type="none" w="med" len="med"/>
            <a:tailEnd type="none" w="med" len="med"/>
          </a:ln>
        </p:spPr>
        <p:txBody>
          <a:bodyPr vert="eaVert" wrap="none" anchor="ctr"/>
          <a:lstStyle/>
          <a:p>
            <a:endParaRPr lang="zh-CN" altLang="en-US" dirty="0">
              <a:latin typeface="Arial" panose="020B0604020202020204" pitchFamily="34" charset="0"/>
              <a:ea typeface="宋体" panose="02010600030101010101" pitchFamily="2" charset="-122"/>
            </a:endParaRPr>
          </a:p>
        </p:txBody>
      </p:sp>
      <p:sp>
        <p:nvSpPr>
          <p:cNvPr id="5" name="AutoShape 15"/>
          <p:cNvSpPr/>
          <p:nvPr/>
        </p:nvSpPr>
        <p:spPr>
          <a:xfrm>
            <a:off x="1905000" y="3429000"/>
            <a:ext cx="304800" cy="228600"/>
          </a:xfrm>
          <a:prstGeom prst="upArrow">
            <a:avLst>
              <a:gd name="adj1" fmla="val 50000"/>
              <a:gd name="adj2" fmla="val 25000"/>
            </a:avLst>
          </a:prstGeom>
          <a:solidFill>
            <a:srgbClr val="FF0000"/>
          </a:solidFill>
          <a:ln w="9525" cap="flat" cmpd="sng">
            <a:solidFill>
              <a:schemeClr val="tx1"/>
            </a:solidFill>
            <a:prstDash val="solid"/>
            <a:miter/>
            <a:headEnd type="none" w="med" len="med"/>
            <a:tailEnd type="none" w="med" len="med"/>
          </a:ln>
        </p:spPr>
        <p:txBody>
          <a:bodyPr vert="eaVert" wrap="none" anchor="ctr"/>
          <a:lstStyle/>
          <a:p>
            <a:endParaRPr lang="zh-CN" altLang="en-US" dirty="0">
              <a:latin typeface="Arial" panose="020B0604020202020204" pitchFamily="34" charset="0"/>
              <a:ea typeface="宋体" panose="02010600030101010101" pitchFamily="2" charset="-122"/>
            </a:endParaRPr>
          </a:p>
        </p:txBody>
      </p:sp>
      <p:sp>
        <p:nvSpPr>
          <p:cNvPr id="6" name="AutoShape 16"/>
          <p:cNvSpPr/>
          <p:nvPr/>
        </p:nvSpPr>
        <p:spPr>
          <a:xfrm>
            <a:off x="1905000" y="4953000"/>
            <a:ext cx="381000" cy="685800"/>
          </a:xfrm>
          <a:prstGeom prst="upArrow">
            <a:avLst>
              <a:gd name="adj1" fmla="val 50000"/>
              <a:gd name="adj2" fmla="val 45000"/>
            </a:avLst>
          </a:prstGeom>
          <a:solidFill>
            <a:srgbClr val="0000FF"/>
          </a:solidFill>
          <a:ln w="9525" cap="flat" cmpd="sng">
            <a:solidFill>
              <a:schemeClr val="tx1"/>
            </a:solidFill>
            <a:prstDash val="solid"/>
            <a:miter/>
            <a:headEnd type="none" w="med" len="med"/>
            <a:tailEnd type="none" w="med" len="med"/>
          </a:ln>
        </p:spPr>
        <p:txBody>
          <a:bodyPr vert="eaVert" wrap="none" anchor="ctr"/>
          <a:lstStyle/>
          <a:p>
            <a:endParaRPr lang="zh-CN" altLang="en-US" dirty="0">
              <a:latin typeface="Arial" panose="020B0604020202020204" pitchFamily="34" charset="0"/>
              <a:ea typeface="宋体" panose="02010600030101010101" pitchFamily="2" charset="-122"/>
            </a:endParaRPr>
          </a:p>
        </p:txBody>
      </p:sp>
      <p:sp>
        <p:nvSpPr>
          <p:cNvPr id="7" name="AutoShape 17"/>
          <p:cNvSpPr/>
          <p:nvPr/>
        </p:nvSpPr>
        <p:spPr>
          <a:xfrm>
            <a:off x="1905000" y="3962400"/>
            <a:ext cx="304800" cy="228600"/>
          </a:xfrm>
          <a:prstGeom prst="downArrow">
            <a:avLst>
              <a:gd name="adj1" fmla="val 50000"/>
              <a:gd name="adj2" fmla="val 25000"/>
            </a:avLst>
          </a:prstGeom>
          <a:solidFill>
            <a:srgbClr val="FF0000"/>
          </a:solidFill>
          <a:ln w="9525" cap="flat" cmpd="sng">
            <a:solidFill>
              <a:schemeClr val="tx1"/>
            </a:solidFill>
            <a:prstDash val="solid"/>
            <a:miter/>
            <a:headEnd type="none" w="med" len="med"/>
            <a:tailEnd type="none" w="med" len="med"/>
          </a:ln>
        </p:spPr>
        <p:txBody>
          <a:bodyPr vert="eaVert" wrap="none" anchor="ctr"/>
          <a:lstStyle/>
          <a:p>
            <a:endParaRPr lang="zh-CN" altLang="en-US" dirty="0">
              <a:latin typeface="Arial" panose="020B0604020202020204" pitchFamily="34" charset="0"/>
              <a:ea typeface="宋体" panose="02010600030101010101" pitchFamily="2" charset="-122"/>
            </a:endParaRPr>
          </a:p>
        </p:txBody>
      </p:sp>
      <p:sp>
        <p:nvSpPr>
          <p:cNvPr id="8" name="Rectangle 18">
            <a:hlinkClick r:id="rId3" action="ppaction://hlinkfile"/>
          </p:cNvPr>
          <p:cNvSpPr/>
          <p:nvPr/>
        </p:nvSpPr>
        <p:spPr>
          <a:xfrm>
            <a:off x="688975" y="709930"/>
            <a:ext cx="7127875" cy="1555750"/>
          </a:xfrm>
          <a:prstGeom prst="rect">
            <a:avLst/>
          </a:prstGeom>
          <a:noFill/>
          <a:ln w="9525">
            <a:noFill/>
          </a:ln>
        </p:spPr>
        <p:txBody>
          <a:bodyPr anchor="t">
            <a:spAutoFit/>
          </a:bodyPr>
          <a:lstStyle/>
          <a:p>
            <a:pPr algn="just"/>
            <a:r>
              <a:rPr lang="zh-CN" altLang="en-US" sz="3600" dirty="0">
                <a:latin typeface="Times New Roman" panose="02020603050405020304" pitchFamily="18" charset="0"/>
                <a:ea typeface="宋体" panose="02010600030101010101" pitchFamily="2" charset="-122"/>
              </a:rPr>
              <a:t>讨论：为什么在河中行驶的</a:t>
            </a:r>
            <a:r>
              <a:rPr lang="zh-CN" altLang="en-US" sz="3600" dirty="0">
                <a:latin typeface="宋体" panose="02010600030101010101" pitchFamily="2" charset="-122"/>
                <a:ea typeface="宋体" panose="02010600030101010101" pitchFamily="2" charset="-122"/>
              </a:rPr>
              <a:t>两条船不能靠的太近？</a:t>
            </a:r>
            <a:endParaRPr lang="zh-CN" altLang="en-US" sz="3600" dirty="0">
              <a:latin typeface="Times New Roman" panose="02020603050405020304" pitchFamily="18" charset="0"/>
              <a:ea typeface="宋体" panose="02010600030101010101" pitchFamily="2" charset="-122"/>
            </a:endParaRPr>
          </a:p>
          <a:p>
            <a:pPr eaLnBrk="0" hangingPunct="0"/>
            <a:endParaRPr lang="zh-CN" altLang="en-US" sz="2400" dirty="0">
              <a:latin typeface="Times New Roman" panose="02020603050405020304" pitchFamily="18" charset="0"/>
              <a:ea typeface="宋体" panose="02010600030101010101" pitchFamily="2" charset="-122"/>
            </a:endParaRPr>
          </a:p>
        </p:txBody>
      </p:sp>
      <p:sp>
        <p:nvSpPr>
          <p:cNvPr id="9" name="矩形 8"/>
          <p:cNvSpPr/>
          <p:nvPr/>
        </p:nvSpPr>
        <p:spPr>
          <a:xfrm>
            <a:off x="0" y="0"/>
            <a:ext cx="9144000" cy="5191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0" name="矩形 9"/>
          <p:cNvSpPr/>
          <p:nvPr/>
        </p:nvSpPr>
        <p:spPr>
          <a:xfrm flipV="1">
            <a:off x="0" y="563563"/>
            <a:ext cx="9144000" cy="3651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1" name="矩形 1"/>
          <p:cNvSpPr/>
          <p:nvPr/>
        </p:nvSpPr>
        <p:spPr>
          <a:xfrm>
            <a:off x="0" y="6321425"/>
            <a:ext cx="9144000" cy="5635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4" name="椭圆形标注 13"/>
          <p:cNvSpPr/>
          <p:nvPr/>
        </p:nvSpPr>
        <p:spPr>
          <a:xfrm>
            <a:off x="5764530" y="1395095"/>
            <a:ext cx="2472055" cy="1782445"/>
          </a:xfrm>
          <a:prstGeom prst="wedgeEllipseCallout">
            <a:avLst>
              <a:gd name="adj1" fmla="val -195286"/>
              <a:gd name="adj2" fmla="val 106323"/>
            </a:avLst>
          </a:prstGeom>
          <a:solidFill>
            <a:srgbClr val="FFC000"/>
          </a:solidFill>
          <a:ln w="9525" cap="flat" cmpd="sng">
            <a:solidFill>
              <a:schemeClr val="tx1"/>
            </a:solidFill>
            <a:prstDash val="solid"/>
            <a:miter/>
            <a:headEnd type="none" w="med" len="med"/>
            <a:tailEnd type="none" w="med" len="med"/>
          </a:ln>
        </p:spPr>
        <p:txBody>
          <a:bodyPr anchor="ctr"/>
          <a:lstStyle/>
          <a:p>
            <a:pPr algn="ctr"/>
            <a:endParaRPr lang="zh-CN" altLang="en-US" sz="4000" b="0" dirty="0">
              <a:solidFill>
                <a:srgbClr val="FF0000"/>
              </a:solidFill>
              <a:latin typeface="Times New Roman" panose="02020603050405020304" pitchFamily="18" charset="0"/>
              <a:ea typeface="隶书" panose="02010509060101010101" pitchFamily="49" charset="-122"/>
            </a:endParaRPr>
          </a:p>
        </p:txBody>
      </p:sp>
      <p:sp>
        <p:nvSpPr>
          <p:cNvPr id="12" name="椭圆形标注 11"/>
          <p:cNvSpPr/>
          <p:nvPr/>
        </p:nvSpPr>
        <p:spPr>
          <a:xfrm>
            <a:off x="5764530" y="1394460"/>
            <a:ext cx="2472055" cy="1782445"/>
          </a:xfrm>
          <a:prstGeom prst="wedgeEllipseCallout">
            <a:avLst>
              <a:gd name="adj1" fmla="val -198394"/>
              <a:gd name="adj2" fmla="val 71838"/>
            </a:avLst>
          </a:prstGeom>
          <a:solidFill>
            <a:srgbClr val="FFC000"/>
          </a:solidFill>
          <a:ln w="9525" cap="flat" cmpd="sng">
            <a:solidFill>
              <a:schemeClr val="tx1"/>
            </a:solidFill>
            <a:prstDash val="solid"/>
            <a:miter/>
            <a:headEnd type="none" w="med" len="med"/>
            <a:tailEnd type="none" w="med" len="med"/>
          </a:ln>
        </p:spPr>
        <p:txBody>
          <a:bodyPr anchor="ctr"/>
          <a:lstStyle/>
          <a:p>
            <a:pPr algn="ctr"/>
            <a:r>
              <a:rPr lang="zh-CN" altLang="en-US" sz="4000" b="0" dirty="0">
                <a:solidFill>
                  <a:srgbClr val="FF0000"/>
                </a:solidFill>
                <a:latin typeface="Times New Roman" panose="02020603050405020304" pitchFamily="18" charset="0"/>
                <a:ea typeface="隶书" panose="02010509060101010101" pitchFamily="49" charset="-122"/>
              </a:rPr>
              <a:t>水流速快压强小</a:t>
            </a:r>
          </a:p>
        </p:txBody>
      </p:sp>
      <p:sp>
        <p:nvSpPr>
          <p:cNvPr id="16" name="椭圆形标注 15"/>
          <p:cNvSpPr/>
          <p:nvPr/>
        </p:nvSpPr>
        <p:spPr>
          <a:xfrm>
            <a:off x="6005830" y="4592955"/>
            <a:ext cx="2472055" cy="1782445"/>
          </a:xfrm>
          <a:prstGeom prst="wedgeEllipseCallout">
            <a:avLst>
              <a:gd name="adj1" fmla="val -205509"/>
              <a:gd name="adj2" fmla="val -24812"/>
            </a:avLst>
          </a:prstGeom>
          <a:solidFill>
            <a:srgbClr val="00B050"/>
          </a:solidFill>
          <a:ln w="9525" cap="flat" cmpd="sng">
            <a:solidFill>
              <a:schemeClr val="tx1"/>
            </a:solidFill>
            <a:prstDash val="solid"/>
            <a:miter/>
            <a:headEnd type="none" w="med" len="med"/>
            <a:tailEnd type="none" w="med" len="med"/>
          </a:ln>
        </p:spPr>
        <p:txBody>
          <a:bodyPr anchor="ctr"/>
          <a:lstStyle/>
          <a:p>
            <a:pPr algn="ctr"/>
            <a:r>
              <a:rPr lang="zh-CN" altLang="en-US" sz="4000" b="0" dirty="0">
                <a:solidFill>
                  <a:srgbClr val="FF0000"/>
                </a:solidFill>
                <a:latin typeface="Times New Roman" panose="02020603050405020304" pitchFamily="18" charset="0"/>
                <a:ea typeface="隶书" panose="02010509060101010101" pitchFamily="49" charset="-122"/>
              </a:rPr>
              <a:t>水流速快压强小</a:t>
            </a:r>
          </a:p>
        </p:txBody>
      </p:sp>
      <p:sp>
        <p:nvSpPr>
          <p:cNvPr id="17" name="椭圆形标注 16"/>
          <p:cNvSpPr/>
          <p:nvPr/>
        </p:nvSpPr>
        <p:spPr>
          <a:xfrm>
            <a:off x="6005830" y="4592955"/>
            <a:ext cx="2472055" cy="1782445"/>
          </a:xfrm>
          <a:prstGeom prst="wedgeEllipseCallout">
            <a:avLst>
              <a:gd name="adj1" fmla="val -207307"/>
              <a:gd name="adj2" fmla="val -165176"/>
            </a:avLst>
          </a:prstGeom>
          <a:solidFill>
            <a:srgbClr val="00B050"/>
          </a:solidFill>
          <a:ln w="9525" cap="flat" cmpd="sng">
            <a:solidFill>
              <a:schemeClr val="tx1"/>
            </a:solidFill>
            <a:prstDash val="solid"/>
            <a:miter/>
            <a:headEnd type="none" w="med" len="med"/>
            <a:tailEnd type="none" w="med" len="med"/>
          </a:ln>
        </p:spPr>
        <p:txBody>
          <a:bodyPr anchor="ctr"/>
          <a:lstStyle/>
          <a:p>
            <a:pPr algn="ctr"/>
            <a:r>
              <a:rPr lang="zh-CN" altLang="en-US" sz="4000" b="0" dirty="0">
                <a:solidFill>
                  <a:srgbClr val="FF0000"/>
                </a:solidFill>
                <a:latin typeface="Times New Roman" panose="02020603050405020304" pitchFamily="18" charset="0"/>
                <a:ea typeface="隶书" panose="02010509060101010101" pitchFamily="49" charset="-122"/>
              </a:rPr>
              <a:t>水流速慢压强大</a:t>
            </a: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76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499"/>
                                          </p:stCondLst>
                                        </p:cTn>
                                        <p:tgtEl>
                                          <p:spTgt spid="2765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7" presetClass="entr" presetSubtype="2" fill="hold" nodeType="clickEffect">
                                  <p:stCondLst>
                                    <p:cond delay="0"/>
                                  </p:stCondLst>
                                  <p:childTnLst>
                                    <p:set>
                                      <p:cBhvr>
                                        <p:cTn id="20" dur="1" fill="hold">
                                          <p:stCondLst>
                                            <p:cond delay="0"/>
                                          </p:stCondLst>
                                        </p:cTn>
                                        <p:tgtEl>
                                          <p:spTgt spid="27654"/>
                                        </p:tgtEl>
                                        <p:attrNameLst>
                                          <p:attrName>style.visibility</p:attrName>
                                        </p:attrNameLst>
                                      </p:cBhvr>
                                      <p:to>
                                        <p:strVal val="visible"/>
                                      </p:to>
                                    </p:set>
                                    <p:anim calcmode="lin" valueType="num">
                                      <p:cBhvr>
                                        <p:cTn id="21" dur="500" fill="hold"/>
                                        <p:tgtEl>
                                          <p:spTgt spid="27654"/>
                                        </p:tgtEl>
                                        <p:attrNameLst>
                                          <p:attrName>ppt_x</p:attrName>
                                        </p:attrNameLst>
                                      </p:cBhvr>
                                      <p:tavLst>
                                        <p:tav tm="0">
                                          <p:val>
                                            <p:strVal val="#ppt_x+#ppt_w/2"/>
                                          </p:val>
                                        </p:tav>
                                        <p:tav tm="100000">
                                          <p:val>
                                            <p:strVal val="#ppt_x"/>
                                          </p:val>
                                        </p:tav>
                                      </p:tavLst>
                                    </p:anim>
                                    <p:anim calcmode="lin" valueType="num">
                                      <p:cBhvr>
                                        <p:cTn id="22" dur="500" fill="hold"/>
                                        <p:tgtEl>
                                          <p:spTgt spid="27654"/>
                                        </p:tgtEl>
                                        <p:attrNameLst>
                                          <p:attrName>ppt_y</p:attrName>
                                        </p:attrNameLst>
                                      </p:cBhvr>
                                      <p:tavLst>
                                        <p:tav tm="0">
                                          <p:val>
                                            <p:strVal val="#ppt_y"/>
                                          </p:val>
                                        </p:tav>
                                        <p:tav tm="100000">
                                          <p:val>
                                            <p:strVal val="#ppt_y"/>
                                          </p:val>
                                        </p:tav>
                                      </p:tavLst>
                                    </p:anim>
                                    <p:anim calcmode="lin" valueType="num">
                                      <p:cBhvr>
                                        <p:cTn id="23" dur="500" fill="hold"/>
                                        <p:tgtEl>
                                          <p:spTgt spid="27654"/>
                                        </p:tgtEl>
                                        <p:attrNameLst>
                                          <p:attrName>ppt_w</p:attrName>
                                        </p:attrNameLst>
                                      </p:cBhvr>
                                      <p:tavLst>
                                        <p:tav tm="0">
                                          <p:val>
                                            <p:fltVal val="0"/>
                                          </p:val>
                                        </p:tav>
                                        <p:tav tm="100000">
                                          <p:val>
                                            <p:strVal val="#ppt_w"/>
                                          </p:val>
                                        </p:tav>
                                      </p:tavLst>
                                    </p:anim>
                                    <p:anim calcmode="lin" valueType="num">
                                      <p:cBhvr>
                                        <p:cTn id="24" dur="500" fill="hold"/>
                                        <p:tgtEl>
                                          <p:spTgt spid="27654"/>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499"/>
                                          </p:stCondLst>
                                        </p:cTn>
                                        <p:tgtEl>
                                          <p:spTgt spid="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499"/>
                                          </p:stCondLst>
                                        </p:cTn>
                                        <p:tgtEl>
                                          <p:spTgt spid="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2" presetClass="entr" presetSubtype="1"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ppt_x"/>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 presetClass="entr" presetSubtype="16"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box(in)">
                                      <p:cBhvr>
                                        <p:cTn id="49" dur="2000"/>
                                        <p:tgtEl>
                                          <p:spTgt spid="12"/>
                                        </p:tgtEl>
                                      </p:cBhvr>
                                    </p:animEffect>
                                  </p:childTnLst>
                                </p:cTn>
                              </p:par>
                              <p:par>
                                <p:cTn id="50" presetID="4" presetClass="entr" presetSubtype="16"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ox(in)">
                                      <p:cBhvr>
                                        <p:cTn id="52" dur="20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4" presetClass="entr" presetSubtype="16" fill="hold" grpId="0" nodeType="click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box(in)">
                                      <p:cBhvr>
                                        <p:cTn id="57" dur="2000"/>
                                        <p:tgtEl>
                                          <p:spTgt spid="17"/>
                                        </p:tgtEl>
                                      </p:cBhvr>
                                    </p:animEffect>
                                  </p:childTnLst>
                                </p:cTn>
                              </p:par>
                              <p:par>
                                <p:cTn id="58" presetID="4" presetClass="entr" presetSubtype="16" fill="hold" grpId="0" nodeType="with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box(in)">
                                      <p:cBhvr>
                                        <p:cTn id="60"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8" grpId="0"/>
      <p:bldP spid="14" grpId="0" animBg="1"/>
      <p:bldP spid="12" grpId="0" animBg="1"/>
      <p:bldP spid="16" grpId="0" bldLvl="0" animBg="1"/>
      <p:bldP spid="17"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Text Box 3"/>
          <p:cNvSpPr txBox="1"/>
          <p:nvPr/>
        </p:nvSpPr>
        <p:spPr>
          <a:xfrm>
            <a:off x="161925" y="4277995"/>
            <a:ext cx="8820150" cy="2043113"/>
          </a:xfrm>
          <a:prstGeom prst="rect">
            <a:avLst/>
          </a:prstGeom>
          <a:noFill/>
          <a:ln w="9525">
            <a:noFill/>
          </a:ln>
        </p:spPr>
        <p:txBody>
          <a:bodyPr anchor="t">
            <a:spAutoFit/>
          </a:bodyPr>
          <a:lstStyle/>
          <a:p>
            <a:pPr>
              <a:spcBef>
                <a:spcPct val="50000"/>
              </a:spcBef>
            </a:pPr>
            <a:r>
              <a:rPr lang="zh-CN" altLang="en-US" sz="3200" dirty="0">
                <a:solidFill>
                  <a:srgbClr val="0000FF"/>
                </a:solidFill>
                <a:latin typeface="Comic Sans MS" panose="030F0702030302020204" pitchFamily="66" charset="0"/>
                <a:ea typeface="隶书" panose="02010509060101010101" pitchFamily="49" charset="-122"/>
              </a:rPr>
              <a:t>    </a:t>
            </a:r>
            <a:r>
              <a:rPr lang="zh-CN" altLang="en-US" sz="2800" dirty="0">
                <a:solidFill>
                  <a:srgbClr val="0000CC"/>
                </a:solidFill>
                <a:latin typeface="Comic Sans MS" panose="030F0702030302020204" pitchFamily="66" charset="0"/>
                <a:ea typeface="hakuyokaishu7000" pitchFamily="2" charset="-122"/>
              </a:rPr>
              <a:t>当两船彼此接近平行行驶时，两船之间的水由于被挤在一起，流速比外部大一些，压强比外部小一些，这样船中间和外测产生压强差，从而产生压力差，将两船挤在一起了</a:t>
            </a:r>
            <a:r>
              <a:rPr lang="zh-CN" altLang="en-US" sz="4000" dirty="0">
                <a:solidFill>
                  <a:srgbClr val="0000CC"/>
                </a:solidFill>
                <a:latin typeface="Comic Sans MS" panose="030F0702030302020204" pitchFamily="66" charset="0"/>
                <a:ea typeface="hakuyokaishu7000" pitchFamily="2" charset="-122"/>
              </a:rPr>
              <a:t>。</a:t>
            </a:r>
          </a:p>
        </p:txBody>
      </p:sp>
      <p:sp>
        <p:nvSpPr>
          <p:cNvPr id="28676" name="Text Box 4"/>
          <p:cNvSpPr txBox="1"/>
          <p:nvPr/>
        </p:nvSpPr>
        <p:spPr>
          <a:xfrm>
            <a:off x="623570" y="864235"/>
            <a:ext cx="2398395" cy="3564890"/>
          </a:xfrm>
          <a:prstGeom prst="rect">
            <a:avLst/>
          </a:prstGeom>
          <a:noFill/>
          <a:ln w="9525">
            <a:noFill/>
          </a:ln>
        </p:spPr>
        <p:txBody>
          <a:bodyPr vert="eaVert" wrap="square" anchor="t">
            <a:spAutoFit/>
          </a:bodyPr>
          <a:lstStyle/>
          <a:p>
            <a:pPr>
              <a:spcBef>
                <a:spcPct val="50000"/>
              </a:spcBef>
            </a:pPr>
            <a:r>
              <a:rPr lang="zh-CN" altLang="en-US" sz="3600" dirty="0">
                <a:latin typeface="Arial" panose="020B0604020202020204" pitchFamily="34" charset="0"/>
                <a:ea typeface="隶书" panose="02010509060101010101" pitchFamily="49" charset="-122"/>
              </a:rPr>
              <a:t>航海规则规定两</a:t>
            </a:r>
          </a:p>
          <a:p>
            <a:pPr>
              <a:spcBef>
                <a:spcPct val="50000"/>
              </a:spcBef>
            </a:pPr>
            <a:r>
              <a:rPr lang="zh-CN" altLang="en-US" sz="3600" dirty="0">
                <a:latin typeface="Arial" panose="020B0604020202020204" pitchFamily="34" charset="0"/>
                <a:ea typeface="隶书" panose="02010509060101010101" pitchFamily="49" charset="-122"/>
              </a:rPr>
              <a:t>艘轮船</a:t>
            </a:r>
            <a:r>
              <a:rPr lang="zh-CN" altLang="en-US" sz="3600" b="0" dirty="0">
                <a:solidFill>
                  <a:srgbClr val="FF3300"/>
                </a:solidFill>
                <a:latin typeface="Arial" panose="020B0604020202020204" pitchFamily="34" charset="0"/>
                <a:ea typeface="隶书" panose="02010509060101010101" pitchFamily="49" charset="-122"/>
              </a:rPr>
              <a:t>不</a:t>
            </a:r>
            <a:r>
              <a:rPr lang="zh-CN" altLang="en-US" sz="3600" dirty="0">
                <a:latin typeface="Arial" panose="020B0604020202020204" pitchFamily="34" charset="0"/>
                <a:ea typeface="隶书" panose="02010509060101010101" pitchFamily="49" charset="-122"/>
              </a:rPr>
              <a:t>能</a:t>
            </a:r>
            <a:r>
              <a:rPr lang="zh-CN" altLang="en-US" sz="3600" b="0" dirty="0">
                <a:solidFill>
                  <a:srgbClr val="FF3300"/>
                </a:solidFill>
                <a:latin typeface="Arial" panose="020B0604020202020204" pitchFamily="34" charset="0"/>
                <a:ea typeface="隶书" panose="02010509060101010101" pitchFamily="49" charset="-122"/>
              </a:rPr>
              <a:t>近距</a:t>
            </a:r>
          </a:p>
          <a:p>
            <a:pPr>
              <a:spcBef>
                <a:spcPct val="50000"/>
              </a:spcBef>
            </a:pPr>
            <a:r>
              <a:rPr lang="zh-CN" altLang="en-US" sz="3600" b="0" dirty="0">
                <a:solidFill>
                  <a:srgbClr val="FF3300"/>
                </a:solidFill>
                <a:latin typeface="Arial" panose="020B0604020202020204" pitchFamily="34" charset="0"/>
                <a:ea typeface="隶书" panose="02010509060101010101" pitchFamily="49" charset="-122"/>
              </a:rPr>
              <a:t>离</a:t>
            </a:r>
            <a:r>
              <a:rPr lang="zh-CN" altLang="en-US" sz="3600" dirty="0">
                <a:latin typeface="Arial" panose="020B0604020202020204" pitchFamily="34" charset="0"/>
                <a:ea typeface="隶书" panose="02010509060101010101" pitchFamily="49" charset="-122"/>
              </a:rPr>
              <a:t>同向航行！</a:t>
            </a:r>
          </a:p>
        </p:txBody>
      </p:sp>
      <p:sp>
        <p:nvSpPr>
          <p:cNvPr id="9" name="矩形 8"/>
          <p:cNvSpPr/>
          <p:nvPr/>
        </p:nvSpPr>
        <p:spPr>
          <a:xfrm>
            <a:off x="0" y="0"/>
            <a:ext cx="9144000" cy="5191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0" name="矩形 9"/>
          <p:cNvSpPr/>
          <p:nvPr/>
        </p:nvSpPr>
        <p:spPr>
          <a:xfrm flipV="1">
            <a:off x="0" y="563563"/>
            <a:ext cx="9144000" cy="3651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1" name="矩形 1"/>
          <p:cNvSpPr/>
          <p:nvPr/>
        </p:nvSpPr>
        <p:spPr>
          <a:xfrm>
            <a:off x="0" y="6321425"/>
            <a:ext cx="9144000" cy="5635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ontrols>
      <p:control spid="1025" name="ShockwaveFlash1" r:id="rId2" imgW="4420217" imgH="3528666"/>
    </p:controls>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675"/>
                                        </p:tgtEl>
                                        <p:attrNameLst>
                                          <p:attrName>style.visibility</p:attrName>
                                        </p:attrNameLst>
                                      </p:cBhvr>
                                      <p:to>
                                        <p:strVal val="visible"/>
                                      </p:to>
                                    </p:set>
                                    <p:animEffect transition="in" filter="blinds(horizontal)">
                                      <p:cBhvr>
                                        <p:cTn id="7" dur="500"/>
                                        <p:tgtEl>
                                          <p:spTgt spid="2867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8676"/>
                                        </p:tgtEl>
                                        <p:attrNameLst>
                                          <p:attrName>style.visibility</p:attrName>
                                        </p:attrNameLst>
                                      </p:cBhvr>
                                      <p:to>
                                        <p:strVal val="visible"/>
                                      </p:to>
                                    </p:set>
                                    <p:animEffect transition="in" filter="blinds(horizontal)">
                                      <p:cBhvr>
                                        <p:cTn id="12" dur="500"/>
                                        <p:tgtEl>
                                          <p:spTgt spid="286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p:bldP spid="28676" grpId="0" bldLvl="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9144000" cy="5191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 name="矩形 1"/>
          <p:cNvSpPr/>
          <p:nvPr/>
        </p:nvSpPr>
        <p:spPr>
          <a:xfrm>
            <a:off x="0" y="6321425"/>
            <a:ext cx="9144000" cy="5635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48" name="TextBox 27"/>
          <p:cNvSpPr txBox="1"/>
          <p:nvPr/>
        </p:nvSpPr>
        <p:spPr>
          <a:xfrm>
            <a:off x="96838" y="65088"/>
            <a:ext cx="4633912" cy="398780"/>
          </a:xfrm>
          <a:prstGeom prst="rect">
            <a:avLst/>
          </a:prstGeom>
          <a:noFill/>
          <a:ln w="9525">
            <a:noFill/>
          </a:ln>
        </p:spPr>
        <p:txBody>
          <a:bodyPr>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sym typeface="+mn-ea"/>
              </a:rPr>
              <a:t>流体压强与流速的关系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149" name="文本框 5"/>
          <p:cNvSpPr txBox="1"/>
          <p:nvPr/>
        </p:nvSpPr>
        <p:spPr>
          <a:xfrm>
            <a:off x="5586730" y="104775"/>
            <a:ext cx="3449320" cy="306705"/>
          </a:xfrm>
          <a:prstGeom prst="rect">
            <a:avLst/>
          </a:prstGeom>
          <a:noFill/>
          <a:ln w="9525">
            <a:noFill/>
          </a:ln>
        </p:spPr>
        <p:txBody>
          <a:bodyPr wrap="square">
            <a:spAutoFit/>
          </a:bodyPr>
          <a:lstStyle/>
          <a:p>
            <a:r>
              <a:rPr lang="zh-CN" altLang="en-US" sz="1400">
                <a:solidFill>
                  <a:schemeClr val="bg1"/>
                </a:solidFill>
                <a:latin typeface="微软雅黑" panose="020B0503020204020204" pitchFamily="34" charset="-122"/>
                <a:ea typeface="微软雅黑" panose="020B0503020204020204" pitchFamily="34" charset="-122"/>
              </a:rPr>
              <a:t>沪科版八年级全一册</a:t>
            </a:r>
            <a:r>
              <a:rPr lang="zh-CN" altLang="en-US" sz="1400" dirty="0">
                <a:solidFill>
                  <a:schemeClr val="bg1"/>
                </a:solidFill>
                <a:latin typeface="微软雅黑" panose="020B0503020204020204" pitchFamily="34" charset="-122"/>
                <a:ea typeface="微软雅黑" panose="020B0503020204020204" pitchFamily="34" charset="-122"/>
              </a:rPr>
              <a:t>第八章</a:t>
            </a:r>
            <a:r>
              <a:rPr lang="zh-CN" altLang="en-US" sz="1400">
                <a:solidFill>
                  <a:schemeClr val="bg1"/>
                </a:solidFill>
                <a:latin typeface="微软雅黑" panose="020B0503020204020204" pitchFamily="34" charset="-122"/>
                <a:ea typeface="微软雅黑" panose="020B0503020204020204" pitchFamily="34" charset="-122"/>
              </a:rPr>
              <a:t>第四课</a:t>
            </a:r>
            <a:r>
              <a:rPr lang="zh-CN" altLang="en-US" sz="1400" dirty="0">
                <a:solidFill>
                  <a:schemeClr val="bg1"/>
                </a:solidFill>
                <a:latin typeface="微软雅黑" panose="020B0503020204020204" pitchFamily="34" charset="-122"/>
                <a:ea typeface="微软雅黑" panose="020B0503020204020204" pitchFamily="34" charset="-122"/>
              </a:rPr>
              <a:t> </a:t>
            </a:r>
          </a:p>
        </p:txBody>
      </p:sp>
      <p:sp>
        <p:nvSpPr>
          <p:cNvPr id="8" name="矩形 7"/>
          <p:cNvSpPr/>
          <p:nvPr/>
        </p:nvSpPr>
        <p:spPr>
          <a:xfrm flipV="1">
            <a:off x="0" y="563563"/>
            <a:ext cx="9144000" cy="3651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文本框 1"/>
          <p:cNvSpPr txBox="1"/>
          <p:nvPr/>
        </p:nvSpPr>
        <p:spPr>
          <a:xfrm>
            <a:off x="4490085" y="883285"/>
            <a:ext cx="4545330" cy="4892675"/>
          </a:xfrm>
          <a:prstGeom prst="rect">
            <a:avLst/>
          </a:prstGeom>
          <a:noFill/>
        </p:spPr>
        <p:txBody>
          <a:bodyPr wrap="square" rtlCol="0" anchor="t">
            <a:spAutoFit/>
          </a:bodyPr>
          <a:lstStyle/>
          <a:p>
            <a:pPr>
              <a:spcBef>
                <a:spcPct val="50000"/>
              </a:spcBef>
              <a:buFont typeface="Arial" panose="020B0604020202020204" pitchFamily="34" charset="0"/>
              <a:buNone/>
            </a:pPr>
            <a:r>
              <a:rPr lang="en-US" altLang="zh-CN" sz="2400">
                <a:solidFill>
                  <a:schemeClr val="tx1"/>
                </a:solidFill>
                <a:latin typeface="楷体_GB2312" pitchFamily="49" charset="-122"/>
                <a:ea typeface="楷体_GB2312" pitchFamily="49" charset="-122"/>
                <a:sym typeface="+mn-ea"/>
              </a:rPr>
              <a:t>1912</a:t>
            </a:r>
            <a:r>
              <a:rPr lang="zh-CN" altLang="en-US" sz="2400" dirty="0">
                <a:solidFill>
                  <a:schemeClr val="tx1"/>
                </a:solidFill>
                <a:latin typeface="楷体_GB2312" pitchFamily="49" charset="-122"/>
                <a:ea typeface="楷体_GB2312" pitchFamily="49" charset="-122"/>
                <a:sym typeface="+mn-ea"/>
              </a:rPr>
              <a:t>年秋天，</a:t>
            </a:r>
            <a:r>
              <a:rPr lang="zh-CN" altLang="en-US" sz="2400" dirty="0">
                <a:solidFill>
                  <a:schemeClr val="tx1"/>
                </a:solidFill>
                <a:ea typeface="楷体_GB2312" pitchFamily="49" charset="-122"/>
                <a:sym typeface="+mn-ea"/>
              </a:rPr>
              <a:t>“</a:t>
            </a:r>
            <a:r>
              <a:rPr lang="zh-CN" altLang="en-US" sz="2400" dirty="0">
                <a:solidFill>
                  <a:schemeClr val="tx1"/>
                </a:solidFill>
                <a:latin typeface="楷体_GB2312" pitchFamily="49" charset="-122"/>
                <a:ea typeface="楷体_GB2312" pitchFamily="49" charset="-122"/>
                <a:sym typeface="+mn-ea"/>
              </a:rPr>
              <a:t>奥林匹克</a:t>
            </a:r>
            <a:r>
              <a:rPr lang="zh-CN" altLang="en-US" sz="2400" dirty="0">
                <a:solidFill>
                  <a:schemeClr val="tx1"/>
                </a:solidFill>
                <a:ea typeface="楷体_GB2312" pitchFamily="49" charset="-122"/>
                <a:sym typeface="+mn-ea"/>
              </a:rPr>
              <a:t>”</a:t>
            </a:r>
            <a:r>
              <a:rPr lang="zh-CN" altLang="en-US" sz="2400" dirty="0">
                <a:solidFill>
                  <a:schemeClr val="tx1"/>
                </a:solidFill>
                <a:latin typeface="楷体_GB2312" pitchFamily="49" charset="-122"/>
                <a:ea typeface="楷体_GB2312" pitchFamily="49" charset="-122"/>
                <a:sym typeface="+mn-ea"/>
              </a:rPr>
              <a:t>号正在大海上航行，在距离这艘当时世界上最大远洋轮 的</a:t>
            </a:r>
            <a:r>
              <a:rPr lang="en-US" altLang="zh-CN" sz="2400">
                <a:solidFill>
                  <a:schemeClr val="tx1"/>
                </a:solidFill>
                <a:latin typeface="楷体_GB2312" pitchFamily="49" charset="-122"/>
                <a:ea typeface="楷体_GB2312" pitchFamily="49" charset="-122"/>
                <a:sym typeface="+mn-ea"/>
              </a:rPr>
              <a:t>100</a:t>
            </a:r>
            <a:r>
              <a:rPr lang="zh-CN" altLang="en-US" sz="2400" dirty="0">
                <a:solidFill>
                  <a:schemeClr val="tx1"/>
                </a:solidFill>
                <a:latin typeface="楷体_GB2312" pitchFamily="49" charset="-122"/>
                <a:ea typeface="楷体_GB2312" pitchFamily="49" charset="-122"/>
                <a:sym typeface="+mn-ea"/>
              </a:rPr>
              <a:t>米处，有一艘比它小得多的铁甲巡洋舰</a:t>
            </a:r>
            <a:r>
              <a:rPr lang="zh-CN" altLang="en-US" sz="2400" dirty="0">
                <a:solidFill>
                  <a:schemeClr val="tx1"/>
                </a:solidFill>
                <a:ea typeface="楷体_GB2312" pitchFamily="49" charset="-122"/>
                <a:sym typeface="+mn-ea"/>
              </a:rPr>
              <a:t>“</a:t>
            </a:r>
            <a:r>
              <a:rPr lang="zh-CN" altLang="en-US" sz="2400" dirty="0">
                <a:solidFill>
                  <a:schemeClr val="tx1"/>
                </a:solidFill>
                <a:latin typeface="楷体_GB2312" pitchFamily="49" charset="-122"/>
                <a:ea typeface="楷体_GB2312" pitchFamily="49" charset="-122"/>
                <a:sym typeface="+mn-ea"/>
              </a:rPr>
              <a:t>豪克</a:t>
            </a:r>
            <a:r>
              <a:rPr lang="zh-CN" altLang="en-US" sz="2400" dirty="0">
                <a:solidFill>
                  <a:schemeClr val="tx1"/>
                </a:solidFill>
                <a:ea typeface="楷体_GB2312" pitchFamily="49" charset="-122"/>
                <a:sym typeface="+mn-ea"/>
              </a:rPr>
              <a:t>”</a:t>
            </a:r>
            <a:r>
              <a:rPr lang="zh-CN" altLang="en-US" sz="2400" dirty="0">
                <a:solidFill>
                  <a:schemeClr val="tx1"/>
                </a:solidFill>
                <a:latin typeface="楷体_GB2312" pitchFamily="49" charset="-122"/>
                <a:ea typeface="楷体_GB2312" pitchFamily="49" charset="-122"/>
                <a:sym typeface="+mn-ea"/>
              </a:rPr>
              <a:t>号正在向前疾驶，两艘船似乎在比 赛，彼此靠得较拢，平行着驶向前方．忽然，正在疾驶中的</a:t>
            </a:r>
            <a:r>
              <a:rPr lang="zh-CN" altLang="en-US" sz="2400" dirty="0">
                <a:solidFill>
                  <a:schemeClr val="tx1"/>
                </a:solidFill>
                <a:ea typeface="楷体_GB2312" pitchFamily="49" charset="-122"/>
                <a:sym typeface="+mn-ea"/>
              </a:rPr>
              <a:t>“</a:t>
            </a:r>
            <a:r>
              <a:rPr lang="zh-CN" altLang="en-US" sz="2400" dirty="0">
                <a:solidFill>
                  <a:schemeClr val="tx1"/>
                </a:solidFill>
                <a:latin typeface="楷体_GB2312" pitchFamily="49" charset="-122"/>
                <a:ea typeface="楷体_GB2312" pitchFamily="49" charset="-122"/>
                <a:sym typeface="+mn-ea"/>
              </a:rPr>
              <a:t>豪克</a:t>
            </a:r>
            <a:r>
              <a:rPr lang="zh-CN" altLang="en-US" sz="2400" dirty="0">
                <a:solidFill>
                  <a:schemeClr val="tx1"/>
                </a:solidFill>
                <a:ea typeface="楷体_GB2312" pitchFamily="49" charset="-122"/>
                <a:sym typeface="+mn-ea"/>
              </a:rPr>
              <a:t>”</a:t>
            </a:r>
            <a:r>
              <a:rPr lang="zh-CN" altLang="en-US" sz="2400" dirty="0">
                <a:solidFill>
                  <a:schemeClr val="tx1"/>
                </a:solidFill>
                <a:latin typeface="楷体_GB2312" pitchFamily="49" charset="-122"/>
                <a:ea typeface="楷体_GB2312" pitchFamily="49" charset="-122"/>
                <a:sym typeface="+mn-ea"/>
              </a:rPr>
              <a:t>号好像被大船吸引似的，一点也不服从舵手的操纵，竟一头向</a:t>
            </a:r>
            <a:r>
              <a:rPr lang="en-US" altLang="zh-CN" sz="2400">
                <a:solidFill>
                  <a:schemeClr val="tx1"/>
                </a:solidFill>
                <a:latin typeface="楷体_GB2312" pitchFamily="49" charset="-122"/>
                <a:ea typeface="楷体_GB2312" pitchFamily="49" charset="-122"/>
                <a:sym typeface="+mn-ea"/>
              </a:rPr>
              <a:t>"</a:t>
            </a:r>
            <a:r>
              <a:rPr lang="zh-CN" altLang="en-US" sz="2400" dirty="0">
                <a:solidFill>
                  <a:schemeClr val="tx1"/>
                </a:solidFill>
                <a:latin typeface="楷体_GB2312" pitchFamily="49" charset="-122"/>
                <a:ea typeface="楷体_GB2312" pitchFamily="49" charset="-122"/>
                <a:sym typeface="+mn-ea"/>
              </a:rPr>
              <a:t>奥林匹克</a:t>
            </a:r>
            <a:r>
              <a:rPr lang="en-US" altLang="zh-CN" sz="2400">
                <a:solidFill>
                  <a:schemeClr val="tx1"/>
                </a:solidFill>
                <a:latin typeface="楷体_GB2312" pitchFamily="49" charset="-122"/>
                <a:ea typeface="楷体_GB2312" pitchFamily="49" charset="-122"/>
                <a:sym typeface="+mn-ea"/>
              </a:rPr>
              <a:t>"</a:t>
            </a:r>
            <a:r>
              <a:rPr lang="zh-CN" altLang="en-US" sz="2400" dirty="0">
                <a:solidFill>
                  <a:schemeClr val="tx1"/>
                </a:solidFill>
                <a:latin typeface="楷体_GB2312" pitchFamily="49" charset="-122"/>
                <a:ea typeface="楷体_GB2312" pitchFamily="49" charset="-122"/>
                <a:sym typeface="+mn-ea"/>
              </a:rPr>
              <a:t>号闯去．最后，</a:t>
            </a:r>
            <a:r>
              <a:rPr lang="en-US" altLang="zh-CN" sz="2400">
                <a:solidFill>
                  <a:schemeClr val="tx1"/>
                </a:solidFill>
                <a:latin typeface="楷体_GB2312" pitchFamily="49" charset="-122"/>
                <a:ea typeface="楷体_GB2312" pitchFamily="49" charset="-122"/>
                <a:sym typeface="+mn-ea"/>
              </a:rPr>
              <a:t>"</a:t>
            </a:r>
            <a:r>
              <a:rPr lang="zh-CN" altLang="en-US" sz="2400" dirty="0">
                <a:solidFill>
                  <a:schemeClr val="tx1"/>
                </a:solidFill>
                <a:latin typeface="楷体_GB2312" pitchFamily="49" charset="-122"/>
                <a:ea typeface="楷体_GB2312" pitchFamily="49" charset="-122"/>
                <a:sym typeface="+mn-ea"/>
              </a:rPr>
              <a:t>豪克</a:t>
            </a:r>
            <a:r>
              <a:rPr lang="en-US" altLang="zh-CN" sz="2400">
                <a:solidFill>
                  <a:schemeClr val="tx1"/>
                </a:solidFill>
                <a:latin typeface="楷体_GB2312" pitchFamily="49" charset="-122"/>
                <a:ea typeface="楷体_GB2312" pitchFamily="49" charset="-122"/>
                <a:sym typeface="+mn-ea"/>
              </a:rPr>
              <a:t>"</a:t>
            </a:r>
            <a:r>
              <a:rPr lang="zh-CN" altLang="en-US" sz="2400" dirty="0">
                <a:solidFill>
                  <a:schemeClr val="tx1"/>
                </a:solidFill>
                <a:latin typeface="楷体_GB2312" pitchFamily="49" charset="-122"/>
                <a:ea typeface="楷体_GB2312" pitchFamily="49" charset="-122"/>
                <a:sym typeface="+mn-ea"/>
              </a:rPr>
              <a:t>号的船头撞 在</a:t>
            </a:r>
            <a:r>
              <a:rPr lang="en-US" altLang="zh-CN" sz="2400">
                <a:solidFill>
                  <a:schemeClr val="tx1"/>
                </a:solidFill>
                <a:latin typeface="楷体_GB2312" pitchFamily="49" charset="-122"/>
                <a:ea typeface="楷体_GB2312" pitchFamily="49" charset="-122"/>
                <a:sym typeface="+mn-ea"/>
              </a:rPr>
              <a:t>"</a:t>
            </a:r>
            <a:r>
              <a:rPr lang="zh-CN" altLang="en-US" sz="2400" dirty="0">
                <a:solidFill>
                  <a:schemeClr val="tx1"/>
                </a:solidFill>
                <a:latin typeface="楷体_GB2312" pitchFamily="49" charset="-122"/>
                <a:ea typeface="楷体_GB2312" pitchFamily="49" charset="-122"/>
                <a:sym typeface="+mn-ea"/>
              </a:rPr>
              <a:t>奥林匹克</a:t>
            </a:r>
            <a:r>
              <a:rPr lang="en-US" altLang="zh-CN" sz="2400">
                <a:solidFill>
                  <a:schemeClr val="tx1"/>
                </a:solidFill>
                <a:latin typeface="楷体_GB2312" pitchFamily="49" charset="-122"/>
                <a:ea typeface="楷体_GB2312" pitchFamily="49" charset="-122"/>
                <a:sym typeface="+mn-ea"/>
              </a:rPr>
              <a:t>"</a:t>
            </a:r>
            <a:r>
              <a:rPr lang="zh-CN" altLang="en-US" sz="2400" dirty="0">
                <a:solidFill>
                  <a:schemeClr val="tx1"/>
                </a:solidFill>
                <a:latin typeface="楷体_GB2312" pitchFamily="49" charset="-122"/>
                <a:ea typeface="楷体_GB2312" pitchFamily="49" charset="-122"/>
                <a:sym typeface="+mn-ea"/>
              </a:rPr>
              <a:t>号的船舷上，撞出个大洞，酿成一件重大海难事故。</a:t>
            </a:r>
            <a:endParaRPr lang="en-US" altLang="zh-CN" sz="2400" dirty="0">
              <a:solidFill>
                <a:schemeClr val="tx1"/>
              </a:solidFill>
              <a:latin typeface="楷体_GB2312" pitchFamily="49" charset="-122"/>
              <a:ea typeface="楷体_GB2312" pitchFamily="49" charset="-122"/>
              <a:sym typeface="+mn-ea"/>
            </a:endParaRPr>
          </a:p>
        </p:txBody>
      </p:sp>
      <p:pic>
        <p:nvPicPr>
          <p:cNvPr id="7172" name="Picture 5"/>
          <p:cNvPicPr>
            <a:picLocks noGrp="1" noChangeAspect="1"/>
          </p:cNvPicPr>
          <p:nvPr>
            <p:ph idx="4294967295"/>
          </p:nvPr>
        </p:nvPicPr>
        <p:blipFill>
          <a:blip r:embed="rId2" cstate="print"/>
          <a:stretch>
            <a:fillRect/>
          </a:stretch>
        </p:blipFill>
        <p:spPr>
          <a:xfrm>
            <a:off x="0" y="1311275"/>
            <a:ext cx="3897313" cy="4425950"/>
          </a:xfrm>
        </p:spPr>
      </p:pic>
      <p:sp>
        <p:nvSpPr>
          <p:cNvPr id="3" name="WordArt 8"/>
          <p:cNvSpPr/>
          <p:nvPr/>
        </p:nvSpPr>
        <p:spPr>
          <a:xfrm>
            <a:off x="3255010" y="890270"/>
            <a:ext cx="3276600" cy="4419600"/>
          </a:xfrm>
          <a:prstGeom prst="rect">
            <a:avLst/>
          </a:prstGeom>
        </p:spPr>
        <p:txBody>
          <a:bodyPr wrap="none" fromWordArt="1">
            <a:prstTxWarp prst="textCascadeUp">
              <a:avLst>
                <a:gd name="adj" fmla="val 44444"/>
              </a:avLst>
            </a:prstTxWarp>
            <a:normAutofit/>
            <a:scene3d>
              <a:camera prst="legacyPerspectiveFront">
                <a:rot lat="20520000" lon="1080000" rev="0"/>
              </a:camera>
              <a:lightRig rig="legacyFlat3" dir="r"/>
            </a:scene3d>
            <a:sp3d extrusionH="430200" prstMaterial="legacyMatte">
              <a:extrusionClr>
                <a:srgbClr val="FF6600"/>
              </a:extrusionClr>
            </a:sp3d>
          </a:bodyPr>
          <a:lstStyle/>
          <a:p>
            <a:pPr algn="ctr" eaLnBrk="0" hangingPunct="0"/>
            <a:r>
              <a:rPr lang="zh-CN" altLang="en-US" sz="3600" b="1">
                <a:gradFill rotWithShape="0">
                  <a:gsLst>
                    <a:gs pos="0">
                      <a:srgbClr val="FFE701"/>
                    </a:gs>
                    <a:gs pos="100000">
                      <a:srgbClr val="FE3E02"/>
                    </a:gs>
                  </a:gsLst>
                  <a:lin ang="5400000" scaled="1"/>
                  <a:tileRect/>
                </a:gradFill>
                <a:latin typeface="幼圆" panose="02010509060101010101" pitchFamily="49" charset="-122"/>
                <a:ea typeface="幼圆" panose="02010509060101010101" pitchFamily="49" charset="-122"/>
              </a:rPr>
              <a:t>解释</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9144000" cy="5191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 name="矩形 1"/>
          <p:cNvSpPr/>
          <p:nvPr/>
        </p:nvSpPr>
        <p:spPr>
          <a:xfrm>
            <a:off x="0" y="6321425"/>
            <a:ext cx="9144000" cy="5635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48" name="TextBox 27"/>
          <p:cNvSpPr txBox="1"/>
          <p:nvPr/>
        </p:nvSpPr>
        <p:spPr>
          <a:xfrm>
            <a:off x="96838" y="65088"/>
            <a:ext cx="4633912" cy="398780"/>
          </a:xfrm>
          <a:prstGeom prst="rect">
            <a:avLst/>
          </a:prstGeom>
          <a:noFill/>
          <a:ln w="9525">
            <a:noFill/>
          </a:ln>
        </p:spPr>
        <p:txBody>
          <a:bodyPr>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sym typeface="+mn-ea"/>
              </a:rPr>
              <a:t>流体压强与流速的关系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149" name="文本框 5"/>
          <p:cNvSpPr txBox="1"/>
          <p:nvPr/>
        </p:nvSpPr>
        <p:spPr>
          <a:xfrm>
            <a:off x="5586730" y="104775"/>
            <a:ext cx="3449320" cy="306705"/>
          </a:xfrm>
          <a:prstGeom prst="rect">
            <a:avLst/>
          </a:prstGeom>
          <a:noFill/>
          <a:ln w="9525">
            <a:noFill/>
          </a:ln>
        </p:spPr>
        <p:txBody>
          <a:bodyPr wrap="square">
            <a:spAutoFit/>
          </a:bodyPr>
          <a:lstStyle/>
          <a:p>
            <a:r>
              <a:rPr lang="zh-CN" altLang="en-US" sz="1400">
                <a:solidFill>
                  <a:schemeClr val="bg1"/>
                </a:solidFill>
                <a:latin typeface="微软雅黑" panose="020B0503020204020204" pitchFamily="34" charset="-122"/>
                <a:ea typeface="微软雅黑" panose="020B0503020204020204" pitchFamily="34" charset="-122"/>
              </a:rPr>
              <a:t>沪科版八年级全一册</a:t>
            </a:r>
            <a:r>
              <a:rPr lang="zh-CN" altLang="en-US" sz="1400" dirty="0">
                <a:solidFill>
                  <a:schemeClr val="bg1"/>
                </a:solidFill>
                <a:latin typeface="微软雅黑" panose="020B0503020204020204" pitchFamily="34" charset="-122"/>
                <a:ea typeface="微软雅黑" panose="020B0503020204020204" pitchFamily="34" charset="-122"/>
              </a:rPr>
              <a:t>第八章</a:t>
            </a:r>
            <a:r>
              <a:rPr lang="zh-CN" altLang="en-US" sz="1400">
                <a:solidFill>
                  <a:schemeClr val="bg1"/>
                </a:solidFill>
                <a:latin typeface="微软雅黑" panose="020B0503020204020204" pitchFamily="34" charset="-122"/>
                <a:ea typeface="微软雅黑" panose="020B0503020204020204" pitchFamily="34" charset="-122"/>
              </a:rPr>
              <a:t>第四课</a:t>
            </a:r>
            <a:r>
              <a:rPr lang="zh-CN" altLang="en-US" sz="1400" dirty="0">
                <a:solidFill>
                  <a:schemeClr val="bg1"/>
                </a:solidFill>
                <a:latin typeface="微软雅黑" panose="020B0503020204020204" pitchFamily="34" charset="-122"/>
                <a:ea typeface="微软雅黑" panose="020B0503020204020204" pitchFamily="34" charset="-122"/>
              </a:rPr>
              <a:t> </a:t>
            </a:r>
          </a:p>
        </p:txBody>
      </p:sp>
      <p:sp>
        <p:nvSpPr>
          <p:cNvPr id="8" name="矩形 7"/>
          <p:cNvSpPr/>
          <p:nvPr/>
        </p:nvSpPr>
        <p:spPr>
          <a:xfrm flipV="1">
            <a:off x="0" y="563563"/>
            <a:ext cx="9144000" cy="3651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 name="文本框 5"/>
          <p:cNvSpPr txBox="1"/>
          <p:nvPr/>
        </p:nvSpPr>
        <p:spPr>
          <a:xfrm>
            <a:off x="521970" y="833755"/>
            <a:ext cx="2428240" cy="768350"/>
          </a:xfrm>
          <a:prstGeom prst="rect">
            <a:avLst/>
          </a:prstGeom>
          <a:noFill/>
        </p:spPr>
        <p:txBody>
          <a:bodyPr wrap="none" rtlCol="0">
            <a:spAutoFit/>
          </a:bodyPr>
          <a:lstStyle/>
          <a:p>
            <a:r>
              <a:rPr lang="zh-CN" altLang="en-US" sz="4400" b="1">
                <a:solidFill>
                  <a:srgbClr val="00B050"/>
                </a:solidFill>
              </a:rPr>
              <a:t>演示实验</a:t>
            </a:r>
          </a:p>
        </p:txBody>
      </p:sp>
      <p:sp>
        <p:nvSpPr>
          <p:cNvPr id="7" name="文本框 6"/>
          <p:cNvSpPr txBox="1"/>
          <p:nvPr/>
        </p:nvSpPr>
        <p:spPr>
          <a:xfrm>
            <a:off x="193040" y="1602105"/>
            <a:ext cx="3349625" cy="4399915"/>
          </a:xfrm>
          <a:prstGeom prst="rect">
            <a:avLst/>
          </a:prstGeom>
          <a:noFill/>
        </p:spPr>
        <p:txBody>
          <a:bodyPr wrap="square" rtlCol="0" anchor="t">
            <a:spAutoFit/>
          </a:bodyPr>
          <a:lstStyle/>
          <a:p>
            <a:r>
              <a:rPr lang="zh-CN" altLang="en-US" dirty="0">
                <a:latin typeface="宋体" panose="02010600030101010101" pitchFamily="2" charset="-122"/>
                <a:sym typeface="+mn-ea"/>
              </a:rPr>
              <a:t>　</a:t>
            </a:r>
            <a:r>
              <a:rPr lang="zh-CN" altLang="en-US" sz="2800" dirty="0">
                <a:latin typeface="宋体" panose="02010600030101010101" pitchFamily="2" charset="-122"/>
                <a:sym typeface="+mn-ea"/>
              </a:rPr>
              <a:t>用手将右端开口</a:t>
            </a:r>
            <a:r>
              <a:rPr lang="en-US" altLang="zh-CN" sz="2800" dirty="0">
                <a:latin typeface="宋体" panose="02010600030101010101" pitchFamily="2" charset="-122"/>
                <a:sym typeface="+mn-ea"/>
              </a:rPr>
              <a:t>c</a:t>
            </a:r>
            <a:r>
              <a:rPr lang="zh-CN" altLang="en-US" sz="2800" dirty="0">
                <a:latin typeface="宋体" panose="02010600030101010101" pitchFamily="2" charset="-122"/>
                <a:sym typeface="+mn-ea"/>
              </a:rPr>
              <a:t>用塞于封住，然后向容器</a:t>
            </a:r>
            <a:r>
              <a:rPr lang="en-US" altLang="zh-CN" sz="2800">
                <a:latin typeface="Times New Roman" panose="02020603050405020304" pitchFamily="18" charset="0"/>
                <a:sym typeface="+mn-ea"/>
              </a:rPr>
              <a:t>R</a:t>
            </a:r>
            <a:r>
              <a:rPr lang="zh-CN" altLang="en-US" sz="2800" dirty="0">
                <a:latin typeface="宋体" panose="02010600030101010101" pitchFamily="2" charset="-122"/>
                <a:sym typeface="+mn-ea"/>
              </a:rPr>
              <a:t>灌水，到达一定高度后停止灌水。</a:t>
            </a:r>
            <a:r>
              <a:rPr lang="zh-CN" altLang="en-US" sz="2800" dirty="0">
                <a:latin typeface="Times New Roman" panose="02020603050405020304" pitchFamily="18" charset="0"/>
                <a:sym typeface="+mn-ea"/>
              </a:rPr>
              <a:t>容器</a:t>
            </a:r>
            <a:r>
              <a:rPr lang="en-US" altLang="zh-CN" sz="2800">
                <a:latin typeface="Times New Roman" panose="02020603050405020304" pitchFamily="18" charset="0"/>
                <a:sym typeface="+mn-ea"/>
              </a:rPr>
              <a:t>R</a:t>
            </a:r>
            <a:r>
              <a:rPr lang="zh-CN" altLang="en-US" sz="2800" dirty="0">
                <a:latin typeface="Times New Roman" panose="02020603050405020304" pitchFamily="18" charset="0"/>
                <a:sym typeface="+mn-ea"/>
              </a:rPr>
              <a:t>及三个细管中的液面会怎样？为什么？将手移开观察</a:t>
            </a:r>
            <a:r>
              <a:rPr lang="en-US" altLang="zh-CN" sz="2800" dirty="0">
                <a:latin typeface="Times New Roman" panose="02020603050405020304" pitchFamily="18" charset="0"/>
                <a:sym typeface="+mn-ea"/>
              </a:rPr>
              <a:t>A</a:t>
            </a:r>
            <a:r>
              <a:rPr lang="zh-CN" altLang="en-US" sz="2800" dirty="0">
                <a:latin typeface="Times New Roman" panose="02020603050405020304" pitchFamily="18" charset="0"/>
                <a:sym typeface="+mn-ea"/>
              </a:rPr>
              <a:t>、</a:t>
            </a:r>
            <a:r>
              <a:rPr lang="en-US" altLang="zh-CN" sz="2800" dirty="0">
                <a:latin typeface="Times New Roman" panose="02020603050405020304" pitchFamily="18" charset="0"/>
                <a:sym typeface="+mn-ea"/>
              </a:rPr>
              <a:t>B</a:t>
            </a:r>
            <a:r>
              <a:rPr lang="zh-CN" altLang="en-US" sz="2800" dirty="0">
                <a:latin typeface="Times New Roman" panose="02020603050405020304" pitchFamily="18" charset="0"/>
                <a:sym typeface="+mn-ea"/>
              </a:rPr>
              <a:t>观众液面有什么变化？思考为什么？</a:t>
            </a:r>
          </a:p>
        </p:txBody>
      </p:sp>
      <p:sp>
        <p:nvSpPr>
          <p:cNvPr id="10" name="文本框 9"/>
          <p:cNvSpPr txBox="1"/>
          <p:nvPr/>
        </p:nvSpPr>
        <p:spPr>
          <a:xfrm>
            <a:off x="5460365" y="2680970"/>
            <a:ext cx="360680" cy="521970"/>
          </a:xfrm>
          <a:prstGeom prst="rect">
            <a:avLst/>
          </a:prstGeom>
          <a:noFill/>
        </p:spPr>
        <p:txBody>
          <a:bodyPr wrap="none" rtlCol="0">
            <a:spAutoFit/>
          </a:bodyPr>
          <a:lstStyle/>
          <a:p>
            <a:r>
              <a:rPr lang="en-US" altLang="zh-CN" sz="2800"/>
              <a:t>c</a:t>
            </a:r>
          </a:p>
        </p:txBody>
      </p:sp>
      <p:grpSp>
        <p:nvGrpSpPr>
          <p:cNvPr id="15" name="组合 14"/>
          <p:cNvGrpSpPr/>
          <p:nvPr/>
        </p:nvGrpSpPr>
        <p:grpSpPr>
          <a:xfrm>
            <a:off x="3410174" y="1699707"/>
            <a:ext cx="5733826" cy="3620957"/>
            <a:chOff x="5921" y="2027"/>
            <a:chExt cx="8079" cy="6352"/>
          </a:xfrm>
        </p:grpSpPr>
        <p:pic>
          <p:nvPicPr>
            <p:cNvPr id="9" name="图片 8" descr="DSC01491"/>
            <p:cNvPicPr>
              <a:picLocks noChangeAspect="1"/>
            </p:cNvPicPr>
            <p:nvPr/>
          </p:nvPicPr>
          <p:blipFill>
            <a:blip r:embed="rId2" cstate="print"/>
            <a:stretch>
              <a:fillRect/>
            </a:stretch>
          </p:blipFill>
          <p:spPr>
            <a:xfrm>
              <a:off x="5921" y="2027"/>
              <a:ext cx="8079" cy="6352"/>
            </a:xfrm>
            <a:prstGeom prst="rect">
              <a:avLst/>
            </a:prstGeom>
          </p:spPr>
        </p:pic>
        <p:sp>
          <p:nvSpPr>
            <p:cNvPr id="11" name="文本框 10"/>
            <p:cNvSpPr txBox="1"/>
            <p:nvPr/>
          </p:nvSpPr>
          <p:spPr>
            <a:xfrm>
              <a:off x="8243" y="2523"/>
              <a:ext cx="924" cy="1210"/>
            </a:xfrm>
            <a:prstGeom prst="rect">
              <a:avLst/>
            </a:prstGeom>
            <a:noFill/>
          </p:spPr>
          <p:txBody>
            <a:bodyPr wrap="none" rtlCol="0">
              <a:spAutoFit/>
            </a:bodyPr>
            <a:lstStyle/>
            <a:p>
              <a:r>
                <a:rPr lang="en-US" altLang="zh-CN" sz="4400">
                  <a:solidFill>
                    <a:srgbClr val="FF0000"/>
                  </a:solidFill>
                </a:rPr>
                <a:t>R</a:t>
              </a:r>
            </a:p>
          </p:txBody>
        </p:sp>
        <p:sp>
          <p:nvSpPr>
            <p:cNvPr id="12" name="文本框 11"/>
            <p:cNvSpPr txBox="1"/>
            <p:nvPr/>
          </p:nvSpPr>
          <p:spPr>
            <a:xfrm>
              <a:off x="10171" y="2224"/>
              <a:ext cx="875" cy="1210"/>
            </a:xfrm>
            <a:prstGeom prst="rect">
              <a:avLst/>
            </a:prstGeom>
            <a:noFill/>
          </p:spPr>
          <p:txBody>
            <a:bodyPr wrap="none" rtlCol="0">
              <a:spAutoFit/>
            </a:bodyPr>
            <a:lstStyle/>
            <a:p>
              <a:r>
                <a:rPr lang="en-US" altLang="zh-CN" sz="4400">
                  <a:solidFill>
                    <a:srgbClr val="FF0000"/>
                  </a:solidFill>
                </a:rPr>
                <a:t>A</a:t>
              </a:r>
            </a:p>
          </p:txBody>
        </p:sp>
        <p:sp>
          <p:nvSpPr>
            <p:cNvPr id="13" name="文本框 12"/>
            <p:cNvSpPr txBox="1"/>
            <p:nvPr/>
          </p:nvSpPr>
          <p:spPr>
            <a:xfrm>
              <a:off x="11874" y="2769"/>
              <a:ext cx="875" cy="1210"/>
            </a:xfrm>
            <a:prstGeom prst="rect">
              <a:avLst/>
            </a:prstGeom>
            <a:noFill/>
          </p:spPr>
          <p:txBody>
            <a:bodyPr wrap="none" rtlCol="0">
              <a:spAutoFit/>
            </a:bodyPr>
            <a:lstStyle/>
            <a:p>
              <a:r>
                <a:rPr lang="en-US" altLang="zh-CN" sz="4400">
                  <a:solidFill>
                    <a:srgbClr val="FF0000"/>
                  </a:solidFill>
                </a:rPr>
                <a:t>B</a:t>
              </a:r>
            </a:p>
          </p:txBody>
        </p:sp>
        <p:sp>
          <p:nvSpPr>
            <p:cNvPr id="14" name="文本框 13"/>
            <p:cNvSpPr txBox="1"/>
            <p:nvPr/>
          </p:nvSpPr>
          <p:spPr>
            <a:xfrm>
              <a:off x="12038" y="6544"/>
              <a:ext cx="924" cy="1210"/>
            </a:xfrm>
            <a:prstGeom prst="rect">
              <a:avLst/>
            </a:prstGeom>
            <a:noFill/>
          </p:spPr>
          <p:txBody>
            <a:bodyPr wrap="none" rtlCol="0">
              <a:spAutoFit/>
            </a:bodyPr>
            <a:lstStyle/>
            <a:p>
              <a:r>
                <a:rPr lang="en-US" altLang="zh-CN" sz="4400">
                  <a:solidFill>
                    <a:srgbClr val="FF0000"/>
                  </a:solidFill>
                </a:rPr>
                <a:t>C</a:t>
              </a:r>
            </a:p>
          </p:txBody>
        </p:sp>
      </p:gr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Arc 2"/>
          <p:cNvSpPr/>
          <p:nvPr/>
        </p:nvSpPr>
        <p:spPr>
          <a:xfrm>
            <a:off x="6083300" y="2647950"/>
            <a:ext cx="2590800" cy="1009650"/>
          </a:xfrm>
          <a:custGeom>
            <a:avLst/>
            <a:gdLst/>
            <a:ahLst/>
            <a:cxnLst>
              <a:cxn ang="0">
                <a:pos x="0" y="0"/>
              </a:cxn>
              <a:cxn ang="0">
                <a:pos x="1296090" y="1009650"/>
              </a:cxn>
              <a:cxn ang="0">
                <a:pos x="0" y="1009650"/>
              </a:cxn>
            </a:cxnLst>
            <a:rect l="0" t="0" r="0" b="0"/>
            <a:pathLst>
              <a:path w="43177" h="21600" fill="none">
                <a:moveTo>
                  <a:pt x="-1" y="20609"/>
                </a:moveTo>
                <a:cubicBezTo>
                  <a:pt x="528" y="9077"/>
                  <a:pt x="10032" y="0"/>
                  <a:pt x="21577" y="0"/>
                </a:cubicBezTo>
                <a:cubicBezTo>
                  <a:pt x="33506" y="0"/>
                  <a:pt x="43177" y="9670"/>
                  <a:pt x="43177" y="21600"/>
                </a:cubicBezTo>
              </a:path>
              <a:path w="43177" h="21600" stroke="0">
                <a:moveTo>
                  <a:pt x="-1" y="20609"/>
                </a:moveTo>
                <a:cubicBezTo>
                  <a:pt x="528" y="9077"/>
                  <a:pt x="10032" y="0"/>
                  <a:pt x="21577" y="0"/>
                </a:cubicBezTo>
                <a:cubicBezTo>
                  <a:pt x="33506" y="0"/>
                  <a:pt x="43177" y="9670"/>
                  <a:pt x="43177" y="21600"/>
                </a:cubicBezTo>
                <a:lnTo>
                  <a:pt x="21577" y="21600"/>
                </a:lnTo>
                <a:lnTo>
                  <a:pt x="-1" y="20609"/>
                </a:lnTo>
                <a:close/>
              </a:path>
            </a:pathLst>
          </a:custGeom>
          <a:solidFill>
            <a:srgbClr val="FF00FF"/>
          </a:solidFill>
          <a:ln w="9525" cap="flat" cmpd="sng">
            <a:solidFill>
              <a:schemeClr val="tx1"/>
            </a:solidFill>
            <a:prstDash val="solid"/>
            <a:round/>
            <a:headEnd type="none" w="med" len="med"/>
            <a:tailEnd type="none" w="med" len="med"/>
          </a:ln>
        </p:spPr>
        <p:txBody>
          <a:bodyPr/>
          <a:lstStyle/>
          <a:p>
            <a:endParaRPr lang="zh-CN" altLang="en-US"/>
          </a:p>
        </p:txBody>
      </p:sp>
      <p:grpSp>
        <p:nvGrpSpPr>
          <p:cNvPr id="33795" name="Group 3"/>
          <p:cNvGrpSpPr/>
          <p:nvPr/>
        </p:nvGrpSpPr>
        <p:grpSpPr>
          <a:xfrm>
            <a:off x="4730750" y="957580"/>
            <a:ext cx="4025900" cy="3429000"/>
            <a:chOff x="0" y="0"/>
            <a:chExt cx="6338" cy="5400"/>
          </a:xfrm>
        </p:grpSpPr>
        <p:sp>
          <p:nvSpPr>
            <p:cNvPr id="33796" name="AutoShape 4"/>
            <p:cNvSpPr/>
            <p:nvPr/>
          </p:nvSpPr>
          <p:spPr>
            <a:xfrm>
              <a:off x="4200" y="0"/>
              <a:ext cx="240" cy="5400"/>
            </a:xfrm>
            <a:prstGeom prst="flowChartProcess">
              <a:avLst/>
            </a:prstGeom>
            <a:solidFill>
              <a:schemeClr val="accent1"/>
            </a:solidFill>
            <a:ln w="9525" cap="flat" cmpd="sng">
              <a:solidFill>
                <a:schemeClr val="tx1"/>
              </a:solidFill>
              <a:prstDash val="solid"/>
              <a:miter/>
              <a:headEnd type="none" w="med" len="med"/>
              <a:tailEnd type="none" w="med" len="med"/>
            </a:ln>
          </p:spPr>
          <p:txBody>
            <a:bodyPr anchor="ctr"/>
            <a:lstStyle/>
            <a:p>
              <a:endParaRPr lang="zh-CN" altLang="en-US" dirty="0">
                <a:latin typeface="Arial" panose="020B0604020202020204" pitchFamily="34" charset="0"/>
                <a:ea typeface="宋体" panose="02010600030101010101" pitchFamily="2" charset="-122"/>
              </a:endParaRPr>
            </a:p>
          </p:txBody>
        </p:sp>
        <p:sp>
          <p:nvSpPr>
            <p:cNvPr id="33797" name="Arc 5"/>
            <p:cNvSpPr/>
            <p:nvPr/>
          </p:nvSpPr>
          <p:spPr>
            <a:xfrm>
              <a:off x="2258" y="2640"/>
              <a:ext cx="4080" cy="1680"/>
            </a:xfrm>
            <a:custGeom>
              <a:avLst/>
              <a:gdLst/>
              <a:ahLst/>
              <a:cxnLst>
                <a:cxn ang="0">
                  <a:pos x="0" y="0"/>
                </a:cxn>
                <a:cxn ang="0">
                  <a:pos x="2041" y="1680"/>
                </a:cxn>
                <a:cxn ang="0">
                  <a:pos x="0" y="1680"/>
                </a:cxn>
              </a:cxnLst>
              <a:rect l="0" t="0" r="0" b="0"/>
              <a:pathLst>
                <a:path w="43177" h="21600" fill="none">
                  <a:moveTo>
                    <a:pt x="-1" y="20609"/>
                  </a:moveTo>
                  <a:cubicBezTo>
                    <a:pt x="528" y="9077"/>
                    <a:pt x="10032" y="0"/>
                    <a:pt x="21577" y="0"/>
                  </a:cubicBezTo>
                  <a:cubicBezTo>
                    <a:pt x="33506" y="0"/>
                    <a:pt x="43177" y="9670"/>
                    <a:pt x="43177" y="21600"/>
                  </a:cubicBezTo>
                </a:path>
                <a:path w="43177" h="21600" stroke="0">
                  <a:moveTo>
                    <a:pt x="-1" y="20609"/>
                  </a:moveTo>
                  <a:cubicBezTo>
                    <a:pt x="528" y="9077"/>
                    <a:pt x="10032" y="0"/>
                    <a:pt x="21577" y="0"/>
                  </a:cubicBezTo>
                  <a:cubicBezTo>
                    <a:pt x="33506" y="0"/>
                    <a:pt x="43177" y="9670"/>
                    <a:pt x="43177" y="21600"/>
                  </a:cubicBezTo>
                  <a:lnTo>
                    <a:pt x="21577" y="21600"/>
                  </a:lnTo>
                  <a:lnTo>
                    <a:pt x="-1" y="20609"/>
                  </a:lnTo>
                  <a:close/>
                </a:path>
              </a:pathLst>
            </a:custGeom>
            <a:solidFill>
              <a:srgbClr val="FF00FF"/>
            </a:solidFill>
            <a:ln w="9525" cap="flat" cmpd="sng">
              <a:solidFill>
                <a:schemeClr val="tx1"/>
              </a:solidFill>
              <a:prstDash val="solid"/>
              <a:round/>
              <a:headEnd type="none" w="med" len="med"/>
              <a:tailEnd type="none" w="med" len="med"/>
            </a:ln>
          </p:spPr>
          <p:txBody>
            <a:bodyPr/>
            <a:lstStyle/>
            <a:p>
              <a:endParaRPr lang="zh-CN" altLang="en-US"/>
            </a:p>
          </p:txBody>
        </p:sp>
        <p:sp>
          <p:nvSpPr>
            <p:cNvPr id="33798" name="Text Box 6"/>
            <p:cNvSpPr txBox="1"/>
            <p:nvPr/>
          </p:nvSpPr>
          <p:spPr>
            <a:xfrm>
              <a:off x="98" y="2160"/>
              <a:ext cx="1888" cy="1104"/>
            </a:xfrm>
            <a:prstGeom prst="rect">
              <a:avLst/>
            </a:prstGeom>
            <a:noFill/>
            <a:ln w="9525">
              <a:noFill/>
            </a:ln>
          </p:spPr>
          <p:txBody>
            <a:bodyPr anchor="t">
              <a:spAutoFit/>
            </a:bodyPr>
            <a:lstStyle/>
            <a:p>
              <a:r>
                <a:rPr lang="zh-CN" altLang="en-US" sz="4000" dirty="0">
                  <a:latin typeface="Arial" panose="020B0604020202020204" pitchFamily="34" charset="0"/>
                  <a:ea typeface="宋体" panose="02010600030101010101" pitchFamily="2" charset="-122"/>
                </a:rPr>
                <a:t>吹气</a:t>
              </a:r>
            </a:p>
          </p:txBody>
        </p:sp>
        <p:sp>
          <p:nvSpPr>
            <p:cNvPr id="33799" name="AutoShape 7"/>
            <p:cNvSpPr/>
            <p:nvPr/>
          </p:nvSpPr>
          <p:spPr>
            <a:xfrm>
              <a:off x="0" y="3480"/>
              <a:ext cx="1538" cy="1038"/>
            </a:xfrm>
            <a:prstGeom prst="rightArrow">
              <a:avLst>
                <a:gd name="adj1" fmla="val 50000"/>
                <a:gd name="adj2" fmla="val 37028"/>
              </a:avLst>
            </a:prstGeom>
            <a:solidFill>
              <a:srgbClr val="00FF00"/>
            </a:solidFill>
            <a:ln w="9525" cap="flat" cmpd="sng">
              <a:solidFill>
                <a:schemeClr val="tx1"/>
              </a:solidFill>
              <a:prstDash val="solid"/>
              <a:miter/>
              <a:headEnd type="none" w="med" len="med"/>
              <a:tailEnd type="none" w="med" len="med"/>
            </a:ln>
          </p:spPr>
          <p:txBody>
            <a:bodyPr anchor="ctr"/>
            <a:lstStyle/>
            <a:p>
              <a:endParaRPr lang="zh-CN" altLang="en-US" dirty="0">
                <a:latin typeface="Arial" panose="020B0604020202020204" pitchFamily="34" charset="0"/>
                <a:ea typeface="宋体" panose="02010600030101010101" pitchFamily="2" charset="-122"/>
              </a:endParaRPr>
            </a:p>
          </p:txBody>
        </p:sp>
      </p:grpSp>
      <p:sp>
        <p:nvSpPr>
          <p:cNvPr id="33801" name="Rectangle 3"/>
          <p:cNvSpPr>
            <a:spLocks noGrp="1"/>
          </p:cNvSpPr>
          <p:nvPr>
            <p:ph type="body" idx="4294967295"/>
          </p:nvPr>
        </p:nvSpPr>
        <p:spPr>
          <a:xfrm>
            <a:off x="0" y="1787525"/>
            <a:ext cx="3724275" cy="4267200"/>
          </a:xfrm>
        </p:spPr>
        <p:txBody>
          <a:bodyPr wrap="square" lIns="91440" tIns="45720" rIns="91440" bIns="45720" anchor="t"/>
          <a:lstStyle/>
          <a:p>
            <a:pPr eaLnBrk="1" hangingPunct="1"/>
            <a:endParaRPr lang="en-US" altLang="zh-CN"/>
          </a:p>
          <a:p>
            <a:pPr eaLnBrk="1" hangingPunct="1">
              <a:buNone/>
            </a:pPr>
            <a:r>
              <a:rPr lang="zh-CN" altLang="en-US" sz="3600" dirty="0">
                <a:solidFill>
                  <a:srgbClr val="2F38EF"/>
                </a:solidFill>
              </a:rPr>
              <a:t>实践活动：</a:t>
            </a:r>
          </a:p>
          <a:p>
            <a:pPr eaLnBrk="1" hangingPunct="1">
              <a:buNone/>
            </a:pPr>
            <a:r>
              <a:rPr lang="zh-CN" altLang="en-US" sz="3600" dirty="0">
                <a:solidFill>
                  <a:schemeClr val="tx1"/>
                </a:solidFill>
              </a:rPr>
              <a:t>用扑克牌制作一个飞机翼，向机翼吹气，观察机翼有什么变化？</a:t>
            </a:r>
          </a:p>
        </p:txBody>
      </p:sp>
      <p:pic>
        <p:nvPicPr>
          <p:cNvPr id="33802" name="矩形 6"/>
          <p:cNvPicPr/>
          <p:nvPr/>
        </p:nvPicPr>
        <p:blipFill>
          <a:blip r:embed="rId3" cstate="print"/>
          <a:stretch>
            <a:fillRect/>
          </a:stretch>
        </p:blipFill>
        <p:spPr>
          <a:xfrm>
            <a:off x="97155" y="723265"/>
            <a:ext cx="5411470" cy="1638300"/>
          </a:xfrm>
          <a:prstGeom prst="rect">
            <a:avLst/>
          </a:prstGeom>
          <a:noFill/>
          <a:ln w="9525">
            <a:noFill/>
          </a:ln>
        </p:spPr>
      </p:pic>
      <p:sp>
        <p:nvSpPr>
          <p:cNvPr id="4" name="矩形 3"/>
          <p:cNvSpPr/>
          <p:nvPr/>
        </p:nvSpPr>
        <p:spPr>
          <a:xfrm>
            <a:off x="0" y="0"/>
            <a:ext cx="9144000" cy="5191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48" name="TextBox 27"/>
          <p:cNvSpPr txBox="1"/>
          <p:nvPr/>
        </p:nvSpPr>
        <p:spPr>
          <a:xfrm>
            <a:off x="96838" y="65088"/>
            <a:ext cx="4633912" cy="398780"/>
          </a:xfrm>
          <a:prstGeom prst="rect">
            <a:avLst/>
          </a:prstGeom>
          <a:noFill/>
          <a:ln w="9525">
            <a:noFill/>
          </a:ln>
        </p:spPr>
        <p:txBody>
          <a:bodyPr>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sym typeface="+mn-ea"/>
              </a:rPr>
              <a:t>流体压强与流速的关系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149" name="文本框 5"/>
          <p:cNvSpPr txBox="1"/>
          <p:nvPr/>
        </p:nvSpPr>
        <p:spPr>
          <a:xfrm>
            <a:off x="5586730" y="104775"/>
            <a:ext cx="3449320" cy="306705"/>
          </a:xfrm>
          <a:prstGeom prst="rect">
            <a:avLst/>
          </a:prstGeom>
          <a:noFill/>
          <a:ln w="9525">
            <a:noFill/>
          </a:ln>
        </p:spPr>
        <p:txBody>
          <a:bodyPr wrap="square">
            <a:spAutoFit/>
          </a:bodyPr>
          <a:lstStyle/>
          <a:p>
            <a:r>
              <a:rPr lang="zh-CN" altLang="en-US" sz="1400">
                <a:solidFill>
                  <a:schemeClr val="bg1"/>
                </a:solidFill>
                <a:latin typeface="微软雅黑" panose="020B0503020204020204" pitchFamily="34" charset="-122"/>
                <a:ea typeface="微软雅黑" panose="020B0503020204020204" pitchFamily="34" charset="-122"/>
              </a:rPr>
              <a:t>沪科版八年级全一册</a:t>
            </a:r>
            <a:r>
              <a:rPr lang="zh-CN" altLang="en-US" sz="1400" dirty="0">
                <a:solidFill>
                  <a:schemeClr val="bg1"/>
                </a:solidFill>
                <a:latin typeface="微软雅黑" panose="020B0503020204020204" pitchFamily="34" charset="-122"/>
                <a:ea typeface="微软雅黑" panose="020B0503020204020204" pitchFamily="34" charset="-122"/>
              </a:rPr>
              <a:t>第八章</a:t>
            </a:r>
            <a:r>
              <a:rPr lang="zh-CN" altLang="en-US" sz="1400">
                <a:solidFill>
                  <a:schemeClr val="bg1"/>
                </a:solidFill>
                <a:latin typeface="微软雅黑" panose="020B0503020204020204" pitchFamily="34" charset="-122"/>
                <a:ea typeface="微软雅黑" panose="020B0503020204020204" pitchFamily="34" charset="-122"/>
              </a:rPr>
              <a:t>第四课</a:t>
            </a:r>
            <a:r>
              <a:rPr lang="zh-CN" altLang="en-US" sz="1400" dirty="0">
                <a:solidFill>
                  <a:schemeClr val="bg1"/>
                </a:solidFill>
                <a:latin typeface="微软雅黑" panose="020B0503020204020204" pitchFamily="34" charset="-122"/>
                <a:ea typeface="微软雅黑" panose="020B0503020204020204" pitchFamily="34" charset="-122"/>
              </a:rPr>
              <a:t> </a:t>
            </a:r>
          </a:p>
        </p:txBody>
      </p:sp>
      <p:sp>
        <p:nvSpPr>
          <p:cNvPr id="8" name="矩形 7"/>
          <p:cNvSpPr/>
          <p:nvPr/>
        </p:nvSpPr>
        <p:spPr>
          <a:xfrm flipV="1">
            <a:off x="0" y="563563"/>
            <a:ext cx="9144000" cy="3651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 name="矩形 1"/>
          <p:cNvSpPr/>
          <p:nvPr/>
        </p:nvSpPr>
        <p:spPr>
          <a:xfrm>
            <a:off x="0" y="6321425"/>
            <a:ext cx="9144000" cy="5635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ransition>
    <p:blinds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9144000" cy="5191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 name="矩形 1"/>
          <p:cNvSpPr/>
          <p:nvPr/>
        </p:nvSpPr>
        <p:spPr>
          <a:xfrm>
            <a:off x="0" y="6321425"/>
            <a:ext cx="9144000" cy="5635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48" name="TextBox 27"/>
          <p:cNvSpPr txBox="1"/>
          <p:nvPr/>
        </p:nvSpPr>
        <p:spPr>
          <a:xfrm>
            <a:off x="96838" y="65088"/>
            <a:ext cx="4633912" cy="398780"/>
          </a:xfrm>
          <a:prstGeom prst="rect">
            <a:avLst/>
          </a:prstGeom>
          <a:noFill/>
          <a:ln w="9525">
            <a:noFill/>
          </a:ln>
        </p:spPr>
        <p:txBody>
          <a:bodyPr>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sym typeface="+mn-ea"/>
              </a:rPr>
              <a:t>流体压强与流速的关系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149" name="文本框 5"/>
          <p:cNvSpPr txBox="1"/>
          <p:nvPr/>
        </p:nvSpPr>
        <p:spPr>
          <a:xfrm>
            <a:off x="5586730" y="104775"/>
            <a:ext cx="3449320" cy="306705"/>
          </a:xfrm>
          <a:prstGeom prst="rect">
            <a:avLst/>
          </a:prstGeom>
          <a:noFill/>
          <a:ln w="9525">
            <a:noFill/>
          </a:ln>
        </p:spPr>
        <p:txBody>
          <a:bodyPr wrap="square">
            <a:spAutoFit/>
          </a:bodyPr>
          <a:lstStyle/>
          <a:p>
            <a:r>
              <a:rPr lang="zh-CN" altLang="en-US" sz="1400">
                <a:solidFill>
                  <a:schemeClr val="bg1"/>
                </a:solidFill>
                <a:latin typeface="微软雅黑" panose="020B0503020204020204" pitchFamily="34" charset="-122"/>
                <a:ea typeface="微软雅黑" panose="020B0503020204020204" pitchFamily="34" charset="-122"/>
              </a:rPr>
              <a:t>沪科版八年级全一册</a:t>
            </a:r>
            <a:r>
              <a:rPr lang="zh-CN" altLang="en-US" sz="1400" dirty="0">
                <a:solidFill>
                  <a:schemeClr val="bg1"/>
                </a:solidFill>
                <a:latin typeface="微软雅黑" panose="020B0503020204020204" pitchFamily="34" charset="-122"/>
                <a:ea typeface="微软雅黑" panose="020B0503020204020204" pitchFamily="34" charset="-122"/>
              </a:rPr>
              <a:t>第八章</a:t>
            </a:r>
            <a:r>
              <a:rPr lang="zh-CN" altLang="en-US" sz="1400">
                <a:solidFill>
                  <a:schemeClr val="bg1"/>
                </a:solidFill>
                <a:latin typeface="微软雅黑" panose="020B0503020204020204" pitchFamily="34" charset="-122"/>
                <a:ea typeface="微软雅黑" panose="020B0503020204020204" pitchFamily="34" charset="-122"/>
              </a:rPr>
              <a:t>第四课</a:t>
            </a:r>
            <a:r>
              <a:rPr lang="zh-CN" altLang="en-US" sz="1400" dirty="0">
                <a:solidFill>
                  <a:schemeClr val="bg1"/>
                </a:solidFill>
                <a:latin typeface="微软雅黑" panose="020B0503020204020204" pitchFamily="34" charset="-122"/>
                <a:ea typeface="微软雅黑" panose="020B0503020204020204" pitchFamily="34" charset="-122"/>
              </a:rPr>
              <a:t> </a:t>
            </a:r>
          </a:p>
        </p:txBody>
      </p:sp>
      <p:sp>
        <p:nvSpPr>
          <p:cNvPr id="8" name="矩形 7"/>
          <p:cNvSpPr/>
          <p:nvPr/>
        </p:nvSpPr>
        <p:spPr>
          <a:xfrm flipV="1">
            <a:off x="0" y="563563"/>
            <a:ext cx="9144000" cy="3651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 name="Line 3"/>
          <p:cNvSpPr/>
          <p:nvPr/>
        </p:nvSpPr>
        <p:spPr>
          <a:xfrm>
            <a:off x="7087870" y="2074545"/>
            <a:ext cx="0" cy="2336800"/>
          </a:xfrm>
          <a:prstGeom prst="line">
            <a:avLst/>
          </a:prstGeom>
          <a:ln w="38100" cap="flat" cmpd="sng">
            <a:solidFill>
              <a:schemeClr val="tx1"/>
            </a:solidFill>
            <a:prstDash val="solid"/>
            <a:round/>
            <a:headEnd type="none" w="med" len="med"/>
            <a:tailEnd type="none" w="med" len="med"/>
          </a:ln>
        </p:spPr>
      </p:sp>
      <p:sp>
        <p:nvSpPr>
          <p:cNvPr id="7" name="Line 4"/>
          <p:cNvSpPr/>
          <p:nvPr/>
        </p:nvSpPr>
        <p:spPr>
          <a:xfrm>
            <a:off x="7461885" y="2074545"/>
            <a:ext cx="0" cy="2336800"/>
          </a:xfrm>
          <a:prstGeom prst="line">
            <a:avLst/>
          </a:prstGeom>
          <a:ln w="38100" cap="flat" cmpd="sng">
            <a:solidFill>
              <a:schemeClr val="tx1"/>
            </a:solidFill>
            <a:prstDash val="solid"/>
            <a:round/>
            <a:headEnd type="none" w="med" len="med"/>
            <a:tailEnd type="none" w="med" len="med"/>
          </a:ln>
        </p:spPr>
      </p:sp>
      <p:sp>
        <p:nvSpPr>
          <p:cNvPr id="9" name="Line 5"/>
          <p:cNvSpPr/>
          <p:nvPr/>
        </p:nvSpPr>
        <p:spPr>
          <a:xfrm flipH="1">
            <a:off x="6068060" y="4411345"/>
            <a:ext cx="1019810" cy="1168400"/>
          </a:xfrm>
          <a:prstGeom prst="line">
            <a:avLst/>
          </a:prstGeom>
          <a:ln w="38100" cap="flat" cmpd="sng">
            <a:solidFill>
              <a:schemeClr val="tx1"/>
            </a:solidFill>
            <a:prstDash val="solid"/>
            <a:round/>
            <a:headEnd type="none" w="med" len="med"/>
            <a:tailEnd type="none" w="med" len="med"/>
          </a:ln>
        </p:spPr>
      </p:sp>
      <p:sp>
        <p:nvSpPr>
          <p:cNvPr id="10" name="Line 6"/>
          <p:cNvSpPr/>
          <p:nvPr/>
        </p:nvSpPr>
        <p:spPr>
          <a:xfrm>
            <a:off x="7461885" y="4411345"/>
            <a:ext cx="1120775" cy="1168400"/>
          </a:xfrm>
          <a:prstGeom prst="line">
            <a:avLst/>
          </a:prstGeom>
          <a:ln w="38100" cap="flat" cmpd="sng">
            <a:solidFill>
              <a:schemeClr val="tx1"/>
            </a:solidFill>
            <a:prstDash val="solid"/>
            <a:round/>
            <a:headEnd type="none" w="med" len="med"/>
            <a:tailEnd type="none" w="med" len="med"/>
          </a:ln>
        </p:spPr>
      </p:sp>
      <p:sp>
        <p:nvSpPr>
          <p:cNvPr id="14342" name="Oval 7"/>
          <p:cNvSpPr/>
          <p:nvPr/>
        </p:nvSpPr>
        <p:spPr>
          <a:xfrm>
            <a:off x="6753860" y="4512945"/>
            <a:ext cx="1066800" cy="1066800"/>
          </a:xfrm>
          <a:prstGeom prst="ellipse">
            <a:avLst/>
          </a:prstGeom>
          <a:solidFill>
            <a:srgbClr val="FFCC66"/>
          </a:solidFill>
          <a:ln w="9525" cap="flat" cmpd="sng">
            <a:solidFill>
              <a:schemeClr val="tx1"/>
            </a:solidFill>
            <a:prstDash val="solid"/>
            <a:round/>
            <a:headEnd type="none" w="med" len="med"/>
            <a:tailEnd type="none" w="med" len="med"/>
          </a:ln>
        </p:spPr>
        <p:txBody>
          <a:bodyPr wrap="none" anchor="ctr"/>
          <a:lstStyle/>
          <a:p>
            <a:pPr>
              <a:spcBef>
                <a:spcPct val="50000"/>
              </a:spcBef>
            </a:pPr>
            <a:endParaRPr lang="zh-CN" altLang="en-US" sz="4400" b="0" dirty="0">
              <a:latin typeface="Times New Roman" panose="02020603050405020304" pitchFamily="18" charset="0"/>
              <a:ea typeface="隶书" panose="02010509060101010101" pitchFamily="49" charset="-122"/>
            </a:endParaRPr>
          </a:p>
        </p:txBody>
      </p:sp>
      <p:sp>
        <p:nvSpPr>
          <p:cNvPr id="14343" name="AutoShape 8"/>
          <p:cNvSpPr/>
          <p:nvPr/>
        </p:nvSpPr>
        <p:spPr>
          <a:xfrm rot="10800000">
            <a:off x="7211060" y="931545"/>
            <a:ext cx="152400" cy="2590800"/>
          </a:xfrm>
          <a:prstGeom prst="downArrow">
            <a:avLst>
              <a:gd name="adj1" fmla="val 50000"/>
              <a:gd name="adj2" fmla="val 425000"/>
            </a:avLst>
          </a:prstGeom>
          <a:solidFill>
            <a:srgbClr val="FF5050"/>
          </a:solidFill>
          <a:ln w="9525" cap="flat" cmpd="sng">
            <a:solidFill>
              <a:schemeClr val="tx1"/>
            </a:solidFill>
            <a:prstDash val="solid"/>
            <a:miter/>
            <a:headEnd type="none" w="med" len="med"/>
            <a:tailEnd type="none" w="med" len="med"/>
          </a:ln>
        </p:spPr>
        <p:txBody>
          <a:bodyPr wrap="none" anchor="ctr"/>
          <a:lstStyle/>
          <a:p>
            <a:pPr>
              <a:spcBef>
                <a:spcPct val="50000"/>
              </a:spcBef>
            </a:pPr>
            <a:endParaRPr lang="zh-CN" altLang="en-US" sz="4400" b="0" dirty="0">
              <a:latin typeface="Times New Roman" panose="02020603050405020304" pitchFamily="18" charset="0"/>
              <a:ea typeface="隶书" panose="02010509060101010101" pitchFamily="49" charset="-122"/>
            </a:endParaRPr>
          </a:p>
        </p:txBody>
      </p:sp>
      <p:sp>
        <p:nvSpPr>
          <p:cNvPr id="14346" name="AutoShape 11"/>
          <p:cNvSpPr/>
          <p:nvPr/>
        </p:nvSpPr>
        <p:spPr>
          <a:xfrm>
            <a:off x="4544060" y="1998345"/>
            <a:ext cx="914400" cy="1143000"/>
          </a:xfrm>
          <a:prstGeom prst="wedgeRectCallout">
            <a:avLst>
              <a:gd name="adj1" fmla="val 220315"/>
              <a:gd name="adj2" fmla="val 50694"/>
            </a:avLst>
          </a:prstGeom>
          <a:solidFill>
            <a:srgbClr val="6699FF"/>
          </a:solidFill>
          <a:ln w="9525" cap="flat" cmpd="sng">
            <a:solidFill>
              <a:schemeClr val="tx1"/>
            </a:solidFill>
            <a:prstDash val="solid"/>
            <a:miter/>
            <a:headEnd type="none" w="med" len="med"/>
            <a:tailEnd type="none" w="med" len="med"/>
          </a:ln>
        </p:spPr>
        <p:txBody>
          <a:bodyPr anchor="ctr"/>
          <a:lstStyle/>
          <a:p>
            <a:pPr algn="ctr"/>
            <a:r>
              <a:rPr lang="zh-CN" altLang="en-US" sz="4400" b="0" dirty="0">
                <a:latin typeface="Times New Roman" panose="02020603050405020304" pitchFamily="18" charset="0"/>
                <a:ea typeface="隶书" panose="02010509060101010101" pitchFamily="49" charset="-122"/>
              </a:rPr>
              <a:t>漏斗</a:t>
            </a:r>
          </a:p>
        </p:txBody>
      </p:sp>
      <p:sp>
        <p:nvSpPr>
          <p:cNvPr id="14344" name="Text Box 9"/>
          <p:cNvSpPr txBox="1"/>
          <p:nvPr/>
        </p:nvSpPr>
        <p:spPr>
          <a:xfrm>
            <a:off x="6068060" y="931545"/>
            <a:ext cx="2286000" cy="768350"/>
          </a:xfrm>
          <a:prstGeom prst="rect">
            <a:avLst/>
          </a:prstGeom>
          <a:noFill/>
          <a:ln w="9525">
            <a:noFill/>
          </a:ln>
        </p:spPr>
        <p:txBody>
          <a:bodyPr anchor="t">
            <a:spAutoFit/>
          </a:bodyPr>
          <a:lstStyle/>
          <a:p>
            <a:pPr algn="ctr">
              <a:spcBef>
                <a:spcPct val="50000"/>
              </a:spcBef>
            </a:pPr>
            <a:r>
              <a:rPr lang="zh-CN" altLang="en-US" sz="4400" b="0" dirty="0">
                <a:latin typeface="Times New Roman" panose="02020603050405020304" pitchFamily="18" charset="0"/>
                <a:ea typeface="隶书" panose="02010509060101010101" pitchFamily="49" charset="-122"/>
              </a:rPr>
              <a:t>吸      气</a:t>
            </a:r>
          </a:p>
        </p:txBody>
      </p:sp>
      <p:sp>
        <p:nvSpPr>
          <p:cNvPr id="14345" name="Text Box 10"/>
          <p:cNvSpPr txBox="1"/>
          <p:nvPr/>
        </p:nvSpPr>
        <p:spPr>
          <a:xfrm>
            <a:off x="1403350" y="806450"/>
            <a:ext cx="1721485" cy="5568950"/>
          </a:xfrm>
          <a:prstGeom prst="rect">
            <a:avLst/>
          </a:prstGeom>
          <a:noFill/>
          <a:ln w="9525">
            <a:noFill/>
          </a:ln>
        </p:spPr>
        <p:txBody>
          <a:bodyPr vert="eaVert" wrap="square" anchor="t">
            <a:spAutoFit/>
          </a:bodyPr>
          <a:lstStyle/>
          <a:p>
            <a:pPr algn="ctr">
              <a:spcBef>
                <a:spcPct val="50000"/>
              </a:spcBef>
            </a:pPr>
            <a:r>
              <a:rPr lang="zh-CN" altLang="en-US" sz="4000" dirty="0">
                <a:latin typeface="Times New Roman" panose="02020603050405020304" pitchFamily="18" charset="0"/>
                <a:ea typeface="隶书" panose="02010509060101010101" pitchFamily="49" charset="-122"/>
                <a:sym typeface="+mn-ea"/>
              </a:rPr>
              <a:t>解释为什么？</a:t>
            </a:r>
          </a:p>
          <a:p>
            <a:pPr algn="ctr">
              <a:spcBef>
                <a:spcPct val="50000"/>
              </a:spcBef>
            </a:pPr>
            <a:r>
              <a:rPr lang="zh-CN" altLang="en-US" sz="4000" b="0" dirty="0">
                <a:solidFill>
                  <a:schemeClr val="tx1"/>
                </a:solidFill>
                <a:latin typeface="Times New Roman" panose="02020603050405020304" pitchFamily="18" charset="0"/>
                <a:ea typeface="隶书" panose="02010509060101010101" pitchFamily="49" charset="-122"/>
              </a:rPr>
              <a:t>观察到什么现象？</a:t>
            </a:r>
            <a:endParaRPr lang="zh-CN" altLang="en-US" sz="4800" b="0" dirty="0">
              <a:solidFill>
                <a:srgbClr val="00B050"/>
              </a:solidFill>
              <a:latin typeface="Times New Roman" panose="02020603050405020304" pitchFamily="18" charset="0"/>
              <a:ea typeface="隶书" panose="02010509060101010101" pitchFamily="49" charset="-122"/>
            </a:endParaRPr>
          </a:p>
        </p:txBody>
      </p:sp>
      <p:sp>
        <p:nvSpPr>
          <p:cNvPr id="2" name="文本框 1"/>
          <p:cNvSpPr txBox="1"/>
          <p:nvPr/>
        </p:nvSpPr>
        <p:spPr>
          <a:xfrm>
            <a:off x="309245" y="2074545"/>
            <a:ext cx="859790" cy="1767840"/>
          </a:xfrm>
          <a:prstGeom prst="rect">
            <a:avLst/>
          </a:prstGeom>
          <a:noFill/>
        </p:spPr>
        <p:txBody>
          <a:bodyPr vert="eaVert" wrap="none" rtlCol="0">
            <a:spAutoFit/>
          </a:bodyPr>
          <a:lstStyle/>
          <a:p>
            <a:pPr algn="l"/>
            <a:r>
              <a:rPr lang="zh-CN" altLang="en-US" sz="4400" dirty="0">
                <a:solidFill>
                  <a:srgbClr val="00B050"/>
                </a:solidFill>
                <a:latin typeface="Times New Roman" panose="02020603050405020304" pitchFamily="18" charset="0"/>
                <a:ea typeface="隶书" panose="02010509060101010101" pitchFamily="49" charset="-122"/>
                <a:sym typeface="+mn-ea"/>
              </a:rPr>
              <a:t>实验一</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344"/>
                                        </p:tgtEl>
                                        <p:attrNameLst>
                                          <p:attrName>style.visibility</p:attrName>
                                        </p:attrNameLst>
                                      </p:cBhvr>
                                      <p:to>
                                        <p:strVal val="visible"/>
                                      </p:to>
                                    </p:set>
                                    <p:anim calcmode="lin" valueType="num">
                                      <p:cBhvr additive="base">
                                        <p:cTn id="7" dur="500" fill="hold"/>
                                        <p:tgtEl>
                                          <p:spTgt spid="14344"/>
                                        </p:tgtEl>
                                        <p:attrNameLst>
                                          <p:attrName>ppt_x</p:attrName>
                                        </p:attrNameLst>
                                      </p:cBhvr>
                                      <p:tavLst>
                                        <p:tav tm="0">
                                          <p:val>
                                            <p:strVal val="#ppt_x"/>
                                          </p:val>
                                        </p:tav>
                                        <p:tav tm="100000">
                                          <p:val>
                                            <p:strVal val="#ppt_x"/>
                                          </p:val>
                                        </p:tav>
                                      </p:tavLst>
                                    </p:anim>
                                    <p:anim calcmode="lin" valueType="num">
                                      <p:cBhvr additive="base">
                                        <p:cTn id="8" dur="500" fill="hold"/>
                                        <p:tgtEl>
                                          <p:spTgt spid="1434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0" presetClass="entr" presetSubtype="0" fill="hold" grpId="0" nodeType="afterEffect">
                                  <p:stCondLst>
                                    <p:cond delay="0"/>
                                  </p:stCondLst>
                                  <p:childTnLst>
                                    <p:set>
                                      <p:cBhvr>
                                        <p:cTn id="11" dur="1" fill="hold">
                                          <p:stCondLst>
                                            <p:cond delay="0"/>
                                          </p:stCondLst>
                                        </p:cTn>
                                        <p:tgtEl>
                                          <p:spTgt spid="14343"/>
                                        </p:tgtEl>
                                        <p:attrNameLst>
                                          <p:attrName>style.visibility</p:attrName>
                                        </p:attrNameLst>
                                      </p:cBhvr>
                                      <p:to>
                                        <p:strVal val="visible"/>
                                      </p:to>
                                    </p:set>
                                    <p:animEffect transition="in" filter="wedge">
                                      <p:cBhvr>
                                        <p:cTn id="12" dur="500"/>
                                        <p:tgtEl>
                                          <p:spTgt spid="14343"/>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4345"/>
                                        </p:tgtEl>
                                        <p:attrNameLst>
                                          <p:attrName>style.visibility</p:attrName>
                                        </p:attrNameLst>
                                      </p:cBhvr>
                                      <p:to>
                                        <p:strVal val="visible"/>
                                      </p:to>
                                    </p:set>
                                    <p:animEffect transition="in" filter="diamond(in)">
                                      <p:cBhvr>
                                        <p:cTn id="17" dur="500"/>
                                        <p:tgtEl>
                                          <p:spTgt spid="143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3" grpId="0" animBg="1"/>
      <p:bldP spid="14344" grpId="0"/>
      <p:bldP spid="1434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descr="机翼">
            <a:hlinkClick r:id="rId3" action="ppaction://hlinkfile"/>
          </p:cNvPr>
          <p:cNvPicPr>
            <a:picLocks noGrp="1" noChangeAspect="1"/>
          </p:cNvPicPr>
          <p:nvPr/>
        </p:nvPicPr>
        <p:blipFill>
          <a:blip r:embed="rId4" cstate="print"/>
          <a:stretch>
            <a:fillRect/>
          </a:stretch>
        </p:blipFill>
        <p:spPr>
          <a:xfrm>
            <a:off x="613187" y="914400"/>
            <a:ext cx="7734748" cy="4572000"/>
          </a:xfrm>
          <a:prstGeom prst="rect">
            <a:avLst/>
          </a:prstGeom>
          <a:noFill/>
          <a:ln w="9525">
            <a:noFill/>
          </a:ln>
        </p:spPr>
      </p:pic>
      <p:sp>
        <p:nvSpPr>
          <p:cNvPr id="35841" name="Rectangle 2"/>
          <p:cNvSpPr>
            <a:spLocks noGrp="1"/>
          </p:cNvSpPr>
          <p:nvPr>
            <p:ph type="title" idx="4294967295"/>
          </p:nvPr>
        </p:nvSpPr>
        <p:spPr>
          <a:xfrm>
            <a:off x="0" y="600075"/>
            <a:ext cx="7886700" cy="1325563"/>
          </a:xfrm>
        </p:spPr>
        <p:txBody>
          <a:bodyPr wrap="square" lIns="91440" tIns="45720" rIns="91440" bIns="45720" anchor="ctr"/>
          <a:lstStyle/>
          <a:p>
            <a:pPr eaLnBrk="1" hangingPunct="1"/>
            <a:r>
              <a:rPr lang="zh-CN" altLang="en-US" b="1" dirty="0">
                <a:solidFill>
                  <a:schemeClr val="tx1"/>
                </a:solidFill>
                <a:hlinkClick r:id="rId5" action="ppaction://hlinkfile"/>
              </a:rPr>
              <a:t>（</a:t>
            </a:r>
            <a:r>
              <a:rPr lang="en-US" altLang="zh-CN" b="1">
                <a:solidFill>
                  <a:schemeClr val="tx1"/>
                </a:solidFill>
                <a:hlinkClick r:id="rId5" action="ppaction://hlinkfile"/>
              </a:rPr>
              <a:t>1</a:t>
            </a:r>
            <a:r>
              <a:rPr lang="zh-CN" altLang="en-US" b="1" dirty="0">
                <a:solidFill>
                  <a:schemeClr val="tx1"/>
                </a:solidFill>
                <a:hlinkClick r:id="rId5" action="ppaction://hlinkfile"/>
              </a:rPr>
              <a:t>） 飞机的机翼有什么特点？</a:t>
            </a:r>
          </a:p>
        </p:txBody>
      </p:sp>
      <p:pic>
        <p:nvPicPr>
          <p:cNvPr id="35843" name="Picture 4" descr="机翼">
            <a:hlinkClick r:id="rId3" action="ppaction://hlinkfile"/>
          </p:cNvPr>
          <p:cNvPicPr>
            <a:picLocks noGrp="1" noChangeAspect="1"/>
          </p:cNvPicPr>
          <p:nvPr>
            <p:ph type="body" idx="4294967295"/>
          </p:nvPr>
        </p:nvPicPr>
        <p:blipFill>
          <a:blip r:embed="rId4" cstate="print"/>
          <a:stretch>
            <a:fillRect/>
          </a:stretch>
        </p:blipFill>
        <p:spPr>
          <a:xfrm>
            <a:off x="0" y="1512888"/>
            <a:ext cx="7704138" cy="4602162"/>
          </a:xfrm>
        </p:spPr>
      </p:pic>
      <p:sp>
        <p:nvSpPr>
          <p:cNvPr id="4" name="矩形 3"/>
          <p:cNvSpPr/>
          <p:nvPr/>
        </p:nvSpPr>
        <p:spPr>
          <a:xfrm>
            <a:off x="0" y="0"/>
            <a:ext cx="9144000" cy="5191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矩形 7"/>
          <p:cNvSpPr/>
          <p:nvPr/>
        </p:nvSpPr>
        <p:spPr>
          <a:xfrm flipV="1">
            <a:off x="0" y="563563"/>
            <a:ext cx="9144000" cy="3651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48" name="TextBox 27"/>
          <p:cNvSpPr txBox="1"/>
          <p:nvPr/>
        </p:nvSpPr>
        <p:spPr>
          <a:xfrm>
            <a:off x="96838" y="65088"/>
            <a:ext cx="4633912" cy="398780"/>
          </a:xfrm>
          <a:prstGeom prst="rect">
            <a:avLst/>
          </a:prstGeom>
          <a:noFill/>
          <a:ln w="9525">
            <a:noFill/>
          </a:ln>
        </p:spPr>
        <p:txBody>
          <a:bodyPr>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sym typeface="+mn-ea"/>
              </a:rPr>
              <a:t>流体压强与流速的关系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149" name="文本框 5"/>
          <p:cNvSpPr txBox="1"/>
          <p:nvPr/>
        </p:nvSpPr>
        <p:spPr>
          <a:xfrm>
            <a:off x="5586730" y="104775"/>
            <a:ext cx="3449320" cy="306705"/>
          </a:xfrm>
          <a:prstGeom prst="rect">
            <a:avLst/>
          </a:prstGeom>
          <a:noFill/>
          <a:ln w="9525">
            <a:noFill/>
          </a:ln>
        </p:spPr>
        <p:txBody>
          <a:bodyPr wrap="square">
            <a:spAutoFit/>
          </a:bodyPr>
          <a:lstStyle/>
          <a:p>
            <a:r>
              <a:rPr lang="zh-CN" altLang="en-US" sz="1400">
                <a:solidFill>
                  <a:schemeClr val="bg1"/>
                </a:solidFill>
                <a:latin typeface="微软雅黑" panose="020B0503020204020204" pitchFamily="34" charset="-122"/>
                <a:ea typeface="微软雅黑" panose="020B0503020204020204" pitchFamily="34" charset="-122"/>
              </a:rPr>
              <a:t>沪科版八年级全一册</a:t>
            </a:r>
            <a:r>
              <a:rPr lang="zh-CN" altLang="en-US" sz="1400" dirty="0">
                <a:solidFill>
                  <a:schemeClr val="bg1"/>
                </a:solidFill>
                <a:latin typeface="微软雅黑" panose="020B0503020204020204" pitchFamily="34" charset="-122"/>
                <a:ea typeface="微软雅黑" panose="020B0503020204020204" pitchFamily="34" charset="-122"/>
              </a:rPr>
              <a:t>第八章</a:t>
            </a:r>
            <a:r>
              <a:rPr lang="zh-CN" altLang="en-US" sz="1400">
                <a:solidFill>
                  <a:schemeClr val="bg1"/>
                </a:solidFill>
                <a:latin typeface="微软雅黑" panose="020B0503020204020204" pitchFamily="34" charset="-122"/>
                <a:ea typeface="微软雅黑" panose="020B0503020204020204" pitchFamily="34" charset="-122"/>
              </a:rPr>
              <a:t>第四课</a:t>
            </a:r>
            <a:r>
              <a:rPr lang="zh-CN" altLang="en-US" sz="1400" dirty="0">
                <a:solidFill>
                  <a:schemeClr val="bg1"/>
                </a:solidFill>
                <a:latin typeface="微软雅黑" panose="020B0503020204020204" pitchFamily="34" charset="-122"/>
                <a:ea typeface="微软雅黑" panose="020B0503020204020204" pitchFamily="34" charset="-122"/>
              </a:rPr>
              <a:t> </a:t>
            </a:r>
          </a:p>
        </p:txBody>
      </p:sp>
      <p:sp>
        <p:nvSpPr>
          <p:cNvPr id="5" name="矩形 1"/>
          <p:cNvSpPr/>
          <p:nvPr/>
        </p:nvSpPr>
        <p:spPr>
          <a:xfrm>
            <a:off x="0" y="6321425"/>
            <a:ext cx="9144000" cy="5635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文本框 1"/>
          <p:cNvSpPr txBox="1"/>
          <p:nvPr/>
        </p:nvSpPr>
        <p:spPr>
          <a:xfrm>
            <a:off x="8423910" y="2567305"/>
            <a:ext cx="459740" cy="1539240"/>
          </a:xfrm>
          <a:prstGeom prst="rect">
            <a:avLst/>
          </a:prstGeom>
          <a:noFill/>
        </p:spPr>
        <p:txBody>
          <a:bodyPr vert="eaVert" wrap="none" rtlCol="0">
            <a:spAutoFit/>
          </a:bodyPr>
          <a:lstStyle/>
          <a:p>
            <a:pPr algn="l"/>
            <a:r>
              <a:rPr lang="zh-CN" altLang="en-US"/>
              <a:t>（此图有链接</a:t>
            </a:r>
            <a:r>
              <a:rPr lang="en-US" altLang="zh-CN">
                <a:sym typeface="+mn-ea"/>
              </a:rPr>
              <a:t>)</a:t>
            </a:r>
          </a:p>
        </p:txBody>
      </p:sp>
    </p:spTree>
  </p:cSld>
  <p:clrMapOvr>
    <a:masterClrMapping/>
  </p:clrMapOvr>
  <p:transition>
    <p:blinds dir="ver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9144000" cy="5191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 name="矩形 1"/>
          <p:cNvSpPr/>
          <p:nvPr/>
        </p:nvSpPr>
        <p:spPr>
          <a:xfrm>
            <a:off x="0" y="6321425"/>
            <a:ext cx="9144000" cy="5635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48" name="TextBox 27"/>
          <p:cNvSpPr txBox="1"/>
          <p:nvPr/>
        </p:nvSpPr>
        <p:spPr>
          <a:xfrm>
            <a:off x="96838" y="65088"/>
            <a:ext cx="4633912" cy="398780"/>
          </a:xfrm>
          <a:prstGeom prst="rect">
            <a:avLst/>
          </a:prstGeom>
          <a:noFill/>
          <a:ln w="9525">
            <a:noFill/>
          </a:ln>
        </p:spPr>
        <p:txBody>
          <a:bodyPr>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sym typeface="+mn-ea"/>
              </a:rPr>
              <a:t>流体压强与流速的关系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149" name="文本框 5"/>
          <p:cNvSpPr txBox="1"/>
          <p:nvPr/>
        </p:nvSpPr>
        <p:spPr>
          <a:xfrm>
            <a:off x="5586730" y="104775"/>
            <a:ext cx="3449320" cy="306705"/>
          </a:xfrm>
          <a:prstGeom prst="rect">
            <a:avLst/>
          </a:prstGeom>
          <a:noFill/>
          <a:ln w="9525">
            <a:noFill/>
          </a:ln>
        </p:spPr>
        <p:txBody>
          <a:bodyPr wrap="square">
            <a:spAutoFit/>
          </a:bodyPr>
          <a:lstStyle/>
          <a:p>
            <a:r>
              <a:rPr lang="zh-CN" altLang="en-US" sz="1400">
                <a:solidFill>
                  <a:schemeClr val="bg1"/>
                </a:solidFill>
                <a:latin typeface="微软雅黑" panose="020B0503020204020204" pitchFamily="34" charset="-122"/>
                <a:ea typeface="微软雅黑" panose="020B0503020204020204" pitchFamily="34" charset="-122"/>
              </a:rPr>
              <a:t>沪科版八年级全一册</a:t>
            </a:r>
            <a:r>
              <a:rPr lang="zh-CN" altLang="en-US" sz="1400" dirty="0">
                <a:solidFill>
                  <a:schemeClr val="bg1"/>
                </a:solidFill>
                <a:latin typeface="微软雅黑" panose="020B0503020204020204" pitchFamily="34" charset="-122"/>
                <a:ea typeface="微软雅黑" panose="020B0503020204020204" pitchFamily="34" charset="-122"/>
              </a:rPr>
              <a:t>第八章</a:t>
            </a:r>
            <a:r>
              <a:rPr lang="zh-CN" altLang="en-US" sz="1400">
                <a:solidFill>
                  <a:schemeClr val="bg1"/>
                </a:solidFill>
                <a:latin typeface="微软雅黑" panose="020B0503020204020204" pitchFamily="34" charset="-122"/>
                <a:ea typeface="微软雅黑" panose="020B0503020204020204" pitchFamily="34" charset="-122"/>
              </a:rPr>
              <a:t>第四课</a:t>
            </a:r>
            <a:r>
              <a:rPr lang="zh-CN" altLang="en-US" sz="1400" dirty="0">
                <a:solidFill>
                  <a:schemeClr val="bg1"/>
                </a:solidFill>
                <a:latin typeface="微软雅黑" panose="020B0503020204020204" pitchFamily="34" charset="-122"/>
                <a:ea typeface="微软雅黑" panose="020B0503020204020204" pitchFamily="34" charset="-122"/>
              </a:rPr>
              <a:t> </a:t>
            </a:r>
          </a:p>
        </p:txBody>
      </p:sp>
      <p:sp>
        <p:nvSpPr>
          <p:cNvPr id="8" name="矩形 7"/>
          <p:cNvSpPr/>
          <p:nvPr/>
        </p:nvSpPr>
        <p:spPr>
          <a:xfrm flipV="1">
            <a:off x="0" y="563563"/>
            <a:ext cx="9144000" cy="3651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文本框 1"/>
          <p:cNvSpPr txBox="1"/>
          <p:nvPr/>
        </p:nvSpPr>
        <p:spPr>
          <a:xfrm>
            <a:off x="2494280" y="862965"/>
            <a:ext cx="4737735" cy="645160"/>
          </a:xfrm>
          <a:prstGeom prst="rect">
            <a:avLst/>
          </a:prstGeom>
          <a:noFill/>
        </p:spPr>
        <p:txBody>
          <a:bodyPr wrap="square" rtlCol="0" anchor="t">
            <a:spAutoFit/>
          </a:bodyPr>
          <a:lstStyle/>
          <a:p>
            <a:r>
              <a:rPr lang="zh-CN" altLang="en-US" sz="3600" dirty="0">
                <a:solidFill>
                  <a:schemeClr val="tx1"/>
                </a:solidFill>
                <a:ea typeface="华文行楷" panose="02010800040101010101" pitchFamily="2" charset="-122"/>
                <a:sym typeface="+mn-ea"/>
              </a:rPr>
              <a:t>飞机的升力</a:t>
            </a:r>
          </a:p>
        </p:txBody>
      </p:sp>
      <p:sp>
        <p:nvSpPr>
          <p:cNvPr id="3" name="文本框 2"/>
          <p:cNvSpPr txBox="1"/>
          <p:nvPr/>
        </p:nvSpPr>
        <p:spPr>
          <a:xfrm>
            <a:off x="631825" y="5527040"/>
            <a:ext cx="7650480" cy="521970"/>
          </a:xfrm>
          <a:prstGeom prst="rect">
            <a:avLst/>
          </a:prstGeom>
          <a:noFill/>
        </p:spPr>
        <p:txBody>
          <a:bodyPr wrap="none" rtlCol="0" anchor="t">
            <a:spAutoFit/>
          </a:bodyPr>
          <a:lstStyle/>
          <a:p>
            <a:r>
              <a:rPr lang="zh-CN" altLang="en-US" sz="2800" dirty="0">
                <a:solidFill>
                  <a:schemeClr val="tx1"/>
                </a:solidFill>
                <a:ea typeface="华文新魏" panose="02010800040101010101" pitchFamily="2" charset="-122"/>
                <a:sym typeface="+mn-ea"/>
              </a:rPr>
              <a:t>机翼</a:t>
            </a:r>
            <a:r>
              <a:rPr lang="zh-CN" altLang="en-US" sz="2800" dirty="0">
                <a:solidFill>
                  <a:srgbClr val="FF33CC"/>
                </a:solidFill>
                <a:ea typeface="华文新魏" panose="02010800040101010101" pitchFamily="2" charset="-122"/>
                <a:sym typeface="+mn-ea"/>
              </a:rPr>
              <a:t>上</a:t>
            </a:r>
            <a:r>
              <a:rPr lang="zh-CN" altLang="en-US" sz="2800" dirty="0">
                <a:solidFill>
                  <a:srgbClr val="00FF00"/>
                </a:solidFill>
                <a:ea typeface="华文新魏" panose="02010800040101010101" pitchFamily="2" charset="-122"/>
                <a:sym typeface="+mn-ea"/>
              </a:rPr>
              <a:t>下</a:t>
            </a:r>
            <a:r>
              <a:rPr lang="zh-CN" altLang="en-US" sz="2800" dirty="0">
                <a:solidFill>
                  <a:srgbClr val="FF33CC"/>
                </a:solidFill>
                <a:ea typeface="华文新魏" panose="02010800040101010101" pitchFamily="2" charset="-122"/>
                <a:sym typeface="+mn-ea"/>
              </a:rPr>
              <a:t>方</a:t>
            </a:r>
            <a:r>
              <a:rPr lang="zh-CN" altLang="en-US" sz="2800" dirty="0">
                <a:solidFill>
                  <a:schemeClr val="tx1"/>
                </a:solidFill>
                <a:ea typeface="华文新魏" panose="02010800040101010101" pitchFamily="2" charset="-122"/>
                <a:sym typeface="+mn-ea"/>
              </a:rPr>
              <a:t>的</a:t>
            </a:r>
            <a:r>
              <a:rPr lang="zh-CN" altLang="en-US" sz="2800" dirty="0">
                <a:solidFill>
                  <a:srgbClr val="2F38EF"/>
                </a:solidFill>
                <a:ea typeface="华文新魏" panose="02010800040101010101" pitchFamily="2" charset="-122"/>
                <a:sym typeface="+mn-ea"/>
              </a:rPr>
              <a:t>压强差</a:t>
            </a:r>
            <a:r>
              <a:rPr lang="zh-CN" altLang="en-US" sz="2800" dirty="0">
                <a:solidFill>
                  <a:schemeClr val="tx1"/>
                </a:solidFill>
                <a:ea typeface="华文新魏" panose="02010800040101010101" pitchFamily="2" charset="-122"/>
                <a:sym typeface="+mn-ea"/>
              </a:rPr>
              <a:t>使飞机获得</a:t>
            </a:r>
            <a:r>
              <a:rPr lang="zh-CN" altLang="en-US" sz="2800" dirty="0">
                <a:solidFill>
                  <a:srgbClr val="FF33CC"/>
                </a:solidFill>
                <a:ea typeface="华文新魏" panose="02010800040101010101" pitchFamily="2" charset="-122"/>
                <a:sym typeface="+mn-ea"/>
              </a:rPr>
              <a:t>竖直向上的升力</a:t>
            </a:r>
          </a:p>
        </p:txBody>
      </p:sp>
      <p:pic>
        <p:nvPicPr>
          <p:cNvPr id="7" name="图片 6" descr="EQ99F8S%L2)KU_@1%VUFIVV"/>
          <p:cNvPicPr>
            <a:picLocks noChangeAspect="1"/>
          </p:cNvPicPr>
          <p:nvPr/>
        </p:nvPicPr>
        <p:blipFill>
          <a:blip r:embed="rId2" cstate="print"/>
          <a:stretch>
            <a:fillRect/>
          </a:stretch>
        </p:blipFill>
        <p:spPr>
          <a:xfrm>
            <a:off x="1428115" y="2085340"/>
            <a:ext cx="6057900" cy="2446655"/>
          </a:xfrm>
          <a:prstGeom prst="rect">
            <a:avLst/>
          </a:prstGeom>
        </p:spPr>
      </p:pic>
      <p:sp>
        <p:nvSpPr>
          <p:cNvPr id="26644" name="AutoShape 25"/>
          <p:cNvSpPr/>
          <p:nvPr/>
        </p:nvSpPr>
        <p:spPr>
          <a:xfrm rot="16200000">
            <a:off x="3564890" y="3779382"/>
            <a:ext cx="1058545" cy="691156"/>
          </a:xfrm>
          <a:prstGeom prst="rightArrow">
            <a:avLst>
              <a:gd name="adj1" fmla="val 50000"/>
              <a:gd name="adj2" fmla="val 25000"/>
            </a:avLst>
          </a:prstGeom>
          <a:solidFill>
            <a:srgbClr val="FF0066"/>
          </a:solidFill>
          <a:ln w="9525">
            <a:noFill/>
          </a:ln>
        </p:spPr>
        <p:txBody>
          <a:bodyPr wrap="square" anchor="ctr">
            <a:spAutoFit/>
          </a:bodyPr>
          <a:lstStyle/>
          <a:p>
            <a:pPr>
              <a:spcBef>
                <a:spcPct val="50000"/>
              </a:spcBef>
            </a:pPr>
            <a:endParaRPr lang="zh-CN" altLang="en-US" sz="900" b="0" dirty="0">
              <a:latin typeface="Times New Roman" panose="02020603050405020304" pitchFamily="18" charset="0"/>
              <a:ea typeface="隶书" panose="02010509060101010101" pitchFamily="49" charset="-122"/>
            </a:endParaRPr>
          </a:p>
        </p:txBody>
      </p:sp>
      <p:sp>
        <p:nvSpPr>
          <p:cNvPr id="26646" name="AutoShape 28"/>
          <p:cNvSpPr/>
          <p:nvPr/>
        </p:nvSpPr>
        <p:spPr>
          <a:xfrm>
            <a:off x="97155" y="3596005"/>
            <a:ext cx="3238500" cy="1280795"/>
          </a:xfrm>
          <a:prstGeom prst="wedgeEllipseCallout">
            <a:avLst>
              <a:gd name="adj1" fmla="val 67666"/>
              <a:gd name="adj2" fmla="val -6271"/>
            </a:avLst>
          </a:prstGeom>
          <a:solidFill>
            <a:srgbClr val="6666FF"/>
          </a:solidFill>
          <a:ln w="9525" cap="flat" cmpd="sng">
            <a:solidFill>
              <a:srgbClr val="0000FF"/>
            </a:solidFill>
            <a:prstDash val="solid"/>
            <a:miter/>
            <a:headEnd type="none" w="med" len="med"/>
            <a:tailEnd type="none" w="med" len="med"/>
          </a:ln>
        </p:spPr>
        <p:txBody>
          <a:bodyPr anchor="t"/>
          <a:lstStyle/>
          <a:p>
            <a:pPr algn="ctr">
              <a:spcBef>
                <a:spcPct val="50000"/>
              </a:spcBef>
            </a:pPr>
            <a:r>
              <a:rPr lang="zh-CN" altLang="en-US" sz="4400" b="0" dirty="0">
                <a:latin typeface="Times New Roman" panose="02020603050405020304" pitchFamily="18" charset="0"/>
                <a:ea typeface="隶书" panose="02010509060101010101" pitchFamily="49" charset="-122"/>
              </a:rPr>
              <a:t>流速慢压强</a:t>
            </a:r>
            <a:endParaRPr lang="zh-CN" altLang="en-US" sz="4400" b="0" dirty="0">
              <a:solidFill>
                <a:srgbClr val="FF0066"/>
              </a:solidFill>
              <a:latin typeface="Times New Roman" panose="02020603050405020304" pitchFamily="18" charset="0"/>
              <a:ea typeface="隶书" panose="02010509060101010101" pitchFamily="49" charset="-122"/>
            </a:endParaRPr>
          </a:p>
        </p:txBody>
      </p:sp>
      <p:sp>
        <p:nvSpPr>
          <p:cNvPr id="10" name="AutoShape 22"/>
          <p:cNvSpPr/>
          <p:nvPr/>
        </p:nvSpPr>
        <p:spPr>
          <a:xfrm>
            <a:off x="7660005" y="1078230"/>
            <a:ext cx="184785" cy="1431925"/>
          </a:xfrm>
          <a:prstGeom prst="rightArrow">
            <a:avLst>
              <a:gd name="adj1" fmla="val 50000"/>
              <a:gd name="adj2" fmla="val 25000"/>
            </a:avLst>
          </a:prstGeom>
          <a:noFill/>
          <a:ln w="9525">
            <a:noFill/>
          </a:ln>
        </p:spPr>
        <p:txBody>
          <a:bodyPr wrap="none" anchor="ctr">
            <a:spAutoFit/>
          </a:bodyPr>
          <a:lstStyle/>
          <a:p>
            <a:pPr>
              <a:spcBef>
                <a:spcPct val="50000"/>
              </a:spcBef>
            </a:pPr>
            <a:endParaRPr lang="zh-CN" altLang="en-US" sz="4400" b="0" dirty="0">
              <a:latin typeface="Times New Roman" panose="02020603050405020304" pitchFamily="18" charset="0"/>
              <a:ea typeface="隶书" panose="02010509060101010101" pitchFamily="49" charset="-122"/>
            </a:endParaRPr>
          </a:p>
        </p:txBody>
      </p:sp>
      <p:sp>
        <p:nvSpPr>
          <p:cNvPr id="26640" name="AutoShape 21"/>
          <p:cNvSpPr/>
          <p:nvPr/>
        </p:nvSpPr>
        <p:spPr>
          <a:xfrm>
            <a:off x="5694045" y="845185"/>
            <a:ext cx="3350895" cy="995680"/>
          </a:xfrm>
          <a:prstGeom prst="wedgeEllipseCallout">
            <a:avLst>
              <a:gd name="adj1" fmla="val -92353"/>
              <a:gd name="adj2" fmla="val 126339"/>
            </a:avLst>
          </a:prstGeom>
          <a:solidFill>
            <a:srgbClr val="6666FF"/>
          </a:solidFill>
          <a:ln w="9525" cap="flat" cmpd="sng">
            <a:solidFill>
              <a:schemeClr val="tx1"/>
            </a:solidFill>
            <a:prstDash val="solid"/>
            <a:miter/>
            <a:headEnd type="none" w="med" len="med"/>
            <a:tailEnd type="none" w="med" len="med"/>
          </a:ln>
        </p:spPr>
        <p:txBody>
          <a:bodyPr anchor="ctr"/>
          <a:lstStyle/>
          <a:p>
            <a:pPr algn="ctr"/>
            <a:r>
              <a:rPr lang="zh-CN" altLang="en-US" sz="3600" b="0" dirty="0">
                <a:latin typeface="Times New Roman" panose="02020603050405020304" pitchFamily="18" charset="0"/>
                <a:ea typeface="隶书" panose="02010509060101010101" pitchFamily="49" charset="-122"/>
              </a:rPr>
              <a:t>流速快压强</a:t>
            </a:r>
            <a:endParaRPr lang="zh-CN" altLang="en-US" sz="3600" b="0" dirty="0">
              <a:solidFill>
                <a:srgbClr val="00FF00"/>
              </a:solidFill>
              <a:latin typeface="Times New Roman" panose="02020603050405020304" pitchFamily="18" charset="0"/>
              <a:ea typeface="隶书" panose="02010509060101010101" pitchFamily="49" charset="-122"/>
            </a:endParaRPr>
          </a:p>
        </p:txBody>
      </p:sp>
      <p:sp>
        <p:nvSpPr>
          <p:cNvPr id="26642" name="AutoShape 24"/>
          <p:cNvSpPr/>
          <p:nvPr/>
        </p:nvSpPr>
        <p:spPr>
          <a:xfrm rot="16380000">
            <a:off x="3809365" y="-690245"/>
            <a:ext cx="568960" cy="259080"/>
          </a:xfrm>
          <a:prstGeom prst="leftArrow">
            <a:avLst>
              <a:gd name="adj1" fmla="val 50000"/>
              <a:gd name="adj2" fmla="val 25000"/>
            </a:avLst>
          </a:prstGeom>
          <a:solidFill>
            <a:srgbClr val="00FF00"/>
          </a:solidFill>
          <a:ln w="9525">
            <a:noFill/>
          </a:ln>
        </p:spPr>
        <p:txBody>
          <a:bodyPr wrap="square" anchor="ctr">
            <a:spAutoFit/>
          </a:bodyPr>
          <a:lstStyle/>
          <a:p>
            <a:pPr>
              <a:spcBef>
                <a:spcPct val="50000"/>
              </a:spcBef>
            </a:pPr>
            <a:endParaRPr lang="zh-CN" altLang="en-US" sz="200" b="0" dirty="0">
              <a:latin typeface="Times New Roman" panose="02020603050405020304" pitchFamily="18" charset="0"/>
              <a:ea typeface="隶书" panose="02010509060101010101" pitchFamily="49" charset="-122"/>
            </a:endParaRPr>
          </a:p>
        </p:txBody>
      </p:sp>
      <p:sp>
        <p:nvSpPr>
          <p:cNvPr id="11" name="Text Box 26"/>
          <p:cNvSpPr txBox="1"/>
          <p:nvPr/>
        </p:nvSpPr>
        <p:spPr>
          <a:xfrm>
            <a:off x="2288540" y="4451985"/>
            <a:ext cx="744220" cy="768350"/>
          </a:xfrm>
          <a:prstGeom prst="rect">
            <a:avLst/>
          </a:prstGeom>
          <a:noFill/>
          <a:ln w="9525">
            <a:noFill/>
          </a:ln>
        </p:spPr>
        <p:txBody>
          <a:bodyPr wrap="none" anchor="t">
            <a:spAutoFit/>
          </a:bodyPr>
          <a:lstStyle/>
          <a:p>
            <a:r>
              <a:rPr lang="zh-CN" altLang="en-US" sz="4400" b="1" dirty="0">
                <a:solidFill>
                  <a:srgbClr val="FF0066"/>
                </a:solidFill>
                <a:latin typeface="Arial" panose="020B0604020202020204" pitchFamily="34" charset="0"/>
                <a:ea typeface="宋体" panose="02010600030101010101" pitchFamily="2" charset="-122"/>
              </a:rPr>
              <a:t>大</a:t>
            </a:r>
          </a:p>
        </p:txBody>
      </p:sp>
      <p:sp>
        <p:nvSpPr>
          <p:cNvPr id="12" name="Text Box 26"/>
          <p:cNvSpPr txBox="1"/>
          <p:nvPr/>
        </p:nvSpPr>
        <p:spPr>
          <a:xfrm>
            <a:off x="7660005" y="1323340"/>
            <a:ext cx="744220" cy="768350"/>
          </a:xfrm>
          <a:prstGeom prst="rect">
            <a:avLst/>
          </a:prstGeom>
          <a:noFill/>
          <a:ln w="9525">
            <a:noFill/>
          </a:ln>
        </p:spPr>
        <p:txBody>
          <a:bodyPr wrap="none" anchor="t">
            <a:spAutoFit/>
          </a:bodyPr>
          <a:lstStyle/>
          <a:p>
            <a:r>
              <a:rPr lang="zh-CN" altLang="en-US" sz="4400" b="1" dirty="0">
                <a:solidFill>
                  <a:srgbClr val="00FF00"/>
                </a:solidFill>
                <a:latin typeface="Arial" panose="020B0604020202020204" pitchFamily="34" charset="0"/>
                <a:ea typeface="宋体" panose="02010600030101010101" pitchFamily="2" charset="-122"/>
              </a:rPr>
              <a:t>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644"/>
                                        </p:tgtEl>
                                        <p:attrNameLst>
                                          <p:attrName>style.visibility</p:attrName>
                                        </p:attrNameLst>
                                      </p:cBhvr>
                                      <p:to>
                                        <p:strVal val="visible"/>
                                      </p:to>
                                    </p:set>
                                    <p:anim calcmode="lin" valueType="num">
                                      <p:cBhvr additive="base">
                                        <p:cTn id="7" dur="500" fill="hold"/>
                                        <p:tgtEl>
                                          <p:spTgt spid="26644"/>
                                        </p:tgtEl>
                                        <p:attrNameLst>
                                          <p:attrName>ppt_x</p:attrName>
                                        </p:attrNameLst>
                                      </p:cBhvr>
                                      <p:tavLst>
                                        <p:tav tm="0">
                                          <p:val>
                                            <p:strVal val="#ppt_x"/>
                                          </p:val>
                                        </p:tav>
                                        <p:tav tm="100000">
                                          <p:val>
                                            <p:strVal val="#ppt_x"/>
                                          </p:val>
                                        </p:tav>
                                      </p:tavLst>
                                    </p:anim>
                                    <p:anim calcmode="lin" valueType="num">
                                      <p:cBhvr additive="base">
                                        <p:cTn id="8" dur="500" fill="hold"/>
                                        <p:tgtEl>
                                          <p:spTgt spid="2664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1" nodeType="clickEffect">
                                  <p:stCondLst>
                                    <p:cond delay="0"/>
                                  </p:stCondLst>
                                  <p:childTnLst>
                                    <p:animMotion origin="layout" path="M 0.012014 0.203148 L 0.012014 0.453148 " pathEditMode="relative" rAng="0" ptsTypes="">
                                      <p:cBhvr>
                                        <p:cTn id="12" dur="2000" fill="hold"/>
                                        <p:tgtEl>
                                          <p:spTgt spid="26642"/>
                                        </p:tgtEl>
                                        <p:attrNameLst>
                                          <p:attrName>ppt_x</p:attrName>
                                          <p:attrName>ppt_y</p:attrName>
                                        </p:attrNameLst>
                                      </p:cBhvr>
                                      <p:rCtr x="0" y="125"/>
                                    </p:animMotion>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26646"/>
                                        </p:tgtEl>
                                        <p:attrNameLst>
                                          <p:attrName>style.visibility</p:attrName>
                                        </p:attrNameLst>
                                      </p:cBhvr>
                                      <p:to>
                                        <p:strVal val="visible"/>
                                      </p:to>
                                    </p:set>
                                    <p:animEffect transition="in" filter="diamond(in)">
                                      <p:cBhvr>
                                        <p:cTn id="17" dur="2000"/>
                                        <p:tgtEl>
                                          <p:spTgt spid="26646"/>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1" nodeType="clickEffect">
                                  <p:stCondLst>
                                    <p:cond delay="0"/>
                                  </p:stCondLst>
                                  <p:childTnLst>
                                    <p:set>
                                      <p:cBhvr>
                                        <p:cTn id="21" dur="1" fill="hold">
                                          <p:stCondLst>
                                            <p:cond delay="0"/>
                                          </p:stCondLst>
                                        </p:cTn>
                                        <p:tgtEl>
                                          <p:spTgt spid="26640"/>
                                        </p:tgtEl>
                                        <p:attrNameLst>
                                          <p:attrName>style.visibility</p:attrName>
                                        </p:attrNameLst>
                                      </p:cBhvr>
                                      <p:to>
                                        <p:strVal val="visible"/>
                                      </p:to>
                                    </p:set>
                                    <p:animEffect transition="in" filter="wedge">
                                      <p:cBhvr>
                                        <p:cTn id="22" dur="2000"/>
                                        <p:tgtEl>
                                          <p:spTgt spid="26640"/>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ppt_x"/>
                                          </p:val>
                                        </p:tav>
                                        <p:tav tm="100000">
                                          <p:val>
                                            <p:strVal val="#ppt_x"/>
                                          </p:val>
                                        </p:tav>
                                      </p:tavLst>
                                    </p:anim>
                                    <p:anim calcmode="lin" valueType="num">
                                      <p:cBhvr additive="base">
                                        <p:cTn id="3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8" presetClass="entr" presetSubtype="16" fill="hold" grpId="0" nodeType="click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diamond(in)">
                                      <p:cBhvr>
                                        <p:cTn id="39"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6644" grpId="0" animBg="1"/>
      <p:bldP spid="26646" grpId="0" animBg="1"/>
      <p:bldP spid="26640" grpId="0" animBg="1"/>
      <p:bldP spid="26640" grpId="1" animBg="1"/>
      <p:bldP spid="26642" grpId="1" bldLvl="0" animBg="1"/>
      <p:bldP spid="11" grpId="0" bldLvl="0"/>
      <p:bldP spid="12" grpId="0" bldLvl="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p:cNvSpPr>
          <p:nvPr>
            <p:ph type="title"/>
          </p:nvPr>
        </p:nvSpPr>
        <p:spPr>
          <a:xfrm>
            <a:off x="5791200" y="1468755"/>
            <a:ext cx="3352800" cy="1143000"/>
          </a:xfrm>
        </p:spPr>
        <p:txBody>
          <a:bodyPr wrap="square" lIns="91440" tIns="45720" rIns="91440" bIns="45720" anchor="ctr"/>
          <a:lstStyle/>
          <a:p>
            <a:r>
              <a:rPr lang="zh-CN" altLang="en-US" dirty="0">
                <a:hlinkClick r:id="rId2" action="ppaction://hlinkfile"/>
              </a:rPr>
              <a:t>香蕉球</a:t>
            </a:r>
            <a:r>
              <a:rPr lang="zh-CN" altLang="en-US" sz="1200" dirty="0">
                <a:latin typeface="Arial" panose="020B0604020202020204" pitchFamily="34" charset="0"/>
                <a:ea typeface="宋体" panose="02010600030101010101" pitchFamily="2" charset="-122"/>
                <a:sym typeface="+mn-ea"/>
              </a:rPr>
              <a:t>（此处有链接）</a:t>
            </a:r>
          </a:p>
        </p:txBody>
      </p:sp>
      <p:pic>
        <p:nvPicPr>
          <p:cNvPr id="39940" name="Picture 5" descr="水翼船"/>
          <p:cNvPicPr>
            <a:picLocks noGrp="1" noChangeAspect="1"/>
          </p:cNvPicPr>
          <p:nvPr>
            <p:ph idx="1"/>
          </p:nvPr>
        </p:nvPicPr>
        <p:blipFill>
          <a:blip r:embed="rId3" cstate="print"/>
          <a:stretch>
            <a:fillRect/>
          </a:stretch>
        </p:blipFill>
        <p:spPr>
          <a:xfrm>
            <a:off x="650875" y="2582228"/>
            <a:ext cx="5486400" cy="3579812"/>
          </a:xfrm>
        </p:spPr>
      </p:pic>
      <p:sp>
        <p:nvSpPr>
          <p:cNvPr id="2" name="Text Box 3">
            <a:hlinkClick r:id="rId4" action="ppaction://hlinkfile"/>
          </p:cNvPr>
          <p:cNvSpPr txBox="1"/>
          <p:nvPr/>
        </p:nvSpPr>
        <p:spPr>
          <a:xfrm>
            <a:off x="2896235" y="1752600"/>
            <a:ext cx="2900680" cy="829945"/>
          </a:xfrm>
          <a:prstGeom prst="rect">
            <a:avLst/>
          </a:prstGeom>
          <a:noFill/>
          <a:ln w="9525">
            <a:noFill/>
          </a:ln>
        </p:spPr>
        <p:txBody>
          <a:bodyPr wrap="none" anchor="t">
            <a:spAutoFit/>
          </a:bodyPr>
          <a:lstStyle/>
          <a:p>
            <a:r>
              <a:rPr lang="zh-CN" altLang="en-US" sz="4800" dirty="0">
                <a:latin typeface="Arial" panose="020B0604020202020204" pitchFamily="34" charset="0"/>
                <a:ea typeface="宋体" panose="02010600030101010101" pitchFamily="2" charset="-122"/>
              </a:rPr>
              <a:t>水翼船</a:t>
            </a:r>
            <a:r>
              <a:rPr lang="zh-CN" altLang="en-US" sz="1000" dirty="0">
                <a:latin typeface="Arial" panose="020B0604020202020204" pitchFamily="34" charset="0"/>
                <a:ea typeface="宋体" panose="02010600030101010101" pitchFamily="2" charset="-122"/>
              </a:rPr>
              <a:t>（此处有链接）</a:t>
            </a:r>
          </a:p>
        </p:txBody>
      </p:sp>
      <p:sp>
        <p:nvSpPr>
          <p:cNvPr id="39939" name="WordArt 4" descr="纸袋"/>
          <p:cNvSpPr/>
          <p:nvPr/>
        </p:nvSpPr>
        <p:spPr>
          <a:xfrm>
            <a:off x="761365" y="916940"/>
            <a:ext cx="2819400" cy="1510665"/>
          </a:xfrm>
          <a:prstGeom prst="rect">
            <a:avLst/>
          </a:prstGeom>
        </p:spPr>
        <p:txBody>
          <a:bodyPr wrap="none" fromWordArt="1">
            <a:prstTxWarp prst="textCascadeUp">
              <a:avLst>
                <a:gd name="adj" fmla="val 44444"/>
              </a:avLst>
            </a:prstTxWarp>
            <a:normAutofit/>
            <a:scene3d>
              <a:camera prst="legacyPerspectiveTopLeft">
                <a:rot lat="0" lon="20520000" rev="0"/>
              </a:camera>
              <a:lightRig rig="legacyFlat3" dir="r"/>
            </a:scene3d>
            <a:sp3d extrusionH="430200" prstMaterial="legacyMatte">
              <a:extrusionClr>
                <a:srgbClr val="006600"/>
              </a:extrusionClr>
            </a:sp3d>
          </a:bodyPr>
          <a:lstStyle/>
          <a:p>
            <a:pPr algn="ctr"/>
            <a:r>
              <a:rPr lang="zh-CN" altLang="en-US" sz="3600" b="1">
                <a:blipFill rotWithShape="0">
                  <a:blip r:embed="rId5"/>
                </a:blipFill>
                <a:latin typeface="华文新魏" panose="02010800040101010101" pitchFamily="2" charset="-122"/>
                <a:ea typeface="华文新魏" panose="02010800040101010101" pitchFamily="2" charset="-122"/>
              </a:rPr>
              <a:t>应用</a:t>
            </a:r>
          </a:p>
        </p:txBody>
      </p:sp>
      <p:sp>
        <p:nvSpPr>
          <p:cNvPr id="4" name="矩形 3"/>
          <p:cNvSpPr/>
          <p:nvPr/>
        </p:nvSpPr>
        <p:spPr>
          <a:xfrm>
            <a:off x="0" y="0"/>
            <a:ext cx="9144000" cy="5191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矩形 7"/>
          <p:cNvSpPr/>
          <p:nvPr/>
        </p:nvSpPr>
        <p:spPr>
          <a:xfrm flipV="1">
            <a:off x="0" y="563563"/>
            <a:ext cx="9144000" cy="3651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48" name="TextBox 27"/>
          <p:cNvSpPr txBox="1"/>
          <p:nvPr/>
        </p:nvSpPr>
        <p:spPr>
          <a:xfrm>
            <a:off x="96838" y="65088"/>
            <a:ext cx="4633912" cy="398780"/>
          </a:xfrm>
          <a:prstGeom prst="rect">
            <a:avLst/>
          </a:prstGeom>
          <a:noFill/>
          <a:ln w="9525">
            <a:noFill/>
          </a:ln>
        </p:spPr>
        <p:txBody>
          <a:bodyPr>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sym typeface="+mn-ea"/>
              </a:rPr>
              <a:t>流体压强与流速的关系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149" name="文本框 5"/>
          <p:cNvSpPr txBox="1"/>
          <p:nvPr/>
        </p:nvSpPr>
        <p:spPr>
          <a:xfrm>
            <a:off x="5586730" y="104775"/>
            <a:ext cx="3449320" cy="306705"/>
          </a:xfrm>
          <a:prstGeom prst="rect">
            <a:avLst/>
          </a:prstGeom>
          <a:noFill/>
          <a:ln w="9525">
            <a:noFill/>
          </a:ln>
        </p:spPr>
        <p:txBody>
          <a:bodyPr wrap="square">
            <a:spAutoFit/>
          </a:bodyPr>
          <a:lstStyle/>
          <a:p>
            <a:r>
              <a:rPr lang="zh-CN" altLang="en-US" sz="1400">
                <a:solidFill>
                  <a:schemeClr val="bg1"/>
                </a:solidFill>
                <a:latin typeface="微软雅黑" panose="020B0503020204020204" pitchFamily="34" charset="-122"/>
                <a:ea typeface="微软雅黑" panose="020B0503020204020204" pitchFamily="34" charset="-122"/>
              </a:rPr>
              <a:t>沪科版八年级全一册</a:t>
            </a:r>
            <a:r>
              <a:rPr lang="zh-CN" altLang="en-US" sz="1400" dirty="0">
                <a:solidFill>
                  <a:schemeClr val="bg1"/>
                </a:solidFill>
                <a:latin typeface="微软雅黑" panose="020B0503020204020204" pitchFamily="34" charset="-122"/>
                <a:ea typeface="微软雅黑" panose="020B0503020204020204" pitchFamily="34" charset="-122"/>
              </a:rPr>
              <a:t>第八章</a:t>
            </a:r>
            <a:r>
              <a:rPr lang="zh-CN" altLang="en-US" sz="1400">
                <a:solidFill>
                  <a:schemeClr val="bg1"/>
                </a:solidFill>
                <a:latin typeface="微软雅黑" panose="020B0503020204020204" pitchFamily="34" charset="-122"/>
                <a:ea typeface="微软雅黑" panose="020B0503020204020204" pitchFamily="34" charset="-122"/>
              </a:rPr>
              <a:t>第四课</a:t>
            </a:r>
            <a:r>
              <a:rPr lang="zh-CN" altLang="en-US" sz="1400" dirty="0">
                <a:solidFill>
                  <a:schemeClr val="bg1"/>
                </a:solidFill>
                <a:latin typeface="微软雅黑" panose="020B0503020204020204" pitchFamily="34" charset="-122"/>
                <a:ea typeface="微软雅黑" panose="020B0503020204020204" pitchFamily="34" charset="-122"/>
              </a:rPr>
              <a:t> </a:t>
            </a:r>
          </a:p>
        </p:txBody>
      </p:sp>
      <p:sp>
        <p:nvSpPr>
          <p:cNvPr id="5" name="矩形 1"/>
          <p:cNvSpPr/>
          <p:nvPr/>
        </p:nvSpPr>
        <p:spPr>
          <a:xfrm>
            <a:off x="0" y="6321425"/>
            <a:ext cx="9144000" cy="5635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3251" name="Text Box 4">
            <a:hlinkClick r:id="rId6" action="ppaction://hlinkfile"/>
          </p:cNvPr>
          <p:cNvSpPr txBox="1"/>
          <p:nvPr/>
        </p:nvSpPr>
        <p:spPr>
          <a:xfrm>
            <a:off x="6248400" y="3106420"/>
            <a:ext cx="2621280" cy="645160"/>
          </a:xfrm>
          <a:prstGeom prst="rect">
            <a:avLst/>
          </a:prstGeom>
          <a:noFill/>
          <a:ln w="9525">
            <a:noFill/>
          </a:ln>
        </p:spPr>
        <p:txBody>
          <a:bodyPr wrap="none" anchor="t">
            <a:spAutoFit/>
          </a:bodyPr>
          <a:lstStyle/>
          <a:p>
            <a:pPr algn="l"/>
            <a:r>
              <a:rPr lang="zh-CN" altLang="en-US" sz="3600" u="sng" dirty="0">
                <a:latin typeface="Arial" panose="020B0604020202020204" pitchFamily="34" charset="0"/>
                <a:ea typeface="宋体" panose="02010600030101010101" pitchFamily="2" charset="-122"/>
              </a:rPr>
              <a:t>龙卷风</a:t>
            </a:r>
            <a:r>
              <a:rPr lang="zh-CN" altLang="en-US" sz="1200" dirty="0">
                <a:sym typeface="+mn-ea"/>
              </a:rPr>
              <a:t>（此处有链接）</a:t>
            </a:r>
            <a:endParaRPr lang="zh-CN" altLang="en-US" sz="1200" u="sng" dirty="0">
              <a:latin typeface="Arial" panose="020B0604020202020204" pitchFamily="34" charset="0"/>
              <a:ea typeface="宋体" panose="02010600030101010101" pitchFamily="2" charset="-122"/>
              <a:sym typeface="+mn-ea"/>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9938"/>
                                        </p:tgtEl>
                                        <p:attrNameLst>
                                          <p:attrName>style.visibility</p:attrName>
                                        </p:attrNameLst>
                                      </p:cBhvr>
                                      <p:to>
                                        <p:strVal val="visible"/>
                                      </p:to>
                                    </p:set>
                                    <p:animEffect transition="in" filter="diamond(in)">
                                      <p:cBhvr>
                                        <p:cTn id="7" dur="2000"/>
                                        <p:tgtEl>
                                          <p:spTgt spid="39938"/>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53251"/>
                                        </p:tgtEl>
                                        <p:attrNameLst>
                                          <p:attrName>style.visibility</p:attrName>
                                        </p:attrNameLst>
                                      </p:cBhvr>
                                      <p:to>
                                        <p:strVal val="visible"/>
                                      </p:to>
                                    </p:set>
                                    <p:animEffect transition="in" filter="wedge">
                                      <p:cBhvr>
                                        <p:cTn id="12" dur="2000"/>
                                        <p:tgtEl>
                                          <p:spTgt spid="532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bldLvl="0"/>
      <p:bldP spid="5325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9144000" cy="5191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 name="矩形 1"/>
          <p:cNvSpPr/>
          <p:nvPr/>
        </p:nvSpPr>
        <p:spPr>
          <a:xfrm>
            <a:off x="0" y="6321425"/>
            <a:ext cx="9144000" cy="5635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48" name="TextBox 27"/>
          <p:cNvSpPr txBox="1"/>
          <p:nvPr/>
        </p:nvSpPr>
        <p:spPr>
          <a:xfrm>
            <a:off x="96838" y="65088"/>
            <a:ext cx="4633912" cy="398780"/>
          </a:xfrm>
          <a:prstGeom prst="rect">
            <a:avLst/>
          </a:prstGeom>
          <a:noFill/>
          <a:ln w="9525">
            <a:noFill/>
          </a:ln>
        </p:spPr>
        <p:txBody>
          <a:bodyPr>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sym typeface="+mn-ea"/>
              </a:rPr>
              <a:t>流体压强与流速的关系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149" name="文本框 5"/>
          <p:cNvSpPr txBox="1"/>
          <p:nvPr/>
        </p:nvSpPr>
        <p:spPr>
          <a:xfrm>
            <a:off x="5586730" y="104775"/>
            <a:ext cx="3449320" cy="306705"/>
          </a:xfrm>
          <a:prstGeom prst="rect">
            <a:avLst/>
          </a:prstGeom>
          <a:noFill/>
          <a:ln w="9525">
            <a:noFill/>
          </a:ln>
        </p:spPr>
        <p:txBody>
          <a:bodyPr wrap="square">
            <a:spAutoFit/>
          </a:bodyPr>
          <a:lstStyle/>
          <a:p>
            <a:r>
              <a:rPr lang="zh-CN" altLang="en-US" sz="1400">
                <a:solidFill>
                  <a:schemeClr val="bg1"/>
                </a:solidFill>
                <a:latin typeface="微软雅黑" panose="020B0503020204020204" pitchFamily="34" charset="-122"/>
                <a:ea typeface="微软雅黑" panose="020B0503020204020204" pitchFamily="34" charset="-122"/>
              </a:rPr>
              <a:t>沪科版八年级全一册</a:t>
            </a:r>
            <a:r>
              <a:rPr lang="zh-CN" altLang="en-US" sz="1400" dirty="0">
                <a:solidFill>
                  <a:schemeClr val="bg1"/>
                </a:solidFill>
                <a:latin typeface="微软雅黑" panose="020B0503020204020204" pitchFamily="34" charset="-122"/>
                <a:ea typeface="微软雅黑" panose="020B0503020204020204" pitchFamily="34" charset="-122"/>
              </a:rPr>
              <a:t>第八章</a:t>
            </a:r>
            <a:r>
              <a:rPr lang="zh-CN" altLang="en-US" sz="1400">
                <a:solidFill>
                  <a:schemeClr val="bg1"/>
                </a:solidFill>
                <a:latin typeface="微软雅黑" panose="020B0503020204020204" pitchFamily="34" charset="-122"/>
                <a:ea typeface="微软雅黑" panose="020B0503020204020204" pitchFamily="34" charset="-122"/>
              </a:rPr>
              <a:t>第四课</a:t>
            </a:r>
            <a:r>
              <a:rPr lang="zh-CN" altLang="en-US" sz="1400" dirty="0">
                <a:solidFill>
                  <a:schemeClr val="bg1"/>
                </a:solidFill>
                <a:latin typeface="微软雅黑" panose="020B0503020204020204" pitchFamily="34" charset="-122"/>
                <a:ea typeface="微软雅黑" panose="020B0503020204020204" pitchFamily="34" charset="-122"/>
              </a:rPr>
              <a:t> </a:t>
            </a:r>
          </a:p>
        </p:txBody>
      </p:sp>
      <p:sp>
        <p:nvSpPr>
          <p:cNvPr id="8" name="矩形 7"/>
          <p:cNvSpPr/>
          <p:nvPr/>
        </p:nvSpPr>
        <p:spPr>
          <a:xfrm flipV="1">
            <a:off x="0" y="563563"/>
            <a:ext cx="9144000" cy="3651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40963" name="Picture 4" descr="赛车5"/>
          <p:cNvPicPr>
            <a:picLocks noChangeAspect="1"/>
          </p:cNvPicPr>
          <p:nvPr/>
        </p:nvPicPr>
        <p:blipFill>
          <a:blip r:embed="rId2" cstate="print"/>
          <a:stretch>
            <a:fillRect/>
          </a:stretch>
        </p:blipFill>
        <p:spPr>
          <a:xfrm>
            <a:off x="97155" y="646430"/>
            <a:ext cx="8838565" cy="5565140"/>
          </a:xfrm>
          <a:prstGeom prst="rect">
            <a:avLst/>
          </a:prstGeom>
          <a:noFill/>
          <a:ln w="9525">
            <a:noFill/>
          </a:ln>
        </p:spPr>
      </p:pic>
      <p:sp>
        <p:nvSpPr>
          <p:cNvPr id="3" name="AutoShape 14"/>
          <p:cNvSpPr/>
          <p:nvPr/>
        </p:nvSpPr>
        <p:spPr>
          <a:xfrm rot="2649366">
            <a:off x="7082473" y="760730"/>
            <a:ext cx="2057400" cy="1897063"/>
          </a:xfrm>
          <a:prstGeom prst="wedgeEllipseCallout">
            <a:avLst>
              <a:gd name="adj1" fmla="val 338"/>
              <a:gd name="adj2" fmla="val 76338"/>
            </a:avLst>
          </a:prstGeom>
          <a:gradFill>
            <a:gsLst>
              <a:gs pos="0">
                <a:srgbClr val="FBFB11"/>
              </a:gs>
              <a:gs pos="100000">
                <a:srgbClr val="838309"/>
              </a:gs>
            </a:gsLst>
            <a:lin ang="5400000" scaled="0"/>
          </a:gradFill>
          <a:ln w="9525" cap="flat" cmpd="sng">
            <a:solidFill>
              <a:schemeClr val="tx1"/>
            </a:solidFill>
            <a:prstDash val="solid"/>
            <a:miter/>
            <a:headEnd type="none" w="med" len="med"/>
            <a:tailEnd type="none" w="med" len="med"/>
          </a:ln>
        </p:spPr>
        <p:txBody>
          <a:bodyPr anchor="t"/>
          <a:lstStyle/>
          <a:p>
            <a:pPr algn="ctr"/>
            <a:r>
              <a:rPr lang="zh-CN" altLang="en-US" sz="2800" dirty="0">
                <a:solidFill>
                  <a:srgbClr val="FF0000"/>
                </a:solidFill>
                <a:latin typeface="Arial" panose="020B0604020202020204" pitchFamily="34" charset="0"/>
                <a:ea typeface="隶书" panose="02010509060101010101" pitchFamily="49" charset="-122"/>
              </a:rPr>
              <a:t>气流偏导器</a:t>
            </a:r>
          </a:p>
        </p:txBody>
      </p:sp>
      <p:grpSp>
        <p:nvGrpSpPr>
          <p:cNvPr id="40965" name="Group 5"/>
          <p:cNvGrpSpPr/>
          <p:nvPr/>
        </p:nvGrpSpPr>
        <p:grpSpPr>
          <a:xfrm>
            <a:off x="231140" y="669290"/>
            <a:ext cx="4800600" cy="1981200"/>
            <a:chOff x="0" y="0"/>
            <a:chExt cx="2208" cy="1632"/>
          </a:xfrm>
        </p:grpSpPr>
        <p:sp>
          <p:nvSpPr>
            <p:cNvPr id="2" name="Rectangle 6"/>
            <p:cNvSpPr/>
            <p:nvPr/>
          </p:nvSpPr>
          <p:spPr>
            <a:xfrm>
              <a:off x="0" y="0"/>
              <a:ext cx="2208" cy="1632"/>
            </a:xfrm>
            <a:prstGeom prst="rect">
              <a:avLst/>
            </a:prstGeom>
            <a:solidFill>
              <a:schemeClr val="bg1"/>
            </a:solidFill>
            <a:ln w="9525" cap="flat" cmpd="sng">
              <a:solidFill>
                <a:schemeClr val="tx1"/>
              </a:solidFill>
              <a:prstDash val="solid"/>
              <a:miter/>
              <a:headEnd type="none" w="med" len="med"/>
              <a:tailEnd type="none" w="med" len="med"/>
            </a:ln>
          </p:spPr>
          <p:txBody>
            <a:bodyPr wrap="none" anchor="ctr"/>
            <a:lstStyle/>
            <a:p>
              <a:endParaRPr lang="zh-CN" altLang="en-US" dirty="0">
                <a:latin typeface="Arial" panose="020B0604020202020204" pitchFamily="34" charset="0"/>
                <a:ea typeface="宋体" panose="02010600030101010101" pitchFamily="2" charset="-122"/>
              </a:endParaRPr>
            </a:p>
          </p:txBody>
        </p:sp>
        <p:sp>
          <p:nvSpPr>
            <p:cNvPr id="40966" name="未知" descr="浅色横线"/>
            <p:cNvSpPr/>
            <p:nvPr/>
          </p:nvSpPr>
          <p:spPr>
            <a:xfrm>
              <a:off x="583" y="599"/>
              <a:ext cx="1151" cy="420"/>
            </a:xfrm>
            <a:custGeom>
              <a:avLst/>
              <a:gdLst/>
              <a:ahLst/>
              <a:cxnLst>
                <a:cxn ang="0">
                  <a:pos x="134" y="303"/>
                </a:cxn>
                <a:cxn ang="0">
                  <a:pos x="420" y="376"/>
                </a:cxn>
                <a:cxn ang="0">
                  <a:pos x="1108" y="42"/>
                </a:cxn>
                <a:cxn ang="0">
                  <a:pos x="162" y="126"/>
                </a:cxn>
                <a:cxn ang="0">
                  <a:pos x="134" y="303"/>
                </a:cxn>
              </a:cxnLst>
              <a:rect l="0" t="0" r="0" b="0"/>
              <a:pathLst>
                <a:path w="2410" h="782">
                  <a:moveTo>
                    <a:pt x="280" y="565"/>
                  </a:moveTo>
                  <a:cubicBezTo>
                    <a:pt x="370" y="643"/>
                    <a:pt x="540" y="782"/>
                    <a:pt x="880" y="701"/>
                  </a:cubicBezTo>
                  <a:cubicBezTo>
                    <a:pt x="1210" y="649"/>
                    <a:pt x="2410" y="156"/>
                    <a:pt x="2320" y="78"/>
                  </a:cubicBezTo>
                  <a:cubicBezTo>
                    <a:pt x="2230" y="0"/>
                    <a:pt x="680" y="153"/>
                    <a:pt x="340" y="234"/>
                  </a:cubicBezTo>
                  <a:cubicBezTo>
                    <a:pt x="0" y="315"/>
                    <a:pt x="190" y="487"/>
                    <a:pt x="280" y="565"/>
                  </a:cubicBezTo>
                  <a:close/>
                </a:path>
              </a:pathLst>
            </a:custGeom>
            <a:blipFill rotWithShape="0">
              <a:blip r:embed="rId3" cstate="print"/>
            </a:blipFill>
            <a:ln w="28575" cap="flat" cmpd="sng">
              <a:solidFill>
                <a:srgbClr val="000000"/>
              </a:solidFill>
              <a:prstDash val="solid"/>
              <a:round/>
              <a:headEnd type="none" w="med" len="med"/>
              <a:tailEnd type="none" w="med" len="med"/>
            </a:ln>
          </p:spPr>
          <p:txBody>
            <a:bodyPr/>
            <a:lstStyle/>
            <a:p>
              <a:endParaRPr lang="zh-CN" altLang="en-US"/>
            </a:p>
          </p:txBody>
        </p:sp>
        <p:sp>
          <p:nvSpPr>
            <p:cNvPr id="40967" name="未知"/>
            <p:cNvSpPr/>
            <p:nvPr/>
          </p:nvSpPr>
          <p:spPr>
            <a:xfrm>
              <a:off x="339" y="480"/>
              <a:ext cx="1533" cy="360"/>
            </a:xfrm>
            <a:custGeom>
              <a:avLst/>
              <a:gdLst/>
              <a:ahLst/>
              <a:cxnLst>
                <a:cxn ang="0">
                  <a:pos x="0" y="360"/>
                </a:cxn>
                <a:cxn ang="0">
                  <a:pos x="171" y="270"/>
                </a:cxn>
                <a:cxn ang="0">
                  <a:pos x="432" y="135"/>
                </a:cxn>
                <a:cxn ang="0">
                  <a:pos x="1269" y="63"/>
                </a:cxn>
                <a:cxn ang="0">
                  <a:pos x="1533" y="0"/>
                </a:cxn>
              </a:cxnLst>
              <a:rect l="0" t="0" r="0" b="0"/>
              <a:pathLst>
                <a:path w="1533" h="360">
                  <a:moveTo>
                    <a:pt x="0" y="360"/>
                  </a:moveTo>
                  <a:cubicBezTo>
                    <a:pt x="29" y="345"/>
                    <a:pt x="99" y="307"/>
                    <a:pt x="171" y="270"/>
                  </a:cubicBezTo>
                  <a:cubicBezTo>
                    <a:pt x="243" y="233"/>
                    <a:pt x="249" y="169"/>
                    <a:pt x="432" y="135"/>
                  </a:cubicBezTo>
                  <a:cubicBezTo>
                    <a:pt x="615" y="101"/>
                    <a:pt x="1086" y="85"/>
                    <a:pt x="1269" y="63"/>
                  </a:cubicBezTo>
                  <a:cubicBezTo>
                    <a:pt x="1452" y="41"/>
                    <a:pt x="1478" y="13"/>
                    <a:pt x="1533" y="0"/>
                  </a:cubicBezTo>
                </a:path>
              </a:pathLst>
            </a:custGeom>
            <a:noFill/>
            <a:ln w="28575" cap="flat" cmpd="sng">
              <a:solidFill>
                <a:srgbClr val="000000"/>
              </a:solidFill>
              <a:prstDash val="solid"/>
              <a:round/>
              <a:headEnd type="none" w="med" len="med"/>
              <a:tailEnd type="triangle" w="med" len="med"/>
            </a:ln>
          </p:spPr>
          <p:txBody>
            <a:bodyPr/>
            <a:lstStyle/>
            <a:p>
              <a:endParaRPr lang="zh-CN" altLang="en-US"/>
            </a:p>
          </p:txBody>
        </p:sp>
        <p:sp>
          <p:nvSpPr>
            <p:cNvPr id="40968" name="未知"/>
            <p:cNvSpPr/>
            <p:nvPr/>
          </p:nvSpPr>
          <p:spPr>
            <a:xfrm>
              <a:off x="384" y="718"/>
              <a:ext cx="1488" cy="380"/>
            </a:xfrm>
            <a:custGeom>
              <a:avLst/>
              <a:gdLst/>
              <a:ahLst/>
              <a:cxnLst>
                <a:cxn ang="0">
                  <a:pos x="0" y="380"/>
                </a:cxn>
                <a:cxn ang="0">
                  <a:pos x="276" y="311"/>
                </a:cxn>
                <a:cxn ang="0">
                  <a:pos x="648" y="320"/>
                </a:cxn>
                <a:cxn ang="0">
                  <a:pos x="1026" y="194"/>
                </a:cxn>
                <a:cxn ang="0">
                  <a:pos x="1488" y="0"/>
                </a:cxn>
              </a:cxnLst>
              <a:rect l="0" t="0" r="0" b="0"/>
              <a:pathLst>
                <a:path w="1488" h="380">
                  <a:moveTo>
                    <a:pt x="0" y="380"/>
                  </a:moveTo>
                  <a:cubicBezTo>
                    <a:pt x="46" y="369"/>
                    <a:pt x="168" y="321"/>
                    <a:pt x="276" y="311"/>
                  </a:cubicBezTo>
                  <a:cubicBezTo>
                    <a:pt x="384" y="301"/>
                    <a:pt x="523" y="339"/>
                    <a:pt x="648" y="320"/>
                  </a:cubicBezTo>
                  <a:cubicBezTo>
                    <a:pt x="773" y="301"/>
                    <a:pt x="886" y="247"/>
                    <a:pt x="1026" y="194"/>
                  </a:cubicBezTo>
                  <a:cubicBezTo>
                    <a:pt x="1166" y="141"/>
                    <a:pt x="1392" y="40"/>
                    <a:pt x="1488" y="0"/>
                  </a:cubicBezTo>
                </a:path>
              </a:pathLst>
            </a:custGeom>
            <a:noFill/>
            <a:ln w="28575" cap="flat" cmpd="sng">
              <a:solidFill>
                <a:srgbClr val="000000"/>
              </a:solidFill>
              <a:prstDash val="solid"/>
              <a:round/>
              <a:headEnd type="none" w="med" len="med"/>
              <a:tailEnd type="triangle" w="med" len="med"/>
            </a:ln>
          </p:spPr>
          <p:txBody>
            <a:bodyPr/>
            <a:lstStyle/>
            <a:p>
              <a:endParaRPr lang="zh-CN" altLang="en-US"/>
            </a:p>
          </p:txBody>
        </p:sp>
        <p:sp>
          <p:nvSpPr>
            <p:cNvPr id="40969" name="未知"/>
            <p:cNvSpPr/>
            <p:nvPr/>
          </p:nvSpPr>
          <p:spPr>
            <a:xfrm>
              <a:off x="384" y="885"/>
              <a:ext cx="1476" cy="408"/>
            </a:xfrm>
            <a:custGeom>
              <a:avLst/>
              <a:gdLst/>
              <a:ahLst/>
              <a:cxnLst>
                <a:cxn ang="0">
                  <a:pos x="0" y="408"/>
                </a:cxn>
                <a:cxn ang="0">
                  <a:pos x="276" y="289"/>
                </a:cxn>
                <a:cxn ang="0">
                  <a:pos x="630" y="225"/>
                </a:cxn>
                <a:cxn ang="0">
                  <a:pos x="918" y="144"/>
                </a:cxn>
                <a:cxn ang="0">
                  <a:pos x="1476" y="0"/>
                </a:cxn>
              </a:cxnLst>
              <a:rect l="0" t="0" r="0" b="0"/>
              <a:pathLst>
                <a:path w="1476" h="408">
                  <a:moveTo>
                    <a:pt x="0" y="408"/>
                  </a:moveTo>
                  <a:cubicBezTo>
                    <a:pt x="84" y="358"/>
                    <a:pt x="171" y="319"/>
                    <a:pt x="276" y="289"/>
                  </a:cubicBezTo>
                  <a:cubicBezTo>
                    <a:pt x="381" y="259"/>
                    <a:pt x="523" y="249"/>
                    <a:pt x="630" y="225"/>
                  </a:cubicBezTo>
                  <a:cubicBezTo>
                    <a:pt x="737" y="201"/>
                    <a:pt x="777" y="181"/>
                    <a:pt x="918" y="144"/>
                  </a:cubicBezTo>
                  <a:cubicBezTo>
                    <a:pt x="1059" y="107"/>
                    <a:pt x="1383" y="24"/>
                    <a:pt x="1476" y="0"/>
                  </a:cubicBezTo>
                </a:path>
              </a:pathLst>
            </a:custGeom>
            <a:noFill/>
            <a:ln w="28575" cap="flat" cmpd="sng">
              <a:solidFill>
                <a:srgbClr val="000000"/>
              </a:solidFill>
              <a:prstDash val="solid"/>
              <a:round/>
              <a:headEnd type="none" w="med" len="med"/>
              <a:tailEnd type="triangle" w="med" len="med"/>
            </a:ln>
          </p:spPr>
          <p:txBody>
            <a:bodyPr/>
            <a:lstStyle/>
            <a:p>
              <a:endParaRPr lang="zh-CN" altLang="en-US"/>
            </a:p>
          </p:txBody>
        </p:sp>
        <p:sp>
          <p:nvSpPr>
            <p:cNvPr id="40970" name="AutoShape 11"/>
            <p:cNvSpPr/>
            <p:nvPr/>
          </p:nvSpPr>
          <p:spPr>
            <a:xfrm>
              <a:off x="864" y="1008"/>
              <a:ext cx="192" cy="240"/>
            </a:xfrm>
            <a:prstGeom prst="upArrow">
              <a:avLst>
                <a:gd name="adj1" fmla="val 50000"/>
                <a:gd name="adj2" fmla="val 31250"/>
              </a:avLst>
            </a:prstGeom>
            <a:solidFill>
              <a:schemeClr val="accent1"/>
            </a:solidFill>
            <a:ln w="9525" cap="flat" cmpd="sng">
              <a:solidFill>
                <a:schemeClr val="tx1"/>
              </a:solidFill>
              <a:prstDash val="solid"/>
              <a:miter/>
              <a:headEnd type="none" w="med" len="med"/>
              <a:tailEnd type="none" w="med" len="med"/>
            </a:ln>
          </p:spPr>
          <p:txBody>
            <a:bodyPr vert="eaVert" wrap="none" anchor="ctr"/>
            <a:lstStyle/>
            <a:p>
              <a:endParaRPr lang="zh-CN" altLang="en-US" dirty="0">
                <a:latin typeface="Arial" panose="020B0604020202020204" pitchFamily="34" charset="0"/>
                <a:ea typeface="宋体" panose="02010600030101010101" pitchFamily="2" charset="-122"/>
              </a:endParaRPr>
            </a:p>
          </p:txBody>
        </p:sp>
        <p:sp>
          <p:nvSpPr>
            <p:cNvPr id="40971" name="未知"/>
            <p:cNvSpPr/>
            <p:nvPr/>
          </p:nvSpPr>
          <p:spPr>
            <a:xfrm>
              <a:off x="240" y="363"/>
              <a:ext cx="1539" cy="259"/>
            </a:xfrm>
            <a:custGeom>
              <a:avLst/>
              <a:gdLst/>
              <a:ahLst/>
              <a:cxnLst>
                <a:cxn ang="0">
                  <a:pos x="0" y="259"/>
                </a:cxn>
                <a:cxn ang="0">
                  <a:pos x="423" y="162"/>
                </a:cxn>
                <a:cxn ang="0">
                  <a:pos x="783" y="99"/>
                </a:cxn>
                <a:cxn ang="0">
                  <a:pos x="1197" y="45"/>
                </a:cxn>
                <a:cxn ang="0">
                  <a:pos x="1539" y="0"/>
                </a:cxn>
              </a:cxnLst>
              <a:rect l="0" t="0" r="0" b="0"/>
              <a:pathLst>
                <a:path w="1539" h="259">
                  <a:moveTo>
                    <a:pt x="0" y="259"/>
                  </a:moveTo>
                  <a:cubicBezTo>
                    <a:pt x="70" y="243"/>
                    <a:pt x="293" y="189"/>
                    <a:pt x="423" y="162"/>
                  </a:cubicBezTo>
                  <a:cubicBezTo>
                    <a:pt x="553" y="135"/>
                    <a:pt x="654" y="118"/>
                    <a:pt x="783" y="99"/>
                  </a:cubicBezTo>
                  <a:cubicBezTo>
                    <a:pt x="912" y="80"/>
                    <a:pt x="1071" y="61"/>
                    <a:pt x="1197" y="45"/>
                  </a:cubicBezTo>
                  <a:cubicBezTo>
                    <a:pt x="1323" y="29"/>
                    <a:pt x="1468" y="9"/>
                    <a:pt x="1539" y="0"/>
                  </a:cubicBezTo>
                </a:path>
              </a:pathLst>
            </a:custGeom>
            <a:noFill/>
            <a:ln w="28575" cap="flat" cmpd="sng">
              <a:solidFill>
                <a:srgbClr val="000000"/>
              </a:solidFill>
              <a:prstDash val="solid"/>
              <a:round/>
              <a:headEnd type="none" w="med" len="med"/>
              <a:tailEnd type="triangle" w="med" len="med"/>
            </a:ln>
          </p:spPr>
          <p:txBody>
            <a:bodyPr/>
            <a:lstStyle/>
            <a:p>
              <a:endParaRPr lang="zh-CN" altLang="en-US"/>
            </a:p>
          </p:txBody>
        </p:sp>
        <p:sp>
          <p:nvSpPr>
            <p:cNvPr id="40972" name="AutoShape 13"/>
            <p:cNvSpPr/>
            <p:nvPr/>
          </p:nvSpPr>
          <p:spPr>
            <a:xfrm>
              <a:off x="816" y="144"/>
              <a:ext cx="240" cy="528"/>
            </a:xfrm>
            <a:prstGeom prst="downArrow">
              <a:avLst>
                <a:gd name="adj1" fmla="val 50000"/>
                <a:gd name="adj2" fmla="val 55000"/>
              </a:avLst>
            </a:prstGeom>
            <a:solidFill>
              <a:schemeClr val="accent1"/>
            </a:solidFill>
            <a:ln w="9525" cap="flat" cmpd="sng">
              <a:solidFill>
                <a:schemeClr val="tx1"/>
              </a:solidFill>
              <a:prstDash val="solid"/>
              <a:miter/>
              <a:headEnd type="none" w="med" len="med"/>
              <a:tailEnd type="none" w="med" len="med"/>
            </a:ln>
          </p:spPr>
          <p:txBody>
            <a:bodyPr vert="eaVert" wrap="none" anchor="ctr"/>
            <a:lstStyle/>
            <a:p>
              <a:endParaRPr lang="zh-CN" altLang="en-US" dirty="0">
                <a:latin typeface="Arial" panose="020B0604020202020204" pitchFamily="34" charset="0"/>
                <a:ea typeface="宋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40965"/>
                                        </p:tgtEl>
                                        <p:attrNameLst>
                                          <p:attrName>style.visibility</p:attrName>
                                        </p:attrNameLst>
                                      </p:cBhvr>
                                      <p:to>
                                        <p:strVal val="visible"/>
                                      </p:to>
                                    </p:set>
                                    <p:animEffect transition="in" filter="wedge">
                                      <p:cBhvr>
                                        <p:cTn id="12" dur="2000"/>
                                        <p:tgtEl>
                                          <p:spTgt spid="409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9144000" cy="5191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 name="矩形 1"/>
          <p:cNvSpPr/>
          <p:nvPr/>
        </p:nvSpPr>
        <p:spPr>
          <a:xfrm>
            <a:off x="0" y="6321425"/>
            <a:ext cx="9144000" cy="5635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48" name="TextBox 27"/>
          <p:cNvSpPr txBox="1"/>
          <p:nvPr/>
        </p:nvSpPr>
        <p:spPr>
          <a:xfrm>
            <a:off x="96838" y="65088"/>
            <a:ext cx="4633912" cy="398780"/>
          </a:xfrm>
          <a:prstGeom prst="rect">
            <a:avLst/>
          </a:prstGeom>
          <a:noFill/>
          <a:ln w="9525">
            <a:noFill/>
          </a:ln>
        </p:spPr>
        <p:txBody>
          <a:bodyPr>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sym typeface="+mn-ea"/>
              </a:rPr>
              <a:t>流体压强与流速的关系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149" name="文本框 5"/>
          <p:cNvSpPr txBox="1"/>
          <p:nvPr/>
        </p:nvSpPr>
        <p:spPr>
          <a:xfrm>
            <a:off x="5586730" y="104775"/>
            <a:ext cx="3449320" cy="306705"/>
          </a:xfrm>
          <a:prstGeom prst="rect">
            <a:avLst/>
          </a:prstGeom>
          <a:noFill/>
          <a:ln w="9525">
            <a:noFill/>
          </a:ln>
        </p:spPr>
        <p:txBody>
          <a:bodyPr wrap="square">
            <a:spAutoFit/>
          </a:bodyPr>
          <a:lstStyle/>
          <a:p>
            <a:r>
              <a:rPr lang="zh-CN" altLang="en-US" sz="1400">
                <a:solidFill>
                  <a:schemeClr val="bg1"/>
                </a:solidFill>
                <a:latin typeface="微软雅黑" panose="020B0503020204020204" pitchFamily="34" charset="-122"/>
                <a:ea typeface="微软雅黑" panose="020B0503020204020204" pitchFamily="34" charset="-122"/>
              </a:rPr>
              <a:t>沪科版八年级全一册</a:t>
            </a:r>
            <a:r>
              <a:rPr lang="zh-CN" altLang="en-US" sz="1400" dirty="0">
                <a:solidFill>
                  <a:schemeClr val="bg1"/>
                </a:solidFill>
                <a:latin typeface="微软雅黑" panose="020B0503020204020204" pitchFamily="34" charset="-122"/>
                <a:ea typeface="微软雅黑" panose="020B0503020204020204" pitchFamily="34" charset="-122"/>
              </a:rPr>
              <a:t>第八章</a:t>
            </a:r>
            <a:r>
              <a:rPr lang="zh-CN" altLang="en-US" sz="1400">
                <a:solidFill>
                  <a:schemeClr val="bg1"/>
                </a:solidFill>
                <a:latin typeface="微软雅黑" panose="020B0503020204020204" pitchFamily="34" charset="-122"/>
                <a:ea typeface="微软雅黑" panose="020B0503020204020204" pitchFamily="34" charset="-122"/>
              </a:rPr>
              <a:t>第四课</a:t>
            </a:r>
            <a:r>
              <a:rPr lang="zh-CN" altLang="en-US" sz="1400" dirty="0">
                <a:solidFill>
                  <a:schemeClr val="bg1"/>
                </a:solidFill>
                <a:latin typeface="微软雅黑" panose="020B0503020204020204" pitchFamily="34" charset="-122"/>
                <a:ea typeface="微软雅黑" panose="020B0503020204020204" pitchFamily="34" charset="-122"/>
              </a:rPr>
              <a:t> </a:t>
            </a:r>
          </a:p>
        </p:txBody>
      </p:sp>
      <p:sp>
        <p:nvSpPr>
          <p:cNvPr id="8" name="矩形 7"/>
          <p:cNvSpPr/>
          <p:nvPr/>
        </p:nvSpPr>
        <p:spPr>
          <a:xfrm flipV="1">
            <a:off x="0" y="563563"/>
            <a:ext cx="9144000" cy="3651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5301" name="WordArt 5">
            <a:hlinkClick r:id="rId3" action="ppaction://hlinksldjump"/>
          </p:cNvPr>
          <p:cNvSpPr>
            <a:spLocks noTextEdit="1"/>
          </p:cNvSpPr>
          <p:nvPr/>
        </p:nvSpPr>
        <p:spPr>
          <a:xfrm>
            <a:off x="2280285" y="1300480"/>
            <a:ext cx="4419600" cy="914400"/>
          </a:xfrm>
          <a:prstGeom prst="rect">
            <a:avLst/>
          </a:prstGeom>
        </p:spPr>
        <p:txBody>
          <a:bodyPr wrap="none" fromWordArt="1">
            <a:prstTxWarp prst="textArchUp">
              <a:avLst>
                <a:gd name="adj" fmla="val 10800019"/>
              </a:avLst>
            </a:prstTxWarp>
            <a:normAutofit/>
          </a:bodyPr>
          <a:lstStyle/>
          <a:p>
            <a:pPr algn="ctr"/>
            <a:r>
              <a:rPr lang="zh-CN" altLang="en-US" sz="3600" b="1">
                <a:ln w="9525" cap="sq" cmpd="sng">
                  <a:solidFill>
                    <a:srgbClr val="CC99FF"/>
                  </a:solidFill>
                  <a:prstDash val="solid"/>
                  <a:round/>
                  <a:headEnd type="none" w="med" len="med"/>
                  <a:tailEnd type="none" w="med" len="med"/>
                </a:ln>
                <a:gradFill rotWithShape="1">
                  <a:gsLst>
                    <a:gs pos="0">
                      <a:srgbClr val="6600CC"/>
                    </a:gs>
                    <a:gs pos="100000">
                      <a:srgbClr val="CC00CC"/>
                    </a:gs>
                  </a:gsLst>
                  <a:lin ang="5400000" scaled="1"/>
                  <a:tileRect/>
                </a:gradFill>
                <a:effectLst>
                  <a:outerShdw dist="53882" dir="2699999" algn="ctr" rotWithShape="0">
                    <a:srgbClr val="9999FF">
                      <a:alpha val="75000"/>
                    </a:srgbClr>
                  </a:outerShdw>
                </a:effectLst>
                <a:latin typeface="宋体" panose="02010600030101010101" pitchFamily="2" charset="-122"/>
                <a:ea typeface="宋体" panose="02010600030101010101" pitchFamily="2" charset="-122"/>
              </a:rPr>
              <a:t>畅谈收获</a:t>
            </a:r>
          </a:p>
        </p:txBody>
      </p:sp>
      <p:sp>
        <p:nvSpPr>
          <p:cNvPr id="55298" name="Rectangle 2"/>
          <p:cNvSpPr/>
          <p:nvPr/>
        </p:nvSpPr>
        <p:spPr>
          <a:xfrm>
            <a:off x="228600" y="2214880"/>
            <a:ext cx="7921625" cy="701675"/>
          </a:xfrm>
          <a:prstGeom prst="rect">
            <a:avLst/>
          </a:prstGeom>
          <a:noFill/>
          <a:ln w="9525">
            <a:noFill/>
          </a:ln>
        </p:spPr>
        <p:txBody>
          <a:bodyPr anchor="ctr">
            <a:spAutoFit/>
          </a:bodyPr>
          <a:lstStyle/>
          <a:p>
            <a:r>
              <a:rPr lang="en-US" altLang="zh-CN" sz="4000">
                <a:solidFill>
                  <a:srgbClr val="FFE41B"/>
                </a:solidFill>
                <a:latin typeface="Arial" panose="020B0604020202020204" pitchFamily="34" charset="0"/>
                <a:ea typeface="隶书" panose="02010509060101010101" pitchFamily="49" charset="-122"/>
              </a:rPr>
              <a:t> </a:t>
            </a:r>
            <a:r>
              <a:rPr lang="en-US" altLang="zh-CN" sz="4000">
                <a:solidFill>
                  <a:srgbClr val="0000FF"/>
                </a:solidFill>
                <a:latin typeface="宋体" panose="02010600030101010101" pitchFamily="2" charset="-122"/>
                <a:ea typeface="宋体" panose="02010600030101010101" pitchFamily="2" charset="-122"/>
              </a:rPr>
              <a:t>1</a:t>
            </a:r>
            <a:r>
              <a:rPr lang="zh-CN" altLang="en-US" sz="4000" dirty="0">
                <a:solidFill>
                  <a:srgbClr val="0000FF"/>
                </a:solidFill>
                <a:latin typeface="宋体" panose="02010600030101010101" pitchFamily="2" charset="-122"/>
                <a:ea typeface="宋体" panose="02010600030101010101" pitchFamily="2" charset="-122"/>
              </a:rPr>
              <a:t>、</a:t>
            </a:r>
            <a:r>
              <a:rPr lang="zh-CN" altLang="en-US" sz="4000" dirty="0">
                <a:latin typeface="宋体" panose="02010600030101010101" pitchFamily="2" charset="-122"/>
                <a:ea typeface="宋体" panose="02010600030101010101" pitchFamily="2" charset="-122"/>
              </a:rPr>
              <a:t>液体和气体，统称为流体</a:t>
            </a:r>
          </a:p>
        </p:txBody>
      </p:sp>
      <p:sp>
        <p:nvSpPr>
          <p:cNvPr id="55299" name="Rectangle 3"/>
          <p:cNvSpPr/>
          <p:nvPr/>
        </p:nvSpPr>
        <p:spPr>
          <a:xfrm>
            <a:off x="331470" y="3317240"/>
            <a:ext cx="9064625" cy="1311275"/>
          </a:xfrm>
          <a:prstGeom prst="rect">
            <a:avLst/>
          </a:prstGeom>
          <a:noFill/>
          <a:ln w="9525">
            <a:noFill/>
          </a:ln>
        </p:spPr>
        <p:txBody>
          <a:bodyPr anchor="ctr">
            <a:spAutoFit/>
          </a:bodyPr>
          <a:lstStyle/>
          <a:p>
            <a:r>
              <a:rPr lang="en-US" altLang="zh-CN" sz="4000">
                <a:solidFill>
                  <a:srgbClr val="0000FF"/>
                </a:solidFill>
                <a:latin typeface="宋体" panose="02010600030101010101" pitchFamily="2" charset="-122"/>
                <a:ea typeface="宋体" panose="02010600030101010101" pitchFamily="2" charset="-122"/>
              </a:rPr>
              <a:t>2</a:t>
            </a:r>
            <a:r>
              <a:rPr lang="zh-CN" altLang="en-US" sz="4000" dirty="0">
                <a:solidFill>
                  <a:srgbClr val="0000FF"/>
                </a:solidFill>
                <a:latin typeface="宋体" panose="02010600030101010101" pitchFamily="2" charset="-122"/>
                <a:ea typeface="宋体" panose="02010600030101010101" pitchFamily="2" charset="-122"/>
              </a:rPr>
              <a:t>、</a:t>
            </a:r>
            <a:r>
              <a:rPr lang="zh-CN" altLang="en-US" sz="4000" dirty="0">
                <a:latin typeface="宋体" panose="02010600030101010101" pitchFamily="2" charset="-122"/>
                <a:ea typeface="宋体" panose="02010600030101010101" pitchFamily="2" charset="-122"/>
              </a:rPr>
              <a:t>流体压强与流速的关系</a:t>
            </a:r>
          </a:p>
          <a:p>
            <a:endParaRPr lang="en-US" altLang="x-none" sz="4000">
              <a:latin typeface="宋体" panose="02010600030101010101" pitchFamily="2" charset="-122"/>
              <a:ea typeface="宋体" panose="02010600030101010101" pitchFamily="2" charset="-122"/>
            </a:endParaRPr>
          </a:p>
        </p:txBody>
      </p:sp>
      <p:sp>
        <p:nvSpPr>
          <p:cNvPr id="55300" name="Rectangle 4"/>
          <p:cNvSpPr/>
          <p:nvPr/>
        </p:nvSpPr>
        <p:spPr>
          <a:xfrm>
            <a:off x="331470" y="4359910"/>
            <a:ext cx="5638800" cy="701675"/>
          </a:xfrm>
          <a:prstGeom prst="rect">
            <a:avLst/>
          </a:prstGeom>
          <a:noFill/>
          <a:ln w="9525">
            <a:noFill/>
          </a:ln>
        </p:spPr>
        <p:txBody>
          <a:bodyPr anchor="ctr">
            <a:spAutoFit/>
          </a:bodyPr>
          <a:lstStyle/>
          <a:p>
            <a:r>
              <a:rPr lang="en-US" altLang="zh-CN" sz="4000">
                <a:solidFill>
                  <a:srgbClr val="0000FF"/>
                </a:solidFill>
                <a:latin typeface="宋体" panose="02010600030101010101" pitchFamily="2" charset="-122"/>
                <a:ea typeface="宋体" panose="02010600030101010101" pitchFamily="2" charset="-122"/>
              </a:rPr>
              <a:t>3</a:t>
            </a:r>
            <a:r>
              <a:rPr lang="zh-CN" altLang="en-US" sz="4000" dirty="0">
                <a:solidFill>
                  <a:srgbClr val="0000FF"/>
                </a:solidFill>
                <a:latin typeface="宋体" panose="02010600030101010101" pitchFamily="2" charset="-122"/>
                <a:ea typeface="宋体" panose="02010600030101010101" pitchFamily="2" charset="-122"/>
              </a:rPr>
              <a:t>、</a:t>
            </a:r>
            <a:r>
              <a:rPr lang="zh-CN" altLang="en-US" sz="4000" dirty="0">
                <a:latin typeface="宋体" panose="02010600030101010101" pitchFamily="2" charset="-122"/>
                <a:ea typeface="宋体" panose="02010600030101010101" pitchFamily="2" charset="-122"/>
              </a:rPr>
              <a:t>飞机升力的产生</a:t>
            </a:r>
          </a:p>
        </p:txBody>
      </p:sp>
      <p:pic>
        <p:nvPicPr>
          <p:cNvPr id="2" name="寒鸭戏水 MP3 中国古典音乐">
            <a:hlinkClick r:id="" action="ppaction://media"/>
          </p:cNvPr>
          <p:cNvPicPr/>
          <p:nvPr>
            <a:audioFile r:link="rId1"/>
            <p:extLst>
              <p:ext uri="{DAA4B4D4-6D71-4841-9C94-3DE7FCFB9230}">
                <p14:media xmlns="" xmlns:p14="http://schemas.microsoft.com/office/powerpoint/2010/main" r:link="rId5"/>
              </p:ext>
            </p:extLst>
          </p:nvPr>
        </p:nvPicPr>
        <p:blipFill>
          <a:blip r:embed="rId6" cstate="print"/>
          <a:stretch>
            <a:fillRect/>
          </a:stretch>
        </p:blipFill>
        <p:spPr>
          <a:xfrm>
            <a:off x="8227060" y="5456555"/>
            <a:ext cx="619125" cy="6191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repeatCount="37000" fill="hold" nodeType="withEffect">
                                  <p:stCondLst>
                                    <p:cond delay="0"/>
                                  </p:stCondLst>
                                  <p:childTnLst>
                                    <p:cmd type="call" cmd="playFrom(0.0)">
                                      <p:cBhvr additive="base">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5" presetClass="entr" presetSubtype="0" fill="hold" grpId="0" nodeType="clickEffect">
                                  <p:stCondLst>
                                    <p:cond delay="0"/>
                                  </p:stCondLst>
                                  <p:childTnLst>
                                    <p:set>
                                      <p:cBhvr>
                                        <p:cTn id="10" dur="1" fill="hold">
                                          <p:stCondLst>
                                            <p:cond delay="0"/>
                                          </p:stCondLst>
                                        </p:cTn>
                                        <p:tgtEl>
                                          <p:spTgt spid="55298"/>
                                        </p:tgtEl>
                                        <p:attrNameLst>
                                          <p:attrName>style.visibility</p:attrName>
                                        </p:attrNameLst>
                                      </p:cBhvr>
                                      <p:to>
                                        <p:strVal val="visible"/>
                                      </p:to>
                                    </p:set>
                                    <p:anim calcmode="lin" valueType="num">
                                      <p:cBhvr>
                                        <p:cTn id="11" dur="1000" fill="hold"/>
                                        <p:tgtEl>
                                          <p:spTgt spid="55298"/>
                                        </p:tgtEl>
                                        <p:attrNameLst>
                                          <p:attrName>ppt_w</p:attrName>
                                        </p:attrNameLst>
                                      </p:cBhvr>
                                      <p:tavLst>
                                        <p:tav tm="0">
                                          <p:val>
                                            <p:fltVal val="0"/>
                                          </p:val>
                                        </p:tav>
                                        <p:tav tm="100000">
                                          <p:val>
                                            <p:strVal val="#ppt_w"/>
                                          </p:val>
                                        </p:tav>
                                      </p:tavLst>
                                    </p:anim>
                                    <p:anim calcmode="lin" valueType="num">
                                      <p:cBhvr>
                                        <p:cTn id="12" dur="1000" fill="hold"/>
                                        <p:tgtEl>
                                          <p:spTgt spid="55298"/>
                                        </p:tgtEl>
                                        <p:attrNameLst>
                                          <p:attrName>ppt_h</p:attrName>
                                        </p:attrNameLst>
                                      </p:cBhvr>
                                      <p:tavLst>
                                        <p:tav tm="0">
                                          <p:val>
                                            <p:fltVal val="0"/>
                                          </p:val>
                                        </p:tav>
                                        <p:tav tm="100000">
                                          <p:val>
                                            <p:strVal val="#ppt_h"/>
                                          </p:val>
                                        </p:tav>
                                      </p:tavLst>
                                    </p:anim>
                                    <p:anim calcmode="lin" valueType="num">
                                      <p:cBhvr>
                                        <p:cTn id="13" dur="1000" fill="hold"/>
                                        <p:tgtEl>
                                          <p:spTgt spid="55298"/>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5529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5" fill="hold">
                      <p:stCondLst>
                        <p:cond delay="indefinite"/>
                      </p:stCondLst>
                      <p:childTnLst>
                        <p:par>
                          <p:cTn id="16" fill="hold">
                            <p:stCondLst>
                              <p:cond delay="0"/>
                            </p:stCondLst>
                            <p:childTnLst>
                              <p:par>
                                <p:cTn id="17" presetID="15" presetClass="entr" presetSubtype="0" fill="hold" grpId="0" nodeType="clickEffect">
                                  <p:stCondLst>
                                    <p:cond delay="0"/>
                                  </p:stCondLst>
                                  <p:childTnLst>
                                    <p:set>
                                      <p:cBhvr>
                                        <p:cTn id="18" dur="1" fill="hold">
                                          <p:stCondLst>
                                            <p:cond delay="0"/>
                                          </p:stCondLst>
                                        </p:cTn>
                                        <p:tgtEl>
                                          <p:spTgt spid="55299"/>
                                        </p:tgtEl>
                                        <p:attrNameLst>
                                          <p:attrName>style.visibility</p:attrName>
                                        </p:attrNameLst>
                                      </p:cBhvr>
                                      <p:to>
                                        <p:strVal val="visible"/>
                                      </p:to>
                                    </p:set>
                                    <p:anim calcmode="lin" valueType="num">
                                      <p:cBhvr>
                                        <p:cTn id="19" dur="1000" fill="hold"/>
                                        <p:tgtEl>
                                          <p:spTgt spid="55299"/>
                                        </p:tgtEl>
                                        <p:attrNameLst>
                                          <p:attrName>ppt_w</p:attrName>
                                        </p:attrNameLst>
                                      </p:cBhvr>
                                      <p:tavLst>
                                        <p:tav tm="0">
                                          <p:val>
                                            <p:fltVal val="0"/>
                                          </p:val>
                                        </p:tav>
                                        <p:tav tm="100000">
                                          <p:val>
                                            <p:strVal val="#ppt_w"/>
                                          </p:val>
                                        </p:tav>
                                      </p:tavLst>
                                    </p:anim>
                                    <p:anim calcmode="lin" valueType="num">
                                      <p:cBhvr>
                                        <p:cTn id="20" dur="1000" fill="hold"/>
                                        <p:tgtEl>
                                          <p:spTgt spid="55299"/>
                                        </p:tgtEl>
                                        <p:attrNameLst>
                                          <p:attrName>ppt_h</p:attrName>
                                        </p:attrNameLst>
                                      </p:cBhvr>
                                      <p:tavLst>
                                        <p:tav tm="0">
                                          <p:val>
                                            <p:fltVal val="0"/>
                                          </p:val>
                                        </p:tav>
                                        <p:tav tm="100000">
                                          <p:val>
                                            <p:strVal val="#ppt_h"/>
                                          </p:val>
                                        </p:tav>
                                      </p:tavLst>
                                    </p:anim>
                                    <p:anim calcmode="lin" valueType="num">
                                      <p:cBhvr>
                                        <p:cTn id="21" dur="1000" fill="hold"/>
                                        <p:tgtEl>
                                          <p:spTgt spid="55299"/>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5529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3" fill="hold">
                      <p:stCondLst>
                        <p:cond delay="indefinite"/>
                      </p:stCondLst>
                      <p:childTnLst>
                        <p:par>
                          <p:cTn id="24" fill="hold">
                            <p:stCondLst>
                              <p:cond delay="0"/>
                            </p:stCondLst>
                            <p:childTnLst>
                              <p:par>
                                <p:cTn id="25" presetID="15" presetClass="entr" presetSubtype="0" fill="hold" grpId="0" nodeType="clickEffect">
                                  <p:stCondLst>
                                    <p:cond delay="0"/>
                                  </p:stCondLst>
                                  <p:childTnLst>
                                    <p:set>
                                      <p:cBhvr>
                                        <p:cTn id="26" dur="1" fill="hold">
                                          <p:stCondLst>
                                            <p:cond delay="0"/>
                                          </p:stCondLst>
                                        </p:cTn>
                                        <p:tgtEl>
                                          <p:spTgt spid="55300"/>
                                        </p:tgtEl>
                                        <p:attrNameLst>
                                          <p:attrName>style.visibility</p:attrName>
                                        </p:attrNameLst>
                                      </p:cBhvr>
                                      <p:to>
                                        <p:strVal val="visible"/>
                                      </p:to>
                                    </p:set>
                                    <p:anim calcmode="lin" valueType="num">
                                      <p:cBhvr>
                                        <p:cTn id="27" dur="1000" fill="hold"/>
                                        <p:tgtEl>
                                          <p:spTgt spid="55300"/>
                                        </p:tgtEl>
                                        <p:attrNameLst>
                                          <p:attrName>ppt_w</p:attrName>
                                        </p:attrNameLst>
                                      </p:cBhvr>
                                      <p:tavLst>
                                        <p:tav tm="0">
                                          <p:val>
                                            <p:fltVal val="0"/>
                                          </p:val>
                                        </p:tav>
                                        <p:tav tm="100000">
                                          <p:val>
                                            <p:strVal val="#ppt_w"/>
                                          </p:val>
                                        </p:tav>
                                      </p:tavLst>
                                    </p:anim>
                                    <p:anim calcmode="lin" valueType="num">
                                      <p:cBhvr>
                                        <p:cTn id="28" dur="1000" fill="hold"/>
                                        <p:tgtEl>
                                          <p:spTgt spid="55300"/>
                                        </p:tgtEl>
                                        <p:attrNameLst>
                                          <p:attrName>ppt_h</p:attrName>
                                        </p:attrNameLst>
                                      </p:cBhvr>
                                      <p:tavLst>
                                        <p:tav tm="0">
                                          <p:val>
                                            <p:fltVal val="0"/>
                                          </p:val>
                                        </p:tav>
                                        <p:tav tm="100000">
                                          <p:val>
                                            <p:strVal val="#ppt_h"/>
                                          </p:val>
                                        </p:tav>
                                      </p:tavLst>
                                    </p:anim>
                                    <p:anim calcmode="lin" valueType="num">
                                      <p:cBhvr>
                                        <p:cTn id="29" dur="1000" fill="hold"/>
                                        <p:tgtEl>
                                          <p:spTgt spid="55300"/>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5530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numSld="7">
                <p:cTn id="31" fill="hold" display="1">
                  <p:stCondLst>
                    <p:cond delay="indefinite"/>
                  </p:stCondLst>
                  <p:endCondLst>
                    <p:cond evt="onPrev" delay="0">
                      <p:tgtEl>
                        <p:sldTgt/>
                      </p:tgtEl>
                    </p:cond>
                    <p:cond evt="onStopAudio" delay="0">
                      <p:tgtEl>
                        <p:sldTgt/>
                      </p:tgtEl>
                    </p:cond>
                  </p:endCondLst>
                </p:cTn>
                <p:tgtEl>
                  <p:spTgt spid="2"/>
                </p:tgtEl>
              </p:cMediaNode>
            </p:audio>
          </p:childTnLst>
        </p:cTn>
      </p:par>
    </p:tnLst>
    <p:bldLst>
      <p:bldP spid="55298" grpId="0"/>
      <p:bldP spid="55299" grpId="0"/>
      <p:bldP spid="5530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4" descr="草原犬鼠空调系统">
            <a:hlinkClick r:id="rId3" action="ppaction://hlinksldjump"/>
          </p:cNvPr>
          <p:cNvPicPr>
            <a:picLocks noChangeAspect="1"/>
          </p:cNvPicPr>
          <p:nvPr/>
        </p:nvPicPr>
        <p:blipFill>
          <a:blip r:embed="rId4" cstate="print"/>
          <a:stretch>
            <a:fillRect/>
          </a:stretch>
        </p:blipFill>
        <p:spPr>
          <a:xfrm>
            <a:off x="108585" y="2952750"/>
            <a:ext cx="3733800" cy="3124200"/>
          </a:xfrm>
          <a:prstGeom prst="rect">
            <a:avLst/>
          </a:prstGeom>
          <a:noFill/>
          <a:ln w="9525">
            <a:noFill/>
          </a:ln>
        </p:spPr>
      </p:pic>
      <p:pic>
        <p:nvPicPr>
          <p:cNvPr id="47105" name="Picture 2" descr="草原犬鼠空调系统">
            <a:hlinkClick r:id="rId3" action="ppaction://hlinksldjump"/>
          </p:cNvPr>
          <p:cNvPicPr>
            <a:picLocks noChangeAspect="1"/>
          </p:cNvPicPr>
          <p:nvPr/>
        </p:nvPicPr>
        <p:blipFill>
          <a:blip r:embed="rId4" cstate="print"/>
          <a:stretch>
            <a:fillRect/>
          </a:stretch>
        </p:blipFill>
        <p:spPr>
          <a:xfrm>
            <a:off x="149860" y="2917190"/>
            <a:ext cx="3733800" cy="3429000"/>
          </a:xfrm>
          <a:prstGeom prst="rect">
            <a:avLst/>
          </a:prstGeom>
          <a:noFill/>
          <a:ln w="9525">
            <a:noFill/>
          </a:ln>
        </p:spPr>
      </p:pic>
      <p:sp>
        <p:nvSpPr>
          <p:cNvPr id="47106" name="Rectangle 3"/>
          <p:cNvSpPr>
            <a:spLocks noGrp="1"/>
          </p:cNvSpPr>
          <p:nvPr>
            <p:ph type="title"/>
          </p:nvPr>
        </p:nvSpPr>
        <p:spPr>
          <a:xfrm>
            <a:off x="67310" y="2510790"/>
            <a:ext cx="3816350" cy="503238"/>
          </a:xfrm>
        </p:spPr>
        <p:txBody>
          <a:bodyPr wrap="square" lIns="91440" tIns="45720" rIns="91440" bIns="45720" anchor="ctr"/>
          <a:lstStyle/>
          <a:p>
            <a:r>
              <a:rPr lang="zh-CN" altLang="en-US" sz="2800" b="1" dirty="0">
                <a:solidFill>
                  <a:srgbClr val="FF0000"/>
                </a:solidFill>
              </a:rPr>
              <a:t>草原犬鼠的空调系统</a:t>
            </a:r>
          </a:p>
        </p:txBody>
      </p:sp>
      <p:sp>
        <p:nvSpPr>
          <p:cNvPr id="47108" name="Rectangle 4"/>
          <p:cNvSpPr/>
          <p:nvPr/>
        </p:nvSpPr>
        <p:spPr>
          <a:xfrm>
            <a:off x="3842385" y="779780"/>
            <a:ext cx="5300980" cy="5507990"/>
          </a:xfrm>
          <a:prstGeom prst="rect">
            <a:avLst/>
          </a:prstGeom>
          <a:noFill/>
          <a:ln w="9525">
            <a:noFill/>
          </a:ln>
        </p:spPr>
        <p:txBody>
          <a:bodyPr wrap="square" anchor="ctr">
            <a:spAutoFit/>
          </a:bodyPr>
          <a:lstStyle/>
          <a:p>
            <a:pPr indent="304800"/>
            <a:r>
              <a:rPr lang="zh-CN" altLang="en-US" sz="2800" dirty="0">
                <a:solidFill>
                  <a:srgbClr val="0000CC"/>
                </a:solidFill>
                <a:latin typeface="Arial" panose="020B0604020202020204" pitchFamily="34" charset="0"/>
                <a:ea typeface="hakuyokaishu7000" pitchFamily="2" charset="-122"/>
              </a:rPr>
              <a:t>     </a:t>
            </a:r>
            <a:r>
              <a:rPr lang="zh-CN" altLang="en-US" sz="3200" dirty="0">
                <a:solidFill>
                  <a:srgbClr val="0000CC"/>
                </a:solidFill>
                <a:latin typeface="华文新魏" panose="02010800040101010101" pitchFamily="2" charset="-122"/>
                <a:ea typeface="华文新魏" panose="02010800040101010101" pitchFamily="2" charset="-122"/>
              </a:rPr>
              <a:t>这是非洲草原犬鼠洞穴的横截面示意图。洞穴有两个出口一个是平的，而另一个则是隆起的圆形土堆，两个洞口的形状不同，决 定了洞穴中空气流动的方向。吹过平坦表面的风运动速度小，   压强大；吹过隆起表面的风速度大，压强小。因此，地面上风吹进了犬鼠的洞穴 ，给犬鼠带去了习习凉风</a:t>
            </a:r>
            <a:r>
              <a:rPr lang="zh-CN" altLang="en-US" sz="2800" dirty="0">
                <a:solidFill>
                  <a:srgbClr val="0000CC"/>
                </a:solidFill>
                <a:latin typeface="Arial" panose="020B0604020202020204" pitchFamily="34" charset="0"/>
                <a:ea typeface="hakuyokaishu7000" pitchFamily="2" charset="-122"/>
              </a:rPr>
              <a:t>。</a:t>
            </a:r>
            <a:endParaRPr lang="en-US" altLang="x-none" sz="2800">
              <a:solidFill>
                <a:srgbClr val="FF0000"/>
              </a:solidFill>
              <a:latin typeface="Arial" panose="020B0604020202020204" pitchFamily="34" charset="0"/>
              <a:ea typeface="hakuyokaishu7000" pitchFamily="2" charset="-122"/>
            </a:endParaRPr>
          </a:p>
        </p:txBody>
      </p:sp>
      <p:sp>
        <p:nvSpPr>
          <p:cNvPr id="2" name="Line 5"/>
          <p:cNvSpPr/>
          <p:nvPr/>
        </p:nvSpPr>
        <p:spPr>
          <a:xfrm>
            <a:off x="1763713" y="5734050"/>
            <a:ext cx="0" cy="71438"/>
          </a:xfrm>
          <a:prstGeom prst="line">
            <a:avLst/>
          </a:prstGeom>
          <a:ln w="12700" cap="sq" cmpd="sng">
            <a:solidFill>
              <a:schemeClr val="tx1"/>
            </a:solidFill>
            <a:prstDash val="solid"/>
            <a:round/>
            <a:headEnd type="none" w="med" len="med"/>
            <a:tailEnd type="none" w="med" len="med"/>
          </a:ln>
        </p:spPr>
      </p:sp>
      <p:sp>
        <p:nvSpPr>
          <p:cNvPr id="47110" name="AutoShape 6"/>
          <p:cNvSpPr/>
          <p:nvPr/>
        </p:nvSpPr>
        <p:spPr>
          <a:xfrm>
            <a:off x="949960" y="4034155"/>
            <a:ext cx="215900" cy="576263"/>
          </a:xfrm>
          <a:prstGeom prst="downArrow">
            <a:avLst>
              <a:gd name="adj1" fmla="val 50000"/>
              <a:gd name="adj2" fmla="val 66703"/>
            </a:avLst>
          </a:prstGeom>
          <a:solidFill>
            <a:srgbClr val="FF4568"/>
          </a:solidFill>
          <a:ln w="12700" cap="sq" cmpd="sng">
            <a:solidFill>
              <a:srgbClr val="FF4568"/>
            </a:solidFill>
            <a:prstDash val="solid"/>
            <a:miter/>
            <a:headEnd type="none" w="med" len="med"/>
            <a:tailEnd type="none" w="med" len="med"/>
          </a:ln>
        </p:spPr>
        <p:txBody>
          <a:bodyPr vert="eaVert" wrap="none" anchor="ctr"/>
          <a:lstStyle/>
          <a:p>
            <a:endParaRPr lang="zh-CN" altLang="en-US" dirty="0">
              <a:latin typeface="Arial" panose="020B0604020202020204" pitchFamily="34" charset="0"/>
              <a:ea typeface="宋体" panose="02010600030101010101" pitchFamily="2" charset="-122"/>
            </a:endParaRPr>
          </a:p>
        </p:txBody>
      </p:sp>
      <p:sp>
        <p:nvSpPr>
          <p:cNvPr id="47111" name="AutoShape 7"/>
          <p:cNvSpPr/>
          <p:nvPr/>
        </p:nvSpPr>
        <p:spPr>
          <a:xfrm rot="-597914">
            <a:off x="1013460" y="4951095"/>
            <a:ext cx="215900" cy="576263"/>
          </a:xfrm>
          <a:prstGeom prst="downArrow">
            <a:avLst>
              <a:gd name="adj1" fmla="val 50000"/>
              <a:gd name="adj2" fmla="val 66703"/>
            </a:avLst>
          </a:prstGeom>
          <a:solidFill>
            <a:srgbClr val="FF4568"/>
          </a:solidFill>
          <a:ln w="12700" cap="sq" cmpd="sng">
            <a:solidFill>
              <a:schemeClr val="tx1"/>
            </a:solidFill>
            <a:prstDash val="solid"/>
            <a:miter/>
            <a:headEnd type="none" w="med" len="med"/>
            <a:tailEnd type="none" w="med" len="med"/>
          </a:ln>
        </p:spPr>
        <p:txBody>
          <a:bodyPr vert="eaVert" wrap="none" anchor="ctr"/>
          <a:lstStyle/>
          <a:p>
            <a:endParaRPr lang="zh-CN" altLang="en-US" dirty="0">
              <a:latin typeface="Arial" panose="020B0604020202020204" pitchFamily="34" charset="0"/>
              <a:ea typeface="宋体" panose="02010600030101010101" pitchFamily="2" charset="-122"/>
            </a:endParaRPr>
          </a:p>
        </p:txBody>
      </p:sp>
      <p:sp>
        <p:nvSpPr>
          <p:cNvPr id="47112" name="AutoShape 8"/>
          <p:cNvSpPr/>
          <p:nvPr/>
        </p:nvSpPr>
        <p:spPr>
          <a:xfrm rot="-5163761">
            <a:off x="1724343" y="5637848"/>
            <a:ext cx="215900" cy="577850"/>
          </a:xfrm>
          <a:prstGeom prst="downArrow">
            <a:avLst>
              <a:gd name="adj1" fmla="val 50000"/>
              <a:gd name="adj2" fmla="val 66886"/>
            </a:avLst>
          </a:prstGeom>
          <a:solidFill>
            <a:srgbClr val="FF4568"/>
          </a:solidFill>
          <a:ln w="12700" cap="sq" cmpd="sng">
            <a:solidFill>
              <a:schemeClr val="tx1"/>
            </a:solidFill>
            <a:prstDash val="solid"/>
            <a:miter/>
            <a:headEnd type="none" w="med" len="med"/>
            <a:tailEnd type="none" w="med" len="med"/>
          </a:ln>
        </p:spPr>
        <p:txBody>
          <a:bodyPr vert="eaVert" wrap="none" anchor="ctr"/>
          <a:lstStyle/>
          <a:p>
            <a:endParaRPr lang="zh-CN" altLang="en-US" dirty="0">
              <a:latin typeface="Arial" panose="020B0604020202020204" pitchFamily="34" charset="0"/>
              <a:ea typeface="宋体" panose="02010600030101010101" pitchFamily="2" charset="-122"/>
            </a:endParaRPr>
          </a:p>
        </p:txBody>
      </p:sp>
      <p:sp>
        <p:nvSpPr>
          <p:cNvPr id="47113" name="AutoShape 9"/>
          <p:cNvSpPr/>
          <p:nvPr/>
        </p:nvSpPr>
        <p:spPr>
          <a:xfrm rot="913528">
            <a:off x="2362200" y="5257800"/>
            <a:ext cx="215900" cy="433388"/>
          </a:xfrm>
          <a:prstGeom prst="upArrow">
            <a:avLst>
              <a:gd name="adj1" fmla="val 50000"/>
              <a:gd name="adj2" fmla="val 50165"/>
            </a:avLst>
          </a:prstGeom>
          <a:solidFill>
            <a:srgbClr val="FF4568"/>
          </a:solidFill>
          <a:ln w="12700" cap="sq" cmpd="sng">
            <a:solidFill>
              <a:schemeClr val="tx1"/>
            </a:solidFill>
            <a:prstDash val="solid"/>
            <a:miter/>
            <a:headEnd type="none" w="med" len="med"/>
            <a:tailEnd type="none" w="med" len="med"/>
          </a:ln>
        </p:spPr>
        <p:txBody>
          <a:bodyPr vert="eaVert" wrap="none" anchor="ctr"/>
          <a:lstStyle/>
          <a:p>
            <a:endParaRPr lang="zh-CN" altLang="en-US" dirty="0">
              <a:latin typeface="Arial" panose="020B0604020202020204" pitchFamily="34" charset="0"/>
              <a:ea typeface="宋体" panose="02010600030101010101" pitchFamily="2" charset="-122"/>
            </a:endParaRPr>
          </a:p>
        </p:txBody>
      </p:sp>
      <p:sp>
        <p:nvSpPr>
          <p:cNvPr id="47114" name="AutoShape 10"/>
          <p:cNvSpPr/>
          <p:nvPr/>
        </p:nvSpPr>
        <p:spPr>
          <a:xfrm rot="-10004906">
            <a:off x="2590800" y="4343400"/>
            <a:ext cx="215900" cy="576263"/>
          </a:xfrm>
          <a:prstGeom prst="downArrow">
            <a:avLst>
              <a:gd name="adj1" fmla="val 50000"/>
              <a:gd name="adj2" fmla="val 66703"/>
            </a:avLst>
          </a:prstGeom>
          <a:solidFill>
            <a:srgbClr val="FF4568"/>
          </a:solidFill>
          <a:ln w="12700" cap="sq" cmpd="sng">
            <a:solidFill>
              <a:schemeClr val="tx1"/>
            </a:solidFill>
            <a:prstDash val="solid"/>
            <a:miter/>
            <a:headEnd type="none" w="med" len="med"/>
            <a:tailEnd type="none" w="med" len="med"/>
          </a:ln>
        </p:spPr>
        <p:txBody>
          <a:bodyPr vert="eaVert" wrap="none" anchor="ctr"/>
          <a:lstStyle/>
          <a:p>
            <a:endParaRPr lang="zh-CN" altLang="en-US" dirty="0">
              <a:latin typeface="Arial" panose="020B0604020202020204" pitchFamily="34" charset="0"/>
              <a:ea typeface="宋体" panose="02010600030101010101" pitchFamily="2" charset="-122"/>
            </a:endParaRPr>
          </a:p>
        </p:txBody>
      </p:sp>
      <p:sp>
        <p:nvSpPr>
          <p:cNvPr id="3" name="Text Box 11"/>
          <p:cNvSpPr txBox="1"/>
          <p:nvPr/>
        </p:nvSpPr>
        <p:spPr>
          <a:xfrm>
            <a:off x="448310" y="4128770"/>
            <a:ext cx="2971800" cy="366713"/>
          </a:xfrm>
          <a:prstGeom prst="rect">
            <a:avLst/>
          </a:prstGeom>
          <a:noFill/>
          <a:ln w="9525">
            <a:noFill/>
          </a:ln>
        </p:spPr>
        <p:txBody>
          <a:bodyPr anchor="t">
            <a:spAutoFit/>
          </a:bodyPr>
          <a:lstStyle/>
          <a:p>
            <a:pPr>
              <a:spcBef>
                <a:spcPct val="50000"/>
              </a:spcBef>
            </a:pPr>
            <a:endParaRPr lang="zh-CN" altLang="en-US" u="sng" dirty="0">
              <a:latin typeface="Arial" panose="020B0604020202020204" pitchFamily="34" charset="0"/>
              <a:ea typeface="宋体" panose="02010600030101010101" pitchFamily="2" charset="-122"/>
            </a:endParaRPr>
          </a:p>
        </p:txBody>
      </p:sp>
      <p:pic>
        <p:nvPicPr>
          <p:cNvPr id="47115" name="Picture 12" descr="思考"/>
          <p:cNvPicPr>
            <a:picLocks noChangeAspect="1"/>
          </p:cNvPicPr>
          <p:nvPr/>
        </p:nvPicPr>
        <p:blipFill>
          <a:blip r:embed="rId5" cstate="print"/>
          <a:stretch>
            <a:fillRect/>
          </a:stretch>
        </p:blipFill>
        <p:spPr>
          <a:xfrm>
            <a:off x="0" y="977900"/>
            <a:ext cx="1066800" cy="1295400"/>
          </a:xfrm>
          <a:prstGeom prst="rect">
            <a:avLst/>
          </a:prstGeom>
          <a:noFill/>
          <a:ln w="9525">
            <a:noFill/>
          </a:ln>
        </p:spPr>
      </p:pic>
      <p:sp>
        <p:nvSpPr>
          <p:cNvPr id="47117" name="AutoShape 13"/>
          <p:cNvSpPr/>
          <p:nvPr/>
        </p:nvSpPr>
        <p:spPr>
          <a:xfrm>
            <a:off x="918845" y="838200"/>
            <a:ext cx="3101340" cy="1435100"/>
          </a:xfrm>
          <a:prstGeom prst="cloudCallout">
            <a:avLst>
              <a:gd name="adj1" fmla="val -20065"/>
              <a:gd name="adj2" fmla="val 7583"/>
            </a:avLst>
          </a:prstGeom>
          <a:solidFill>
            <a:schemeClr val="accent1"/>
          </a:solidFill>
          <a:ln w="9525" cap="flat" cmpd="sng">
            <a:solidFill>
              <a:schemeClr val="tx1"/>
            </a:solidFill>
            <a:prstDash val="solid"/>
            <a:round/>
            <a:headEnd type="none" w="med" len="med"/>
            <a:tailEnd type="none" w="med" len="med"/>
          </a:ln>
        </p:spPr>
        <p:txBody>
          <a:bodyPr anchor="t"/>
          <a:lstStyle/>
          <a:p>
            <a:pPr algn="ctr"/>
            <a:r>
              <a:rPr lang="zh-CN" altLang="en-US" sz="2400" u="sng" dirty="0">
                <a:solidFill>
                  <a:srgbClr val="FF4568"/>
                </a:solidFill>
                <a:latin typeface="Arial" panose="020B0604020202020204" pitchFamily="34" charset="0"/>
                <a:ea typeface="宋体" panose="02010600030101010101" pitchFamily="2" charset="-122"/>
              </a:rPr>
              <a:t>    草原鼠的空调系统是怎样形成的呢？</a:t>
            </a:r>
          </a:p>
        </p:txBody>
      </p:sp>
      <p:grpSp>
        <p:nvGrpSpPr>
          <p:cNvPr id="47119" name="Group 15"/>
          <p:cNvGrpSpPr/>
          <p:nvPr/>
        </p:nvGrpSpPr>
        <p:grpSpPr>
          <a:xfrm>
            <a:off x="965200" y="3989705"/>
            <a:ext cx="1905000" cy="1809750"/>
            <a:chOff x="0" y="0"/>
            <a:chExt cx="2880" cy="3568"/>
          </a:xfrm>
        </p:grpSpPr>
        <p:sp>
          <p:nvSpPr>
            <p:cNvPr id="5" name="Freeform 5"/>
            <p:cNvSpPr/>
            <p:nvPr/>
          </p:nvSpPr>
          <p:spPr>
            <a:xfrm>
              <a:off x="78" y="0"/>
              <a:ext cx="2745" cy="3324"/>
            </a:xfrm>
            <a:custGeom>
              <a:avLst/>
              <a:gdLst/>
              <a:ahLst/>
              <a:cxnLst>
                <a:cxn ang="0">
                  <a:pos x="190" y="175"/>
                </a:cxn>
                <a:cxn ang="0">
                  <a:pos x="190" y="436"/>
                </a:cxn>
                <a:cxn ang="0">
                  <a:pos x="56" y="1654"/>
                </a:cxn>
                <a:cxn ang="0">
                  <a:pos x="325" y="3048"/>
                </a:cxn>
                <a:cxn ang="0">
                  <a:pos x="2005" y="3222"/>
                </a:cxn>
                <a:cxn ang="0">
                  <a:pos x="2409" y="2437"/>
                </a:cxn>
                <a:cxn ang="0">
                  <a:pos x="2745" y="0"/>
                </a:cxn>
              </a:cxnLst>
              <a:rect l="0" t="0" r="0" b="0"/>
              <a:pathLst>
                <a:path w="1852" h="1732">
                  <a:moveTo>
                    <a:pt x="128" y="91"/>
                  </a:moveTo>
                  <a:cubicBezTo>
                    <a:pt x="135" y="95"/>
                    <a:pt x="143" y="99"/>
                    <a:pt x="128" y="227"/>
                  </a:cubicBezTo>
                  <a:cubicBezTo>
                    <a:pt x="113" y="355"/>
                    <a:pt x="23" y="635"/>
                    <a:pt x="38" y="862"/>
                  </a:cubicBezTo>
                  <a:cubicBezTo>
                    <a:pt x="53" y="1089"/>
                    <a:pt x="0" y="1452"/>
                    <a:pt x="219" y="1588"/>
                  </a:cubicBezTo>
                  <a:cubicBezTo>
                    <a:pt x="438" y="1724"/>
                    <a:pt x="1119" y="1732"/>
                    <a:pt x="1353" y="1679"/>
                  </a:cubicBezTo>
                  <a:cubicBezTo>
                    <a:pt x="1587" y="1626"/>
                    <a:pt x="1542" y="1550"/>
                    <a:pt x="1625" y="1270"/>
                  </a:cubicBezTo>
                  <a:cubicBezTo>
                    <a:pt x="1708" y="990"/>
                    <a:pt x="1814" y="212"/>
                    <a:pt x="1852" y="0"/>
                  </a:cubicBezTo>
                </a:path>
              </a:pathLst>
            </a:custGeom>
            <a:noFill/>
            <a:ln w="9525" cap="flat" cmpd="sng">
              <a:solidFill>
                <a:schemeClr val="tx1"/>
              </a:solidFill>
              <a:prstDash val="solid"/>
              <a:miter/>
              <a:headEnd type="none" w="med" len="med"/>
              <a:tailEnd type="none" w="med" len="med"/>
            </a:ln>
          </p:spPr>
          <p:txBody>
            <a:bodyPr/>
            <a:lstStyle/>
            <a:p>
              <a:endParaRPr lang="zh-CN" altLang="en-US"/>
            </a:p>
          </p:txBody>
        </p:sp>
        <p:sp>
          <p:nvSpPr>
            <p:cNvPr id="47120" name="Freeform 7"/>
            <p:cNvSpPr/>
            <p:nvPr/>
          </p:nvSpPr>
          <p:spPr>
            <a:xfrm>
              <a:off x="134" y="88"/>
              <a:ext cx="2746" cy="3324"/>
            </a:xfrm>
            <a:custGeom>
              <a:avLst/>
              <a:gdLst/>
              <a:ahLst/>
              <a:cxnLst>
                <a:cxn ang="0">
                  <a:pos x="190" y="175"/>
                </a:cxn>
                <a:cxn ang="0">
                  <a:pos x="190" y="436"/>
                </a:cxn>
                <a:cxn ang="0">
                  <a:pos x="56" y="1654"/>
                </a:cxn>
                <a:cxn ang="0">
                  <a:pos x="325" y="3048"/>
                </a:cxn>
                <a:cxn ang="0">
                  <a:pos x="2006" y="3222"/>
                </a:cxn>
                <a:cxn ang="0">
                  <a:pos x="2409" y="2437"/>
                </a:cxn>
                <a:cxn ang="0">
                  <a:pos x="2746" y="0"/>
                </a:cxn>
              </a:cxnLst>
              <a:rect l="0" t="0" r="0" b="0"/>
              <a:pathLst>
                <a:path w="1852" h="1732">
                  <a:moveTo>
                    <a:pt x="128" y="91"/>
                  </a:moveTo>
                  <a:cubicBezTo>
                    <a:pt x="135" y="95"/>
                    <a:pt x="143" y="99"/>
                    <a:pt x="128" y="227"/>
                  </a:cubicBezTo>
                  <a:cubicBezTo>
                    <a:pt x="113" y="355"/>
                    <a:pt x="23" y="635"/>
                    <a:pt x="38" y="862"/>
                  </a:cubicBezTo>
                  <a:cubicBezTo>
                    <a:pt x="53" y="1089"/>
                    <a:pt x="0" y="1452"/>
                    <a:pt x="219" y="1588"/>
                  </a:cubicBezTo>
                  <a:cubicBezTo>
                    <a:pt x="438" y="1724"/>
                    <a:pt x="1119" y="1732"/>
                    <a:pt x="1353" y="1679"/>
                  </a:cubicBezTo>
                  <a:cubicBezTo>
                    <a:pt x="1587" y="1626"/>
                    <a:pt x="1542" y="1550"/>
                    <a:pt x="1625" y="1270"/>
                  </a:cubicBezTo>
                  <a:cubicBezTo>
                    <a:pt x="1708" y="990"/>
                    <a:pt x="1814" y="212"/>
                    <a:pt x="1852" y="0"/>
                  </a:cubicBezTo>
                </a:path>
              </a:pathLst>
            </a:custGeom>
            <a:noFill/>
            <a:ln w="9525" cap="flat" cmpd="sng">
              <a:solidFill>
                <a:schemeClr val="tx1"/>
              </a:solidFill>
              <a:prstDash val="solid"/>
              <a:miter/>
              <a:headEnd type="none" w="med" len="med"/>
              <a:tailEnd type="none" w="med" len="med"/>
            </a:ln>
          </p:spPr>
          <p:txBody>
            <a:bodyPr/>
            <a:lstStyle/>
            <a:p>
              <a:endParaRPr lang="zh-CN" altLang="en-US"/>
            </a:p>
          </p:txBody>
        </p:sp>
        <p:sp>
          <p:nvSpPr>
            <p:cNvPr id="47121" name="Line 8"/>
            <p:cNvSpPr/>
            <p:nvPr/>
          </p:nvSpPr>
          <p:spPr>
            <a:xfrm>
              <a:off x="0" y="1218"/>
              <a:ext cx="134" cy="697"/>
            </a:xfrm>
            <a:prstGeom prst="line">
              <a:avLst/>
            </a:prstGeom>
            <a:ln w="38100" cap="flat" cmpd="sng">
              <a:solidFill>
                <a:srgbClr val="FF3300"/>
              </a:solidFill>
              <a:prstDash val="solid"/>
              <a:round/>
              <a:headEnd type="none" w="med" len="med"/>
              <a:tailEnd type="none" w="med" len="med"/>
            </a:ln>
          </p:spPr>
        </p:sp>
        <p:sp>
          <p:nvSpPr>
            <p:cNvPr id="47122" name="Line 9"/>
            <p:cNvSpPr/>
            <p:nvPr/>
          </p:nvSpPr>
          <p:spPr>
            <a:xfrm flipV="1">
              <a:off x="134" y="1305"/>
              <a:ext cx="270" cy="611"/>
            </a:xfrm>
            <a:prstGeom prst="line">
              <a:avLst/>
            </a:prstGeom>
            <a:ln w="38100" cap="flat" cmpd="sng">
              <a:solidFill>
                <a:srgbClr val="FF3300"/>
              </a:solidFill>
              <a:prstDash val="solid"/>
              <a:round/>
              <a:headEnd type="none" w="med" len="med"/>
              <a:tailEnd type="none" w="med" len="med"/>
            </a:ln>
          </p:spPr>
        </p:sp>
        <p:sp>
          <p:nvSpPr>
            <p:cNvPr id="47123" name="Line 10"/>
            <p:cNvSpPr/>
            <p:nvPr/>
          </p:nvSpPr>
          <p:spPr>
            <a:xfrm>
              <a:off x="1076" y="2961"/>
              <a:ext cx="469" cy="347"/>
            </a:xfrm>
            <a:prstGeom prst="line">
              <a:avLst/>
            </a:prstGeom>
            <a:ln w="38100" cap="flat" cmpd="sng">
              <a:solidFill>
                <a:srgbClr val="FF3300"/>
              </a:solidFill>
              <a:prstDash val="solid"/>
              <a:round/>
              <a:headEnd type="none" w="med" len="med"/>
              <a:tailEnd type="none" w="med" len="med"/>
            </a:ln>
          </p:spPr>
        </p:sp>
        <p:sp>
          <p:nvSpPr>
            <p:cNvPr id="47124" name="Line 11"/>
            <p:cNvSpPr/>
            <p:nvPr/>
          </p:nvSpPr>
          <p:spPr>
            <a:xfrm flipH="1">
              <a:off x="1007" y="3308"/>
              <a:ext cx="538" cy="261"/>
            </a:xfrm>
            <a:prstGeom prst="line">
              <a:avLst/>
            </a:prstGeom>
            <a:ln w="38100" cap="flat" cmpd="sng">
              <a:solidFill>
                <a:srgbClr val="FF3300"/>
              </a:solidFill>
              <a:prstDash val="solid"/>
              <a:round/>
              <a:headEnd type="none" w="med" len="med"/>
              <a:tailEnd type="none" w="med" len="med"/>
            </a:ln>
          </p:spPr>
        </p:sp>
        <p:sp>
          <p:nvSpPr>
            <p:cNvPr id="47125" name="Line 12"/>
            <p:cNvSpPr/>
            <p:nvPr/>
          </p:nvSpPr>
          <p:spPr>
            <a:xfrm>
              <a:off x="2688" y="1132"/>
              <a:ext cx="67" cy="696"/>
            </a:xfrm>
            <a:prstGeom prst="line">
              <a:avLst/>
            </a:prstGeom>
            <a:ln w="38100" cap="flat" cmpd="sng">
              <a:solidFill>
                <a:srgbClr val="FF3300"/>
              </a:solidFill>
              <a:prstDash val="solid"/>
              <a:round/>
              <a:headEnd type="none" w="med" len="med"/>
              <a:tailEnd type="none" w="med" len="med"/>
            </a:ln>
          </p:spPr>
        </p:sp>
        <p:sp>
          <p:nvSpPr>
            <p:cNvPr id="47126" name="Line 13"/>
            <p:cNvSpPr/>
            <p:nvPr/>
          </p:nvSpPr>
          <p:spPr>
            <a:xfrm flipH="1">
              <a:off x="2418" y="1132"/>
              <a:ext cx="269" cy="610"/>
            </a:xfrm>
            <a:prstGeom prst="line">
              <a:avLst/>
            </a:prstGeom>
            <a:ln w="38100" cap="flat" cmpd="sng">
              <a:solidFill>
                <a:srgbClr val="FF3300"/>
              </a:solidFill>
              <a:prstDash val="solid"/>
              <a:round/>
              <a:headEnd type="none" w="med" len="med"/>
              <a:tailEnd type="none" w="med" len="med"/>
            </a:ln>
          </p:spPr>
        </p:sp>
      </p:grpSp>
      <p:sp>
        <p:nvSpPr>
          <p:cNvPr id="6" name="矩形 5"/>
          <p:cNvSpPr/>
          <p:nvPr/>
        </p:nvSpPr>
        <p:spPr>
          <a:xfrm>
            <a:off x="0" y="-1905"/>
            <a:ext cx="9144000" cy="5191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48" name="TextBox 27"/>
          <p:cNvSpPr txBox="1"/>
          <p:nvPr/>
        </p:nvSpPr>
        <p:spPr>
          <a:xfrm>
            <a:off x="108268" y="58738"/>
            <a:ext cx="4633912" cy="398780"/>
          </a:xfrm>
          <a:prstGeom prst="rect">
            <a:avLst/>
          </a:prstGeom>
          <a:noFill/>
          <a:ln w="9525">
            <a:noFill/>
          </a:ln>
        </p:spPr>
        <p:txBody>
          <a:bodyPr>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sym typeface="+mn-ea"/>
              </a:rPr>
              <a:t>流体压强与流速的关系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flipV="1">
            <a:off x="0" y="563563"/>
            <a:ext cx="9144000" cy="3651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49" name="文本框 5"/>
          <p:cNvSpPr txBox="1"/>
          <p:nvPr/>
        </p:nvSpPr>
        <p:spPr>
          <a:xfrm>
            <a:off x="5586730" y="104775"/>
            <a:ext cx="3449320" cy="306705"/>
          </a:xfrm>
          <a:prstGeom prst="rect">
            <a:avLst/>
          </a:prstGeom>
          <a:noFill/>
          <a:ln w="9525">
            <a:noFill/>
          </a:ln>
        </p:spPr>
        <p:txBody>
          <a:bodyPr wrap="square">
            <a:spAutoFit/>
          </a:bodyPr>
          <a:lstStyle/>
          <a:p>
            <a:r>
              <a:rPr lang="zh-CN" altLang="en-US" sz="1400">
                <a:solidFill>
                  <a:schemeClr val="bg1"/>
                </a:solidFill>
                <a:latin typeface="微软雅黑" panose="020B0503020204020204" pitchFamily="34" charset="-122"/>
                <a:ea typeface="微软雅黑" panose="020B0503020204020204" pitchFamily="34" charset="-122"/>
              </a:rPr>
              <a:t>沪科版八年级全一册</a:t>
            </a:r>
            <a:r>
              <a:rPr lang="zh-CN" altLang="en-US" sz="1400" dirty="0">
                <a:solidFill>
                  <a:schemeClr val="bg1"/>
                </a:solidFill>
                <a:latin typeface="微软雅黑" panose="020B0503020204020204" pitchFamily="34" charset="-122"/>
                <a:ea typeface="微软雅黑" panose="020B0503020204020204" pitchFamily="34" charset="-122"/>
              </a:rPr>
              <a:t>第八章</a:t>
            </a:r>
            <a:r>
              <a:rPr lang="zh-CN" altLang="en-US" sz="1400">
                <a:solidFill>
                  <a:schemeClr val="bg1"/>
                </a:solidFill>
                <a:latin typeface="微软雅黑" panose="020B0503020204020204" pitchFamily="34" charset="-122"/>
                <a:ea typeface="微软雅黑" panose="020B0503020204020204" pitchFamily="34" charset="-122"/>
              </a:rPr>
              <a:t>第四课</a:t>
            </a:r>
            <a:r>
              <a:rPr lang="zh-CN" altLang="en-US" sz="1400" dirty="0">
                <a:solidFill>
                  <a:schemeClr val="bg1"/>
                </a:solidFill>
                <a:latin typeface="微软雅黑" panose="020B0503020204020204" pitchFamily="34" charset="-122"/>
                <a:ea typeface="微软雅黑" panose="020B0503020204020204" pitchFamily="34" charset="-122"/>
              </a:rPr>
              <a:t> </a:t>
            </a:r>
          </a:p>
        </p:txBody>
      </p:sp>
      <p:sp>
        <p:nvSpPr>
          <p:cNvPr id="7" name="矩形 1"/>
          <p:cNvSpPr/>
          <p:nvPr/>
        </p:nvSpPr>
        <p:spPr>
          <a:xfrm>
            <a:off x="-635" y="6321425"/>
            <a:ext cx="9144000" cy="5635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7110"/>
                                        </p:tgtEl>
                                        <p:attrNameLst>
                                          <p:attrName>style.visibility</p:attrName>
                                        </p:attrNameLst>
                                      </p:cBhvr>
                                      <p:to>
                                        <p:strVal val="visible"/>
                                      </p:to>
                                    </p:set>
                                    <p:animEffect transition="in" filter="randombar(horizontal)">
                                      <p:cBhvr>
                                        <p:cTn id="7" dur="500"/>
                                        <p:tgtEl>
                                          <p:spTgt spid="47110"/>
                                        </p:tgtEl>
                                      </p:cBhvr>
                                    </p:animEffect>
                                  </p:childTnLst>
                                  <p:subTnLst>
                                    <p:set>
                                      <p:cBhvr override="childStyle">
                                        <p:cTn dur="1" fill="hold" display="0" masterRel="sameClick" afterEffect="1">
                                          <p:stCondLst>
                                            <p:cond evt="end" delay="0">
                                              <p:tn val="5"/>
                                            </p:cond>
                                          </p:stCondLst>
                                        </p:cTn>
                                        <p:tgtEl>
                                          <p:spTgt spid="47110"/>
                                        </p:tgtEl>
                                        <p:attrNameLst>
                                          <p:attrName>style.visibility</p:attrName>
                                        </p:attrNameLst>
                                      </p:cBhvr>
                                      <p:to>
                                        <p:strVal val="hidden"/>
                                      </p:to>
                                    </p:set>
                                  </p:sub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47111"/>
                                        </p:tgtEl>
                                        <p:attrNameLst>
                                          <p:attrName>style.visibility</p:attrName>
                                        </p:attrNameLst>
                                      </p:cBhvr>
                                      <p:to>
                                        <p:strVal val="visible"/>
                                      </p:to>
                                    </p:set>
                                    <p:animEffect transition="in" filter="randombar(horizontal)">
                                      <p:cBhvr>
                                        <p:cTn id="11" dur="500"/>
                                        <p:tgtEl>
                                          <p:spTgt spid="47111"/>
                                        </p:tgtEl>
                                      </p:cBhvr>
                                    </p:animEffect>
                                  </p:childTnLst>
                                  <p:subTnLst>
                                    <p:set>
                                      <p:cBhvr override="childStyle">
                                        <p:cTn dur="1" fill="hold" display="0" masterRel="sameClick" afterEffect="1">
                                          <p:stCondLst>
                                            <p:cond evt="end" delay="0">
                                              <p:tn val="9"/>
                                            </p:cond>
                                          </p:stCondLst>
                                        </p:cTn>
                                        <p:tgtEl>
                                          <p:spTgt spid="47111"/>
                                        </p:tgtEl>
                                        <p:attrNameLst>
                                          <p:attrName>style.visibility</p:attrName>
                                        </p:attrNameLst>
                                      </p:cBhvr>
                                      <p:to>
                                        <p:strVal val="hidden"/>
                                      </p:to>
                                    </p:set>
                                  </p:sub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47112"/>
                                        </p:tgtEl>
                                        <p:attrNameLst>
                                          <p:attrName>style.visibility</p:attrName>
                                        </p:attrNameLst>
                                      </p:cBhvr>
                                      <p:to>
                                        <p:strVal val="visible"/>
                                      </p:to>
                                    </p:set>
                                    <p:animEffect transition="in" filter="randombar(horizontal)">
                                      <p:cBhvr>
                                        <p:cTn id="15" dur="500"/>
                                        <p:tgtEl>
                                          <p:spTgt spid="47112"/>
                                        </p:tgtEl>
                                      </p:cBhvr>
                                    </p:animEffect>
                                  </p:childTnLst>
                                  <p:subTnLst>
                                    <p:set>
                                      <p:cBhvr override="childStyle">
                                        <p:cTn dur="1" fill="hold" display="0" masterRel="sameClick" afterEffect="1">
                                          <p:stCondLst>
                                            <p:cond evt="end" delay="0">
                                              <p:tn val="13"/>
                                            </p:cond>
                                          </p:stCondLst>
                                        </p:cTn>
                                        <p:tgtEl>
                                          <p:spTgt spid="47112"/>
                                        </p:tgtEl>
                                        <p:attrNameLst>
                                          <p:attrName>style.visibility</p:attrName>
                                        </p:attrNameLst>
                                      </p:cBhvr>
                                      <p:to>
                                        <p:strVal val="hidden"/>
                                      </p:to>
                                    </p:set>
                                  </p:sub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47113"/>
                                        </p:tgtEl>
                                        <p:attrNameLst>
                                          <p:attrName>style.visibility</p:attrName>
                                        </p:attrNameLst>
                                      </p:cBhvr>
                                      <p:to>
                                        <p:strVal val="visible"/>
                                      </p:to>
                                    </p:set>
                                    <p:animEffect transition="in" filter="randombar(horizontal)">
                                      <p:cBhvr>
                                        <p:cTn id="19" dur="500"/>
                                        <p:tgtEl>
                                          <p:spTgt spid="47113"/>
                                        </p:tgtEl>
                                      </p:cBhvr>
                                    </p:animEffect>
                                  </p:childTnLst>
                                  <p:subTnLst>
                                    <p:set>
                                      <p:cBhvr override="childStyle">
                                        <p:cTn dur="1" fill="hold" display="0" masterRel="sameClick" afterEffect="1">
                                          <p:stCondLst>
                                            <p:cond evt="end" delay="0">
                                              <p:tn val="17"/>
                                            </p:cond>
                                          </p:stCondLst>
                                        </p:cTn>
                                        <p:tgtEl>
                                          <p:spTgt spid="47113"/>
                                        </p:tgtEl>
                                        <p:attrNameLst>
                                          <p:attrName>style.visibility</p:attrName>
                                        </p:attrNameLst>
                                      </p:cBhvr>
                                      <p:to>
                                        <p:strVal val="hidden"/>
                                      </p:to>
                                    </p:set>
                                  </p:sub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47114"/>
                                        </p:tgtEl>
                                        <p:attrNameLst>
                                          <p:attrName>style.visibility</p:attrName>
                                        </p:attrNameLst>
                                      </p:cBhvr>
                                      <p:to>
                                        <p:strVal val="visible"/>
                                      </p:to>
                                    </p:set>
                                    <p:animEffect transition="in" filter="randombar(horizontal)">
                                      <p:cBhvr>
                                        <p:cTn id="23" dur="500"/>
                                        <p:tgtEl>
                                          <p:spTgt spid="47114"/>
                                        </p:tgtEl>
                                      </p:cBhvr>
                                    </p:animEffect>
                                  </p:childTnLst>
                                  <p:subTnLst>
                                    <p:set>
                                      <p:cBhvr override="childStyle">
                                        <p:cTn dur="1" fill="hold" display="0" masterRel="sameClick" afterEffect="1">
                                          <p:stCondLst>
                                            <p:cond evt="end" delay="0">
                                              <p:tn val="21"/>
                                            </p:cond>
                                          </p:stCondLst>
                                        </p:cTn>
                                        <p:tgtEl>
                                          <p:spTgt spid="47114"/>
                                        </p:tgtEl>
                                        <p:attrNameLst>
                                          <p:attrName>style.visibility</p:attrName>
                                        </p:attrNameLst>
                                      </p:cBhvr>
                                      <p:to>
                                        <p:strVal val="hidden"/>
                                      </p:to>
                                    </p:set>
                                  </p:subTnLst>
                                </p:cTn>
                              </p:par>
                            </p:childTnLst>
                          </p:cTn>
                        </p:par>
                        <p:par>
                          <p:cTn id="24" fill="hold">
                            <p:stCondLst>
                              <p:cond delay="2500"/>
                            </p:stCondLst>
                            <p:childTnLst>
                              <p:par>
                                <p:cTn id="25" presetID="8" presetClass="entr" presetSubtype="16" fill="hold" nodeType="afterEffect">
                                  <p:stCondLst>
                                    <p:cond delay="0"/>
                                  </p:stCondLst>
                                  <p:childTnLst>
                                    <p:set>
                                      <p:cBhvr>
                                        <p:cTn id="26" dur="1" fill="hold">
                                          <p:stCondLst>
                                            <p:cond delay="0"/>
                                          </p:stCondLst>
                                        </p:cTn>
                                        <p:tgtEl>
                                          <p:spTgt spid="47119"/>
                                        </p:tgtEl>
                                        <p:attrNameLst>
                                          <p:attrName>style.visibility</p:attrName>
                                        </p:attrNameLst>
                                      </p:cBhvr>
                                      <p:to>
                                        <p:strVal val="visible"/>
                                      </p:to>
                                    </p:set>
                                    <p:animEffect transition="in" filter="diamond(in)">
                                      <p:cBhvr>
                                        <p:cTn id="27" dur="2000"/>
                                        <p:tgtEl>
                                          <p:spTgt spid="4711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47108">
                                            <p:txEl>
                                              <p:pRg st="0" end="0"/>
                                            </p:txEl>
                                          </p:spTgt>
                                        </p:tgtEl>
                                        <p:attrNameLst>
                                          <p:attrName>style.visibility</p:attrName>
                                        </p:attrNameLst>
                                      </p:cBhvr>
                                      <p:to>
                                        <p:strVal val="visible"/>
                                      </p:to>
                                    </p:set>
                                    <p:animEffect transition="in" filter="blinds(horizontal)">
                                      <p:cBhvr>
                                        <p:cTn id="32" dur="500"/>
                                        <p:tgtEl>
                                          <p:spTgt spid="4710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10" grpId="0" bldLvl="0" animBg="1"/>
      <p:bldP spid="47111" grpId="0" bldLvl="0" animBg="1"/>
      <p:bldP spid="47112" grpId="0" bldLvl="0" animBg="1"/>
      <p:bldP spid="47113" grpId="0" bldLvl="0" animBg="1"/>
      <p:bldP spid="47114"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393" name="Group 2"/>
          <p:cNvGrpSpPr/>
          <p:nvPr/>
        </p:nvGrpSpPr>
        <p:grpSpPr>
          <a:xfrm>
            <a:off x="557389" y="1335881"/>
            <a:ext cx="8288514" cy="4836319"/>
            <a:chOff x="316" y="748"/>
            <a:chExt cx="4699" cy="2708"/>
          </a:xfrm>
        </p:grpSpPr>
        <p:sp>
          <p:nvSpPr>
            <p:cNvPr id="59394" name="Text Box 3"/>
            <p:cNvSpPr txBox="1"/>
            <p:nvPr/>
          </p:nvSpPr>
          <p:spPr>
            <a:xfrm>
              <a:off x="316" y="748"/>
              <a:ext cx="4699" cy="1430"/>
            </a:xfrm>
            <a:prstGeom prst="rect">
              <a:avLst/>
            </a:prstGeom>
            <a:noFill/>
            <a:ln w="9525">
              <a:noFill/>
            </a:ln>
          </p:spPr>
          <p:txBody>
            <a:bodyPr wrap="square" anchor="t">
              <a:spAutoFit/>
            </a:bodyPr>
            <a:lstStyle/>
            <a:p>
              <a:pPr>
                <a:spcBef>
                  <a:spcPct val="50000"/>
                </a:spcBef>
              </a:pPr>
              <a:r>
                <a:rPr lang="en-US" altLang="zh-CN" sz="4000" b="0" dirty="0">
                  <a:solidFill>
                    <a:srgbClr val="FF0000"/>
                  </a:solidFill>
                  <a:latin typeface="Times New Roman" panose="02020603050405020304" pitchFamily="18" charset="0"/>
                  <a:ea typeface="华文新魏" panose="02010800040101010101" pitchFamily="2" charset="-122"/>
                </a:rPr>
                <a:t>1</a:t>
              </a:r>
              <a:r>
                <a:rPr lang="zh-CN" altLang="en-US" sz="4000" b="0" dirty="0">
                  <a:solidFill>
                    <a:srgbClr val="FF0000"/>
                  </a:solidFill>
                  <a:latin typeface="Times New Roman" panose="02020603050405020304" pitchFamily="18" charset="0"/>
                  <a:ea typeface="华文新魏" panose="02010800040101010101" pitchFamily="2" charset="-122"/>
                </a:rPr>
                <a:t>、 诗人杜甫</a:t>
              </a:r>
              <a:r>
                <a:rPr lang="zh-CN" altLang="en-US" sz="4000" b="0" dirty="0">
                  <a:solidFill>
                    <a:srgbClr val="FF0000"/>
                  </a:solidFill>
                  <a:latin typeface="华文新魏" panose="02010800040101010101" pitchFamily="2" charset="-122"/>
                  <a:ea typeface="华文新魏" panose="02010800040101010101" pitchFamily="2" charset="-122"/>
                </a:rPr>
                <a:t>在</a:t>
              </a:r>
              <a:r>
                <a:rPr lang="en-US" altLang="zh-CN" sz="4000" b="0">
                  <a:solidFill>
                    <a:srgbClr val="FF0000"/>
                  </a:solidFill>
                  <a:latin typeface="华文新魏" panose="02010800040101010101" pitchFamily="2" charset="-122"/>
                  <a:ea typeface="华文新魏" panose="02010800040101010101" pitchFamily="2" charset="-122"/>
                </a:rPr>
                <a:t>《</a:t>
              </a:r>
              <a:r>
                <a:rPr lang="zh-CN" altLang="en-US" sz="4000" b="0" dirty="0">
                  <a:solidFill>
                    <a:srgbClr val="FF0000"/>
                  </a:solidFill>
                  <a:latin typeface="华文新魏" panose="02010800040101010101" pitchFamily="2" charset="-122"/>
                  <a:ea typeface="华文新魏" panose="02010800040101010101" pitchFamily="2" charset="-122"/>
                </a:rPr>
                <a:t>茅屋为秋风所破歌</a:t>
              </a:r>
              <a:r>
                <a:rPr lang="en-US" altLang="zh-CN" sz="4000" b="0">
                  <a:solidFill>
                    <a:srgbClr val="FF0000"/>
                  </a:solidFill>
                  <a:latin typeface="华文新魏" panose="02010800040101010101" pitchFamily="2" charset="-122"/>
                  <a:ea typeface="华文新魏" panose="02010800040101010101" pitchFamily="2" charset="-122"/>
                </a:rPr>
                <a:t>》</a:t>
              </a:r>
              <a:r>
                <a:rPr lang="zh-CN" altLang="en-US" sz="4000" b="0" dirty="0">
                  <a:solidFill>
                    <a:srgbClr val="FF0000"/>
                  </a:solidFill>
                  <a:latin typeface="华文新魏" panose="02010800040101010101" pitchFamily="2" charset="-122"/>
                  <a:ea typeface="华文新魏" panose="02010800040101010101" pitchFamily="2" charset="-122"/>
                </a:rPr>
                <a:t>中写到：</a:t>
              </a:r>
              <a:r>
                <a:rPr lang="zh-CN" altLang="en-US" sz="4000" b="0" dirty="0">
                  <a:solidFill>
                    <a:srgbClr val="FF0000"/>
                  </a:solidFill>
                  <a:latin typeface="Times New Roman" panose="02020603050405020304" pitchFamily="18" charset="0"/>
                  <a:ea typeface="华文新魏" panose="02010800040101010101" pitchFamily="2" charset="-122"/>
                </a:rPr>
                <a:t>“</a:t>
              </a:r>
              <a:r>
                <a:rPr lang="zh-CN" altLang="en-US" sz="4000" b="0" dirty="0">
                  <a:solidFill>
                    <a:srgbClr val="FF0000"/>
                  </a:solidFill>
                  <a:latin typeface="华文新魏" panose="02010800040101010101" pitchFamily="2" charset="-122"/>
                  <a:ea typeface="华文新魏" panose="02010800040101010101" pitchFamily="2" charset="-122"/>
                </a:rPr>
                <a:t>八月秋高风怒号，卷我屋上三重茅</a:t>
              </a:r>
              <a:r>
                <a:rPr lang="zh-CN" altLang="en-US" sz="4000" b="0" dirty="0">
                  <a:solidFill>
                    <a:srgbClr val="FF0000"/>
                  </a:solidFill>
                  <a:latin typeface="Times New Roman" panose="02020603050405020304" pitchFamily="18" charset="0"/>
                  <a:ea typeface="华文新魏" panose="02010800040101010101" pitchFamily="2" charset="-122"/>
                </a:rPr>
                <a:t>”</a:t>
              </a:r>
              <a:r>
                <a:rPr lang="zh-CN" altLang="en-US" sz="4000" b="0" dirty="0">
                  <a:solidFill>
                    <a:srgbClr val="FF0000"/>
                  </a:solidFill>
                  <a:latin typeface="华文新魏" panose="02010800040101010101" pitchFamily="2" charset="-122"/>
                  <a:ea typeface="华文新魏" panose="02010800040101010101" pitchFamily="2" charset="-122"/>
                </a:rPr>
                <a:t>，请你分析诗中包含的物理道理。</a:t>
              </a:r>
            </a:p>
          </p:txBody>
        </p:sp>
        <p:grpSp>
          <p:nvGrpSpPr>
            <p:cNvPr id="59395" name="Group 4"/>
            <p:cNvGrpSpPr/>
            <p:nvPr/>
          </p:nvGrpSpPr>
          <p:grpSpPr>
            <a:xfrm>
              <a:off x="912" y="2304"/>
              <a:ext cx="2883" cy="1152"/>
              <a:chOff x="0" y="0"/>
              <a:chExt cx="2883" cy="1152"/>
            </a:xfrm>
          </p:grpSpPr>
          <p:sp>
            <p:nvSpPr>
              <p:cNvPr id="59396" name="AutoShape 5"/>
              <p:cNvSpPr/>
              <p:nvPr/>
            </p:nvSpPr>
            <p:spPr>
              <a:xfrm>
                <a:off x="768" y="336"/>
                <a:ext cx="864" cy="288"/>
              </a:xfrm>
              <a:prstGeom prst="triangle">
                <a:avLst>
                  <a:gd name="adj" fmla="val 50000"/>
                </a:avLst>
              </a:prstGeom>
              <a:gradFill rotWithShape="0">
                <a:gsLst>
                  <a:gs pos="0">
                    <a:srgbClr val="993300"/>
                  </a:gs>
                  <a:gs pos="100000">
                    <a:srgbClr val="471800"/>
                  </a:gs>
                </a:gsLst>
                <a:lin ang="5400000" scaled="1"/>
                <a:tileRect/>
              </a:gradFill>
              <a:ln w="28575" cap="flat" cmpd="sng">
                <a:solidFill>
                  <a:schemeClr val="tx1"/>
                </a:solidFill>
                <a:prstDash val="solid"/>
                <a:miter/>
                <a:headEnd type="none" w="med" len="med"/>
                <a:tailEnd type="none" w="med" len="med"/>
              </a:ln>
            </p:spPr>
            <p:txBody>
              <a:bodyPr wrap="none" anchor="ctr"/>
              <a:lstStyle/>
              <a:p>
                <a:endParaRPr lang="zh-CN" altLang="en-US" dirty="0">
                  <a:latin typeface="Arial" panose="020B0604020202020204" pitchFamily="34" charset="0"/>
                  <a:ea typeface="宋体" panose="02010600030101010101" pitchFamily="2" charset="-122"/>
                </a:endParaRPr>
              </a:p>
            </p:txBody>
          </p:sp>
          <p:sp>
            <p:nvSpPr>
              <p:cNvPr id="59397" name="Rectangle 6"/>
              <p:cNvSpPr/>
              <p:nvPr/>
            </p:nvSpPr>
            <p:spPr>
              <a:xfrm>
                <a:off x="816" y="624"/>
                <a:ext cx="768" cy="528"/>
              </a:xfrm>
              <a:prstGeom prst="rect">
                <a:avLst/>
              </a:prstGeom>
              <a:noFill/>
              <a:ln w="38100" cap="flat" cmpd="sng">
                <a:solidFill>
                  <a:schemeClr val="tx1"/>
                </a:solidFill>
                <a:prstDash val="solid"/>
                <a:miter/>
                <a:headEnd type="none" w="med" len="med"/>
                <a:tailEnd type="none" w="med" len="med"/>
              </a:ln>
            </p:spPr>
            <p:txBody>
              <a:bodyPr wrap="none" anchor="ctr"/>
              <a:lstStyle/>
              <a:p>
                <a:endParaRPr lang="zh-CN" altLang="en-US" dirty="0">
                  <a:latin typeface="Arial" panose="020B0604020202020204" pitchFamily="34" charset="0"/>
                  <a:ea typeface="宋体" panose="02010600030101010101" pitchFamily="2" charset="-122"/>
                </a:endParaRPr>
              </a:p>
            </p:txBody>
          </p:sp>
          <p:sp>
            <p:nvSpPr>
              <p:cNvPr id="59398" name="Rectangle 7"/>
              <p:cNvSpPr/>
              <p:nvPr/>
            </p:nvSpPr>
            <p:spPr>
              <a:xfrm>
                <a:off x="1104" y="816"/>
                <a:ext cx="192" cy="336"/>
              </a:xfrm>
              <a:prstGeom prst="rect">
                <a:avLst/>
              </a:prstGeom>
              <a:noFill/>
              <a:ln w="19050" cap="flat" cmpd="sng">
                <a:solidFill>
                  <a:schemeClr val="tx1"/>
                </a:solidFill>
                <a:prstDash val="solid"/>
                <a:miter/>
                <a:headEnd type="none" w="med" len="med"/>
                <a:tailEnd type="none" w="med" len="med"/>
              </a:ln>
            </p:spPr>
            <p:txBody>
              <a:bodyPr wrap="none" anchor="ctr"/>
              <a:lstStyle/>
              <a:p>
                <a:endParaRPr lang="zh-CN" altLang="en-US" dirty="0">
                  <a:latin typeface="Arial" panose="020B0604020202020204" pitchFamily="34" charset="0"/>
                  <a:ea typeface="宋体" panose="02010600030101010101" pitchFamily="2" charset="-122"/>
                </a:endParaRPr>
              </a:p>
            </p:txBody>
          </p:sp>
          <p:sp>
            <p:nvSpPr>
              <p:cNvPr id="59399" name="Freeform 8"/>
              <p:cNvSpPr/>
              <p:nvPr/>
            </p:nvSpPr>
            <p:spPr>
              <a:xfrm>
                <a:off x="0" y="285"/>
                <a:ext cx="2853" cy="457"/>
              </a:xfrm>
              <a:custGeom>
                <a:avLst/>
                <a:gdLst/>
                <a:ahLst/>
                <a:cxnLst>
                  <a:cxn ang="0">
                    <a:pos x="0" y="457"/>
                  </a:cxn>
                  <a:cxn ang="0">
                    <a:pos x="351" y="412"/>
                  </a:cxn>
                  <a:cxn ang="0">
                    <a:pos x="612" y="331"/>
                  </a:cxn>
                  <a:cxn ang="0">
                    <a:pos x="876" y="153"/>
                  </a:cxn>
                  <a:cxn ang="0">
                    <a:pos x="1077" y="39"/>
                  </a:cxn>
                  <a:cxn ang="0">
                    <a:pos x="1230" y="3"/>
                  </a:cxn>
                  <a:cxn ang="0">
                    <a:pos x="1347" y="57"/>
                  </a:cxn>
                  <a:cxn ang="0">
                    <a:pos x="1752" y="237"/>
                  </a:cxn>
                  <a:cxn ang="0">
                    <a:pos x="2073" y="387"/>
                  </a:cxn>
                  <a:cxn ang="0">
                    <a:pos x="2403" y="403"/>
                  </a:cxn>
                  <a:cxn ang="0">
                    <a:pos x="2853" y="439"/>
                  </a:cxn>
                </a:cxnLst>
                <a:rect l="0" t="0" r="0" b="0"/>
                <a:pathLst>
                  <a:path w="2853" h="457">
                    <a:moveTo>
                      <a:pt x="0" y="457"/>
                    </a:moveTo>
                    <a:cubicBezTo>
                      <a:pt x="59" y="451"/>
                      <a:pt x="249" y="433"/>
                      <a:pt x="351" y="412"/>
                    </a:cubicBezTo>
                    <a:cubicBezTo>
                      <a:pt x="453" y="391"/>
                      <a:pt x="525" y="374"/>
                      <a:pt x="612" y="331"/>
                    </a:cubicBezTo>
                    <a:cubicBezTo>
                      <a:pt x="699" y="288"/>
                      <a:pt x="798" y="202"/>
                      <a:pt x="876" y="153"/>
                    </a:cubicBezTo>
                    <a:cubicBezTo>
                      <a:pt x="954" y="104"/>
                      <a:pt x="1018" y="64"/>
                      <a:pt x="1077" y="39"/>
                    </a:cubicBezTo>
                    <a:cubicBezTo>
                      <a:pt x="1136" y="14"/>
                      <a:pt x="1185" y="0"/>
                      <a:pt x="1230" y="3"/>
                    </a:cubicBezTo>
                    <a:cubicBezTo>
                      <a:pt x="1275" y="6"/>
                      <a:pt x="1260" y="18"/>
                      <a:pt x="1347" y="57"/>
                    </a:cubicBezTo>
                    <a:cubicBezTo>
                      <a:pt x="1434" y="96"/>
                      <a:pt x="1631" y="182"/>
                      <a:pt x="1752" y="237"/>
                    </a:cubicBezTo>
                    <a:cubicBezTo>
                      <a:pt x="1873" y="292"/>
                      <a:pt x="1965" y="359"/>
                      <a:pt x="2073" y="387"/>
                    </a:cubicBezTo>
                    <a:cubicBezTo>
                      <a:pt x="2181" y="415"/>
                      <a:pt x="2273" y="394"/>
                      <a:pt x="2403" y="403"/>
                    </a:cubicBezTo>
                    <a:cubicBezTo>
                      <a:pt x="2533" y="412"/>
                      <a:pt x="2759" y="431"/>
                      <a:pt x="2853" y="439"/>
                    </a:cubicBezTo>
                  </a:path>
                </a:pathLst>
              </a:custGeom>
              <a:noFill/>
              <a:ln w="28575" cap="flat" cmpd="sng">
                <a:solidFill>
                  <a:schemeClr val="tx1"/>
                </a:solidFill>
                <a:prstDash val="dash"/>
                <a:miter/>
                <a:headEnd type="none" w="med" len="med"/>
                <a:tailEnd type="triangle" w="med" len="med"/>
              </a:ln>
            </p:spPr>
            <p:txBody>
              <a:bodyPr/>
              <a:lstStyle/>
              <a:p>
                <a:endParaRPr lang="zh-CN" altLang="en-US"/>
              </a:p>
            </p:txBody>
          </p:sp>
          <p:sp>
            <p:nvSpPr>
              <p:cNvPr id="59400" name="Freeform 9"/>
              <p:cNvSpPr/>
              <p:nvPr/>
            </p:nvSpPr>
            <p:spPr>
              <a:xfrm>
                <a:off x="48" y="202"/>
                <a:ext cx="2826" cy="362"/>
              </a:xfrm>
              <a:custGeom>
                <a:avLst/>
                <a:gdLst/>
                <a:ahLst/>
                <a:cxnLst>
                  <a:cxn ang="0">
                    <a:pos x="0" y="353"/>
                  </a:cxn>
                  <a:cxn ang="0">
                    <a:pos x="450" y="290"/>
                  </a:cxn>
                  <a:cxn ang="0">
                    <a:pos x="738" y="128"/>
                  </a:cxn>
                  <a:cxn ang="0">
                    <a:pos x="999" y="29"/>
                  </a:cxn>
                  <a:cxn ang="0">
                    <a:pos x="1341" y="29"/>
                  </a:cxn>
                  <a:cxn ang="0">
                    <a:pos x="1785" y="203"/>
                  </a:cxn>
                  <a:cxn ang="0">
                    <a:pos x="2079" y="299"/>
                  </a:cxn>
                  <a:cxn ang="0">
                    <a:pos x="2358" y="353"/>
                  </a:cxn>
                  <a:cxn ang="0">
                    <a:pos x="2556" y="335"/>
                  </a:cxn>
                  <a:cxn ang="0">
                    <a:pos x="2826" y="362"/>
                  </a:cxn>
                </a:cxnLst>
                <a:rect l="0" t="0" r="0" b="0"/>
                <a:pathLst>
                  <a:path w="2826" h="362">
                    <a:moveTo>
                      <a:pt x="0" y="353"/>
                    </a:moveTo>
                    <a:cubicBezTo>
                      <a:pt x="75" y="342"/>
                      <a:pt x="327" y="328"/>
                      <a:pt x="450" y="290"/>
                    </a:cubicBezTo>
                    <a:cubicBezTo>
                      <a:pt x="573" y="252"/>
                      <a:pt x="646" y="172"/>
                      <a:pt x="738" y="128"/>
                    </a:cubicBezTo>
                    <a:cubicBezTo>
                      <a:pt x="830" y="84"/>
                      <a:pt x="899" y="45"/>
                      <a:pt x="999" y="29"/>
                    </a:cubicBezTo>
                    <a:cubicBezTo>
                      <a:pt x="1099" y="13"/>
                      <a:pt x="1210" y="0"/>
                      <a:pt x="1341" y="29"/>
                    </a:cubicBezTo>
                    <a:cubicBezTo>
                      <a:pt x="1472" y="58"/>
                      <a:pt x="1662" y="158"/>
                      <a:pt x="1785" y="203"/>
                    </a:cubicBezTo>
                    <a:cubicBezTo>
                      <a:pt x="1908" y="248"/>
                      <a:pt x="1984" y="274"/>
                      <a:pt x="2079" y="299"/>
                    </a:cubicBezTo>
                    <a:cubicBezTo>
                      <a:pt x="2174" y="324"/>
                      <a:pt x="2279" y="347"/>
                      <a:pt x="2358" y="353"/>
                    </a:cubicBezTo>
                    <a:cubicBezTo>
                      <a:pt x="2437" y="359"/>
                      <a:pt x="2478" y="334"/>
                      <a:pt x="2556" y="335"/>
                    </a:cubicBezTo>
                    <a:cubicBezTo>
                      <a:pt x="2634" y="336"/>
                      <a:pt x="2770" y="357"/>
                      <a:pt x="2826" y="362"/>
                    </a:cubicBezTo>
                  </a:path>
                </a:pathLst>
              </a:custGeom>
              <a:noFill/>
              <a:ln w="28575" cap="flat" cmpd="sng">
                <a:solidFill>
                  <a:schemeClr val="tx1"/>
                </a:solidFill>
                <a:prstDash val="dash"/>
                <a:miter/>
                <a:headEnd type="none" w="med" len="med"/>
                <a:tailEnd type="triangle" w="med" len="med"/>
              </a:ln>
            </p:spPr>
            <p:txBody>
              <a:bodyPr/>
              <a:lstStyle/>
              <a:p>
                <a:endParaRPr lang="zh-CN" altLang="en-US"/>
              </a:p>
            </p:txBody>
          </p:sp>
          <p:sp>
            <p:nvSpPr>
              <p:cNvPr id="59401" name="Freeform 10"/>
              <p:cNvSpPr/>
              <p:nvPr/>
            </p:nvSpPr>
            <p:spPr>
              <a:xfrm>
                <a:off x="48" y="126"/>
                <a:ext cx="2817" cy="272"/>
              </a:xfrm>
              <a:custGeom>
                <a:avLst/>
                <a:gdLst/>
                <a:ahLst/>
                <a:cxnLst>
                  <a:cxn ang="0">
                    <a:pos x="0" y="261"/>
                  </a:cxn>
                  <a:cxn ang="0">
                    <a:pos x="324" y="243"/>
                  </a:cxn>
                  <a:cxn ang="0">
                    <a:pos x="576" y="186"/>
                  </a:cxn>
                  <a:cxn ang="0">
                    <a:pos x="882" y="33"/>
                  </a:cxn>
                  <a:cxn ang="0">
                    <a:pos x="1197" y="9"/>
                  </a:cxn>
                  <a:cxn ang="0">
                    <a:pos x="1683" y="87"/>
                  </a:cxn>
                  <a:cxn ang="0">
                    <a:pos x="2043" y="186"/>
                  </a:cxn>
                  <a:cxn ang="0">
                    <a:pos x="2448" y="261"/>
                  </a:cxn>
                  <a:cxn ang="0">
                    <a:pos x="2817" y="252"/>
                  </a:cxn>
                </a:cxnLst>
                <a:rect l="0" t="0" r="0" b="0"/>
                <a:pathLst>
                  <a:path w="2817" h="272">
                    <a:moveTo>
                      <a:pt x="0" y="261"/>
                    </a:moveTo>
                    <a:cubicBezTo>
                      <a:pt x="54" y="258"/>
                      <a:pt x="228" y="255"/>
                      <a:pt x="324" y="243"/>
                    </a:cubicBezTo>
                    <a:cubicBezTo>
                      <a:pt x="420" y="231"/>
                      <a:pt x="483" y="221"/>
                      <a:pt x="576" y="186"/>
                    </a:cubicBezTo>
                    <a:cubicBezTo>
                      <a:pt x="669" y="151"/>
                      <a:pt x="779" y="62"/>
                      <a:pt x="882" y="33"/>
                    </a:cubicBezTo>
                    <a:cubicBezTo>
                      <a:pt x="985" y="4"/>
                      <a:pt x="1064" y="0"/>
                      <a:pt x="1197" y="9"/>
                    </a:cubicBezTo>
                    <a:cubicBezTo>
                      <a:pt x="1330" y="18"/>
                      <a:pt x="1542" y="58"/>
                      <a:pt x="1683" y="87"/>
                    </a:cubicBezTo>
                    <a:cubicBezTo>
                      <a:pt x="1824" y="116"/>
                      <a:pt x="1916" y="157"/>
                      <a:pt x="2043" y="186"/>
                    </a:cubicBezTo>
                    <a:cubicBezTo>
                      <a:pt x="2170" y="215"/>
                      <a:pt x="2319" y="250"/>
                      <a:pt x="2448" y="261"/>
                    </a:cubicBezTo>
                    <a:cubicBezTo>
                      <a:pt x="2577" y="272"/>
                      <a:pt x="2740" y="254"/>
                      <a:pt x="2817" y="252"/>
                    </a:cubicBezTo>
                  </a:path>
                </a:pathLst>
              </a:custGeom>
              <a:noFill/>
              <a:ln w="28575" cap="flat" cmpd="sng">
                <a:solidFill>
                  <a:schemeClr val="tx1"/>
                </a:solidFill>
                <a:prstDash val="dash"/>
                <a:miter/>
                <a:headEnd type="none" w="med" len="med"/>
                <a:tailEnd type="triangle" w="med" len="med"/>
              </a:ln>
            </p:spPr>
            <p:txBody>
              <a:bodyPr/>
              <a:lstStyle/>
              <a:p>
                <a:endParaRPr lang="zh-CN" altLang="en-US"/>
              </a:p>
            </p:txBody>
          </p:sp>
          <p:sp>
            <p:nvSpPr>
              <p:cNvPr id="59402" name="Freeform 11"/>
              <p:cNvSpPr/>
              <p:nvPr/>
            </p:nvSpPr>
            <p:spPr>
              <a:xfrm>
                <a:off x="96" y="59"/>
                <a:ext cx="2736" cy="224"/>
              </a:xfrm>
              <a:custGeom>
                <a:avLst/>
                <a:gdLst/>
                <a:ahLst/>
                <a:cxnLst>
                  <a:cxn ang="0">
                    <a:pos x="0" y="145"/>
                  </a:cxn>
                  <a:cxn ang="0">
                    <a:pos x="393" y="145"/>
                  </a:cxn>
                  <a:cxn ang="0">
                    <a:pos x="738" y="46"/>
                  </a:cxn>
                  <a:cxn ang="0">
                    <a:pos x="1158" y="4"/>
                  </a:cxn>
                  <a:cxn ang="0">
                    <a:pos x="1599" y="73"/>
                  </a:cxn>
                  <a:cxn ang="0">
                    <a:pos x="2076" y="154"/>
                  </a:cxn>
                  <a:cxn ang="0">
                    <a:pos x="2466" y="217"/>
                  </a:cxn>
                  <a:cxn ang="0">
                    <a:pos x="2736" y="199"/>
                  </a:cxn>
                </a:cxnLst>
                <a:rect l="0" t="0" r="0" b="0"/>
                <a:pathLst>
                  <a:path w="2736" h="224">
                    <a:moveTo>
                      <a:pt x="0" y="145"/>
                    </a:moveTo>
                    <a:cubicBezTo>
                      <a:pt x="65" y="145"/>
                      <a:pt x="270" y="161"/>
                      <a:pt x="393" y="145"/>
                    </a:cubicBezTo>
                    <a:cubicBezTo>
                      <a:pt x="516" y="129"/>
                      <a:pt x="611" y="69"/>
                      <a:pt x="738" y="46"/>
                    </a:cubicBezTo>
                    <a:cubicBezTo>
                      <a:pt x="865" y="23"/>
                      <a:pt x="1015" y="0"/>
                      <a:pt x="1158" y="4"/>
                    </a:cubicBezTo>
                    <a:cubicBezTo>
                      <a:pt x="1301" y="8"/>
                      <a:pt x="1446" y="48"/>
                      <a:pt x="1599" y="73"/>
                    </a:cubicBezTo>
                    <a:cubicBezTo>
                      <a:pt x="1752" y="98"/>
                      <a:pt x="1932" y="130"/>
                      <a:pt x="2076" y="154"/>
                    </a:cubicBezTo>
                    <a:cubicBezTo>
                      <a:pt x="2220" y="178"/>
                      <a:pt x="2356" y="210"/>
                      <a:pt x="2466" y="217"/>
                    </a:cubicBezTo>
                    <a:cubicBezTo>
                      <a:pt x="2576" y="224"/>
                      <a:pt x="2680" y="203"/>
                      <a:pt x="2736" y="199"/>
                    </a:cubicBezTo>
                  </a:path>
                </a:pathLst>
              </a:custGeom>
              <a:noFill/>
              <a:ln w="28575" cap="flat" cmpd="sng">
                <a:solidFill>
                  <a:schemeClr val="tx1"/>
                </a:solidFill>
                <a:prstDash val="dash"/>
                <a:miter/>
                <a:headEnd type="none" w="med" len="med"/>
                <a:tailEnd type="triangle" w="med" len="med"/>
              </a:ln>
            </p:spPr>
            <p:txBody>
              <a:bodyPr/>
              <a:lstStyle/>
              <a:p>
                <a:endParaRPr lang="zh-CN" altLang="en-US"/>
              </a:p>
            </p:txBody>
          </p:sp>
          <p:sp>
            <p:nvSpPr>
              <p:cNvPr id="59403" name="Freeform 12"/>
              <p:cNvSpPr/>
              <p:nvPr/>
            </p:nvSpPr>
            <p:spPr>
              <a:xfrm>
                <a:off x="75" y="0"/>
                <a:ext cx="2808" cy="130"/>
              </a:xfrm>
              <a:custGeom>
                <a:avLst/>
                <a:gdLst/>
                <a:ahLst/>
                <a:cxnLst>
                  <a:cxn ang="0">
                    <a:pos x="0" y="63"/>
                  </a:cxn>
                  <a:cxn ang="0">
                    <a:pos x="405" y="81"/>
                  </a:cxn>
                  <a:cxn ang="0">
                    <a:pos x="657" y="45"/>
                  </a:cxn>
                  <a:cxn ang="0">
                    <a:pos x="900" y="18"/>
                  </a:cxn>
                  <a:cxn ang="0">
                    <a:pos x="1215" y="0"/>
                  </a:cxn>
                  <a:cxn ang="0">
                    <a:pos x="1575" y="18"/>
                  </a:cxn>
                  <a:cxn ang="0">
                    <a:pos x="2061" y="90"/>
                  </a:cxn>
                  <a:cxn ang="0">
                    <a:pos x="2412" y="126"/>
                  </a:cxn>
                  <a:cxn ang="0">
                    <a:pos x="2754" y="117"/>
                  </a:cxn>
                  <a:cxn ang="0">
                    <a:pos x="2736" y="117"/>
                  </a:cxn>
                </a:cxnLst>
                <a:rect l="0" t="0" r="0" b="0"/>
                <a:pathLst>
                  <a:path w="2808" h="130">
                    <a:moveTo>
                      <a:pt x="0" y="63"/>
                    </a:moveTo>
                    <a:cubicBezTo>
                      <a:pt x="67" y="64"/>
                      <a:pt x="296" y="84"/>
                      <a:pt x="405" y="81"/>
                    </a:cubicBezTo>
                    <a:cubicBezTo>
                      <a:pt x="514" y="78"/>
                      <a:pt x="575" y="55"/>
                      <a:pt x="657" y="45"/>
                    </a:cubicBezTo>
                    <a:cubicBezTo>
                      <a:pt x="739" y="35"/>
                      <a:pt x="807" y="26"/>
                      <a:pt x="900" y="18"/>
                    </a:cubicBezTo>
                    <a:cubicBezTo>
                      <a:pt x="993" y="10"/>
                      <a:pt x="1103" y="0"/>
                      <a:pt x="1215" y="0"/>
                    </a:cubicBezTo>
                    <a:cubicBezTo>
                      <a:pt x="1327" y="0"/>
                      <a:pt x="1434" y="3"/>
                      <a:pt x="1575" y="18"/>
                    </a:cubicBezTo>
                    <a:cubicBezTo>
                      <a:pt x="1716" y="33"/>
                      <a:pt x="1922" y="72"/>
                      <a:pt x="2061" y="90"/>
                    </a:cubicBezTo>
                    <a:cubicBezTo>
                      <a:pt x="2200" y="108"/>
                      <a:pt x="2297" y="122"/>
                      <a:pt x="2412" y="126"/>
                    </a:cubicBezTo>
                    <a:cubicBezTo>
                      <a:pt x="2527" y="130"/>
                      <a:pt x="2700" y="119"/>
                      <a:pt x="2754" y="117"/>
                    </a:cubicBezTo>
                    <a:cubicBezTo>
                      <a:pt x="2808" y="115"/>
                      <a:pt x="2740" y="117"/>
                      <a:pt x="2736" y="117"/>
                    </a:cubicBezTo>
                  </a:path>
                </a:pathLst>
              </a:custGeom>
              <a:noFill/>
              <a:ln w="28575" cap="flat" cmpd="sng">
                <a:solidFill>
                  <a:schemeClr val="tx1"/>
                </a:solidFill>
                <a:prstDash val="dash"/>
                <a:miter/>
                <a:headEnd type="none" w="med" len="med"/>
                <a:tailEnd type="triangle" w="med" len="med"/>
              </a:ln>
            </p:spPr>
            <p:txBody>
              <a:bodyPr/>
              <a:lstStyle/>
              <a:p>
                <a:endParaRPr lang="zh-CN" altLang="en-US"/>
              </a:p>
            </p:txBody>
          </p:sp>
        </p:grpSp>
      </p:grpSp>
      <p:sp>
        <p:nvSpPr>
          <p:cNvPr id="6" name="矩形 5"/>
          <p:cNvSpPr/>
          <p:nvPr/>
        </p:nvSpPr>
        <p:spPr>
          <a:xfrm>
            <a:off x="0" y="-1905"/>
            <a:ext cx="9144000" cy="5191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48" name="TextBox 27"/>
          <p:cNvSpPr txBox="1"/>
          <p:nvPr/>
        </p:nvSpPr>
        <p:spPr>
          <a:xfrm>
            <a:off x="96838" y="65088"/>
            <a:ext cx="4633912" cy="398780"/>
          </a:xfrm>
          <a:prstGeom prst="rect">
            <a:avLst/>
          </a:prstGeom>
          <a:noFill/>
          <a:ln w="9525">
            <a:noFill/>
          </a:ln>
        </p:spPr>
        <p:txBody>
          <a:bodyPr>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sym typeface="+mn-ea"/>
              </a:rPr>
              <a:t>流体压强与流速的关系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149" name="文本框 5"/>
          <p:cNvSpPr txBox="1"/>
          <p:nvPr/>
        </p:nvSpPr>
        <p:spPr>
          <a:xfrm>
            <a:off x="5586730" y="104775"/>
            <a:ext cx="3449320" cy="306705"/>
          </a:xfrm>
          <a:prstGeom prst="rect">
            <a:avLst/>
          </a:prstGeom>
          <a:noFill/>
          <a:ln w="9525">
            <a:noFill/>
          </a:ln>
        </p:spPr>
        <p:txBody>
          <a:bodyPr wrap="square">
            <a:spAutoFit/>
          </a:bodyPr>
          <a:lstStyle/>
          <a:p>
            <a:r>
              <a:rPr lang="zh-CN" altLang="en-US" sz="1400">
                <a:solidFill>
                  <a:schemeClr val="bg1"/>
                </a:solidFill>
                <a:latin typeface="微软雅黑" panose="020B0503020204020204" pitchFamily="34" charset="-122"/>
                <a:ea typeface="微软雅黑" panose="020B0503020204020204" pitchFamily="34" charset="-122"/>
              </a:rPr>
              <a:t>沪科版八年级全一册</a:t>
            </a:r>
            <a:r>
              <a:rPr lang="zh-CN" altLang="en-US" sz="1400" dirty="0">
                <a:solidFill>
                  <a:schemeClr val="bg1"/>
                </a:solidFill>
                <a:latin typeface="微软雅黑" panose="020B0503020204020204" pitchFamily="34" charset="-122"/>
                <a:ea typeface="微软雅黑" panose="020B0503020204020204" pitchFamily="34" charset="-122"/>
              </a:rPr>
              <a:t>第八章</a:t>
            </a:r>
            <a:r>
              <a:rPr lang="zh-CN" altLang="en-US" sz="1400">
                <a:solidFill>
                  <a:schemeClr val="bg1"/>
                </a:solidFill>
                <a:latin typeface="微软雅黑" panose="020B0503020204020204" pitchFamily="34" charset="-122"/>
                <a:ea typeface="微软雅黑" panose="020B0503020204020204" pitchFamily="34" charset="-122"/>
              </a:rPr>
              <a:t>第四课</a:t>
            </a:r>
            <a:r>
              <a:rPr lang="zh-CN" altLang="en-US" sz="1400" dirty="0">
                <a:solidFill>
                  <a:schemeClr val="bg1"/>
                </a:solidFill>
                <a:latin typeface="微软雅黑" panose="020B0503020204020204" pitchFamily="34" charset="-122"/>
                <a:ea typeface="微软雅黑" panose="020B0503020204020204" pitchFamily="34" charset="-122"/>
              </a:rPr>
              <a:t> </a:t>
            </a:r>
          </a:p>
        </p:txBody>
      </p:sp>
      <p:sp>
        <p:nvSpPr>
          <p:cNvPr id="8" name="矩形 7"/>
          <p:cNvSpPr/>
          <p:nvPr/>
        </p:nvSpPr>
        <p:spPr>
          <a:xfrm flipV="1">
            <a:off x="0" y="563563"/>
            <a:ext cx="9144000" cy="3651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 name="矩形 1"/>
          <p:cNvSpPr/>
          <p:nvPr/>
        </p:nvSpPr>
        <p:spPr>
          <a:xfrm>
            <a:off x="0" y="6321425"/>
            <a:ext cx="9144000" cy="5635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文本框 1"/>
          <p:cNvSpPr txBox="1"/>
          <p:nvPr/>
        </p:nvSpPr>
        <p:spPr>
          <a:xfrm>
            <a:off x="557530" y="600710"/>
            <a:ext cx="1305560" cy="768350"/>
          </a:xfrm>
          <a:prstGeom prst="rect">
            <a:avLst/>
          </a:prstGeom>
          <a:noFill/>
        </p:spPr>
        <p:txBody>
          <a:bodyPr wrap="none" rtlCol="0">
            <a:spAutoFit/>
          </a:bodyPr>
          <a:lstStyle/>
          <a:p>
            <a:r>
              <a:rPr lang="zh-CN" altLang="en-US" sz="4400" b="1">
                <a:solidFill>
                  <a:srgbClr val="00FF00"/>
                </a:solidFill>
              </a:rPr>
              <a:t>练习</a:t>
            </a:r>
          </a:p>
        </p:txBody>
      </p:sp>
    </p:spTree>
  </p:cSld>
  <p:clrMapOvr>
    <a:masterClrMapping/>
  </p:clrMapOvr>
  <p:transition>
    <p:blinds dir="vert"/>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ext Box 2"/>
          <p:cNvSpPr txBox="1"/>
          <p:nvPr/>
        </p:nvSpPr>
        <p:spPr>
          <a:xfrm>
            <a:off x="822008" y="783908"/>
            <a:ext cx="7772400" cy="3815080"/>
          </a:xfrm>
          <a:prstGeom prst="rect">
            <a:avLst/>
          </a:prstGeom>
          <a:noFill/>
          <a:ln w="9525">
            <a:noFill/>
          </a:ln>
        </p:spPr>
        <p:txBody>
          <a:bodyPr anchor="t">
            <a:spAutoFit/>
          </a:bodyPr>
          <a:lstStyle/>
          <a:p>
            <a:pPr>
              <a:spcBef>
                <a:spcPct val="50000"/>
              </a:spcBef>
            </a:pPr>
            <a:r>
              <a:rPr lang="zh-CN" altLang="en-US" sz="6000" b="0" dirty="0">
                <a:solidFill>
                  <a:srgbClr val="339933"/>
                </a:solidFill>
                <a:latin typeface="Times New Roman" panose="02020603050405020304" pitchFamily="18" charset="0"/>
                <a:ea typeface="方正舒体" panose="02010601030101010101" pitchFamily="2" charset="-122"/>
              </a:rPr>
              <a:t>练习：</a:t>
            </a:r>
          </a:p>
          <a:p>
            <a:pPr>
              <a:spcBef>
                <a:spcPct val="50000"/>
              </a:spcBef>
            </a:pPr>
            <a:r>
              <a:rPr lang="zh-CN" altLang="en-US" sz="2800" b="0" dirty="0">
                <a:solidFill>
                  <a:srgbClr val="FF0000"/>
                </a:solidFill>
                <a:latin typeface="Times New Roman" panose="02020603050405020304" pitchFamily="18" charset="0"/>
                <a:ea typeface="宋体" panose="02010600030101010101" pitchFamily="2" charset="-122"/>
              </a:rPr>
              <a:t>  </a:t>
            </a:r>
            <a:r>
              <a:rPr lang="zh-CN" altLang="en-US" sz="2800" b="0" dirty="0">
                <a:solidFill>
                  <a:schemeClr val="tx1"/>
                </a:solidFill>
                <a:latin typeface="Times New Roman" panose="02020603050405020304" pitchFamily="18" charset="0"/>
                <a:ea typeface="宋体" panose="02010600030101010101" pitchFamily="2" charset="-122"/>
              </a:rPr>
              <a:t> </a:t>
            </a:r>
            <a:r>
              <a:rPr lang="en-US" altLang="zh-CN" sz="2800" b="0" dirty="0">
                <a:solidFill>
                  <a:schemeClr val="tx1"/>
                </a:solidFill>
                <a:latin typeface="Times New Roman" panose="02020603050405020304" pitchFamily="18" charset="0"/>
                <a:ea typeface="宋体" panose="02010600030101010101" pitchFamily="2" charset="-122"/>
              </a:rPr>
              <a:t>2</a:t>
            </a:r>
            <a:r>
              <a:rPr lang="zh-CN" altLang="en-US" sz="2800" b="0" dirty="0">
                <a:solidFill>
                  <a:schemeClr val="tx1"/>
                </a:solidFill>
                <a:latin typeface="Times New Roman" panose="02020603050405020304" pitchFamily="18" charset="0"/>
                <a:ea typeface="宋体" panose="02010600030101010101" pitchFamily="2" charset="-122"/>
              </a:rPr>
              <a:t>、运动员用三种不同的击球方法把乒乓球从同一击球点打到乒乓球台上的同一落点，一种是下旋（沿图中顺时针转），一种是上旋（沿图中逆时针转）还有一种是不旋转，球的运动轨迹如图所示，判断每条曲线各是哪种方法？实际做一做，说明理由。</a:t>
            </a:r>
          </a:p>
        </p:txBody>
      </p:sp>
      <p:grpSp>
        <p:nvGrpSpPr>
          <p:cNvPr id="57347" name="Group 3"/>
          <p:cNvGrpSpPr/>
          <p:nvPr/>
        </p:nvGrpSpPr>
        <p:grpSpPr>
          <a:xfrm>
            <a:off x="914400" y="4648200"/>
            <a:ext cx="3276600" cy="1198563"/>
            <a:chOff x="0" y="0"/>
            <a:chExt cx="2064" cy="755"/>
          </a:xfrm>
        </p:grpSpPr>
        <p:sp>
          <p:nvSpPr>
            <p:cNvPr id="57348" name="Rectangle 4"/>
            <p:cNvSpPr/>
            <p:nvPr/>
          </p:nvSpPr>
          <p:spPr>
            <a:xfrm>
              <a:off x="0" y="613"/>
              <a:ext cx="2064" cy="129"/>
            </a:xfrm>
            <a:prstGeom prst="rect">
              <a:avLst/>
            </a:prstGeom>
            <a:solidFill>
              <a:srgbClr val="FFFFFF"/>
            </a:solidFill>
            <a:ln w="28575" cap="flat" cmpd="sng">
              <a:solidFill>
                <a:srgbClr val="000000"/>
              </a:solidFill>
              <a:prstDash val="solid"/>
              <a:miter/>
              <a:headEnd type="none" w="med" len="med"/>
              <a:tailEnd type="none" w="med" len="med"/>
            </a:ln>
          </p:spPr>
          <p:txBody>
            <a:bodyPr anchor="t"/>
            <a:lstStyle/>
            <a:p>
              <a:endParaRPr lang="zh-CN" altLang="en-US" dirty="0">
                <a:latin typeface="Arial" panose="020B0604020202020204" pitchFamily="34" charset="0"/>
                <a:ea typeface="宋体" panose="02010600030101010101" pitchFamily="2" charset="-122"/>
              </a:endParaRPr>
            </a:p>
          </p:txBody>
        </p:sp>
        <p:sp>
          <p:nvSpPr>
            <p:cNvPr id="57349" name="Line 5"/>
            <p:cNvSpPr/>
            <p:nvPr/>
          </p:nvSpPr>
          <p:spPr>
            <a:xfrm>
              <a:off x="1051" y="479"/>
              <a:ext cx="1" cy="276"/>
            </a:xfrm>
            <a:prstGeom prst="line">
              <a:avLst/>
            </a:prstGeom>
            <a:ln w="57150" cap="flat" cmpd="sng">
              <a:solidFill>
                <a:srgbClr val="000000"/>
              </a:solidFill>
              <a:prstDash val="solid"/>
              <a:round/>
              <a:headEnd type="none" w="med" len="med"/>
              <a:tailEnd type="none" w="med" len="med"/>
            </a:ln>
          </p:spPr>
        </p:sp>
        <p:sp>
          <p:nvSpPr>
            <p:cNvPr id="57350" name="Oval 6"/>
            <p:cNvSpPr/>
            <p:nvPr/>
          </p:nvSpPr>
          <p:spPr>
            <a:xfrm>
              <a:off x="1914" y="65"/>
              <a:ext cx="86" cy="107"/>
            </a:xfrm>
            <a:prstGeom prst="ellipse">
              <a:avLst/>
            </a:prstGeom>
            <a:solidFill>
              <a:srgbClr val="FFFFFF"/>
            </a:solidFill>
            <a:ln w="28575" cap="flat" cmpd="sng">
              <a:solidFill>
                <a:srgbClr val="000000"/>
              </a:solidFill>
              <a:prstDash val="solid"/>
              <a:round/>
              <a:headEnd type="none" w="med" len="med"/>
              <a:tailEnd type="none" w="med" len="med"/>
            </a:ln>
          </p:spPr>
          <p:txBody>
            <a:bodyPr anchor="t"/>
            <a:lstStyle/>
            <a:p>
              <a:endParaRPr lang="zh-CN" altLang="en-US" dirty="0">
                <a:latin typeface="Arial" panose="020B0604020202020204" pitchFamily="34" charset="0"/>
                <a:ea typeface="宋体" panose="02010600030101010101" pitchFamily="2" charset="-122"/>
              </a:endParaRPr>
            </a:p>
          </p:txBody>
        </p:sp>
        <p:sp>
          <p:nvSpPr>
            <p:cNvPr id="57351" name="Oval 7"/>
            <p:cNvSpPr/>
            <p:nvPr/>
          </p:nvSpPr>
          <p:spPr>
            <a:xfrm>
              <a:off x="113" y="479"/>
              <a:ext cx="85" cy="107"/>
            </a:xfrm>
            <a:prstGeom prst="ellipse">
              <a:avLst/>
            </a:prstGeom>
            <a:solidFill>
              <a:srgbClr val="FFFFFF"/>
            </a:solidFill>
            <a:ln w="28575" cap="flat" cmpd="sng">
              <a:solidFill>
                <a:srgbClr val="000000"/>
              </a:solidFill>
              <a:prstDash val="dash"/>
              <a:round/>
              <a:headEnd type="none" w="med" len="med"/>
              <a:tailEnd type="none" w="med" len="med"/>
            </a:ln>
          </p:spPr>
          <p:txBody>
            <a:bodyPr anchor="t"/>
            <a:lstStyle/>
            <a:p>
              <a:endParaRPr lang="zh-CN" altLang="en-US" dirty="0">
                <a:latin typeface="Arial" panose="020B0604020202020204" pitchFamily="34" charset="0"/>
                <a:ea typeface="宋体" panose="02010600030101010101" pitchFamily="2" charset="-122"/>
              </a:endParaRPr>
            </a:p>
          </p:txBody>
        </p:sp>
        <p:sp>
          <p:nvSpPr>
            <p:cNvPr id="57352" name="未知"/>
            <p:cNvSpPr/>
            <p:nvPr/>
          </p:nvSpPr>
          <p:spPr>
            <a:xfrm>
              <a:off x="220" y="105"/>
              <a:ext cx="1612" cy="371"/>
            </a:xfrm>
            <a:custGeom>
              <a:avLst/>
              <a:gdLst/>
              <a:ahLst/>
              <a:cxnLst>
                <a:cxn ang="0">
                  <a:pos x="0" y="371"/>
                </a:cxn>
                <a:cxn ang="0">
                  <a:pos x="253" y="160"/>
                </a:cxn>
                <a:cxn ang="0">
                  <a:pos x="704" y="26"/>
                </a:cxn>
                <a:cxn ang="0">
                  <a:pos x="1119" y="5"/>
                </a:cxn>
                <a:cxn ang="0">
                  <a:pos x="1457" y="19"/>
                </a:cxn>
                <a:cxn ang="0">
                  <a:pos x="1612" y="12"/>
                </a:cxn>
              </a:cxnLst>
              <a:rect l="0" t="0" r="0" b="0"/>
              <a:pathLst>
                <a:path w="2061" h="474">
                  <a:moveTo>
                    <a:pt x="0" y="474"/>
                  </a:moveTo>
                  <a:cubicBezTo>
                    <a:pt x="54" y="429"/>
                    <a:pt x="174" y="277"/>
                    <a:pt x="324" y="204"/>
                  </a:cubicBezTo>
                  <a:cubicBezTo>
                    <a:pt x="474" y="131"/>
                    <a:pt x="716" y="66"/>
                    <a:pt x="900" y="33"/>
                  </a:cubicBezTo>
                  <a:cubicBezTo>
                    <a:pt x="1084" y="0"/>
                    <a:pt x="1271" y="7"/>
                    <a:pt x="1431" y="6"/>
                  </a:cubicBezTo>
                  <a:cubicBezTo>
                    <a:pt x="1591" y="5"/>
                    <a:pt x="1758" y="23"/>
                    <a:pt x="1863" y="24"/>
                  </a:cubicBezTo>
                  <a:cubicBezTo>
                    <a:pt x="1968" y="25"/>
                    <a:pt x="2020" y="17"/>
                    <a:pt x="2061" y="15"/>
                  </a:cubicBezTo>
                </a:path>
              </a:pathLst>
            </a:custGeom>
            <a:noFill/>
            <a:ln w="28575" cap="flat" cmpd="sng">
              <a:solidFill>
                <a:srgbClr val="000000"/>
              </a:solidFill>
              <a:prstDash val="dash"/>
              <a:round/>
              <a:headEnd type="none" w="med" len="med"/>
              <a:tailEnd type="none" w="med" len="med"/>
            </a:ln>
          </p:spPr>
          <p:txBody>
            <a:bodyPr/>
            <a:lstStyle/>
            <a:p>
              <a:endParaRPr lang="zh-CN" altLang="en-US"/>
            </a:p>
          </p:txBody>
        </p:sp>
        <p:sp>
          <p:nvSpPr>
            <p:cNvPr id="57353" name="未知"/>
            <p:cNvSpPr/>
            <p:nvPr/>
          </p:nvSpPr>
          <p:spPr>
            <a:xfrm>
              <a:off x="235" y="173"/>
              <a:ext cx="1590" cy="353"/>
            </a:xfrm>
            <a:custGeom>
              <a:avLst/>
              <a:gdLst/>
              <a:ahLst/>
              <a:cxnLst>
                <a:cxn ang="0">
                  <a:pos x="0" y="353"/>
                </a:cxn>
                <a:cxn ang="0">
                  <a:pos x="190" y="261"/>
                </a:cxn>
                <a:cxn ang="0">
                  <a:pos x="387" y="177"/>
                </a:cxn>
                <a:cxn ang="0">
                  <a:pos x="767" y="56"/>
                </a:cxn>
                <a:cxn ang="0">
                  <a:pos x="1006" y="35"/>
                </a:cxn>
                <a:cxn ang="0">
                  <a:pos x="1189" y="14"/>
                </a:cxn>
                <a:cxn ang="0">
                  <a:pos x="1372" y="14"/>
                </a:cxn>
                <a:cxn ang="0">
                  <a:pos x="1590" y="0"/>
                </a:cxn>
              </a:cxnLst>
              <a:rect l="0" t="0" r="0" b="0"/>
              <a:pathLst>
                <a:path w="2034" h="450">
                  <a:moveTo>
                    <a:pt x="0" y="450"/>
                  </a:moveTo>
                  <a:cubicBezTo>
                    <a:pt x="40" y="431"/>
                    <a:pt x="161" y="370"/>
                    <a:pt x="243" y="333"/>
                  </a:cubicBezTo>
                  <a:cubicBezTo>
                    <a:pt x="325" y="296"/>
                    <a:pt x="372" y="268"/>
                    <a:pt x="495" y="225"/>
                  </a:cubicBezTo>
                  <a:cubicBezTo>
                    <a:pt x="618" y="182"/>
                    <a:pt x="849" y="102"/>
                    <a:pt x="981" y="72"/>
                  </a:cubicBezTo>
                  <a:cubicBezTo>
                    <a:pt x="1113" y="42"/>
                    <a:pt x="1197" y="54"/>
                    <a:pt x="1287" y="45"/>
                  </a:cubicBezTo>
                  <a:cubicBezTo>
                    <a:pt x="1377" y="36"/>
                    <a:pt x="1443" y="22"/>
                    <a:pt x="1521" y="18"/>
                  </a:cubicBezTo>
                  <a:cubicBezTo>
                    <a:pt x="1599" y="14"/>
                    <a:pt x="1670" y="21"/>
                    <a:pt x="1755" y="18"/>
                  </a:cubicBezTo>
                  <a:cubicBezTo>
                    <a:pt x="1840" y="15"/>
                    <a:pt x="1976" y="4"/>
                    <a:pt x="2034" y="0"/>
                  </a:cubicBezTo>
                </a:path>
              </a:pathLst>
            </a:custGeom>
            <a:noFill/>
            <a:ln w="28575" cap="flat" cmpd="sng">
              <a:solidFill>
                <a:srgbClr val="000000"/>
              </a:solidFill>
              <a:prstDash val="dash"/>
              <a:round/>
              <a:headEnd type="none" w="med" len="med"/>
              <a:tailEnd type="none" w="med" len="med"/>
            </a:ln>
          </p:spPr>
          <p:txBody>
            <a:bodyPr/>
            <a:lstStyle/>
            <a:p>
              <a:endParaRPr lang="zh-CN" altLang="en-US"/>
            </a:p>
          </p:txBody>
        </p:sp>
        <p:sp>
          <p:nvSpPr>
            <p:cNvPr id="57354" name="未知"/>
            <p:cNvSpPr/>
            <p:nvPr/>
          </p:nvSpPr>
          <p:spPr>
            <a:xfrm>
              <a:off x="178" y="0"/>
              <a:ext cx="1661" cy="399"/>
            </a:xfrm>
            <a:custGeom>
              <a:avLst/>
              <a:gdLst/>
              <a:ahLst/>
              <a:cxnLst>
                <a:cxn ang="0">
                  <a:pos x="0" y="399"/>
                </a:cxn>
                <a:cxn ang="0">
                  <a:pos x="120" y="230"/>
                </a:cxn>
                <a:cxn ang="0">
                  <a:pos x="380" y="75"/>
                </a:cxn>
                <a:cxn ang="0">
                  <a:pos x="711" y="11"/>
                </a:cxn>
                <a:cxn ang="0">
                  <a:pos x="941" y="8"/>
                </a:cxn>
                <a:cxn ang="0">
                  <a:pos x="1256" y="26"/>
                </a:cxn>
                <a:cxn ang="0">
                  <a:pos x="1436" y="47"/>
                </a:cxn>
                <a:cxn ang="0">
                  <a:pos x="1661" y="82"/>
                </a:cxn>
              </a:cxnLst>
              <a:rect l="0" t="0" r="0" b="0"/>
              <a:pathLst>
                <a:path w="1661" h="399">
                  <a:moveTo>
                    <a:pt x="0" y="399"/>
                  </a:moveTo>
                  <a:cubicBezTo>
                    <a:pt x="20" y="371"/>
                    <a:pt x="56" y="284"/>
                    <a:pt x="120" y="230"/>
                  </a:cubicBezTo>
                  <a:cubicBezTo>
                    <a:pt x="183" y="176"/>
                    <a:pt x="282" y="111"/>
                    <a:pt x="380" y="75"/>
                  </a:cubicBezTo>
                  <a:cubicBezTo>
                    <a:pt x="479" y="39"/>
                    <a:pt x="618" y="22"/>
                    <a:pt x="711" y="11"/>
                  </a:cubicBezTo>
                  <a:cubicBezTo>
                    <a:pt x="804" y="0"/>
                    <a:pt x="850" y="6"/>
                    <a:pt x="941" y="8"/>
                  </a:cubicBezTo>
                  <a:cubicBezTo>
                    <a:pt x="1032" y="10"/>
                    <a:pt x="1174" y="20"/>
                    <a:pt x="1256" y="26"/>
                  </a:cubicBezTo>
                  <a:cubicBezTo>
                    <a:pt x="1338" y="32"/>
                    <a:pt x="1368" y="38"/>
                    <a:pt x="1436" y="47"/>
                  </a:cubicBezTo>
                  <a:cubicBezTo>
                    <a:pt x="1504" y="56"/>
                    <a:pt x="1614" y="75"/>
                    <a:pt x="1661" y="82"/>
                  </a:cubicBezTo>
                </a:path>
              </a:pathLst>
            </a:custGeom>
            <a:noFill/>
            <a:ln w="28575" cap="flat" cmpd="sng">
              <a:solidFill>
                <a:srgbClr val="000000"/>
              </a:solidFill>
              <a:prstDash val="dash"/>
              <a:round/>
              <a:headEnd type="none" w="med" len="med"/>
              <a:tailEnd type="none" w="med" len="med"/>
            </a:ln>
          </p:spPr>
          <p:txBody>
            <a:bodyPr/>
            <a:lstStyle/>
            <a:p>
              <a:endParaRPr lang="zh-CN" altLang="en-US"/>
            </a:p>
          </p:txBody>
        </p:sp>
      </p:grpSp>
      <p:sp>
        <p:nvSpPr>
          <p:cNvPr id="57356" name="Oval 12"/>
          <p:cNvSpPr>
            <a:spLocks noChangeArrowheads="1"/>
          </p:cNvSpPr>
          <p:nvPr/>
        </p:nvSpPr>
        <p:spPr bwMode="auto">
          <a:xfrm>
            <a:off x="6358890" y="4937125"/>
            <a:ext cx="541655" cy="588010"/>
          </a:xfrm>
          <a:prstGeom prst="ellipse">
            <a:avLst/>
          </a:prstGeom>
          <a:gradFill rotWithShape="0">
            <a:gsLst>
              <a:gs pos="0">
                <a:schemeClr val="accent1"/>
              </a:gs>
              <a:gs pos="100000">
                <a:schemeClr val="accent1">
                  <a:gamma/>
                  <a:shade val="46275"/>
                  <a:invGamma/>
                </a:schemeClr>
              </a:gs>
            </a:gsLst>
            <a:path path="shape">
              <a:fillToRect l="50000" t="50000" r="50000" b="50000"/>
            </a:path>
          </a:gradFill>
          <a:ln w="9525">
            <a:solidFill>
              <a:schemeClr val="tx1"/>
            </a:solidFill>
            <a:rou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7357" name="Oval 13"/>
          <p:cNvSpPr/>
          <p:nvPr/>
        </p:nvSpPr>
        <p:spPr>
          <a:xfrm>
            <a:off x="6238875" y="4806315"/>
            <a:ext cx="782955" cy="848995"/>
          </a:xfrm>
          <a:prstGeom prst="ellipse">
            <a:avLst/>
          </a:prstGeom>
          <a:noFill/>
          <a:ln w="28575" cap="flat" cmpd="sng">
            <a:solidFill>
              <a:srgbClr val="FF0000"/>
            </a:solidFill>
            <a:prstDash val="dash"/>
            <a:round/>
            <a:headEnd type="none" w="med" len="med"/>
            <a:tailEnd type="none" w="med" len="med"/>
          </a:ln>
        </p:spPr>
        <p:txBody>
          <a:bodyPr wrap="none" anchor="ctr"/>
          <a:lstStyle/>
          <a:p>
            <a:pPr algn="ctr"/>
            <a:endParaRPr lang="zh-CN" altLang="en-US" sz="2400" b="0" dirty="0">
              <a:solidFill>
                <a:srgbClr val="FF0000"/>
              </a:solidFill>
              <a:latin typeface="Times New Roman" panose="02020603050405020304" pitchFamily="18" charset="0"/>
              <a:ea typeface="宋体" panose="02010600030101010101" pitchFamily="2" charset="-122"/>
            </a:endParaRPr>
          </a:p>
        </p:txBody>
      </p:sp>
      <p:sp>
        <p:nvSpPr>
          <p:cNvPr id="57358" name="未知"/>
          <p:cNvSpPr/>
          <p:nvPr/>
        </p:nvSpPr>
        <p:spPr>
          <a:xfrm>
            <a:off x="5576570" y="5394325"/>
            <a:ext cx="2565400" cy="359410"/>
          </a:xfrm>
          <a:custGeom>
            <a:avLst/>
            <a:gdLst/>
            <a:ahLst/>
            <a:cxnLst>
              <a:cxn ang="0">
                <a:pos x="0" y="32"/>
              </a:cxn>
              <a:cxn ang="0">
                <a:pos x="286" y="15"/>
              </a:cxn>
              <a:cxn ang="0">
                <a:pos x="543" y="120"/>
              </a:cxn>
              <a:cxn ang="0">
                <a:pos x="723" y="228"/>
              </a:cxn>
              <a:cxn ang="0">
                <a:pos x="920" y="249"/>
              </a:cxn>
              <a:cxn ang="0">
                <a:pos x="1155" y="138"/>
              </a:cxn>
              <a:cxn ang="0">
                <a:pos x="1461" y="41"/>
              </a:cxn>
              <a:cxn ang="0">
                <a:pos x="1681" y="24"/>
              </a:cxn>
              <a:cxn ang="0">
                <a:pos x="2045" y="24"/>
              </a:cxn>
            </a:cxnLst>
            <a:rect l="0" t="0" r="0" b="0"/>
            <a:pathLst>
              <a:path w="2045" h="264">
                <a:moveTo>
                  <a:pt x="0" y="32"/>
                </a:moveTo>
                <a:cubicBezTo>
                  <a:pt x="45" y="29"/>
                  <a:pt x="196" y="0"/>
                  <a:pt x="286" y="15"/>
                </a:cubicBezTo>
                <a:cubicBezTo>
                  <a:pt x="376" y="30"/>
                  <a:pt x="470" y="85"/>
                  <a:pt x="543" y="120"/>
                </a:cubicBezTo>
                <a:cubicBezTo>
                  <a:pt x="616" y="155"/>
                  <a:pt x="660" y="207"/>
                  <a:pt x="723" y="228"/>
                </a:cubicBezTo>
                <a:cubicBezTo>
                  <a:pt x="786" y="249"/>
                  <a:pt x="848" y="264"/>
                  <a:pt x="920" y="249"/>
                </a:cubicBezTo>
                <a:cubicBezTo>
                  <a:pt x="992" y="234"/>
                  <a:pt x="1065" y="173"/>
                  <a:pt x="1155" y="138"/>
                </a:cubicBezTo>
                <a:cubicBezTo>
                  <a:pt x="1245" y="103"/>
                  <a:pt x="1373" y="60"/>
                  <a:pt x="1461" y="41"/>
                </a:cubicBezTo>
                <a:cubicBezTo>
                  <a:pt x="1549" y="22"/>
                  <a:pt x="1584" y="26"/>
                  <a:pt x="1681" y="24"/>
                </a:cubicBezTo>
                <a:cubicBezTo>
                  <a:pt x="1779" y="21"/>
                  <a:pt x="1969" y="24"/>
                  <a:pt x="2045" y="24"/>
                </a:cubicBezTo>
              </a:path>
            </a:pathLst>
          </a:custGeom>
          <a:noFill/>
          <a:ln w="28575" cap="flat" cmpd="sng">
            <a:solidFill>
              <a:schemeClr val="tx1"/>
            </a:solidFill>
            <a:prstDash val="dash"/>
            <a:round/>
            <a:headEnd type="none" w="med" len="med"/>
            <a:tailEnd type="triangle" w="med" len="med"/>
          </a:ln>
        </p:spPr>
        <p:txBody>
          <a:bodyPr/>
          <a:lstStyle/>
          <a:p>
            <a:endParaRPr lang="zh-CN" altLang="en-US"/>
          </a:p>
        </p:txBody>
      </p:sp>
      <p:sp>
        <p:nvSpPr>
          <p:cNvPr id="57359" name="未知"/>
          <p:cNvSpPr/>
          <p:nvPr/>
        </p:nvSpPr>
        <p:spPr>
          <a:xfrm>
            <a:off x="5508625" y="4675505"/>
            <a:ext cx="2589530" cy="575310"/>
          </a:xfrm>
          <a:custGeom>
            <a:avLst/>
            <a:gdLst/>
            <a:ahLst/>
            <a:cxnLst>
              <a:cxn ang="0">
                <a:pos x="0" y="375"/>
              </a:cxn>
              <a:cxn ang="0">
                <a:pos x="36" y="375"/>
              </a:cxn>
              <a:cxn ang="0">
                <a:pos x="198" y="339"/>
              </a:cxn>
              <a:cxn ang="0">
                <a:pos x="396" y="258"/>
              </a:cxn>
              <a:cxn ang="0">
                <a:pos x="616" y="109"/>
              </a:cxn>
              <a:cxn ang="0">
                <a:pos x="792" y="13"/>
              </a:cxn>
              <a:cxn ang="0">
                <a:pos x="1071" y="30"/>
              </a:cxn>
              <a:cxn ang="0">
                <a:pos x="1272" y="167"/>
              </a:cxn>
              <a:cxn ang="0">
                <a:pos x="1434" y="320"/>
              </a:cxn>
              <a:cxn ang="0">
                <a:pos x="1739" y="388"/>
              </a:cxn>
              <a:cxn ang="0">
                <a:pos x="2064" y="423"/>
              </a:cxn>
            </a:cxnLst>
            <a:rect l="0" t="0" r="0" b="0"/>
            <a:pathLst>
              <a:path w="2064" h="423">
                <a:moveTo>
                  <a:pt x="0" y="375"/>
                </a:moveTo>
                <a:cubicBezTo>
                  <a:pt x="6" y="374"/>
                  <a:pt x="3" y="381"/>
                  <a:pt x="36" y="375"/>
                </a:cubicBezTo>
                <a:cubicBezTo>
                  <a:pt x="69" y="369"/>
                  <a:pt x="138" y="358"/>
                  <a:pt x="198" y="339"/>
                </a:cubicBezTo>
                <a:cubicBezTo>
                  <a:pt x="258" y="320"/>
                  <a:pt x="326" y="296"/>
                  <a:pt x="396" y="258"/>
                </a:cubicBezTo>
                <a:cubicBezTo>
                  <a:pt x="466" y="220"/>
                  <a:pt x="550" y="150"/>
                  <a:pt x="616" y="109"/>
                </a:cubicBezTo>
                <a:cubicBezTo>
                  <a:pt x="682" y="68"/>
                  <a:pt x="716" y="25"/>
                  <a:pt x="792" y="13"/>
                </a:cubicBezTo>
                <a:cubicBezTo>
                  <a:pt x="867" y="0"/>
                  <a:pt x="991" y="4"/>
                  <a:pt x="1071" y="30"/>
                </a:cubicBezTo>
                <a:cubicBezTo>
                  <a:pt x="1151" y="56"/>
                  <a:pt x="1211" y="119"/>
                  <a:pt x="1272" y="167"/>
                </a:cubicBezTo>
                <a:cubicBezTo>
                  <a:pt x="1333" y="215"/>
                  <a:pt x="1356" y="283"/>
                  <a:pt x="1434" y="320"/>
                </a:cubicBezTo>
                <a:cubicBezTo>
                  <a:pt x="1512" y="357"/>
                  <a:pt x="1634" y="371"/>
                  <a:pt x="1739" y="388"/>
                </a:cubicBezTo>
                <a:cubicBezTo>
                  <a:pt x="1844" y="405"/>
                  <a:pt x="1996" y="415"/>
                  <a:pt x="2064" y="423"/>
                </a:cubicBezTo>
              </a:path>
            </a:pathLst>
          </a:custGeom>
          <a:noFill/>
          <a:ln w="28575" cap="flat" cmpd="sng">
            <a:solidFill>
              <a:schemeClr val="tx1"/>
            </a:solidFill>
            <a:prstDash val="dash"/>
            <a:round/>
            <a:headEnd type="none" w="med" len="med"/>
            <a:tailEnd type="triangle" w="med" len="med"/>
          </a:ln>
        </p:spPr>
        <p:txBody>
          <a:bodyPr/>
          <a:lstStyle/>
          <a:p>
            <a:endParaRPr lang="zh-CN" altLang="en-US"/>
          </a:p>
        </p:txBody>
      </p:sp>
      <p:sp>
        <p:nvSpPr>
          <p:cNvPr id="57360" name="未知"/>
          <p:cNvSpPr/>
          <p:nvPr/>
        </p:nvSpPr>
        <p:spPr>
          <a:xfrm>
            <a:off x="5516245" y="5524500"/>
            <a:ext cx="2521585" cy="316865"/>
          </a:xfrm>
          <a:custGeom>
            <a:avLst/>
            <a:gdLst/>
            <a:ahLst/>
            <a:cxnLst>
              <a:cxn ang="0">
                <a:pos x="0" y="22"/>
              </a:cxn>
              <a:cxn ang="0">
                <a:pos x="257" y="11"/>
              </a:cxn>
              <a:cxn ang="0">
                <a:pos x="480" y="91"/>
              </a:cxn>
              <a:cxn ang="0">
                <a:pos x="912" y="226"/>
              </a:cxn>
              <a:cxn ang="0">
                <a:pos x="1227" y="136"/>
              </a:cxn>
              <a:cxn ang="0">
                <a:pos x="1452" y="37"/>
              </a:cxn>
              <a:cxn ang="0">
                <a:pos x="1672" y="28"/>
              </a:cxn>
              <a:cxn ang="0">
                <a:pos x="2010" y="28"/>
              </a:cxn>
            </a:cxnLst>
            <a:rect l="0" t="0" r="0" b="0"/>
            <a:pathLst>
              <a:path w="2010" h="233">
                <a:moveTo>
                  <a:pt x="0" y="22"/>
                </a:moveTo>
                <a:cubicBezTo>
                  <a:pt x="43" y="20"/>
                  <a:pt x="177" y="0"/>
                  <a:pt x="257" y="11"/>
                </a:cubicBezTo>
                <a:cubicBezTo>
                  <a:pt x="337" y="22"/>
                  <a:pt x="371" y="55"/>
                  <a:pt x="480" y="91"/>
                </a:cubicBezTo>
                <a:cubicBezTo>
                  <a:pt x="589" y="127"/>
                  <a:pt x="788" y="219"/>
                  <a:pt x="912" y="226"/>
                </a:cubicBezTo>
                <a:cubicBezTo>
                  <a:pt x="1036" y="233"/>
                  <a:pt x="1137" y="167"/>
                  <a:pt x="1227" y="136"/>
                </a:cubicBezTo>
                <a:cubicBezTo>
                  <a:pt x="1317" y="105"/>
                  <a:pt x="1378" y="55"/>
                  <a:pt x="1452" y="37"/>
                </a:cubicBezTo>
                <a:cubicBezTo>
                  <a:pt x="1526" y="19"/>
                  <a:pt x="1579" y="29"/>
                  <a:pt x="1672" y="28"/>
                </a:cubicBezTo>
                <a:cubicBezTo>
                  <a:pt x="1766" y="27"/>
                  <a:pt x="1940" y="28"/>
                  <a:pt x="2010" y="28"/>
                </a:cubicBezTo>
              </a:path>
            </a:pathLst>
          </a:custGeom>
          <a:noFill/>
          <a:ln w="28575" cap="flat" cmpd="sng">
            <a:solidFill>
              <a:schemeClr val="tx1"/>
            </a:solidFill>
            <a:prstDash val="dash"/>
            <a:round/>
            <a:headEnd type="none" w="med" len="med"/>
            <a:tailEnd type="triangle" w="med" len="med"/>
          </a:ln>
        </p:spPr>
        <p:txBody>
          <a:bodyPr/>
          <a:lstStyle/>
          <a:p>
            <a:endParaRPr lang="zh-CN" altLang="en-US"/>
          </a:p>
        </p:txBody>
      </p:sp>
      <p:sp>
        <p:nvSpPr>
          <p:cNvPr id="57361" name="未知"/>
          <p:cNvSpPr/>
          <p:nvPr/>
        </p:nvSpPr>
        <p:spPr>
          <a:xfrm>
            <a:off x="5576570" y="5786120"/>
            <a:ext cx="2538095" cy="187960"/>
          </a:xfrm>
          <a:custGeom>
            <a:avLst/>
            <a:gdLst/>
            <a:ahLst/>
            <a:cxnLst>
              <a:cxn ang="0">
                <a:pos x="0" y="19"/>
              </a:cxn>
              <a:cxn ang="0">
                <a:pos x="257" y="9"/>
              </a:cxn>
              <a:cxn ang="0">
                <a:pos x="519" y="19"/>
              </a:cxn>
              <a:cxn ang="0">
                <a:pos x="832" y="124"/>
              </a:cxn>
              <a:cxn ang="0">
                <a:pos x="1120" y="106"/>
              </a:cxn>
              <a:cxn ang="0">
                <a:pos x="1350" y="45"/>
              </a:cxn>
              <a:cxn ang="0">
                <a:pos x="1419" y="19"/>
              </a:cxn>
              <a:cxn ang="0">
                <a:pos x="1625" y="12"/>
              </a:cxn>
              <a:cxn ang="0">
                <a:pos x="2023" y="9"/>
              </a:cxn>
            </a:cxnLst>
            <a:rect l="0" t="0" r="0" b="0"/>
            <a:pathLst>
              <a:path w="2023" h="138">
                <a:moveTo>
                  <a:pt x="0" y="19"/>
                </a:moveTo>
                <a:cubicBezTo>
                  <a:pt x="43" y="18"/>
                  <a:pt x="171" y="9"/>
                  <a:pt x="257" y="9"/>
                </a:cubicBezTo>
                <a:cubicBezTo>
                  <a:pt x="344" y="9"/>
                  <a:pt x="423" y="0"/>
                  <a:pt x="519" y="19"/>
                </a:cubicBezTo>
                <a:cubicBezTo>
                  <a:pt x="615" y="38"/>
                  <a:pt x="732" y="110"/>
                  <a:pt x="832" y="124"/>
                </a:cubicBezTo>
                <a:cubicBezTo>
                  <a:pt x="932" y="138"/>
                  <a:pt x="1034" y="119"/>
                  <a:pt x="1120" y="106"/>
                </a:cubicBezTo>
                <a:cubicBezTo>
                  <a:pt x="1206" y="93"/>
                  <a:pt x="1300" y="59"/>
                  <a:pt x="1350" y="45"/>
                </a:cubicBezTo>
                <a:cubicBezTo>
                  <a:pt x="1400" y="31"/>
                  <a:pt x="1373" y="24"/>
                  <a:pt x="1419" y="19"/>
                </a:cubicBezTo>
                <a:cubicBezTo>
                  <a:pt x="1465" y="14"/>
                  <a:pt x="1525" y="14"/>
                  <a:pt x="1625" y="12"/>
                </a:cubicBezTo>
                <a:cubicBezTo>
                  <a:pt x="1725" y="10"/>
                  <a:pt x="1940" y="10"/>
                  <a:pt x="2023" y="9"/>
                </a:cubicBezTo>
              </a:path>
            </a:pathLst>
          </a:custGeom>
          <a:noFill/>
          <a:ln w="28575" cap="flat" cmpd="sng">
            <a:solidFill>
              <a:schemeClr val="tx1"/>
            </a:solidFill>
            <a:prstDash val="dash"/>
            <a:round/>
            <a:headEnd type="none" w="med" len="med"/>
            <a:tailEnd type="triangle" w="med" len="med"/>
          </a:ln>
        </p:spPr>
        <p:txBody>
          <a:bodyPr/>
          <a:lstStyle/>
          <a:p>
            <a:endParaRPr lang="zh-CN" altLang="en-US"/>
          </a:p>
        </p:txBody>
      </p:sp>
      <p:sp>
        <p:nvSpPr>
          <p:cNvPr id="57362" name="未知"/>
          <p:cNvSpPr/>
          <p:nvPr/>
        </p:nvSpPr>
        <p:spPr>
          <a:xfrm>
            <a:off x="5474970" y="4594225"/>
            <a:ext cx="2597785" cy="491490"/>
          </a:xfrm>
          <a:custGeom>
            <a:avLst/>
            <a:gdLst/>
            <a:ahLst/>
            <a:cxnLst>
              <a:cxn ang="0">
                <a:pos x="0" y="246"/>
              </a:cxn>
              <a:cxn ang="0">
                <a:pos x="306" y="183"/>
              </a:cxn>
              <a:cxn ang="0">
                <a:pos x="559" y="125"/>
              </a:cxn>
              <a:cxn ang="0">
                <a:pos x="734" y="20"/>
              </a:cxn>
              <a:cxn ang="0">
                <a:pos x="974" y="12"/>
              </a:cxn>
              <a:cxn ang="0">
                <a:pos x="1286" y="90"/>
              </a:cxn>
              <a:cxn ang="0">
                <a:pos x="1521" y="264"/>
              </a:cxn>
              <a:cxn ang="0">
                <a:pos x="1733" y="300"/>
              </a:cxn>
              <a:cxn ang="0">
                <a:pos x="1876" y="335"/>
              </a:cxn>
              <a:cxn ang="0">
                <a:pos x="2071" y="361"/>
              </a:cxn>
            </a:cxnLst>
            <a:rect l="0" t="0" r="0" b="0"/>
            <a:pathLst>
              <a:path w="2071" h="361">
                <a:moveTo>
                  <a:pt x="0" y="246"/>
                </a:moveTo>
                <a:cubicBezTo>
                  <a:pt x="49" y="236"/>
                  <a:pt x="213" y="203"/>
                  <a:pt x="306" y="183"/>
                </a:cubicBezTo>
                <a:cubicBezTo>
                  <a:pt x="399" y="163"/>
                  <a:pt x="488" y="152"/>
                  <a:pt x="559" y="125"/>
                </a:cubicBezTo>
                <a:cubicBezTo>
                  <a:pt x="630" y="98"/>
                  <a:pt x="665" y="39"/>
                  <a:pt x="734" y="20"/>
                </a:cubicBezTo>
                <a:cubicBezTo>
                  <a:pt x="803" y="2"/>
                  <a:pt x="883" y="0"/>
                  <a:pt x="974" y="12"/>
                </a:cubicBezTo>
                <a:cubicBezTo>
                  <a:pt x="1066" y="23"/>
                  <a:pt x="1195" y="48"/>
                  <a:pt x="1286" y="90"/>
                </a:cubicBezTo>
                <a:cubicBezTo>
                  <a:pt x="1377" y="132"/>
                  <a:pt x="1447" y="229"/>
                  <a:pt x="1521" y="264"/>
                </a:cubicBezTo>
                <a:cubicBezTo>
                  <a:pt x="1595" y="299"/>
                  <a:pt x="1674" y="288"/>
                  <a:pt x="1733" y="300"/>
                </a:cubicBezTo>
                <a:cubicBezTo>
                  <a:pt x="1792" y="312"/>
                  <a:pt x="1820" y="325"/>
                  <a:pt x="1876" y="335"/>
                </a:cubicBezTo>
                <a:cubicBezTo>
                  <a:pt x="1933" y="345"/>
                  <a:pt x="2031" y="356"/>
                  <a:pt x="2071" y="361"/>
                </a:cubicBezTo>
              </a:path>
            </a:pathLst>
          </a:custGeom>
          <a:noFill/>
          <a:ln w="28575" cap="flat" cmpd="sng">
            <a:solidFill>
              <a:schemeClr val="tx1"/>
            </a:solidFill>
            <a:prstDash val="dash"/>
            <a:round/>
            <a:headEnd type="none" w="med" len="med"/>
            <a:tailEnd type="triangle" w="med" len="med"/>
          </a:ln>
        </p:spPr>
        <p:txBody>
          <a:bodyPr/>
          <a:lstStyle/>
          <a:p>
            <a:endParaRPr lang="zh-CN" altLang="en-US"/>
          </a:p>
        </p:txBody>
      </p:sp>
      <p:sp>
        <p:nvSpPr>
          <p:cNvPr id="57363" name="未知"/>
          <p:cNvSpPr/>
          <p:nvPr/>
        </p:nvSpPr>
        <p:spPr>
          <a:xfrm>
            <a:off x="5474970" y="4526280"/>
            <a:ext cx="2590165" cy="358140"/>
          </a:xfrm>
          <a:custGeom>
            <a:avLst/>
            <a:gdLst/>
            <a:ahLst/>
            <a:cxnLst>
              <a:cxn ang="0">
                <a:pos x="0" y="89"/>
              </a:cxn>
              <a:cxn ang="0">
                <a:pos x="225" y="53"/>
              </a:cxn>
              <a:cxn ang="0">
                <a:pos x="414" y="44"/>
              </a:cxn>
              <a:cxn ang="0">
                <a:pos x="637" y="27"/>
              </a:cxn>
              <a:cxn ang="0">
                <a:pos x="896" y="1"/>
              </a:cxn>
              <a:cxn ang="0">
                <a:pos x="1228" y="36"/>
              </a:cxn>
              <a:cxn ang="0">
                <a:pos x="1507" y="132"/>
              </a:cxn>
              <a:cxn ang="0">
                <a:pos x="1799" y="246"/>
              </a:cxn>
              <a:cxn ang="0">
                <a:pos x="2065" y="237"/>
              </a:cxn>
            </a:cxnLst>
            <a:rect l="0" t="0" r="0" b="0"/>
            <a:pathLst>
              <a:path w="2065" h="263">
                <a:moveTo>
                  <a:pt x="0" y="89"/>
                </a:moveTo>
                <a:cubicBezTo>
                  <a:pt x="37" y="85"/>
                  <a:pt x="156" y="60"/>
                  <a:pt x="225" y="53"/>
                </a:cubicBezTo>
                <a:cubicBezTo>
                  <a:pt x="294" y="46"/>
                  <a:pt x="345" y="48"/>
                  <a:pt x="414" y="44"/>
                </a:cubicBezTo>
                <a:cubicBezTo>
                  <a:pt x="483" y="40"/>
                  <a:pt x="557" y="34"/>
                  <a:pt x="637" y="27"/>
                </a:cubicBezTo>
                <a:cubicBezTo>
                  <a:pt x="717" y="20"/>
                  <a:pt x="798" y="0"/>
                  <a:pt x="896" y="1"/>
                </a:cubicBezTo>
                <a:cubicBezTo>
                  <a:pt x="995" y="2"/>
                  <a:pt x="1126" y="15"/>
                  <a:pt x="1228" y="36"/>
                </a:cubicBezTo>
                <a:cubicBezTo>
                  <a:pt x="1329" y="57"/>
                  <a:pt x="1411" y="97"/>
                  <a:pt x="1507" y="132"/>
                </a:cubicBezTo>
                <a:cubicBezTo>
                  <a:pt x="1602" y="167"/>
                  <a:pt x="1706" y="228"/>
                  <a:pt x="1799" y="246"/>
                </a:cubicBezTo>
                <a:cubicBezTo>
                  <a:pt x="1892" y="263"/>
                  <a:pt x="2009" y="239"/>
                  <a:pt x="2065" y="237"/>
                </a:cubicBezTo>
              </a:path>
            </a:pathLst>
          </a:custGeom>
          <a:noFill/>
          <a:ln w="28575" cap="flat" cmpd="sng">
            <a:solidFill>
              <a:schemeClr val="tx1"/>
            </a:solidFill>
            <a:prstDash val="dash"/>
            <a:round/>
            <a:headEnd type="none" w="med" len="med"/>
            <a:tailEnd type="triangle" w="med" len="med"/>
          </a:ln>
        </p:spPr>
        <p:txBody>
          <a:bodyPr/>
          <a:lstStyle/>
          <a:p>
            <a:endParaRPr lang="zh-CN" altLang="en-US"/>
          </a:p>
        </p:txBody>
      </p:sp>
      <p:sp>
        <p:nvSpPr>
          <p:cNvPr id="57364" name="Line 21"/>
          <p:cNvSpPr/>
          <p:nvPr/>
        </p:nvSpPr>
        <p:spPr>
          <a:xfrm>
            <a:off x="6720205" y="4675505"/>
            <a:ext cx="180340" cy="65405"/>
          </a:xfrm>
          <a:prstGeom prst="line">
            <a:avLst/>
          </a:prstGeom>
          <a:ln w="28575" cap="flat" cmpd="sng">
            <a:solidFill>
              <a:schemeClr val="tx1"/>
            </a:solidFill>
            <a:prstDash val="solid"/>
            <a:round/>
            <a:headEnd type="none" w="med" len="med"/>
            <a:tailEnd type="triangle" w="med" len="med"/>
          </a:ln>
        </p:spPr>
      </p:sp>
      <p:sp>
        <p:nvSpPr>
          <p:cNvPr id="57365" name="Line 22"/>
          <p:cNvSpPr/>
          <p:nvPr/>
        </p:nvSpPr>
        <p:spPr>
          <a:xfrm>
            <a:off x="6780530" y="4610100"/>
            <a:ext cx="120650" cy="65405"/>
          </a:xfrm>
          <a:prstGeom prst="line">
            <a:avLst/>
          </a:prstGeom>
          <a:ln w="28575" cap="flat" cmpd="sng">
            <a:solidFill>
              <a:schemeClr val="tx1"/>
            </a:solidFill>
            <a:prstDash val="solid"/>
            <a:round/>
            <a:headEnd type="none" w="med" len="med"/>
            <a:tailEnd type="triangle" w="med" len="med"/>
          </a:ln>
        </p:spPr>
      </p:sp>
      <p:sp>
        <p:nvSpPr>
          <p:cNvPr id="57366" name="Line 23"/>
          <p:cNvSpPr/>
          <p:nvPr/>
        </p:nvSpPr>
        <p:spPr>
          <a:xfrm>
            <a:off x="6780530" y="4545330"/>
            <a:ext cx="180340" cy="0"/>
          </a:xfrm>
          <a:prstGeom prst="line">
            <a:avLst/>
          </a:prstGeom>
          <a:ln w="28575" cap="flat" cmpd="sng">
            <a:solidFill>
              <a:schemeClr val="tx1"/>
            </a:solidFill>
            <a:prstDash val="solid"/>
            <a:round/>
            <a:headEnd type="none" w="med" len="med"/>
            <a:tailEnd type="triangle" w="med" len="med"/>
          </a:ln>
        </p:spPr>
      </p:sp>
      <p:sp>
        <p:nvSpPr>
          <p:cNvPr id="57368" name="Line 25"/>
          <p:cNvSpPr/>
          <p:nvPr/>
        </p:nvSpPr>
        <p:spPr>
          <a:xfrm>
            <a:off x="6419215" y="5655310"/>
            <a:ext cx="60325" cy="65405"/>
          </a:xfrm>
          <a:prstGeom prst="line">
            <a:avLst/>
          </a:prstGeom>
          <a:ln w="28575" cap="flat" cmpd="sng">
            <a:solidFill>
              <a:schemeClr val="tx1"/>
            </a:solidFill>
            <a:prstDash val="solid"/>
            <a:round/>
            <a:headEnd type="none" w="med" len="med"/>
            <a:tailEnd type="triangle" w="med" len="med"/>
          </a:ln>
        </p:spPr>
      </p:sp>
      <p:sp>
        <p:nvSpPr>
          <p:cNvPr id="57369" name="Line 26"/>
          <p:cNvSpPr/>
          <p:nvPr/>
        </p:nvSpPr>
        <p:spPr>
          <a:xfrm>
            <a:off x="6358890" y="5720715"/>
            <a:ext cx="60325" cy="65405"/>
          </a:xfrm>
          <a:prstGeom prst="line">
            <a:avLst/>
          </a:prstGeom>
          <a:ln w="28575" cap="flat" cmpd="sng">
            <a:solidFill>
              <a:schemeClr val="tx1"/>
            </a:solidFill>
            <a:prstDash val="solid"/>
            <a:round/>
            <a:headEnd type="none" w="med" len="med"/>
            <a:tailEnd type="triangle" w="med" len="med"/>
          </a:ln>
        </p:spPr>
      </p:sp>
      <p:sp>
        <p:nvSpPr>
          <p:cNvPr id="57370" name="Line 27"/>
          <p:cNvSpPr/>
          <p:nvPr/>
        </p:nvSpPr>
        <p:spPr>
          <a:xfrm>
            <a:off x="6298565" y="5851525"/>
            <a:ext cx="60325" cy="0"/>
          </a:xfrm>
          <a:prstGeom prst="line">
            <a:avLst/>
          </a:prstGeom>
          <a:ln w="28575" cap="flat" cmpd="sng">
            <a:solidFill>
              <a:schemeClr val="tx1"/>
            </a:solidFill>
            <a:prstDash val="solid"/>
            <a:round/>
            <a:headEnd type="none" w="med" len="med"/>
            <a:tailEnd type="triangle" w="med" len="med"/>
          </a:ln>
        </p:spPr>
      </p:sp>
      <p:sp>
        <p:nvSpPr>
          <p:cNvPr id="57371" name="Oval 13"/>
          <p:cNvSpPr/>
          <p:nvPr/>
        </p:nvSpPr>
        <p:spPr>
          <a:xfrm>
            <a:off x="1981200" y="4800600"/>
            <a:ext cx="228600" cy="228600"/>
          </a:xfrm>
          <a:prstGeom prst="ellipse">
            <a:avLst/>
          </a:prstGeom>
          <a:solidFill>
            <a:schemeClr val="bg1"/>
          </a:solidFill>
          <a:ln w="9525" cap="flat" cmpd="sng">
            <a:solidFill>
              <a:schemeClr val="tx1"/>
            </a:solidFill>
            <a:prstDash val="solid"/>
            <a:round/>
            <a:headEnd type="none" w="med" len="med"/>
            <a:tailEnd type="none" w="med" len="med"/>
          </a:ln>
        </p:spPr>
        <p:txBody>
          <a:bodyPr wrap="none" anchor="ctr"/>
          <a:lstStyle/>
          <a:p>
            <a:endParaRPr lang="zh-CN" altLang="en-US" dirty="0">
              <a:latin typeface="Arial" panose="020B0604020202020204" pitchFamily="34" charset="0"/>
              <a:ea typeface="宋体" panose="02010600030101010101" pitchFamily="2" charset="-122"/>
            </a:endParaRPr>
          </a:p>
        </p:txBody>
      </p:sp>
      <p:sp>
        <p:nvSpPr>
          <p:cNvPr id="3" name="Line 14"/>
          <p:cNvSpPr/>
          <p:nvPr/>
        </p:nvSpPr>
        <p:spPr>
          <a:xfrm rot="10140000" flipH="1">
            <a:off x="6361748" y="4855210"/>
            <a:ext cx="260350" cy="57150"/>
          </a:xfrm>
          <a:prstGeom prst="line">
            <a:avLst/>
          </a:prstGeom>
          <a:ln w="38100" cap="flat" cmpd="sng">
            <a:solidFill>
              <a:srgbClr val="00FF00"/>
            </a:solidFill>
            <a:prstDash val="solid"/>
            <a:round/>
            <a:headEnd type="none" w="med" len="med"/>
            <a:tailEnd type="triangle" w="med" len="med"/>
          </a:ln>
        </p:spPr>
      </p:sp>
      <p:sp>
        <p:nvSpPr>
          <p:cNvPr id="4" name="Line 14"/>
          <p:cNvSpPr/>
          <p:nvPr/>
        </p:nvSpPr>
        <p:spPr>
          <a:xfrm rot="-1560000" flipH="1">
            <a:off x="6725920" y="5544820"/>
            <a:ext cx="268288" cy="88900"/>
          </a:xfrm>
          <a:prstGeom prst="line">
            <a:avLst/>
          </a:prstGeom>
          <a:ln w="38100" cap="flat" cmpd="sng">
            <a:solidFill>
              <a:srgbClr val="00FF00"/>
            </a:solidFill>
            <a:prstDash val="solid"/>
            <a:round/>
            <a:headEnd type="none" w="med" len="med"/>
            <a:tailEnd type="triangle" w="med" len="med"/>
          </a:ln>
        </p:spPr>
      </p:sp>
      <p:sp>
        <p:nvSpPr>
          <p:cNvPr id="5" name="Line 14"/>
          <p:cNvSpPr/>
          <p:nvPr/>
        </p:nvSpPr>
        <p:spPr>
          <a:xfrm rot="1860000" flipH="1" flipV="1">
            <a:off x="6848475" y="4987925"/>
            <a:ext cx="265113" cy="134938"/>
          </a:xfrm>
          <a:prstGeom prst="line">
            <a:avLst/>
          </a:prstGeom>
          <a:ln w="38100" cap="flat" cmpd="sng">
            <a:solidFill>
              <a:schemeClr val="tx1"/>
            </a:solidFill>
            <a:prstDash val="solid"/>
            <a:round/>
            <a:headEnd type="none" w="med" len="med"/>
            <a:tailEnd type="triangle" w="med" len="med"/>
          </a:ln>
        </p:spPr>
      </p:sp>
      <p:sp>
        <p:nvSpPr>
          <p:cNvPr id="6" name="Line 14"/>
          <p:cNvSpPr/>
          <p:nvPr/>
        </p:nvSpPr>
        <p:spPr>
          <a:xfrm rot="-9840000" flipH="1" flipV="1">
            <a:off x="6291263" y="5514975"/>
            <a:ext cx="304800" cy="133350"/>
          </a:xfrm>
          <a:prstGeom prst="line">
            <a:avLst/>
          </a:prstGeom>
          <a:ln w="38100" cap="flat" cmpd="sng">
            <a:solidFill>
              <a:schemeClr val="tx1"/>
            </a:solidFill>
            <a:prstDash val="solid"/>
            <a:round/>
            <a:headEnd type="none" w="med" len="med"/>
            <a:tailEnd type="triangle" w="med" len="med"/>
          </a:ln>
        </p:spPr>
      </p:sp>
      <p:sp>
        <p:nvSpPr>
          <p:cNvPr id="2" name="矩形 1"/>
          <p:cNvSpPr/>
          <p:nvPr/>
        </p:nvSpPr>
        <p:spPr>
          <a:xfrm>
            <a:off x="0" y="-1905"/>
            <a:ext cx="9144000" cy="5191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48" name="TextBox 27"/>
          <p:cNvSpPr txBox="1"/>
          <p:nvPr/>
        </p:nvSpPr>
        <p:spPr>
          <a:xfrm>
            <a:off x="96838" y="65088"/>
            <a:ext cx="4633912" cy="398780"/>
          </a:xfrm>
          <a:prstGeom prst="rect">
            <a:avLst/>
          </a:prstGeom>
          <a:noFill/>
          <a:ln w="9525">
            <a:noFill/>
          </a:ln>
        </p:spPr>
        <p:txBody>
          <a:bodyPr>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sym typeface="+mn-ea"/>
              </a:rPr>
              <a:t>流体压强与流速的关系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149" name="文本框 5"/>
          <p:cNvSpPr txBox="1"/>
          <p:nvPr/>
        </p:nvSpPr>
        <p:spPr>
          <a:xfrm>
            <a:off x="5586730" y="104775"/>
            <a:ext cx="3449320" cy="306705"/>
          </a:xfrm>
          <a:prstGeom prst="rect">
            <a:avLst/>
          </a:prstGeom>
          <a:noFill/>
          <a:ln w="9525">
            <a:noFill/>
          </a:ln>
        </p:spPr>
        <p:txBody>
          <a:bodyPr wrap="square">
            <a:spAutoFit/>
          </a:bodyPr>
          <a:lstStyle/>
          <a:p>
            <a:r>
              <a:rPr lang="zh-CN" altLang="en-US" sz="1400">
                <a:solidFill>
                  <a:schemeClr val="bg1"/>
                </a:solidFill>
                <a:latin typeface="微软雅黑" panose="020B0503020204020204" pitchFamily="34" charset="-122"/>
                <a:ea typeface="微软雅黑" panose="020B0503020204020204" pitchFamily="34" charset="-122"/>
              </a:rPr>
              <a:t>沪科版八年级全一册</a:t>
            </a:r>
            <a:r>
              <a:rPr lang="zh-CN" altLang="en-US" sz="1400" dirty="0">
                <a:solidFill>
                  <a:schemeClr val="bg1"/>
                </a:solidFill>
                <a:latin typeface="微软雅黑" panose="020B0503020204020204" pitchFamily="34" charset="-122"/>
                <a:ea typeface="微软雅黑" panose="020B0503020204020204" pitchFamily="34" charset="-122"/>
              </a:rPr>
              <a:t>第八章</a:t>
            </a:r>
            <a:r>
              <a:rPr lang="zh-CN" altLang="en-US" sz="1400">
                <a:solidFill>
                  <a:schemeClr val="bg1"/>
                </a:solidFill>
                <a:latin typeface="微软雅黑" panose="020B0503020204020204" pitchFamily="34" charset="-122"/>
                <a:ea typeface="微软雅黑" panose="020B0503020204020204" pitchFamily="34" charset="-122"/>
              </a:rPr>
              <a:t>第四课</a:t>
            </a:r>
            <a:r>
              <a:rPr lang="zh-CN" altLang="en-US" sz="1400" dirty="0">
                <a:solidFill>
                  <a:schemeClr val="bg1"/>
                </a:solidFill>
                <a:latin typeface="微软雅黑" panose="020B0503020204020204" pitchFamily="34" charset="-122"/>
                <a:ea typeface="微软雅黑" panose="020B0503020204020204" pitchFamily="34" charset="-122"/>
              </a:rPr>
              <a:t> </a:t>
            </a:r>
          </a:p>
        </p:txBody>
      </p:sp>
      <p:sp>
        <p:nvSpPr>
          <p:cNvPr id="8" name="矩形 7"/>
          <p:cNvSpPr/>
          <p:nvPr/>
        </p:nvSpPr>
        <p:spPr>
          <a:xfrm flipV="1">
            <a:off x="0" y="563563"/>
            <a:ext cx="9144000" cy="3651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7" name="矩形 1"/>
          <p:cNvSpPr/>
          <p:nvPr/>
        </p:nvSpPr>
        <p:spPr>
          <a:xfrm>
            <a:off x="0" y="6321425"/>
            <a:ext cx="9144000" cy="5635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 presetClass="exit" presetSubtype="0" fill="hold" nodeType="clickEffect">
                                  <p:stCondLst>
                                    <p:cond delay="0"/>
                                  </p:stCondLst>
                                  <p:childTnLst>
                                    <p:set>
                                      <p:cBhvr>
                                        <p:cTn id="17" dur="1" fill="hold">
                                          <p:stCondLst>
                                            <p:cond delay="0"/>
                                          </p:stCondLst>
                                        </p:cTn>
                                        <p:tgtEl>
                                          <p:spTgt spid="3"/>
                                        </p:tgtEl>
                                        <p:attrNameLst>
                                          <p:attrName>style.visibility</p:attrName>
                                        </p:attrNameLst>
                                      </p:cBhvr>
                                      <p:to>
                                        <p:strVal val="hidden"/>
                                      </p:to>
                                    </p:set>
                                  </p:childTnLst>
                                </p:cTn>
                              </p:par>
                            </p:childTnLst>
                          </p:cTn>
                        </p:par>
                        <p:par>
                          <p:cTn id="18" fill="hold">
                            <p:stCondLst>
                              <p:cond delay="0"/>
                            </p:stCondLst>
                            <p:childTnLst>
                              <p:par>
                                <p:cTn id="19" presetID="1" presetClass="exit" presetSubtype="0" fill="hold" nodeType="afterEffect">
                                  <p:stCondLst>
                                    <p:cond delay="0"/>
                                  </p:stCondLst>
                                  <p:childTnLst>
                                    <p:set>
                                      <p:cBhvr>
                                        <p:cTn id="20" dur="1" fill="hold">
                                          <p:stCondLst>
                                            <p:cond delay="0"/>
                                          </p:stCondLst>
                                        </p:cTn>
                                        <p:tgtEl>
                                          <p:spTgt spid="4"/>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par>
                          <p:cTn id="27" fill="hold">
                            <p:stCondLst>
                              <p:cond delay="500"/>
                            </p:stCondLst>
                            <p:childTnLst>
                              <p:par>
                                <p:cTn id="28" presetID="2" presetClass="entr" presetSubtype="4"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9144000" cy="5191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 name="矩形 1"/>
          <p:cNvSpPr/>
          <p:nvPr/>
        </p:nvSpPr>
        <p:spPr>
          <a:xfrm>
            <a:off x="0" y="6321425"/>
            <a:ext cx="9144000" cy="5635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48" name="TextBox 27"/>
          <p:cNvSpPr txBox="1"/>
          <p:nvPr/>
        </p:nvSpPr>
        <p:spPr>
          <a:xfrm>
            <a:off x="96838" y="65088"/>
            <a:ext cx="4633912" cy="398780"/>
          </a:xfrm>
          <a:prstGeom prst="rect">
            <a:avLst/>
          </a:prstGeom>
          <a:noFill/>
          <a:ln w="9525">
            <a:noFill/>
          </a:ln>
        </p:spPr>
        <p:txBody>
          <a:bodyPr>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sym typeface="+mn-ea"/>
              </a:rPr>
              <a:t>流体压强与流速的关系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149" name="文本框 5"/>
          <p:cNvSpPr txBox="1"/>
          <p:nvPr/>
        </p:nvSpPr>
        <p:spPr>
          <a:xfrm>
            <a:off x="5586730" y="104775"/>
            <a:ext cx="3449320" cy="306705"/>
          </a:xfrm>
          <a:prstGeom prst="rect">
            <a:avLst/>
          </a:prstGeom>
          <a:noFill/>
          <a:ln w="9525">
            <a:noFill/>
          </a:ln>
        </p:spPr>
        <p:txBody>
          <a:bodyPr wrap="square">
            <a:spAutoFit/>
          </a:bodyPr>
          <a:lstStyle/>
          <a:p>
            <a:r>
              <a:rPr lang="zh-CN" altLang="en-US" sz="1400">
                <a:solidFill>
                  <a:schemeClr val="bg1"/>
                </a:solidFill>
                <a:latin typeface="微软雅黑" panose="020B0503020204020204" pitchFamily="34" charset="-122"/>
                <a:ea typeface="微软雅黑" panose="020B0503020204020204" pitchFamily="34" charset="-122"/>
              </a:rPr>
              <a:t>沪科版八年级全一册</a:t>
            </a:r>
            <a:r>
              <a:rPr lang="zh-CN" altLang="en-US" sz="1400" dirty="0">
                <a:solidFill>
                  <a:schemeClr val="bg1"/>
                </a:solidFill>
                <a:latin typeface="微软雅黑" panose="020B0503020204020204" pitchFamily="34" charset="-122"/>
                <a:ea typeface="微软雅黑" panose="020B0503020204020204" pitchFamily="34" charset="-122"/>
              </a:rPr>
              <a:t>第八章</a:t>
            </a:r>
            <a:r>
              <a:rPr lang="zh-CN" altLang="en-US" sz="1400">
                <a:solidFill>
                  <a:schemeClr val="bg1"/>
                </a:solidFill>
                <a:latin typeface="微软雅黑" panose="020B0503020204020204" pitchFamily="34" charset="-122"/>
                <a:ea typeface="微软雅黑" panose="020B0503020204020204" pitchFamily="34" charset="-122"/>
              </a:rPr>
              <a:t>第四课</a:t>
            </a:r>
            <a:r>
              <a:rPr lang="zh-CN" altLang="en-US" sz="1400" dirty="0">
                <a:solidFill>
                  <a:schemeClr val="bg1"/>
                </a:solidFill>
                <a:latin typeface="微软雅黑" panose="020B0503020204020204" pitchFamily="34" charset="-122"/>
                <a:ea typeface="微软雅黑" panose="020B0503020204020204" pitchFamily="34" charset="-122"/>
              </a:rPr>
              <a:t> </a:t>
            </a:r>
          </a:p>
        </p:txBody>
      </p:sp>
      <p:sp>
        <p:nvSpPr>
          <p:cNvPr id="8" name="矩形 7"/>
          <p:cNvSpPr/>
          <p:nvPr/>
        </p:nvSpPr>
        <p:spPr>
          <a:xfrm flipV="1">
            <a:off x="0" y="563563"/>
            <a:ext cx="9144000" cy="3651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文本框 1"/>
          <p:cNvSpPr txBox="1"/>
          <p:nvPr/>
        </p:nvSpPr>
        <p:spPr>
          <a:xfrm>
            <a:off x="390525" y="823595"/>
            <a:ext cx="3785235" cy="768350"/>
          </a:xfrm>
          <a:prstGeom prst="rect">
            <a:avLst/>
          </a:prstGeom>
          <a:noFill/>
        </p:spPr>
        <p:txBody>
          <a:bodyPr wrap="square" rtlCol="0">
            <a:spAutoFit/>
          </a:bodyPr>
          <a:lstStyle/>
          <a:p>
            <a:r>
              <a:rPr lang="zh-CN" altLang="en-US" sz="4400" b="1">
                <a:solidFill>
                  <a:srgbClr val="00FF00"/>
                </a:solidFill>
              </a:rPr>
              <a:t>课外实验</a:t>
            </a:r>
          </a:p>
        </p:txBody>
      </p:sp>
      <p:pic>
        <p:nvPicPr>
          <p:cNvPr id="17411" name="Picture 3"/>
          <p:cNvPicPr>
            <a:picLocks noChangeAspect="1"/>
          </p:cNvPicPr>
          <p:nvPr/>
        </p:nvPicPr>
        <p:blipFill>
          <a:blip r:embed="rId2" cstate="print"/>
          <a:stretch>
            <a:fillRect/>
          </a:stretch>
        </p:blipFill>
        <p:spPr>
          <a:xfrm>
            <a:off x="4900930" y="1321753"/>
            <a:ext cx="3810000" cy="2667000"/>
          </a:xfrm>
          <a:prstGeom prst="rect">
            <a:avLst/>
          </a:prstGeom>
          <a:noFill/>
          <a:ln w="9525">
            <a:noFill/>
          </a:ln>
        </p:spPr>
      </p:pic>
      <p:sp>
        <p:nvSpPr>
          <p:cNvPr id="17410" name="Rectangle 2"/>
          <p:cNvSpPr/>
          <p:nvPr/>
        </p:nvSpPr>
        <p:spPr>
          <a:xfrm>
            <a:off x="533400" y="1817370"/>
            <a:ext cx="3455988" cy="3107690"/>
          </a:xfrm>
          <a:prstGeom prst="rect">
            <a:avLst/>
          </a:prstGeom>
          <a:noFill/>
          <a:ln w="9525">
            <a:noFill/>
          </a:ln>
        </p:spPr>
        <p:txBody>
          <a:bodyPr anchor="t">
            <a:spAutoFit/>
          </a:bodyPr>
          <a:lstStyle/>
          <a:p>
            <a:r>
              <a:rPr lang="zh-CN" altLang="en-US" sz="2800" dirty="0">
                <a:latin typeface="宋体" panose="02010600030101010101" pitchFamily="2" charset="-122"/>
                <a:ea typeface="宋体" panose="02010600030101010101" pitchFamily="2" charset="-122"/>
              </a:rPr>
              <a:t>　</a:t>
            </a:r>
            <a:r>
              <a:rPr lang="en-US" altLang="zh-CN" sz="2800" dirty="0">
                <a:latin typeface="宋体" panose="02010600030101010101" pitchFamily="2" charset="-122"/>
                <a:ea typeface="宋体" panose="02010600030101010101" pitchFamily="2" charset="-122"/>
              </a:rPr>
              <a:t>1</a:t>
            </a:r>
            <a:r>
              <a:rPr lang="zh-CN" altLang="en-US" sz="28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在离桌边</a:t>
            </a:r>
            <a:r>
              <a:rPr lang="en-US" altLang="zh-CN" sz="2400">
                <a:latin typeface="宋体" panose="02010600030101010101" pitchFamily="2" charset="-122"/>
                <a:ea typeface="宋体" panose="02010600030101010101" pitchFamily="2" charset="-122"/>
              </a:rPr>
              <a:t>2-3</a:t>
            </a:r>
            <a:r>
              <a:rPr lang="en-US" altLang="zh-CN" sz="2400">
                <a:latin typeface="Times New Roman" panose="02020603050405020304" pitchFamily="18" charset="0"/>
                <a:ea typeface="宋体" panose="02010600030101010101" pitchFamily="2" charset="-122"/>
              </a:rPr>
              <a:t>cm</a:t>
            </a:r>
            <a:r>
              <a:rPr lang="zh-CN" altLang="en-US" sz="2400" dirty="0">
                <a:latin typeface="宋体" panose="02010600030101010101" pitchFamily="2" charset="-122"/>
                <a:ea typeface="宋体" panose="02010600030101010101" pitchFamily="2" charset="-122"/>
              </a:rPr>
              <a:t>处放一铝质的硬币，在硬币前</a:t>
            </a:r>
            <a:r>
              <a:rPr lang="en-US" altLang="zh-CN" sz="2400">
                <a:latin typeface="Times New Roman" panose="02020603050405020304" pitchFamily="18" charset="0"/>
                <a:ea typeface="宋体" panose="02010600030101010101" pitchFamily="2" charset="-122"/>
              </a:rPr>
              <a:t>10cm</a:t>
            </a:r>
            <a:r>
              <a:rPr lang="zh-CN" altLang="en-US" sz="2400" dirty="0">
                <a:latin typeface="宋体" panose="02010600030101010101" pitchFamily="2" charset="-122"/>
                <a:ea typeface="宋体" panose="02010600030101010101" pitchFamily="2" charset="-122"/>
              </a:rPr>
              <a:t>左右用一高约为</a:t>
            </a:r>
            <a:r>
              <a:rPr lang="en-US" altLang="zh-CN" sz="2400">
                <a:latin typeface="宋体" panose="02010600030101010101" pitchFamily="2" charset="-122"/>
                <a:ea typeface="宋体" panose="02010600030101010101" pitchFamily="2" charset="-122"/>
              </a:rPr>
              <a:t>1-</a:t>
            </a:r>
            <a:r>
              <a:rPr lang="en-US" altLang="zh-CN" sz="2400">
                <a:latin typeface="Times New Roman" panose="02020603050405020304" pitchFamily="18" charset="0"/>
                <a:ea typeface="宋体" panose="02010600030101010101" pitchFamily="2" charset="-122"/>
              </a:rPr>
              <a:t>2cm</a:t>
            </a:r>
            <a:r>
              <a:rPr lang="zh-CN" altLang="en-US" sz="2400" dirty="0">
                <a:latin typeface="Times New Roman" panose="02020603050405020304" pitchFamily="18" charset="0"/>
                <a:ea typeface="宋体" panose="02010600030101010101" pitchFamily="2" charset="-122"/>
              </a:rPr>
              <a:t>的</a:t>
            </a:r>
            <a:r>
              <a:rPr lang="zh-CN" altLang="en-US" sz="2400" dirty="0">
                <a:latin typeface="宋体" panose="02010600030101010101" pitchFamily="2" charset="-122"/>
                <a:ea typeface="宋体" panose="02010600030101010101" pitchFamily="2" charset="-122"/>
              </a:rPr>
              <a:t>直尺或钢笔支起一个栏杆，在硬币上方沿着与桌面平行的方向用力吹一口气，看看会发生什么现象</a:t>
            </a:r>
            <a:r>
              <a:rPr lang="en-US" altLang="zh-CN" sz="2400">
                <a:latin typeface="宋体" panose="02010600030101010101" pitchFamily="2" charset="-122"/>
                <a:ea typeface="宋体" panose="02010600030101010101" pitchFamily="2" charset="-122"/>
              </a:rPr>
              <a:t>?</a:t>
            </a:r>
            <a:endParaRPr lang="en-US" altLang="zh-CN" sz="2800">
              <a:latin typeface="Times New Roman" panose="02020603050405020304" pitchFamily="18" charset="0"/>
              <a:ea typeface="宋体" panose="02010600030101010101" pitchFamily="2" charset="-122"/>
            </a:endParaRPr>
          </a:p>
        </p:txBody>
      </p:sp>
      <p:grpSp>
        <p:nvGrpSpPr>
          <p:cNvPr id="17413" name="Group 5"/>
          <p:cNvGrpSpPr/>
          <p:nvPr/>
        </p:nvGrpSpPr>
        <p:grpSpPr>
          <a:xfrm>
            <a:off x="5485130" y="4499293"/>
            <a:ext cx="2641600" cy="1311275"/>
            <a:chOff x="0" y="0"/>
            <a:chExt cx="1539" cy="826"/>
          </a:xfrm>
        </p:grpSpPr>
        <p:sp>
          <p:nvSpPr>
            <p:cNvPr id="3" name="WordArt 6"/>
            <p:cNvSpPr/>
            <p:nvPr/>
          </p:nvSpPr>
          <p:spPr>
            <a:xfrm rot="639131">
              <a:off x="0" y="91"/>
              <a:ext cx="600" cy="648"/>
            </a:xfrm>
            <a:prstGeom prst="rect">
              <a:avLst/>
            </a:prstGeom>
          </p:spPr>
          <p:txBody>
            <a:bodyPr wrap="none" fromWordArt="1">
              <a:prstTxWarp prst="textSlantUp">
                <a:avLst>
                  <a:gd name="adj" fmla="val 30403"/>
                </a:avLst>
              </a:prstTxWarp>
              <a:normAutofit/>
            </a:bodyPr>
            <a:lstStyle/>
            <a:p>
              <a:pPr algn="ctr"/>
              <a:r>
                <a:rPr lang="zh-CN" altLang="en-US" sz="3600" b="1">
                  <a:ln w="9525" cap="flat" cmpd="sng">
                    <a:solidFill>
                      <a:srgbClr val="CC99FF"/>
                    </a:solidFill>
                    <a:prstDash val="solid"/>
                    <a:round/>
                    <a:headEnd type="none" w="med" len="med"/>
                    <a:tailEnd type="none" w="med" len="med"/>
                  </a:ln>
                  <a:gradFill rotWithShape="1">
                    <a:gsLst>
                      <a:gs pos="0">
                        <a:srgbClr val="6600CC"/>
                      </a:gs>
                      <a:gs pos="100000">
                        <a:srgbClr val="CC00CC"/>
                      </a:gs>
                    </a:gsLst>
                    <a:lin ang="18540000" scaled="1"/>
                    <a:tileRect/>
                  </a:gradFill>
                  <a:effectLst>
                    <a:outerShdw dist="53882" dir="2699999" algn="ctr" rotWithShape="0">
                      <a:srgbClr val="9999FF">
                        <a:alpha val="75000"/>
                      </a:srgbClr>
                    </a:outerShdw>
                  </a:effectLst>
                  <a:latin typeface="宋体" panose="02010600030101010101" pitchFamily="2" charset="-122"/>
                  <a:ea typeface="宋体" panose="02010600030101010101" pitchFamily="2" charset="-122"/>
                </a:rPr>
                <a:t>为什么</a:t>
              </a:r>
            </a:p>
          </p:txBody>
        </p:sp>
        <p:pic>
          <p:nvPicPr>
            <p:cNvPr id="17414" name="Picture 7" descr="icon1"/>
            <p:cNvPicPr>
              <a:picLocks noChangeAspect="1"/>
            </p:cNvPicPr>
            <p:nvPr/>
          </p:nvPicPr>
          <p:blipFill>
            <a:blip r:embed="rId3" cstate="print"/>
            <a:stretch>
              <a:fillRect/>
            </a:stretch>
          </p:blipFill>
          <p:spPr>
            <a:xfrm rot="466639">
              <a:off x="681" y="0"/>
              <a:ext cx="858" cy="826"/>
            </a:xfrm>
            <a:prstGeom prst="rect">
              <a:avLst/>
            </a:prstGeom>
            <a:noFill/>
            <a:ln w="9525">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7411"/>
                                        </p:tgtEl>
                                        <p:attrNameLst>
                                          <p:attrName>style.visibility</p:attrName>
                                        </p:attrNameLst>
                                      </p:cBhvr>
                                      <p:to>
                                        <p:strVal val="visible"/>
                                      </p:to>
                                    </p:set>
                                    <p:animEffect transition="in" filter="slide(fromBottom)">
                                      <p:cBhvr>
                                        <p:cTn id="7" dur="500"/>
                                        <p:tgtEl>
                                          <p:spTgt spid="17411"/>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17410"/>
                                        </p:tgtEl>
                                        <p:attrNameLst>
                                          <p:attrName>style.visibility</p:attrName>
                                        </p:attrNameLst>
                                      </p:cBhvr>
                                      <p:to>
                                        <p:strVal val="visible"/>
                                      </p:to>
                                    </p:set>
                                    <p:animEffect transition="in" filter="slide(fromBottom)">
                                      <p:cBhvr>
                                        <p:cTn id="11" dur="500"/>
                                        <p:tgtEl>
                                          <p:spTgt spid="17410"/>
                                        </p:tgtEl>
                                      </p:cBhvr>
                                    </p:animEffect>
                                  </p:childTnLst>
                                </p:cTn>
                              </p:par>
                            </p:childTnLst>
                          </p:cTn>
                        </p:par>
                      </p:childTnLst>
                    </p:cTn>
                  </p:par>
                  <p:par>
                    <p:cTn id="12" fill="hold">
                      <p:stCondLst>
                        <p:cond delay="indefinite"/>
                      </p:stCondLst>
                      <p:childTnLst>
                        <p:par>
                          <p:cTn id="13" fill="hold">
                            <p:stCondLst>
                              <p:cond delay="0"/>
                            </p:stCondLst>
                            <p:childTnLst>
                              <p:par>
                                <p:cTn id="14" presetID="23" presetClass="entr" presetSubtype="16" fill="hold" nodeType="clickEffect">
                                  <p:stCondLst>
                                    <p:cond delay="0"/>
                                  </p:stCondLst>
                                  <p:childTnLst>
                                    <p:set>
                                      <p:cBhvr>
                                        <p:cTn id="15" dur="1" fill="hold">
                                          <p:stCondLst>
                                            <p:cond delay="0"/>
                                          </p:stCondLst>
                                        </p:cTn>
                                        <p:tgtEl>
                                          <p:spTgt spid="17413"/>
                                        </p:tgtEl>
                                        <p:attrNameLst>
                                          <p:attrName>style.visibility</p:attrName>
                                        </p:attrNameLst>
                                      </p:cBhvr>
                                      <p:to>
                                        <p:strVal val="visible"/>
                                      </p:to>
                                    </p:set>
                                    <p:anim calcmode="lin" valueType="num">
                                      <p:cBhvr>
                                        <p:cTn id="16" dur="500" fill="hold"/>
                                        <p:tgtEl>
                                          <p:spTgt spid="17413"/>
                                        </p:tgtEl>
                                        <p:attrNameLst>
                                          <p:attrName>ppt_w</p:attrName>
                                        </p:attrNameLst>
                                      </p:cBhvr>
                                      <p:tavLst>
                                        <p:tav tm="0">
                                          <p:val>
                                            <p:fltVal val="0"/>
                                          </p:val>
                                        </p:tav>
                                        <p:tav tm="100000">
                                          <p:val>
                                            <p:strVal val="#ppt_w"/>
                                          </p:val>
                                        </p:tav>
                                      </p:tavLst>
                                    </p:anim>
                                    <p:anim calcmode="lin" valueType="num">
                                      <p:cBhvr>
                                        <p:cTn id="17" dur="500" fill="hold"/>
                                        <p:tgtEl>
                                          <p:spTgt spid="1741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9144000" cy="5191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 name="矩形 1"/>
          <p:cNvSpPr/>
          <p:nvPr/>
        </p:nvSpPr>
        <p:spPr>
          <a:xfrm>
            <a:off x="0" y="6321425"/>
            <a:ext cx="9144000" cy="5635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48" name="TextBox 27"/>
          <p:cNvSpPr txBox="1"/>
          <p:nvPr/>
        </p:nvSpPr>
        <p:spPr>
          <a:xfrm>
            <a:off x="96838" y="65088"/>
            <a:ext cx="4633912" cy="398780"/>
          </a:xfrm>
          <a:prstGeom prst="rect">
            <a:avLst/>
          </a:prstGeom>
          <a:noFill/>
          <a:ln w="9525">
            <a:noFill/>
          </a:ln>
        </p:spPr>
        <p:txBody>
          <a:bodyPr>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sym typeface="+mn-ea"/>
              </a:rPr>
              <a:t>流体压强与流速的关系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149" name="文本框 5"/>
          <p:cNvSpPr txBox="1"/>
          <p:nvPr/>
        </p:nvSpPr>
        <p:spPr>
          <a:xfrm>
            <a:off x="5586730" y="104775"/>
            <a:ext cx="3449320" cy="306705"/>
          </a:xfrm>
          <a:prstGeom prst="rect">
            <a:avLst/>
          </a:prstGeom>
          <a:noFill/>
          <a:ln w="9525">
            <a:noFill/>
          </a:ln>
        </p:spPr>
        <p:txBody>
          <a:bodyPr wrap="square">
            <a:spAutoFit/>
          </a:bodyPr>
          <a:lstStyle/>
          <a:p>
            <a:r>
              <a:rPr lang="zh-CN" altLang="en-US" sz="1400">
                <a:solidFill>
                  <a:schemeClr val="bg1"/>
                </a:solidFill>
                <a:latin typeface="微软雅黑" panose="020B0503020204020204" pitchFamily="34" charset="-122"/>
                <a:ea typeface="微软雅黑" panose="020B0503020204020204" pitchFamily="34" charset="-122"/>
              </a:rPr>
              <a:t>沪科版八年级全一册</a:t>
            </a:r>
            <a:r>
              <a:rPr lang="zh-CN" altLang="en-US" sz="1400" dirty="0">
                <a:solidFill>
                  <a:schemeClr val="bg1"/>
                </a:solidFill>
                <a:latin typeface="微软雅黑" panose="020B0503020204020204" pitchFamily="34" charset="-122"/>
                <a:ea typeface="微软雅黑" panose="020B0503020204020204" pitchFamily="34" charset="-122"/>
              </a:rPr>
              <a:t>第八章</a:t>
            </a:r>
            <a:r>
              <a:rPr lang="zh-CN" altLang="en-US" sz="1400">
                <a:solidFill>
                  <a:schemeClr val="bg1"/>
                </a:solidFill>
                <a:latin typeface="微软雅黑" panose="020B0503020204020204" pitchFamily="34" charset="-122"/>
                <a:ea typeface="微软雅黑" panose="020B0503020204020204" pitchFamily="34" charset="-122"/>
              </a:rPr>
              <a:t>第四课</a:t>
            </a:r>
            <a:r>
              <a:rPr lang="zh-CN" altLang="en-US" sz="1400" dirty="0">
                <a:solidFill>
                  <a:schemeClr val="bg1"/>
                </a:solidFill>
                <a:latin typeface="微软雅黑" panose="020B0503020204020204" pitchFamily="34" charset="-122"/>
                <a:ea typeface="微软雅黑" panose="020B0503020204020204" pitchFamily="34" charset="-122"/>
              </a:rPr>
              <a:t> </a:t>
            </a:r>
          </a:p>
        </p:txBody>
      </p:sp>
      <p:sp>
        <p:nvSpPr>
          <p:cNvPr id="8" name="矩形 7"/>
          <p:cNvSpPr/>
          <p:nvPr/>
        </p:nvSpPr>
        <p:spPr>
          <a:xfrm flipV="1">
            <a:off x="0" y="563563"/>
            <a:ext cx="9144000" cy="3651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23555" name="Group 3"/>
          <p:cNvGrpSpPr/>
          <p:nvPr/>
        </p:nvGrpSpPr>
        <p:grpSpPr>
          <a:xfrm>
            <a:off x="3816350" y="2958465"/>
            <a:ext cx="1524000" cy="2819400"/>
            <a:chOff x="0" y="0"/>
            <a:chExt cx="960" cy="1776"/>
          </a:xfrm>
        </p:grpSpPr>
        <p:sp>
          <p:nvSpPr>
            <p:cNvPr id="2" name="Line 4"/>
            <p:cNvSpPr/>
            <p:nvPr/>
          </p:nvSpPr>
          <p:spPr>
            <a:xfrm flipH="1">
              <a:off x="0" y="151"/>
              <a:ext cx="0" cy="1625"/>
            </a:xfrm>
            <a:prstGeom prst="line">
              <a:avLst/>
            </a:prstGeom>
            <a:ln w="63500" cap="flat" cmpd="sng">
              <a:solidFill>
                <a:schemeClr val="tx1"/>
              </a:solidFill>
              <a:prstDash val="solid"/>
              <a:round/>
              <a:headEnd type="none" w="med" len="med"/>
              <a:tailEnd type="none" w="med" len="med"/>
            </a:ln>
          </p:spPr>
        </p:sp>
        <p:sp>
          <p:nvSpPr>
            <p:cNvPr id="23556" name="Line 5"/>
            <p:cNvSpPr/>
            <p:nvPr/>
          </p:nvSpPr>
          <p:spPr>
            <a:xfrm>
              <a:off x="960" y="151"/>
              <a:ext cx="0" cy="1625"/>
            </a:xfrm>
            <a:prstGeom prst="line">
              <a:avLst/>
            </a:prstGeom>
            <a:ln w="63500" cap="flat" cmpd="sng">
              <a:solidFill>
                <a:schemeClr val="tx1"/>
              </a:solidFill>
              <a:prstDash val="solid"/>
              <a:round/>
              <a:headEnd type="none" w="med" len="med"/>
              <a:tailEnd type="none" w="med" len="med"/>
            </a:ln>
          </p:spPr>
        </p:sp>
        <p:sp>
          <p:nvSpPr>
            <p:cNvPr id="23557" name="AutoShape 16"/>
            <p:cNvSpPr/>
            <p:nvPr/>
          </p:nvSpPr>
          <p:spPr>
            <a:xfrm>
              <a:off x="432" y="0"/>
              <a:ext cx="144" cy="1285"/>
            </a:xfrm>
            <a:prstGeom prst="downArrow">
              <a:avLst>
                <a:gd name="adj1" fmla="val 50000"/>
                <a:gd name="adj2" fmla="val 223007"/>
              </a:avLst>
            </a:prstGeom>
            <a:solidFill>
              <a:srgbClr val="FF6600"/>
            </a:solidFill>
            <a:ln w="9525" cap="flat" cmpd="sng">
              <a:solidFill>
                <a:schemeClr val="tx1"/>
              </a:solidFill>
              <a:prstDash val="solid"/>
              <a:miter/>
              <a:headEnd type="none" w="med" len="med"/>
              <a:tailEnd type="none" w="med" len="med"/>
            </a:ln>
          </p:spPr>
          <p:txBody>
            <a:bodyPr wrap="none" anchor="ctr"/>
            <a:lstStyle/>
            <a:p>
              <a:pPr>
                <a:spcBef>
                  <a:spcPct val="50000"/>
                </a:spcBef>
              </a:pPr>
              <a:endParaRPr lang="zh-CN" altLang="en-US" sz="4400" b="0" dirty="0">
                <a:latin typeface="Times New Roman" panose="02020603050405020304" pitchFamily="18" charset="0"/>
                <a:ea typeface="隶书" panose="02010509060101010101" pitchFamily="49" charset="-122"/>
              </a:endParaRPr>
            </a:p>
          </p:txBody>
        </p:sp>
      </p:grpSp>
      <p:sp>
        <p:nvSpPr>
          <p:cNvPr id="23554" name="Text Box 15"/>
          <p:cNvSpPr txBox="1"/>
          <p:nvPr/>
        </p:nvSpPr>
        <p:spPr>
          <a:xfrm>
            <a:off x="965835" y="1148715"/>
            <a:ext cx="6892290" cy="1445260"/>
          </a:xfrm>
          <a:prstGeom prst="rect">
            <a:avLst/>
          </a:prstGeom>
          <a:noFill/>
          <a:ln w="9525">
            <a:noFill/>
          </a:ln>
        </p:spPr>
        <p:txBody>
          <a:bodyPr wrap="square" anchor="t">
            <a:spAutoFit/>
          </a:bodyPr>
          <a:lstStyle/>
          <a:p>
            <a:pPr algn="ctr">
              <a:spcBef>
                <a:spcPct val="50000"/>
              </a:spcBef>
            </a:pPr>
            <a:r>
              <a:rPr lang="en-US" altLang="zh-CN" sz="4400" b="0" dirty="0">
                <a:latin typeface="Times New Roman" panose="02020603050405020304" pitchFamily="18" charset="0"/>
                <a:ea typeface="隶书" panose="02010509060101010101" pitchFamily="49" charset="-122"/>
              </a:rPr>
              <a:t>2</a:t>
            </a:r>
            <a:r>
              <a:rPr lang="zh-CN" altLang="en-US" sz="4400" b="0" dirty="0">
                <a:latin typeface="Times New Roman" panose="02020603050405020304" pitchFamily="18" charset="0"/>
                <a:ea typeface="隶书" panose="02010509060101010101" pitchFamily="49" charset="-122"/>
              </a:rPr>
              <a:t>、向两张纸中间吹气，会怎么样？为什么？</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dissolve">
                                      <p:cBhvr>
                                        <p:cTn id="7" dur="500"/>
                                        <p:tgtEl>
                                          <p:spTgt spid="23554"/>
                                        </p:tgtEl>
                                      </p:cBhvr>
                                    </p:animEffect>
                                  </p:childTnLst>
                                </p:cTn>
                              </p:par>
                            </p:childTnLst>
                          </p:cTn>
                        </p:par>
                        <p:par>
                          <p:cTn id="8" fill="hold">
                            <p:stCondLst>
                              <p:cond delay="500"/>
                            </p:stCondLst>
                            <p:childTnLst>
                              <p:par>
                                <p:cTn id="9" presetID="4" presetClass="entr" presetSubtype="16" fill="hold" nodeType="afterEffect">
                                  <p:stCondLst>
                                    <p:cond delay="0"/>
                                  </p:stCondLst>
                                  <p:childTnLst>
                                    <p:set>
                                      <p:cBhvr>
                                        <p:cTn id="10" dur="1" fill="hold">
                                          <p:stCondLst>
                                            <p:cond delay="0"/>
                                          </p:stCondLst>
                                        </p:cTn>
                                        <p:tgtEl>
                                          <p:spTgt spid="23555"/>
                                        </p:tgtEl>
                                        <p:attrNameLst>
                                          <p:attrName>style.visibility</p:attrName>
                                        </p:attrNameLst>
                                      </p:cBhvr>
                                      <p:to>
                                        <p:strVal val="visible"/>
                                      </p:to>
                                    </p:set>
                                    <p:animEffect transition="in" filter="box(in)">
                                      <p:cBhvr>
                                        <p:cTn id="11" dur="500"/>
                                        <p:tgtEl>
                                          <p:spTgt spid="235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9144000" cy="5191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 name="矩形 1"/>
          <p:cNvSpPr/>
          <p:nvPr/>
        </p:nvSpPr>
        <p:spPr>
          <a:xfrm>
            <a:off x="0" y="6321425"/>
            <a:ext cx="9144000" cy="5635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48" name="TextBox 27"/>
          <p:cNvSpPr txBox="1"/>
          <p:nvPr/>
        </p:nvSpPr>
        <p:spPr>
          <a:xfrm>
            <a:off x="96838" y="65088"/>
            <a:ext cx="4633912" cy="398780"/>
          </a:xfrm>
          <a:prstGeom prst="rect">
            <a:avLst/>
          </a:prstGeom>
          <a:noFill/>
          <a:ln w="9525">
            <a:noFill/>
          </a:ln>
        </p:spPr>
        <p:txBody>
          <a:bodyPr>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sym typeface="+mn-ea"/>
              </a:rPr>
              <a:t>流体压强与流速的关系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149" name="文本框 5"/>
          <p:cNvSpPr txBox="1"/>
          <p:nvPr/>
        </p:nvSpPr>
        <p:spPr>
          <a:xfrm>
            <a:off x="5586730" y="104775"/>
            <a:ext cx="3449320" cy="306705"/>
          </a:xfrm>
          <a:prstGeom prst="rect">
            <a:avLst/>
          </a:prstGeom>
          <a:noFill/>
          <a:ln w="9525">
            <a:noFill/>
          </a:ln>
        </p:spPr>
        <p:txBody>
          <a:bodyPr wrap="square">
            <a:spAutoFit/>
          </a:bodyPr>
          <a:lstStyle/>
          <a:p>
            <a:r>
              <a:rPr lang="zh-CN" altLang="en-US" sz="1400">
                <a:solidFill>
                  <a:schemeClr val="bg1"/>
                </a:solidFill>
                <a:latin typeface="微软雅黑" panose="020B0503020204020204" pitchFamily="34" charset="-122"/>
                <a:ea typeface="微软雅黑" panose="020B0503020204020204" pitchFamily="34" charset="-122"/>
              </a:rPr>
              <a:t>沪科版八年级全一册</a:t>
            </a:r>
            <a:r>
              <a:rPr lang="zh-CN" altLang="en-US" sz="1400" dirty="0">
                <a:solidFill>
                  <a:schemeClr val="bg1"/>
                </a:solidFill>
                <a:latin typeface="微软雅黑" panose="020B0503020204020204" pitchFamily="34" charset="-122"/>
                <a:ea typeface="微软雅黑" panose="020B0503020204020204" pitchFamily="34" charset="-122"/>
              </a:rPr>
              <a:t>第八章</a:t>
            </a:r>
            <a:r>
              <a:rPr lang="zh-CN" altLang="en-US" sz="1400">
                <a:solidFill>
                  <a:schemeClr val="bg1"/>
                </a:solidFill>
                <a:latin typeface="微软雅黑" panose="020B0503020204020204" pitchFamily="34" charset="-122"/>
                <a:ea typeface="微软雅黑" panose="020B0503020204020204" pitchFamily="34" charset="-122"/>
              </a:rPr>
              <a:t>第四课</a:t>
            </a:r>
            <a:r>
              <a:rPr lang="zh-CN" altLang="en-US" sz="1400" dirty="0">
                <a:solidFill>
                  <a:schemeClr val="bg1"/>
                </a:solidFill>
                <a:latin typeface="微软雅黑" panose="020B0503020204020204" pitchFamily="34" charset="-122"/>
                <a:ea typeface="微软雅黑" panose="020B0503020204020204" pitchFamily="34" charset="-122"/>
              </a:rPr>
              <a:t> </a:t>
            </a:r>
          </a:p>
        </p:txBody>
      </p:sp>
      <p:sp>
        <p:nvSpPr>
          <p:cNvPr id="8" name="矩形 7"/>
          <p:cNvSpPr/>
          <p:nvPr/>
        </p:nvSpPr>
        <p:spPr>
          <a:xfrm flipV="1">
            <a:off x="0" y="519113"/>
            <a:ext cx="9144000" cy="3651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文本框 1"/>
          <p:cNvSpPr txBox="1"/>
          <p:nvPr/>
        </p:nvSpPr>
        <p:spPr>
          <a:xfrm>
            <a:off x="747395" y="942975"/>
            <a:ext cx="2428240" cy="768350"/>
          </a:xfrm>
          <a:prstGeom prst="rect">
            <a:avLst/>
          </a:prstGeom>
          <a:noFill/>
        </p:spPr>
        <p:txBody>
          <a:bodyPr wrap="none" rtlCol="0">
            <a:spAutoFit/>
          </a:bodyPr>
          <a:lstStyle/>
          <a:p>
            <a:r>
              <a:rPr lang="zh-CN" altLang="en-US" sz="4400" b="1">
                <a:solidFill>
                  <a:srgbClr val="00FF00"/>
                </a:solidFill>
              </a:rPr>
              <a:t>演示实验</a:t>
            </a:r>
          </a:p>
        </p:txBody>
      </p:sp>
      <p:sp>
        <p:nvSpPr>
          <p:cNvPr id="3" name="文本框 2"/>
          <p:cNvSpPr txBox="1"/>
          <p:nvPr/>
        </p:nvSpPr>
        <p:spPr>
          <a:xfrm>
            <a:off x="97155" y="1905635"/>
            <a:ext cx="3253740" cy="3046095"/>
          </a:xfrm>
          <a:prstGeom prst="rect">
            <a:avLst/>
          </a:prstGeom>
          <a:noFill/>
        </p:spPr>
        <p:txBody>
          <a:bodyPr wrap="square" rtlCol="0">
            <a:spAutoFit/>
          </a:bodyPr>
          <a:lstStyle/>
          <a:p>
            <a:pPr algn="l"/>
            <a:r>
              <a:rPr lang="zh-CN" altLang="en-US" sz="3200"/>
              <a:t>用洗衣机（</a:t>
            </a:r>
            <a:r>
              <a:rPr lang="zh-CN" altLang="en-US" sz="3200">
                <a:sym typeface="+mn-ea"/>
              </a:rPr>
              <a:t>菜盆下排水软管</a:t>
            </a:r>
            <a:r>
              <a:rPr lang="zh-CN" altLang="en-US" sz="3200"/>
              <a:t>）软管一端放在纸屑上，让另一端快速旋转观察到什么现象？为什么？</a:t>
            </a:r>
          </a:p>
        </p:txBody>
      </p:sp>
      <p:pic>
        <p:nvPicPr>
          <p:cNvPr id="7" name="图片 6" descr="DSC01496"/>
          <p:cNvPicPr>
            <a:picLocks noChangeAspect="1"/>
          </p:cNvPicPr>
          <p:nvPr/>
        </p:nvPicPr>
        <p:blipFill>
          <a:blip r:embed="rId2" cstate="print"/>
          <a:stretch>
            <a:fillRect/>
          </a:stretch>
        </p:blipFill>
        <p:spPr>
          <a:xfrm>
            <a:off x="3470275" y="1101725"/>
            <a:ext cx="5565775" cy="5065395"/>
          </a:xfrm>
          <a:prstGeom prst="rect">
            <a:avLst/>
          </a:prstGeo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1"/>
          <p:cNvPicPr>
            <a:picLocks noChangeAspect="1"/>
          </p:cNvPicPr>
          <p:nvPr/>
        </p:nvPicPr>
        <p:blipFill>
          <a:blip r:embed="rId3" cstate="print"/>
          <a:stretch>
            <a:fillRect/>
          </a:stretch>
        </p:blipFill>
        <p:spPr>
          <a:xfrm>
            <a:off x="527050" y="756285"/>
            <a:ext cx="8408035" cy="5344795"/>
          </a:xfrm>
          <a:prstGeom prst="rect">
            <a:avLst/>
          </a:prstGeom>
        </p:spPr>
      </p:pic>
      <p:sp>
        <p:nvSpPr>
          <p:cNvPr id="4099" name="WordArt 3"/>
          <p:cNvSpPr/>
          <p:nvPr/>
        </p:nvSpPr>
        <p:spPr>
          <a:xfrm>
            <a:off x="1187450" y="1698625"/>
            <a:ext cx="7086600" cy="3110865"/>
          </a:xfrm>
          <a:prstGeom prst="rect">
            <a:avLst/>
          </a:prstGeom>
        </p:spPr>
        <p:txBody>
          <a:bodyPr wrap="none" fromWordArt="1">
            <a:prstTxWarp prst="textArchUp">
              <a:avLst>
                <a:gd name="adj" fmla="val 10605568"/>
              </a:avLst>
            </a:prstTxWarp>
            <a:normAutofit/>
          </a:bodyPr>
          <a:lstStyle/>
          <a:p>
            <a:pPr algn="ctr"/>
            <a:r>
              <a:rPr lang="zh-CN" altLang="en-US" sz="3600" b="1">
                <a:ln w="9525" cap="flat" cmpd="sng">
                  <a:solidFill>
                    <a:srgbClr val="FF00FF"/>
                  </a:solidFill>
                  <a:prstDash val="solid"/>
                  <a:round/>
                  <a:headEnd type="none" w="med" len="med"/>
                  <a:tailEnd type="none" w="med" len="med"/>
                </a:ln>
                <a:solidFill>
                  <a:srgbClr val="000000"/>
                </a:solidFill>
                <a:latin typeface="华文行楷" panose="02010800040101010101" pitchFamily="2" charset="-122"/>
                <a:ea typeface="华文行楷" panose="02010800040101010101" pitchFamily="2" charset="-122"/>
              </a:rPr>
              <a:t>祝大家学习愉快</a:t>
            </a:r>
          </a:p>
        </p:txBody>
      </p:sp>
      <p:sp>
        <p:nvSpPr>
          <p:cNvPr id="4" name="矩形 3"/>
          <p:cNvSpPr/>
          <p:nvPr/>
        </p:nvSpPr>
        <p:spPr>
          <a:xfrm>
            <a:off x="0" y="0"/>
            <a:ext cx="9144000" cy="5191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 name="矩形 4"/>
          <p:cNvSpPr/>
          <p:nvPr/>
        </p:nvSpPr>
        <p:spPr>
          <a:xfrm flipV="1">
            <a:off x="0" y="563563"/>
            <a:ext cx="9144000" cy="3651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48" name="TextBox 27"/>
          <p:cNvSpPr txBox="1"/>
          <p:nvPr/>
        </p:nvSpPr>
        <p:spPr>
          <a:xfrm>
            <a:off x="96838" y="65088"/>
            <a:ext cx="4633912" cy="398780"/>
          </a:xfrm>
          <a:prstGeom prst="rect">
            <a:avLst/>
          </a:prstGeom>
          <a:noFill/>
          <a:ln w="9525">
            <a:noFill/>
          </a:ln>
        </p:spPr>
        <p:txBody>
          <a:bodyPr>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sym typeface="+mn-ea"/>
              </a:rPr>
              <a:t>流体压强与流速的关系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149" name="文本框 5"/>
          <p:cNvSpPr txBox="1"/>
          <p:nvPr/>
        </p:nvSpPr>
        <p:spPr>
          <a:xfrm>
            <a:off x="5586730" y="104775"/>
            <a:ext cx="3449320" cy="306705"/>
          </a:xfrm>
          <a:prstGeom prst="rect">
            <a:avLst/>
          </a:prstGeom>
          <a:noFill/>
          <a:ln w="9525">
            <a:noFill/>
          </a:ln>
        </p:spPr>
        <p:txBody>
          <a:bodyPr wrap="square">
            <a:spAutoFit/>
          </a:bodyPr>
          <a:lstStyle/>
          <a:p>
            <a:r>
              <a:rPr lang="zh-CN" altLang="en-US" sz="1400">
                <a:solidFill>
                  <a:schemeClr val="bg1"/>
                </a:solidFill>
                <a:latin typeface="微软雅黑" panose="020B0503020204020204" pitchFamily="34" charset="-122"/>
                <a:ea typeface="微软雅黑" panose="020B0503020204020204" pitchFamily="34" charset="-122"/>
              </a:rPr>
              <a:t>沪科版八年级全一册</a:t>
            </a:r>
            <a:r>
              <a:rPr lang="zh-CN" altLang="en-US" sz="1400" dirty="0">
                <a:solidFill>
                  <a:schemeClr val="bg1"/>
                </a:solidFill>
                <a:latin typeface="微软雅黑" panose="020B0503020204020204" pitchFamily="34" charset="-122"/>
                <a:ea typeface="微软雅黑" panose="020B0503020204020204" pitchFamily="34" charset="-122"/>
              </a:rPr>
              <a:t>第八章</a:t>
            </a:r>
            <a:r>
              <a:rPr lang="zh-CN" altLang="en-US" sz="1400">
                <a:solidFill>
                  <a:schemeClr val="bg1"/>
                </a:solidFill>
                <a:latin typeface="微软雅黑" panose="020B0503020204020204" pitchFamily="34" charset="-122"/>
                <a:ea typeface="微软雅黑" panose="020B0503020204020204" pitchFamily="34" charset="-122"/>
              </a:rPr>
              <a:t>第四课</a:t>
            </a:r>
            <a:r>
              <a:rPr lang="zh-CN" altLang="en-US" sz="1400" dirty="0">
                <a:solidFill>
                  <a:schemeClr val="bg1"/>
                </a:solidFill>
                <a:latin typeface="微软雅黑" panose="020B0503020204020204" pitchFamily="34" charset="-122"/>
                <a:ea typeface="微软雅黑" panose="020B0503020204020204" pitchFamily="34" charset="-122"/>
              </a:rPr>
              <a:t> </a:t>
            </a:r>
          </a:p>
        </p:txBody>
      </p:sp>
      <p:sp>
        <p:nvSpPr>
          <p:cNvPr id="6" name="矩形 1"/>
          <p:cNvSpPr/>
          <p:nvPr/>
        </p:nvSpPr>
        <p:spPr>
          <a:xfrm>
            <a:off x="0" y="6321425"/>
            <a:ext cx="9144000" cy="5635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9144000" cy="5191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 name="矩形 1"/>
          <p:cNvSpPr/>
          <p:nvPr/>
        </p:nvSpPr>
        <p:spPr>
          <a:xfrm>
            <a:off x="0" y="6321425"/>
            <a:ext cx="9144000" cy="5635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48" name="TextBox 27"/>
          <p:cNvSpPr txBox="1"/>
          <p:nvPr/>
        </p:nvSpPr>
        <p:spPr>
          <a:xfrm>
            <a:off x="96838" y="65088"/>
            <a:ext cx="4633912" cy="398780"/>
          </a:xfrm>
          <a:prstGeom prst="rect">
            <a:avLst/>
          </a:prstGeom>
          <a:noFill/>
          <a:ln w="9525">
            <a:noFill/>
          </a:ln>
        </p:spPr>
        <p:txBody>
          <a:bodyPr>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sym typeface="+mn-ea"/>
              </a:rPr>
              <a:t>流体压强与流速的关系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149" name="文本框 5"/>
          <p:cNvSpPr txBox="1"/>
          <p:nvPr/>
        </p:nvSpPr>
        <p:spPr>
          <a:xfrm>
            <a:off x="5586730" y="104775"/>
            <a:ext cx="3449320" cy="306705"/>
          </a:xfrm>
          <a:prstGeom prst="rect">
            <a:avLst/>
          </a:prstGeom>
          <a:noFill/>
          <a:ln w="9525">
            <a:noFill/>
          </a:ln>
        </p:spPr>
        <p:txBody>
          <a:bodyPr wrap="square">
            <a:spAutoFit/>
          </a:bodyPr>
          <a:lstStyle/>
          <a:p>
            <a:r>
              <a:rPr lang="zh-CN" altLang="en-US" sz="1400">
                <a:solidFill>
                  <a:schemeClr val="bg1"/>
                </a:solidFill>
                <a:latin typeface="微软雅黑" panose="020B0503020204020204" pitchFamily="34" charset="-122"/>
                <a:ea typeface="微软雅黑" panose="020B0503020204020204" pitchFamily="34" charset="-122"/>
              </a:rPr>
              <a:t>沪科版八年级全一册</a:t>
            </a:r>
            <a:r>
              <a:rPr lang="zh-CN" altLang="en-US" sz="1400" dirty="0">
                <a:solidFill>
                  <a:schemeClr val="bg1"/>
                </a:solidFill>
                <a:latin typeface="微软雅黑" panose="020B0503020204020204" pitchFamily="34" charset="-122"/>
                <a:ea typeface="微软雅黑" panose="020B0503020204020204" pitchFamily="34" charset="-122"/>
              </a:rPr>
              <a:t>第八章</a:t>
            </a:r>
            <a:r>
              <a:rPr lang="zh-CN" altLang="en-US" sz="1400">
                <a:solidFill>
                  <a:schemeClr val="bg1"/>
                </a:solidFill>
                <a:latin typeface="微软雅黑" panose="020B0503020204020204" pitchFamily="34" charset="-122"/>
                <a:ea typeface="微软雅黑" panose="020B0503020204020204" pitchFamily="34" charset="-122"/>
              </a:rPr>
              <a:t>第四课</a:t>
            </a:r>
            <a:r>
              <a:rPr lang="zh-CN" altLang="en-US" sz="1400" dirty="0">
                <a:solidFill>
                  <a:schemeClr val="bg1"/>
                </a:solidFill>
                <a:latin typeface="微软雅黑" panose="020B0503020204020204" pitchFamily="34" charset="-122"/>
                <a:ea typeface="微软雅黑" panose="020B0503020204020204" pitchFamily="34" charset="-122"/>
              </a:rPr>
              <a:t> </a:t>
            </a:r>
          </a:p>
        </p:txBody>
      </p:sp>
      <p:sp>
        <p:nvSpPr>
          <p:cNvPr id="8" name="矩形 7"/>
          <p:cNvSpPr/>
          <p:nvPr/>
        </p:nvSpPr>
        <p:spPr>
          <a:xfrm flipV="1">
            <a:off x="0" y="563563"/>
            <a:ext cx="9144000" cy="3651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文本框 1"/>
          <p:cNvSpPr txBox="1"/>
          <p:nvPr/>
        </p:nvSpPr>
        <p:spPr>
          <a:xfrm>
            <a:off x="526415" y="890270"/>
            <a:ext cx="7784465" cy="5015865"/>
          </a:xfrm>
          <a:prstGeom prst="rect">
            <a:avLst/>
          </a:prstGeom>
          <a:noFill/>
        </p:spPr>
        <p:txBody>
          <a:bodyPr wrap="square" rtlCol="0" anchor="t">
            <a:spAutoFit/>
          </a:bodyPr>
          <a:lstStyle/>
          <a:p>
            <a:pPr>
              <a:lnSpc>
                <a:spcPct val="100000"/>
              </a:lnSpc>
              <a:buNone/>
            </a:pPr>
            <a:r>
              <a:rPr lang="zh-CN" altLang="en-US" dirty="0">
                <a:sym typeface="+mn-ea"/>
              </a:rPr>
              <a:t>           </a:t>
            </a:r>
            <a:r>
              <a:rPr lang="zh-CN" altLang="en-US" sz="2800" dirty="0">
                <a:sym typeface="+mn-ea"/>
              </a:rPr>
              <a:t>前苏联发生过一起奇怪的车难。当时前苏联有一个访问团从欧洲回来，有关部门组织了人员到火车站欢迎。火车进站后仍以极大的速度前进，没有减速，结果40多人“扑”上火车，当场死亡。事后有关人员经过严密调查，没有发现任何线索。这件案子成了一件悬案。大约过了一年零九个月之后，科学家在一次实验中找到杀人凶手，案情真相大白。</a:t>
            </a:r>
          </a:p>
          <a:p>
            <a:pPr>
              <a:lnSpc>
                <a:spcPct val="100000"/>
              </a:lnSpc>
              <a:buNone/>
            </a:pPr>
            <a:r>
              <a:rPr lang="zh-CN" altLang="en-US" sz="2400" dirty="0">
                <a:sym typeface="+mn-ea"/>
              </a:rPr>
              <a:t>    让我们来做一次科学家，判断一下凶手是谁</a:t>
            </a:r>
            <a:r>
              <a:rPr lang="zh-CN" altLang="en-US" sz="9600" dirty="0">
                <a:solidFill>
                  <a:srgbClr val="FF0000"/>
                </a:solidFill>
                <a:sym typeface="+mn-ea"/>
              </a:rPr>
              <a:t>？</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9144000" cy="5191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 name="矩形 1"/>
          <p:cNvSpPr/>
          <p:nvPr/>
        </p:nvSpPr>
        <p:spPr>
          <a:xfrm>
            <a:off x="0" y="6321425"/>
            <a:ext cx="9144000" cy="5635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48" name="TextBox 27"/>
          <p:cNvSpPr txBox="1"/>
          <p:nvPr/>
        </p:nvSpPr>
        <p:spPr>
          <a:xfrm>
            <a:off x="96838" y="65088"/>
            <a:ext cx="4633912" cy="398780"/>
          </a:xfrm>
          <a:prstGeom prst="rect">
            <a:avLst/>
          </a:prstGeom>
          <a:noFill/>
          <a:ln w="9525">
            <a:noFill/>
          </a:ln>
        </p:spPr>
        <p:txBody>
          <a:bodyPr>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sym typeface="+mn-ea"/>
              </a:rPr>
              <a:t>流体压强与流速的关系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149" name="文本框 5"/>
          <p:cNvSpPr txBox="1"/>
          <p:nvPr/>
        </p:nvSpPr>
        <p:spPr>
          <a:xfrm>
            <a:off x="5586730" y="104775"/>
            <a:ext cx="3449320" cy="306705"/>
          </a:xfrm>
          <a:prstGeom prst="rect">
            <a:avLst/>
          </a:prstGeom>
          <a:noFill/>
          <a:ln w="9525">
            <a:noFill/>
          </a:ln>
        </p:spPr>
        <p:txBody>
          <a:bodyPr wrap="square">
            <a:spAutoFit/>
          </a:bodyPr>
          <a:lstStyle/>
          <a:p>
            <a:r>
              <a:rPr lang="zh-CN" altLang="en-US" sz="1400">
                <a:solidFill>
                  <a:schemeClr val="bg1"/>
                </a:solidFill>
                <a:latin typeface="微软雅黑" panose="020B0503020204020204" pitchFamily="34" charset="-122"/>
                <a:ea typeface="微软雅黑" panose="020B0503020204020204" pitchFamily="34" charset="-122"/>
              </a:rPr>
              <a:t>沪科版八年级全一册</a:t>
            </a:r>
            <a:r>
              <a:rPr lang="zh-CN" altLang="en-US" sz="1400" dirty="0">
                <a:solidFill>
                  <a:schemeClr val="bg1"/>
                </a:solidFill>
                <a:latin typeface="微软雅黑" panose="020B0503020204020204" pitchFamily="34" charset="-122"/>
                <a:ea typeface="微软雅黑" panose="020B0503020204020204" pitchFamily="34" charset="-122"/>
              </a:rPr>
              <a:t>第八章</a:t>
            </a:r>
            <a:r>
              <a:rPr lang="zh-CN" altLang="en-US" sz="1400">
                <a:solidFill>
                  <a:schemeClr val="bg1"/>
                </a:solidFill>
                <a:latin typeface="微软雅黑" panose="020B0503020204020204" pitchFamily="34" charset="-122"/>
                <a:ea typeface="微软雅黑" panose="020B0503020204020204" pitchFamily="34" charset="-122"/>
              </a:rPr>
              <a:t>第四课</a:t>
            </a:r>
            <a:r>
              <a:rPr lang="zh-CN" altLang="en-US" sz="1400" dirty="0">
                <a:solidFill>
                  <a:schemeClr val="bg1"/>
                </a:solidFill>
                <a:latin typeface="微软雅黑" panose="020B0503020204020204" pitchFamily="34" charset="-122"/>
                <a:ea typeface="微软雅黑" panose="020B0503020204020204" pitchFamily="34" charset="-122"/>
              </a:rPr>
              <a:t> </a:t>
            </a:r>
          </a:p>
        </p:txBody>
      </p:sp>
      <p:sp>
        <p:nvSpPr>
          <p:cNvPr id="8" name="矩形 7"/>
          <p:cNvSpPr/>
          <p:nvPr/>
        </p:nvSpPr>
        <p:spPr>
          <a:xfrm flipV="1">
            <a:off x="0" y="563563"/>
            <a:ext cx="9144000" cy="3651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7172" name="Picture 5"/>
          <p:cNvPicPr>
            <a:picLocks noGrp="1" noChangeAspect="1"/>
          </p:cNvPicPr>
          <p:nvPr>
            <p:ph idx="4294967295"/>
          </p:nvPr>
        </p:nvPicPr>
        <p:blipFill>
          <a:blip r:embed="rId2" cstate="print"/>
          <a:stretch>
            <a:fillRect/>
          </a:stretch>
        </p:blipFill>
        <p:spPr>
          <a:xfrm>
            <a:off x="0" y="1311275"/>
            <a:ext cx="3897313" cy="4425950"/>
          </a:xfrm>
        </p:spPr>
      </p:pic>
      <p:sp>
        <p:nvSpPr>
          <p:cNvPr id="2" name="文本框 1"/>
          <p:cNvSpPr txBox="1"/>
          <p:nvPr/>
        </p:nvSpPr>
        <p:spPr>
          <a:xfrm>
            <a:off x="4490085" y="883285"/>
            <a:ext cx="4545330" cy="4892675"/>
          </a:xfrm>
          <a:prstGeom prst="rect">
            <a:avLst/>
          </a:prstGeom>
          <a:noFill/>
        </p:spPr>
        <p:txBody>
          <a:bodyPr wrap="square" rtlCol="0" anchor="t">
            <a:spAutoFit/>
          </a:bodyPr>
          <a:lstStyle/>
          <a:p>
            <a:pPr>
              <a:spcBef>
                <a:spcPct val="50000"/>
              </a:spcBef>
              <a:buFont typeface="Arial" panose="020B0604020202020204" pitchFamily="34" charset="0"/>
              <a:buNone/>
            </a:pPr>
            <a:r>
              <a:rPr lang="en-US" altLang="zh-CN" sz="2400">
                <a:solidFill>
                  <a:schemeClr val="tx1"/>
                </a:solidFill>
                <a:latin typeface="楷体_GB2312" pitchFamily="49" charset="-122"/>
                <a:ea typeface="楷体_GB2312" pitchFamily="49" charset="-122"/>
                <a:sym typeface="+mn-ea"/>
              </a:rPr>
              <a:t>1912</a:t>
            </a:r>
            <a:r>
              <a:rPr lang="zh-CN" altLang="en-US" sz="2400" dirty="0">
                <a:solidFill>
                  <a:schemeClr val="tx1"/>
                </a:solidFill>
                <a:latin typeface="楷体_GB2312" pitchFamily="49" charset="-122"/>
                <a:ea typeface="楷体_GB2312" pitchFamily="49" charset="-122"/>
                <a:sym typeface="+mn-ea"/>
              </a:rPr>
              <a:t>年秋天，</a:t>
            </a:r>
            <a:r>
              <a:rPr lang="zh-CN" altLang="en-US" sz="2400" dirty="0">
                <a:solidFill>
                  <a:schemeClr val="tx1"/>
                </a:solidFill>
                <a:ea typeface="楷体_GB2312" pitchFamily="49" charset="-122"/>
                <a:sym typeface="+mn-ea"/>
              </a:rPr>
              <a:t>“</a:t>
            </a:r>
            <a:r>
              <a:rPr lang="zh-CN" altLang="en-US" sz="2400" dirty="0">
                <a:solidFill>
                  <a:schemeClr val="tx1"/>
                </a:solidFill>
                <a:latin typeface="楷体_GB2312" pitchFamily="49" charset="-122"/>
                <a:ea typeface="楷体_GB2312" pitchFamily="49" charset="-122"/>
                <a:sym typeface="+mn-ea"/>
              </a:rPr>
              <a:t>奥林匹克</a:t>
            </a:r>
            <a:r>
              <a:rPr lang="zh-CN" altLang="en-US" sz="2400" dirty="0">
                <a:solidFill>
                  <a:schemeClr val="tx1"/>
                </a:solidFill>
                <a:ea typeface="楷体_GB2312" pitchFamily="49" charset="-122"/>
                <a:sym typeface="+mn-ea"/>
              </a:rPr>
              <a:t>”</a:t>
            </a:r>
            <a:r>
              <a:rPr lang="zh-CN" altLang="en-US" sz="2400" dirty="0">
                <a:solidFill>
                  <a:schemeClr val="tx1"/>
                </a:solidFill>
                <a:latin typeface="楷体_GB2312" pitchFamily="49" charset="-122"/>
                <a:ea typeface="楷体_GB2312" pitchFamily="49" charset="-122"/>
                <a:sym typeface="+mn-ea"/>
              </a:rPr>
              <a:t>号正在大海上航行，在距离这艘当时世界上最大远洋轮 的</a:t>
            </a:r>
            <a:r>
              <a:rPr lang="en-US" altLang="zh-CN" sz="2400">
                <a:solidFill>
                  <a:schemeClr val="tx1"/>
                </a:solidFill>
                <a:latin typeface="楷体_GB2312" pitchFamily="49" charset="-122"/>
                <a:ea typeface="楷体_GB2312" pitchFamily="49" charset="-122"/>
                <a:sym typeface="+mn-ea"/>
              </a:rPr>
              <a:t>100</a:t>
            </a:r>
            <a:r>
              <a:rPr lang="zh-CN" altLang="en-US" sz="2400" dirty="0">
                <a:solidFill>
                  <a:schemeClr val="tx1"/>
                </a:solidFill>
                <a:latin typeface="楷体_GB2312" pitchFamily="49" charset="-122"/>
                <a:ea typeface="楷体_GB2312" pitchFamily="49" charset="-122"/>
                <a:sym typeface="+mn-ea"/>
              </a:rPr>
              <a:t>米处，有一艘比它小得多的铁甲巡洋舰</a:t>
            </a:r>
            <a:r>
              <a:rPr lang="zh-CN" altLang="en-US" sz="2400" dirty="0">
                <a:solidFill>
                  <a:schemeClr val="tx1"/>
                </a:solidFill>
                <a:ea typeface="楷体_GB2312" pitchFamily="49" charset="-122"/>
                <a:sym typeface="+mn-ea"/>
              </a:rPr>
              <a:t>“</a:t>
            </a:r>
            <a:r>
              <a:rPr lang="zh-CN" altLang="en-US" sz="2400" dirty="0">
                <a:solidFill>
                  <a:schemeClr val="tx1"/>
                </a:solidFill>
                <a:latin typeface="楷体_GB2312" pitchFamily="49" charset="-122"/>
                <a:ea typeface="楷体_GB2312" pitchFamily="49" charset="-122"/>
                <a:sym typeface="+mn-ea"/>
              </a:rPr>
              <a:t>豪克</a:t>
            </a:r>
            <a:r>
              <a:rPr lang="zh-CN" altLang="en-US" sz="2400" dirty="0">
                <a:solidFill>
                  <a:schemeClr val="tx1"/>
                </a:solidFill>
                <a:ea typeface="楷体_GB2312" pitchFamily="49" charset="-122"/>
                <a:sym typeface="+mn-ea"/>
              </a:rPr>
              <a:t>”</a:t>
            </a:r>
            <a:r>
              <a:rPr lang="zh-CN" altLang="en-US" sz="2400" dirty="0">
                <a:solidFill>
                  <a:schemeClr val="tx1"/>
                </a:solidFill>
                <a:latin typeface="楷体_GB2312" pitchFamily="49" charset="-122"/>
                <a:ea typeface="楷体_GB2312" pitchFamily="49" charset="-122"/>
                <a:sym typeface="+mn-ea"/>
              </a:rPr>
              <a:t>号正在向前疾驶，两艘船似乎在比 赛，彼此靠得较拢，平行着驶向前方．忽然，正在疾驶中的</a:t>
            </a:r>
            <a:r>
              <a:rPr lang="zh-CN" altLang="en-US" sz="2400" dirty="0">
                <a:solidFill>
                  <a:schemeClr val="tx1"/>
                </a:solidFill>
                <a:ea typeface="楷体_GB2312" pitchFamily="49" charset="-122"/>
                <a:sym typeface="+mn-ea"/>
              </a:rPr>
              <a:t>“</a:t>
            </a:r>
            <a:r>
              <a:rPr lang="zh-CN" altLang="en-US" sz="2400" dirty="0">
                <a:solidFill>
                  <a:schemeClr val="tx1"/>
                </a:solidFill>
                <a:latin typeface="楷体_GB2312" pitchFamily="49" charset="-122"/>
                <a:ea typeface="楷体_GB2312" pitchFamily="49" charset="-122"/>
                <a:sym typeface="+mn-ea"/>
              </a:rPr>
              <a:t>豪克</a:t>
            </a:r>
            <a:r>
              <a:rPr lang="zh-CN" altLang="en-US" sz="2400" dirty="0">
                <a:solidFill>
                  <a:schemeClr val="tx1"/>
                </a:solidFill>
                <a:ea typeface="楷体_GB2312" pitchFamily="49" charset="-122"/>
                <a:sym typeface="+mn-ea"/>
              </a:rPr>
              <a:t>”</a:t>
            </a:r>
            <a:r>
              <a:rPr lang="zh-CN" altLang="en-US" sz="2400" dirty="0">
                <a:solidFill>
                  <a:schemeClr val="tx1"/>
                </a:solidFill>
                <a:latin typeface="楷体_GB2312" pitchFamily="49" charset="-122"/>
                <a:ea typeface="楷体_GB2312" pitchFamily="49" charset="-122"/>
                <a:sym typeface="+mn-ea"/>
              </a:rPr>
              <a:t>号好像被大船吸引似的，一点也不服从舵手的操纵，竟一头向</a:t>
            </a:r>
            <a:r>
              <a:rPr lang="en-US" altLang="zh-CN" sz="2400">
                <a:solidFill>
                  <a:schemeClr val="tx1"/>
                </a:solidFill>
                <a:latin typeface="楷体_GB2312" pitchFamily="49" charset="-122"/>
                <a:ea typeface="楷体_GB2312" pitchFamily="49" charset="-122"/>
                <a:sym typeface="+mn-ea"/>
              </a:rPr>
              <a:t>"</a:t>
            </a:r>
            <a:r>
              <a:rPr lang="zh-CN" altLang="en-US" sz="2400" dirty="0">
                <a:solidFill>
                  <a:schemeClr val="tx1"/>
                </a:solidFill>
                <a:latin typeface="楷体_GB2312" pitchFamily="49" charset="-122"/>
                <a:ea typeface="楷体_GB2312" pitchFamily="49" charset="-122"/>
                <a:sym typeface="+mn-ea"/>
              </a:rPr>
              <a:t>奥林匹克</a:t>
            </a:r>
            <a:r>
              <a:rPr lang="en-US" altLang="zh-CN" sz="2400">
                <a:solidFill>
                  <a:schemeClr val="tx1"/>
                </a:solidFill>
                <a:latin typeface="楷体_GB2312" pitchFamily="49" charset="-122"/>
                <a:ea typeface="楷体_GB2312" pitchFamily="49" charset="-122"/>
                <a:sym typeface="+mn-ea"/>
              </a:rPr>
              <a:t>"</a:t>
            </a:r>
            <a:r>
              <a:rPr lang="zh-CN" altLang="en-US" sz="2400" dirty="0">
                <a:solidFill>
                  <a:schemeClr val="tx1"/>
                </a:solidFill>
                <a:latin typeface="楷体_GB2312" pitchFamily="49" charset="-122"/>
                <a:ea typeface="楷体_GB2312" pitchFamily="49" charset="-122"/>
                <a:sym typeface="+mn-ea"/>
              </a:rPr>
              <a:t>号闯去．最后，</a:t>
            </a:r>
            <a:r>
              <a:rPr lang="en-US" altLang="zh-CN" sz="2400">
                <a:solidFill>
                  <a:schemeClr val="tx1"/>
                </a:solidFill>
                <a:latin typeface="楷体_GB2312" pitchFamily="49" charset="-122"/>
                <a:ea typeface="楷体_GB2312" pitchFamily="49" charset="-122"/>
                <a:sym typeface="+mn-ea"/>
              </a:rPr>
              <a:t>"</a:t>
            </a:r>
            <a:r>
              <a:rPr lang="zh-CN" altLang="en-US" sz="2400" dirty="0">
                <a:solidFill>
                  <a:schemeClr val="tx1"/>
                </a:solidFill>
                <a:latin typeface="楷体_GB2312" pitchFamily="49" charset="-122"/>
                <a:ea typeface="楷体_GB2312" pitchFamily="49" charset="-122"/>
                <a:sym typeface="+mn-ea"/>
              </a:rPr>
              <a:t>豪克</a:t>
            </a:r>
            <a:r>
              <a:rPr lang="en-US" altLang="zh-CN" sz="2400">
                <a:solidFill>
                  <a:schemeClr val="tx1"/>
                </a:solidFill>
                <a:latin typeface="楷体_GB2312" pitchFamily="49" charset="-122"/>
                <a:ea typeface="楷体_GB2312" pitchFamily="49" charset="-122"/>
                <a:sym typeface="+mn-ea"/>
              </a:rPr>
              <a:t>"</a:t>
            </a:r>
            <a:r>
              <a:rPr lang="zh-CN" altLang="en-US" sz="2400" dirty="0">
                <a:solidFill>
                  <a:schemeClr val="tx1"/>
                </a:solidFill>
                <a:latin typeface="楷体_GB2312" pitchFamily="49" charset="-122"/>
                <a:ea typeface="楷体_GB2312" pitchFamily="49" charset="-122"/>
                <a:sym typeface="+mn-ea"/>
              </a:rPr>
              <a:t>号的船头撞 在</a:t>
            </a:r>
            <a:r>
              <a:rPr lang="en-US" altLang="zh-CN" sz="2400">
                <a:solidFill>
                  <a:schemeClr val="tx1"/>
                </a:solidFill>
                <a:latin typeface="楷体_GB2312" pitchFamily="49" charset="-122"/>
                <a:ea typeface="楷体_GB2312" pitchFamily="49" charset="-122"/>
                <a:sym typeface="+mn-ea"/>
              </a:rPr>
              <a:t>"</a:t>
            </a:r>
            <a:r>
              <a:rPr lang="zh-CN" altLang="en-US" sz="2400" dirty="0">
                <a:solidFill>
                  <a:schemeClr val="tx1"/>
                </a:solidFill>
                <a:latin typeface="楷体_GB2312" pitchFamily="49" charset="-122"/>
                <a:ea typeface="楷体_GB2312" pitchFamily="49" charset="-122"/>
                <a:sym typeface="+mn-ea"/>
              </a:rPr>
              <a:t>奥林匹克</a:t>
            </a:r>
            <a:r>
              <a:rPr lang="en-US" altLang="zh-CN" sz="2400">
                <a:solidFill>
                  <a:schemeClr val="tx1"/>
                </a:solidFill>
                <a:latin typeface="楷体_GB2312" pitchFamily="49" charset="-122"/>
                <a:ea typeface="楷体_GB2312" pitchFamily="49" charset="-122"/>
                <a:sym typeface="+mn-ea"/>
              </a:rPr>
              <a:t>"</a:t>
            </a:r>
            <a:r>
              <a:rPr lang="zh-CN" altLang="en-US" sz="2400" dirty="0">
                <a:solidFill>
                  <a:schemeClr val="tx1"/>
                </a:solidFill>
                <a:latin typeface="楷体_GB2312" pitchFamily="49" charset="-122"/>
                <a:ea typeface="楷体_GB2312" pitchFamily="49" charset="-122"/>
                <a:sym typeface="+mn-ea"/>
              </a:rPr>
              <a:t>号的船舷上，撞出个大洞，酿成一件重大海难事故。</a:t>
            </a:r>
            <a:endParaRPr lang="en-US" altLang="zh-CN" sz="2400" dirty="0">
              <a:solidFill>
                <a:schemeClr val="tx1"/>
              </a:solidFill>
              <a:latin typeface="楷体_GB2312" pitchFamily="49" charset="-122"/>
              <a:ea typeface="楷体_GB2312" pitchFamily="49" charset="-122"/>
              <a:sym typeface="+mn-ea"/>
            </a:endParaRPr>
          </a:p>
        </p:txBody>
      </p:sp>
      <p:sp>
        <p:nvSpPr>
          <p:cNvPr id="3" name="WordArt 8"/>
          <p:cNvSpPr/>
          <p:nvPr/>
        </p:nvSpPr>
        <p:spPr>
          <a:xfrm>
            <a:off x="4572000" y="1219200"/>
            <a:ext cx="3276600" cy="4419600"/>
          </a:xfrm>
          <a:prstGeom prst="rect">
            <a:avLst/>
          </a:prstGeom>
        </p:spPr>
        <p:txBody>
          <a:bodyPr wrap="none" fromWordArt="1">
            <a:prstTxWarp prst="textCascadeUp">
              <a:avLst>
                <a:gd name="adj" fmla="val 44444"/>
              </a:avLst>
            </a:prstTxWarp>
            <a:normAutofit/>
            <a:scene3d>
              <a:camera prst="legacyPerspectiveFront">
                <a:rot lat="20520000" lon="1080000" rev="0"/>
              </a:camera>
              <a:lightRig rig="legacyFlat3" dir="r"/>
            </a:scene3d>
            <a:sp3d extrusionH="430200" prstMaterial="legacyMatte">
              <a:extrusionClr>
                <a:srgbClr val="FF6600"/>
              </a:extrusionClr>
            </a:sp3d>
          </a:bodyPr>
          <a:lstStyle/>
          <a:p>
            <a:pPr algn="ctr" eaLnBrk="0" hangingPunct="0"/>
            <a:r>
              <a:rPr lang="zh-CN" altLang="en-US" sz="3600" b="1">
                <a:gradFill rotWithShape="0">
                  <a:gsLst>
                    <a:gs pos="0">
                      <a:srgbClr val="FFE701"/>
                    </a:gs>
                    <a:gs pos="100000">
                      <a:srgbClr val="FE3E02"/>
                    </a:gs>
                  </a:gsLst>
                  <a:lin ang="5400000" scaled="1"/>
                  <a:tileRect/>
                </a:gradFill>
                <a:latin typeface="幼圆" panose="02010509060101010101" pitchFamily="49" charset="-122"/>
                <a:ea typeface="幼圆" panose="02010509060101010101" pitchFamily="49"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2545068"/>
          <p:cNvPicPr>
            <a:picLocks noGrp="1" noChangeAspect="1"/>
          </p:cNvPicPr>
          <p:nvPr/>
        </p:nvPicPr>
        <p:blipFill>
          <a:blip r:embed="rId3" cstate="print"/>
          <a:stretch>
            <a:fillRect/>
          </a:stretch>
        </p:blipFill>
        <p:spPr>
          <a:xfrm>
            <a:off x="279698" y="785308"/>
            <a:ext cx="8595361" cy="5475643"/>
          </a:xfrm>
          <a:prstGeom prst="rect">
            <a:avLst/>
          </a:prstGeom>
          <a:noFill/>
          <a:ln w="9525">
            <a:noFill/>
          </a:ln>
        </p:spPr>
      </p:pic>
      <p:sp>
        <p:nvSpPr>
          <p:cNvPr id="4" name="矩形 3"/>
          <p:cNvSpPr/>
          <p:nvPr/>
        </p:nvSpPr>
        <p:spPr>
          <a:xfrm>
            <a:off x="0" y="0"/>
            <a:ext cx="9144000" cy="5191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 name="矩形 1"/>
          <p:cNvSpPr/>
          <p:nvPr/>
        </p:nvSpPr>
        <p:spPr>
          <a:xfrm>
            <a:off x="0" y="6321425"/>
            <a:ext cx="9144000" cy="5635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48" name="TextBox 27"/>
          <p:cNvSpPr txBox="1"/>
          <p:nvPr/>
        </p:nvSpPr>
        <p:spPr>
          <a:xfrm>
            <a:off x="96838" y="65088"/>
            <a:ext cx="4633912" cy="398780"/>
          </a:xfrm>
          <a:prstGeom prst="rect">
            <a:avLst/>
          </a:prstGeom>
          <a:noFill/>
          <a:ln w="9525">
            <a:noFill/>
          </a:ln>
        </p:spPr>
        <p:txBody>
          <a:bodyPr>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sym typeface="+mn-ea"/>
              </a:rPr>
              <a:t>流体压强与流速的关系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149" name="文本框 5"/>
          <p:cNvSpPr txBox="1"/>
          <p:nvPr/>
        </p:nvSpPr>
        <p:spPr>
          <a:xfrm>
            <a:off x="5586730" y="104775"/>
            <a:ext cx="3449320" cy="306705"/>
          </a:xfrm>
          <a:prstGeom prst="rect">
            <a:avLst/>
          </a:prstGeom>
          <a:noFill/>
          <a:ln w="9525">
            <a:noFill/>
          </a:ln>
        </p:spPr>
        <p:txBody>
          <a:bodyPr wrap="square">
            <a:spAutoFit/>
          </a:bodyPr>
          <a:lstStyle/>
          <a:p>
            <a:r>
              <a:rPr lang="zh-CN" altLang="en-US" sz="1400">
                <a:solidFill>
                  <a:schemeClr val="bg1"/>
                </a:solidFill>
                <a:latin typeface="微软雅黑" panose="020B0503020204020204" pitchFamily="34" charset="-122"/>
                <a:ea typeface="微软雅黑" panose="020B0503020204020204" pitchFamily="34" charset="-122"/>
              </a:rPr>
              <a:t>沪科版八年级全一册</a:t>
            </a:r>
            <a:r>
              <a:rPr lang="zh-CN" altLang="en-US" sz="1400" dirty="0">
                <a:solidFill>
                  <a:schemeClr val="bg1"/>
                </a:solidFill>
                <a:latin typeface="微软雅黑" panose="020B0503020204020204" pitchFamily="34" charset="-122"/>
                <a:ea typeface="微软雅黑" panose="020B0503020204020204" pitchFamily="34" charset="-122"/>
              </a:rPr>
              <a:t>第八章</a:t>
            </a:r>
            <a:r>
              <a:rPr lang="zh-CN" altLang="en-US" sz="1400">
                <a:solidFill>
                  <a:schemeClr val="bg1"/>
                </a:solidFill>
                <a:latin typeface="微软雅黑" panose="020B0503020204020204" pitchFamily="34" charset="-122"/>
                <a:ea typeface="微软雅黑" panose="020B0503020204020204" pitchFamily="34" charset="-122"/>
              </a:rPr>
              <a:t>第四课</a:t>
            </a:r>
            <a:r>
              <a:rPr lang="zh-CN" altLang="en-US" sz="1400" dirty="0">
                <a:solidFill>
                  <a:schemeClr val="bg1"/>
                </a:solidFill>
                <a:latin typeface="微软雅黑" panose="020B0503020204020204" pitchFamily="34" charset="-122"/>
                <a:ea typeface="微软雅黑" panose="020B0503020204020204" pitchFamily="34" charset="-122"/>
              </a:rPr>
              <a:t> </a:t>
            </a:r>
          </a:p>
        </p:txBody>
      </p:sp>
      <p:sp>
        <p:nvSpPr>
          <p:cNvPr id="8" name="矩形 7"/>
          <p:cNvSpPr/>
          <p:nvPr/>
        </p:nvSpPr>
        <p:spPr>
          <a:xfrm flipV="1">
            <a:off x="0" y="563563"/>
            <a:ext cx="9144000" cy="3651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195" name="Rectangle 3"/>
          <p:cNvSpPr>
            <a:spLocks noGrp="1"/>
          </p:cNvSpPr>
          <p:nvPr>
            <p:ph type="title"/>
          </p:nvPr>
        </p:nvSpPr>
        <p:spPr>
          <a:xfrm>
            <a:off x="628650" y="1205230"/>
            <a:ext cx="7886700" cy="1338580"/>
          </a:xfrm>
        </p:spPr>
        <p:txBody>
          <a:bodyPr wrap="square" lIns="91440" tIns="45720" rIns="91440" bIns="45720" anchor="ctr"/>
          <a:lstStyle/>
          <a:p>
            <a:r>
              <a:rPr lang="zh-CN" altLang="en-US" sz="6600" dirty="0">
                <a:solidFill>
                  <a:srgbClr val="00FF00"/>
                </a:solidFill>
                <a:latin typeface="华文行楷" panose="02010800040101010101" pitchFamily="2" charset="-122"/>
                <a:ea typeface="华文行楷" panose="02010800040101010101" pitchFamily="2" charset="-122"/>
              </a:rPr>
              <a:t>第八章    压 强</a:t>
            </a:r>
          </a:p>
        </p:txBody>
      </p:sp>
      <p:sp>
        <p:nvSpPr>
          <p:cNvPr id="8196" name="Rectangle 4"/>
          <p:cNvSpPr>
            <a:spLocks noGrp="1"/>
          </p:cNvSpPr>
          <p:nvPr>
            <p:ph type="body" idx="1"/>
          </p:nvPr>
        </p:nvSpPr>
        <p:spPr>
          <a:xfrm>
            <a:off x="153035" y="2773755"/>
            <a:ext cx="8837295" cy="1925955"/>
          </a:xfrm>
        </p:spPr>
        <p:txBody>
          <a:bodyPr wrap="square" lIns="91440" tIns="45720" rIns="91440" bIns="45720" anchor="t"/>
          <a:lstStyle/>
          <a:p>
            <a:pPr algn="ctr">
              <a:buNone/>
            </a:pPr>
            <a:endParaRPr lang="zh-CN" altLang="en-US" sz="4800" dirty="0">
              <a:solidFill>
                <a:srgbClr val="FF0000"/>
              </a:solidFill>
              <a:latin typeface="华文新魏" panose="02010800040101010101" pitchFamily="2" charset="-122"/>
              <a:ea typeface="华文新魏" panose="02010800040101010101" pitchFamily="2" charset="-122"/>
            </a:endParaRPr>
          </a:p>
          <a:p>
            <a:pPr algn="ctr">
              <a:buNone/>
            </a:pPr>
            <a:r>
              <a:rPr lang="zh-CN" altLang="en-US" sz="4800" dirty="0">
                <a:solidFill>
                  <a:srgbClr val="FF0000"/>
                </a:solidFill>
                <a:latin typeface="华文新魏" panose="02010800040101010101" pitchFamily="2" charset="-122"/>
                <a:ea typeface="华文新魏" panose="02010800040101010101" pitchFamily="2" charset="-122"/>
              </a:rPr>
              <a:t>第四节  流体压强与流速的关系</a:t>
            </a:r>
          </a:p>
        </p:txBody>
      </p:sp>
      <p:pic>
        <p:nvPicPr>
          <p:cNvPr id="8194" name="Picture 2" descr="2545068"/>
          <p:cNvPicPr>
            <a:picLocks noGrp="1" noChangeAspect="1"/>
          </p:cNvPicPr>
          <p:nvPr>
            <p:ph sz="half" idx="4294967295"/>
          </p:nvPr>
        </p:nvPicPr>
        <p:blipFill>
          <a:blip r:embed="rId3" cstate="print"/>
          <a:stretch>
            <a:fillRect/>
          </a:stretch>
        </p:blipFill>
        <p:spPr>
          <a:xfrm>
            <a:off x="0" y="887413"/>
            <a:ext cx="9144000" cy="5200650"/>
          </a:xfrm>
        </p:spPr>
      </p:pic>
      <p:sp>
        <p:nvSpPr>
          <p:cNvPr id="8197" name="Text Box 5"/>
          <p:cNvSpPr txBox="1"/>
          <p:nvPr/>
        </p:nvSpPr>
        <p:spPr>
          <a:xfrm>
            <a:off x="1726565" y="5234940"/>
            <a:ext cx="6156960" cy="645160"/>
          </a:xfrm>
          <a:prstGeom prst="rect">
            <a:avLst/>
          </a:prstGeom>
          <a:noFill/>
          <a:ln w="9525">
            <a:noFill/>
          </a:ln>
        </p:spPr>
        <p:txBody>
          <a:bodyPr wrap="none" anchor="t">
            <a:spAutoFit/>
          </a:bodyPr>
          <a:lstStyle/>
          <a:p>
            <a:r>
              <a:rPr lang="zh-CN" altLang="en-US" sz="3600" dirty="0">
                <a:solidFill>
                  <a:srgbClr val="00FF00"/>
                </a:solidFill>
                <a:latin typeface="Arial" panose="020B0604020202020204" pitchFamily="34" charset="0"/>
                <a:ea typeface="宋体" panose="02010600030101010101" pitchFamily="2" charset="-122"/>
              </a:rPr>
              <a:t> </a:t>
            </a:r>
            <a:r>
              <a:rPr lang="zh-CN" altLang="en-US" sz="2400" b="1" dirty="0">
                <a:solidFill>
                  <a:schemeClr val="tx1"/>
                </a:solidFill>
                <a:latin typeface="Arial" panose="020B0604020202020204" pitchFamily="34" charset="0"/>
                <a:ea typeface="宋体" panose="02010600030101010101" pitchFamily="2" charset="-122"/>
              </a:rPr>
              <a:t>张华军    宿州市埇桥区杨庄乡杨庄初级中学</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checkerboard(across)">
                                      <p:cBhvr>
                                        <p:cTn id="7" dur="500"/>
                                        <p:tgtEl>
                                          <p:spTgt spid="8195"/>
                                        </p:tgtEl>
                                      </p:cBhvr>
                                    </p:animEffect>
                                  </p:childTnLst>
                                </p:cTn>
                              </p:par>
                            </p:childTnLst>
                          </p:cTn>
                        </p:par>
                        <p:par>
                          <p:cTn id="8" fill="hold">
                            <p:stCondLst>
                              <p:cond delay="500"/>
                            </p:stCondLst>
                            <p:childTnLst>
                              <p:par>
                                <p:cTn id="9" presetID="4" presetClass="entr" presetSubtype="16" fill="hold" grpId="0" nodeType="afterEffect">
                                  <p:stCondLst>
                                    <p:cond delay="0"/>
                                  </p:stCondLst>
                                  <p:childTnLst>
                                    <p:set>
                                      <p:cBhvr>
                                        <p:cTn id="10" dur="1" fill="hold">
                                          <p:stCondLst>
                                            <p:cond delay="0"/>
                                          </p:stCondLst>
                                        </p:cTn>
                                        <p:tgtEl>
                                          <p:spTgt spid="8196">
                                            <p:txEl>
                                              <p:pRg st="1" end="1"/>
                                            </p:txEl>
                                          </p:spTgt>
                                        </p:tgtEl>
                                        <p:attrNameLst>
                                          <p:attrName>style.visibility</p:attrName>
                                        </p:attrNameLst>
                                      </p:cBhvr>
                                      <p:to>
                                        <p:strVal val="visible"/>
                                      </p:to>
                                    </p:set>
                                    <p:animEffect transition="in" filter="box(in)">
                                      <p:cBhvr>
                                        <p:cTn id="11" dur="500"/>
                                        <p:tgtEl>
                                          <p:spTgt spid="8196">
                                            <p:txEl>
                                              <p:pRg st="1" end="1"/>
                                            </p:txEl>
                                          </p:spTgt>
                                        </p:tgtEl>
                                      </p:cBhvr>
                                    </p:animEffect>
                                  </p:childTnLst>
                                  <p:subTnLst>
                                    <p:audio>
                                      <p:cMediaNode>
                                        <p:cTn display="0" masterRel="sameClick">
                                          <p:stCondLst>
                                            <p:cond evt="begin" delay="0">
                                              <p:tn val="9"/>
                                            </p:cond>
                                          </p:stCondLst>
                                          <p:endCondLst>
                                            <p:cond evt="onStopAudio" delay="0">
                                              <p:tgtEl>
                                                <p:sldTgt/>
                                              </p:tgtEl>
                                            </p:cond>
                                          </p:endCondLst>
                                        </p:cTn>
                                        <p:tgtEl>
                                          <p:sndTgt r:embed="rId2" name="type.wav"/>
                                        </p:tgtEl>
                                      </p:cMediaNode>
                                    </p:audio>
                                  </p:subTnLst>
                                </p:cTn>
                              </p:par>
                            </p:childTnLst>
                          </p:cTn>
                        </p:par>
                        <p:par>
                          <p:cTn id="12" fill="hold">
                            <p:stCondLst>
                              <p:cond delay="1000"/>
                            </p:stCondLst>
                            <p:childTnLst>
                              <p:par>
                                <p:cTn id="13" presetID="27" presetClass="entr" presetSubtype="0" fill="hold" grpId="1" nodeType="afterEffect">
                                  <p:stCondLst>
                                    <p:cond delay="0"/>
                                  </p:stCondLst>
                                  <p:iterate type="lt">
                                    <p:tmPct val="50000"/>
                                  </p:iterate>
                                  <p:childTnLst>
                                    <p:set>
                                      <p:cBhvr>
                                        <p:cTn id="14" dur="1" fill="hold">
                                          <p:stCondLst>
                                            <p:cond delay="0"/>
                                          </p:stCondLst>
                                        </p:cTn>
                                        <p:tgtEl>
                                          <p:spTgt spid="8197"/>
                                        </p:tgtEl>
                                        <p:attrNameLst>
                                          <p:attrName>style.visibility</p:attrName>
                                        </p:attrNameLst>
                                      </p:cBhvr>
                                      <p:to>
                                        <p:strVal val="visible"/>
                                      </p:to>
                                    </p:set>
                                    <p:anim calcmode="discrete" valueType="clr">
                                      <p:cBhvr override="childStyle">
                                        <p:cTn id="15" dur="80"/>
                                        <p:tgtEl>
                                          <p:spTgt spid="8197"/>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8197"/>
                                        </p:tgtEl>
                                        <p:attrNameLst>
                                          <p:attrName>fillcolor</p:attrName>
                                        </p:attrNameLst>
                                      </p:cBhvr>
                                      <p:tavLst>
                                        <p:tav tm="0">
                                          <p:val>
                                            <p:clrVal>
                                              <a:schemeClr val="accent2"/>
                                            </p:clrVal>
                                          </p:val>
                                        </p:tav>
                                        <p:tav tm="50000">
                                          <p:val>
                                            <p:clrVal>
                                              <a:schemeClr val="hlink"/>
                                            </p:clrVal>
                                          </p:val>
                                        </p:tav>
                                      </p:tavLst>
                                    </p:anim>
                                    <p:set>
                                      <p:cBhvr>
                                        <p:cTn id="17" dur="80"/>
                                        <p:tgtEl>
                                          <p:spTgt spid="819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ldLvl="0"/>
      <p:bldP spid="8196" grpId="0" build="p"/>
      <p:bldP spid="8197" grpId="0" bldLvl="0"/>
      <p:bldP spid="8197" grpId="1" bldLvl="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9144000" cy="5191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 name="矩形 1"/>
          <p:cNvSpPr/>
          <p:nvPr/>
        </p:nvSpPr>
        <p:spPr>
          <a:xfrm>
            <a:off x="0" y="6321425"/>
            <a:ext cx="9144000" cy="5635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48" name="TextBox 27"/>
          <p:cNvSpPr txBox="1"/>
          <p:nvPr/>
        </p:nvSpPr>
        <p:spPr>
          <a:xfrm>
            <a:off x="96838" y="65088"/>
            <a:ext cx="4633912" cy="398780"/>
          </a:xfrm>
          <a:prstGeom prst="rect">
            <a:avLst/>
          </a:prstGeom>
          <a:noFill/>
          <a:ln w="9525">
            <a:noFill/>
          </a:ln>
        </p:spPr>
        <p:txBody>
          <a:bodyPr>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sym typeface="+mn-ea"/>
              </a:rPr>
              <a:t>流体压强与流速的关系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149" name="文本框 5"/>
          <p:cNvSpPr txBox="1"/>
          <p:nvPr/>
        </p:nvSpPr>
        <p:spPr>
          <a:xfrm>
            <a:off x="5586730" y="104775"/>
            <a:ext cx="3449320" cy="306705"/>
          </a:xfrm>
          <a:prstGeom prst="rect">
            <a:avLst/>
          </a:prstGeom>
          <a:noFill/>
          <a:ln w="9525">
            <a:noFill/>
          </a:ln>
        </p:spPr>
        <p:txBody>
          <a:bodyPr wrap="square">
            <a:spAutoFit/>
          </a:bodyPr>
          <a:lstStyle/>
          <a:p>
            <a:r>
              <a:rPr lang="zh-CN" altLang="en-US" sz="1400">
                <a:solidFill>
                  <a:schemeClr val="bg1"/>
                </a:solidFill>
                <a:latin typeface="微软雅黑" panose="020B0503020204020204" pitchFamily="34" charset="-122"/>
                <a:ea typeface="微软雅黑" panose="020B0503020204020204" pitchFamily="34" charset="-122"/>
              </a:rPr>
              <a:t>沪科版八年级全一册</a:t>
            </a:r>
            <a:r>
              <a:rPr lang="zh-CN" altLang="en-US" sz="1400" dirty="0">
                <a:solidFill>
                  <a:schemeClr val="bg1"/>
                </a:solidFill>
                <a:latin typeface="微软雅黑" panose="020B0503020204020204" pitchFamily="34" charset="-122"/>
                <a:ea typeface="微软雅黑" panose="020B0503020204020204" pitchFamily="34" charset="-122"/>
              </a:rPr>
              <a:t>第八章</a:t>
            </a:r>
            <a:r>
              <a:rPr lang="zh-CN" altLang="en-US" sz="1400">
                <a:solidFill>
                  <a:schemeClr val="bg1"/>
                </a:solidFill>
                <a:latin typeface="微软雅黑" panose="020B0503020204020204" pitchFamily="34" charset="-122"/>
                <a:ea typeface="微软雅黑" panose="020B0503020204020204" pitchFamily="34" charset="-122"/>
              </a:rPr>
              <a:t>第四课</a:t>
            </a:r>
            <a:r>
              <a:rPr lang="zh-CN" altLang="en-US" sz="1400" dirty="0">
                <a:solidFill>
                  <a:schemeClr val="bg1"/>
                </a:solidFill>
                <a:latin typeface="微软雅黑" panose="020B0503020204020204" pitchFamily="34" charset="-122"/>
                <a:ea typeface="微软雅黑" panose="020B0503020204020204" pitchFamily="34" charset="-122"/>
              </a:rPr>
              <a:t> </a:t>
            </a:r>
          </a:p>
        </p:txBody>
      </p:sp>
      <p:sp>
        <p:nvSpPr>
          <p:cNvPr id="8" name="矩形 7"/>
          <p:cNvSpPr/>
          <p:nvPr/>
        </p:nvSpPr>
        <p:spPr>
          <a:xfrm flipV="1">
            <a:off x="0" y="563563"/>
            <a:ext cx="9144000" cy="3651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00" name="文本框 99"/>
          <p:cNvSpPr txBox="1"/>
          <p:nvPr/>
        </p:nvSpPr>
        <p:spPr>
          <a:xfrm>
            <a:off x="191135" y="737235"/>
            <a:ext cx="8535670" cy="4523105"/>
          </a:xfrm>
          <a:prstGeom prst="rect">
            <a:avLst/>
          </a:prstGeom>
          <a:noFill/>
          <a:ln w="9525">
            <a:noFill/>
          </a:ln>
        </p:spPr>
        <p:txBody>
          <a:bodyPr wrap="square">
            <a:spAutoFit/>
          </a:bodyPr>
          <a:lstStyle/>
          <a:p>
            <a:r>
              <a:rPr lang="zh-CN" altLang="en-US" sz="3200">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学习目标</a:t>
            </a:r>
            <a:r>
              <a:rPr lang="zh-CN" altLang="en-US" sz="3200">
                <a:latin typeface="宋体" panose="02010600030101010101" pitchFamily="2" charset="-122"/>
                <a:ea typeface="宋体" panose="02010600030101010101" pitchFamily="2" charset="-122"/>
                <a:cs typeface="宋体" panose="02010600030101010101" pitchFamily="2" charset="-122"/>
              </a:rPr>
              <a:t>〗</a:t>
            </a:r>
          </a:p>
          <a:p>
            <a:endParaRPr lang="en-US" altLang="zh-CN" sz="3200">
              <a:latin typeface="宋体" panose="02010600030101010101" pitchFamily="2" charset="-122"/>
              <a:ea typeface="宋体" panose="02010600030101010101" pitchFamily="2" charset="-122"/>
              <a:cs typeface="宋体" panose="02010600030101010101" pitchFamily="2" charset="-122"/>
            </a:endParaRPr>
          </a:p>
          <a:p>
            <a:r>
              <a:rPr lang="en-US" altLang="zh-CN" sz="3200">
                <a:latin typeface="宋体" panose="02010600030101010101" pitchFamily="2" charset="-122"/>
                <a:ea typeface="宋体" panose="02010600030101010101" pitchFamily="2" charset="-122"/>
                <a:cs typeface="宋体" panose="02010600030101010101" pitchFamily="2" charset="-122"/>
              </a:rPr>
              <a:t>1</a:t>
            </a:r>
            <a:r>
              <a:rPr lang="zh-CN" altLang="en-US" sz="3200">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通过实验探究了解流体压强与流速的关系。</a:t>
            </a:r>
          </a:p>
          <a:p>
            <a:r>
              <a:rPr lang="en-US" altLang="zh-CN" sz="3200" b="1">
                <a:latin typeface="宋体" panose="02010600030101010101" pitchFamily="2" charset="-122"/>
                <a:ea typeface="宋体" panose="02010600030101010101" pitchFamily="2" charset="-122"/>
                <a:cs typeface="宋体" panose="02010600030101010101" pitchFamily="2" charset="-122"/>
              </a:rPr>
              <a:t>2</a:t>
            </a:r>
            <a:r>
              <a:rPr lang="zh-CN" altLang="en-US" sz="3200" b="1">
                <a:latin typeface="宋体" panose="02010600030101010101" pitchFamily="2" charset="-122"/>
                <a:ea typeface="宋体" panose="02010600030101010101" pitchFamily="2" charset="-122"/>
                <a:cs typeface="宋体" panose="02010600030101010101" pitchFamily="2" charset="-122"/>
              </a:rPr>
              <a:t>、了解飞机的升力是怎样产生的。</a:t>
            </a:r>
          </a:p>
          <a:p>
            <a:r>
              <a:rPr lang="en-US" altLang="zh-CN" sz="3200" b="1">
                <a:latin typeface="宋体" panose="02010600030101010101" pitchFamily="2" charset="-122"/>
                <a:ea typeface="宋体" panose="02010600030101010101" pitchFamily="2" charset="-122"/>
                <a:cs typeface="宋体" panose="02010600030101010101" pitchFamily="2" charset="-122"/>
              </a:rPr>
              <a:t>3</a:t>
            </a:r>
            <a:r>
              <a:rPr lang="zh-CN" altLang="en-US" sz="3200" b="1">
                <a:latin typeface="宋体" panose="02010600030101010101" pitchFamily="2" charset="-122"/>
                <a:ea typeface="宋体" panose="02010600030101010101" pitchFamily="2" charset="-122"/>
                <a:cs typeface="宋体" panose="02010600030101010101" pitchFamily="2" charset="-122"/>
              </a:rPr>
              <a:t>、了解生活中和流体压强有关的现象。</a:t>
            </a:r>
          </a:p>
          <a:p>
            <a:r>
              <a:rPr lang="en-US" altLang="zh-CN" sz="3200" b="1">
                <a:latin typeface="宋体" panose="02010600030101010101" pitchFamily="2" charset="-122"/>
                <a:ea typeface="宋体" panose="02010600030101010101" pitchFamily="2" charset="-122"/>
                <a:cs typeface="宋体" panose="02010600030101010101" pitchFamily="2" charset="-122"/>
              </a:rPr>
              <a:t>4</a:t>
            </a:r>
            <a:r>
              <a:rPr lang="zh-CN" altLang="en-US" sz="3200" b="1">
                <a:latin typeface="宋体" panose="02010600030101010101" pitchFamily="2" charset="-122"/>
                <a:ea typeface="宋体" panose="02010600030101010101" pitchFamily="2" charset="-122"/>
                <a:cs typeface="宋体" panose="02010600030101010101" pitchFamily="2" charset="-122"/>
              </a:rPr>
              <a:t>、通过探究观察，认识流体的压强与流速的     </a:t>
            </a:r>
          </a:p>
          <a:p>
            <a:r>
              <a:rPr lang="zh-CN" altLang="en-US" sz="3200" b="1">
                <a:latin typeface="宋体" panose="02010600030101010101" pitchFamily="2" charset="-122"/>
                <a:ea typeface="宋体" panose="02010600030101010101" pitchFamily="2" charset="-122"/>
                <a:cs typeface="宋体" panose="02010600030101010101" pitchFamily="2" charset="-122"/>
              </a:rPr>
              <a:t>   关系，初步领略流体压强差异所产生现象 </a:t>
            </a:r>
          </a:p>
          <a:p>
            <a:r>
              <a:rPr lang="zh-CN" altLang="en-US" sz="3200" b="1">
                <a:latin typeface="宋体" panose="02010600030101010101" pitchFamily="2" charset="-122"/>
                <a:ea typeface="宋体" panose="02010600030101010101" pitchFamily="2" charset="-122"/>
                <a:cs typeface="宋体" panose="02010600030101010101" pitchFamily="2" charset="-122"/>
              </a:rPr>
              <a:t>   的奥秘，培养对科学的热爱和亲近感。</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9144000" cy="5191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 name="矩形 1"/>
          <p:cNvSpPr/>
          <p:nvPr/>
        </p:nvSpPr>
        <p:spPr>
          <a:xfrm>
            <a:off x="0" y="6321425"/>
            <a:ext cx="9144000" cy="5635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48" name="TextBox 27"/>
          <p:cNvSpPr txBox="1"/>
          <p:nvPr/>
        </p:nvSpPr>
        <p:spPr>
          <a:xfrm>
            <a:off x="96838" y="65088"/>
            <a:ext cx="4633912" cy="398780"/>
          </a:xfrm>
          <a:prstGeom prst="rect">
            <a:avLst/>
          </a:prstGeom>
          <a:noFill/>
          <a:ln w="9525">
            <a:noFill/>
          </a:ln>
        </p:spPr>
        <p:txBody>
          <a:bodyPr>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sym typeface="+mn-ea"/>
              </a:rPr>
              <a:t>流体压强与流速的关系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149" name="文本框 5"/>
          <p:cNvSpPr txBox="1"/>
          <p:nvPr/>
        </p:nvSpPr>
        <p:spPr>
          <a:xfrm>
            <a:off x="5586730" y="104775"/>
            <a:ext cx="3449320" cy="306705"/>
          </a:xfrm>
          <a:prstGeom prst="rect">
            <a:avLst/>
          </a:prstGeom>
          <a:noFill/>
          <a:ln w="9525">
            <a:noFill/>
          </a:ln>
        </p:spPr>
        <p:txBody>
          <a:bodyPr wrap="square">
            <a:spAutoFit/>
          </a:bodyPr>
          <a:lstStyle/>
          <a:p>
            <a:r>
              <a:rPr lang="zh-CN" altLang="en-US" sz="1400">
                <a:solidFill>
                  <a:schemeClr val="bg1"/>
                </a:solidFill>
                <a:latin typeface="微软雅黑" panose="020B0503020204020204" pitchFamily="34" charset="-122"/>
                <a:ea typeface="微软雅黑" panose="020B0503020204020204" pitchFamily="34" charset="-122"/>
              </a:rPr>
              <a:t>沪科版八年级全一册</a:t>
            </a:r>
            <a:r>
              <a:rPr lang="zh-CN" altLang="en-US" sz="1400" dirty="0">
                <a:solidFill>
                  <a:schemeClr val="bg1"/>
                </a:solidFill>
                <a:latin typeface="微软雅黑" panose="020B0503020204020204" pitchFamily="34" charset="-122"/>
                <a:ea typeface="微软雅黑" panose="020B0503020204020204" pitchFamily="34" charset="-122"/>
              </a:rPr>
              <a:t>第八章</a:t>
            </a:r>
            <a:r>
              <a:rPr lang="zh-CN" altLang="en-US" sz="1400">
                <a:solidFill>
                  <a:schemeClr val="bg1"/>
                </a:solidFill>
                <a:latin typeface="微软雅黑" panose="020B0503020204020204" pitchFamily="34" charset="-122"/>
                <a:ea typeface="微软雅黑" panose="020B0503020204020204" pitchFamily="34" charset="-122"/>
              </a:rPr>
              <a:t>第四课</a:t>
            </a:r>
            <a:r>
              <a:rPr lang="zh-CN" altLang="en-US" sz="1400" dirty="0">
                <a:solidFill>
                  <a:schemeClr val="bg1"/>
                </a:solidFill>
                <a:latin typeface="微软雅黑" panose="020B0503020204020204" pitchFamily="34" charset="-122"/>
                <a:ea typeface="微软雅黑" panose="020B0503020204020204" pitchFamily="34" charset="-122"/>
              </a:rPr>
              <a:t> </a:t>
            </a:r>
          </a:p>
        </p:txBody>
      </p:sp>
      <p:sp>
        <p:nvSpPr>
          <p:cNvPr id="8" name="矩形 7"/>
          <p:cNvSpPr/>
          <p:nvPr/>
        </p:nvSpPr>
        <p:spPr>
          <a:xfrm flipV="1">
            <a:off x="0" y="563563"/>
            <a:ext cx="9144000" cy="3651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0243" name="Rectangle 3"/>
          <p:cNvSpPr>
            <a:spLocks noGrp="1"/>
          </p:cNvSpPr>
          <p:nvPr>
            <p:ph type="body" idx="1"/>
          </p:nvPr>
        </p:nvSpPr>
        <p:spPr>
          <a:xfrm>
            <a:off x="783065" y="1211355"/>
            <a:ext cx="8229600" cy="1143000"/>
          </a:xfrm>
        </p:spPr>
        <p:txBody>
          <a:bodyPr wrap="square" lIns="91440" tIns="45720" rIns="91440" bIns="45720" anchor="t"/>
          <a:lstStyle/>
          <a:p>
            <a:pPr eaLnBrk="1" hangingPunct="1">
              <a:buNone/>
            </a:pPr>
            <a:r>
              <a:rPr lang="zh-CN" altLang="en-US" b="1" dirty="0" smtClean="0">
                <a:solidFill>
                  <a:srgbClr val="FF0066"/>
                </a:solidFill>
              </a:rPr>
              <a:t> </a:t>
            </a:r>
            <a:r>
              <a:rPr lang="en-US" altLang="zh-CN" sz="4400" b="1" dirty="0"/>
              <a:t>1</a:t>
            </a:r>
            <a:r>
              <a:rPr lang="zh-CN" altLang="en-US" sz="4400" b="1" dirty="0"/>
              <a:t>、什么是</a:t>
            </a:r>
            <a:r>
              <a:rPr lang="zh-CN" altLang="en-US" sz="4400" b="1" dirty="0">
                <a:solidFill>
                  <a:srgbClr val="FF0066"/>
                </a:solidFill>
              </a:rPr>
              <a:t>流体</a:t>
            </a:r>
            <a:r>
              <a:rPr lang="zh-CN" altLang="en-US" sz="4400" b="1" dirty="0"/>
              <a:t>？</a:t>
            </a:r>
            <a:endParaRPr lang="zh-CN" altLang="en-US" b="1" u="sng" dirty="0"/>
          </a:p>
        </p:txBody>
      </p:sp>
      <p:sp>
        <p:nvSpPr>
          <p:cNvPr id="10245" name="TextBox 8"/>
          <p:cNvSpPr txBox="1"/>
          <p:nvPr/>
        </p:nvSpPr>
        <p:spPr>
          <a:xfrm>
            <a:off x="762000" y="3704590"/>
            <a:ext cx="7239000" cy="579438"/>
          </a:xfrm>
          <a:prstGeom prst="rect">
            <a:avLst/>
          </a:prstGeom>
          <a:noFill/>
          <a:ln w="9525">
            <a:noFill/>
          </a:ln>
        </p:spPr>
        <p:txBody>
          <a:bodyPr anchor="t">
            <a:spAutoFit/>
          </a:bodyPr>
          <a:lstStyle/>
          <a:p>
            <a:r>
              <a:rPr lang="zh-CN" altLang="en-US" sz="3200" dirty="0">
                <a:latin typeface="Arial" panose="020B0604020202020204" pitchFamily="34" charset="0"/>
                <a:ea typeface="宋体" panose="02010600030101010101" pitchFamily="2" charset="-122"/>
              </a:rPr>
              <a:t>2、</a:t>
            </a:r>
            <a:r>
              <a:rPr lang="zh-CN" altLang="en-US" sz="3200" dirty="0">
                <a:solidFill>
                  <a:schemeClr val="tx1"/>
                </a:solidFill>
                <a:latin typeface="Arial" panose="020B0604020202020204" pitchFamily="34" charset="0"/>
                <a:ea typeface="宋体" panose="02010600030101010101" pitchFamily="2" charset="-122"/>
              </a:rPr>
              <a:t>流体流动时的压强称作</a:t>
            </a:r>
            <a:r>
              <a:rPr lang="zh-CN" altLang="en-US" sz="3200" dirty="0">
                <a:solidFill>
                  <a:srgbClr val="FF0066"/>
                </a:solidFill>
                <a:latin typeface="Arial" panose="020B0604020202020204" pitchFamily="34" charset="0"/>
                <a:ea typeface="宋体" panose="02010600030101010101" pitchFamily="2" charset="-122"/>
              </a:rPr>
              <a:t>流体压强</a:t>
            </a:r>
            <a:r>
              <a:rPr lang="zh-CN" altLang="en-US" dirty="0">
                <a:solidFill>
                  <a:schemeClr val="tx1"/>
                </a:solidFill>
                <a:latin typeface="Arial" panose="020B0604020202020204" pitchFamily="34" charset="0"/>
                <a:ea typeface="宋体" panose="02010600030101010101" pitchFamily="2" charset="-122"/>
              </a:rPr>
              <a:t>。</a:t>
            </a:r>
          </a:p>
        </p:txBody>
      </p:sp>
      <p:sp>
        <p:nvSpPr>
          <p:cNvPr id="10244" name="TextBox 6"/>
          <p:cNvSpPr txBox="1"/>
          <p:nvPr/>
        </p:nvSpPr>
        <p:spPr>
          <a:xfrm>
            <a:off x="822325" y="2468095"/>
            <a:ext cx="7499350" cy="579438"/>
          </a:xfrm>
          <a:prstGeom prst="rect">
            <a:avLst/>
          </a:prstGeom>
          <a:noFill/>
          <a:ln w="9525">
            <a:noFill/>
          </a:ln>
        </p:spPr>
        <p:txBody>
          <a:bodyPr wrap="none" anchor="t">
            <a:spAutoFit/>
          </a:bodyPr>
          <a:lstStyle/>
          <a:p>
            <a:r>
              <a:rPr lang="zh-CN" altLang="en-US" sz="3200" b="0" dirty="0">
                <a:solidFill>
                  <a:srgbClr val="FF0000"/>
                </a:solidFill>
                <a:latin typeface="Arial" panose="020B0604020202020204" pitchFamily="34" charset="0"/>
                <a:ea typeface="宋体" panose="02010600030101010101" pitchFamily="2" charset="-122"/>
              </a:rPr>
              <a:t>液体</a:t>
            </a:r>
            <a:r>
              <a:rPr lang="zh-CN" altLang="en-US" sz="3200" b="0" dirty="0">
                <a:solidFill>
                  <a:schemeClr val="tx1"/>
                </a:solidFill>
                <a:latin typeface="Arial" panose="020B0604020202020204" pitchFamily="34" charset="0"/>
                <a:ea typeface="宋体" panose="02010600030101010101" pitchFamily="2" charset="-122"/>
              </a:rPr>
              <a:t>和</a:t>
            </a:r>
            <a:r>
              <a:rPr lang="zh-CN" altLang="en-US" sz="3200" b="0" dirty="0">
                <a:solidFill>
                  <a:srgbClr val="FF0000"/>
                </a:solidFill>
                <a:latin typeface="Arial" panose="020B0604020202020204" pitchFamily="34" charset="0"/>
                <a:ea typeface="宋体" panose="02010600030101010101" pitchFamily="2" charset="-122"/>
              </a:rPr>
              <a:t>气体</a:t>
            </a:r>
            <a:r>
              <a:rPr lang="zh-CN" altLang="en-US" sz="3200" b="0" dirty="0">
                <a:solidFill>
                  <a:schemeClr val="tx1"/>
                </a:solidFill>
                <a:latin typeface="Arial" panose="020B0604020202020204" pitchFamily="34" charset="0"/>
                <a:ea typeface="宋体" panose="02010600030101010101" pitchFamily="2" charset="-122"/>
              </a:rPr>
              <a:t>都</a:t>
            </a:r>
            <a:r>
              <a:rPr lang="zh-CN" altLang="en-US" sz="3200" b="0" dirty="0">
                <a:solidFill>
                  <a:srgbClr val="FF0000"/>
                </a:solidFill>
                <a:latin typeface="Arial" panose="020B0604020202020204" pitchFamily="34" charset="0"/>
                <a:ea typeface="宋体" panose="02010600030101010101" pitchFamily="2" charset="-122"/>
              </a:rPr>
              <a:t>具有流动性</a:t>
            </a:r>
            <a:r>
              <a:rPr lang="zh-CN" altLang="en-US" sz="3200" b="0" dirty="0">
                <a:solidFill>
                  <a:schemeClr val="tx1"/>
                </a:solidFill>
                <a:latin typeface="Arial" panose="020B0604020202020204" pitchFamily="34" charset="0"/>
                <a:ea typeface="宋体" panose="02010600030101010101" pitchFamily="2" charset="-122"/>
              </a:rPr>
              <a:t>，统称为</a:t>
            </a:r>
            <a:r>
              <a:rPr lang="zh-CN" altLang="en-US" sz="3200" b="0" dirty="0">
                <a:solidFill>
                  <a:srgbClr val="FF0000"/>
                </a:solidFill>
                <a:latin typeface="Arial" panose="020B0604020202020204" pitchFamily="34" charset="0"/>
                <a:ea typeface="宋体" panose="02010600030101010101" pitchFamily="2" charset="-122"/>
              </a:rPr>
              <a:t>流体</a:t>
            </a:r>
            <a:r>
              <a:rPr lang="zh-CN" altLang="en-US" sz="3200" b="0" dirty="0">
                <a:solidFill>
                  <a:schemeClr val="tx1"/>
                </a:solidFill>
                <a:latin typeface="Arial" panose="020B0604020202020204" pitchFamily="34" charset="0"/>
                <a:ea typeface="宋体" panose="02010600030101010101" pitchFamily="2" charset="-122"/>
              </a:rPr>
              <a:t>。</a:t>
            </a:r>
          </a:p>
        </p:txBody>
      </p:sp>
      <p:pic>
        <p:nvPicPr>
          <p:cNvPr id="11" name="Picture 6" descr="海豚"/>
          <p:cNvPicPr>
            <a:picLocks noChangeAspect="1"/>
          </p:cNvPicPr>
          <p:nvPr/>
        </p:nvPicPr>
        <p:blipFill>
          <a:blip r:embed="rId2" cstate="print"/>
          <a:stretch>
            <a:fillRect/>
          </a:stretch>
        </p:blipFill>
        <p:spPr>
          <a:xfrm rot="1496827">
            <a:off x="6694974" y="4467560"/>
            <a:ext cx="1692275" cy="17526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244"/>
                                        </p:tgtEl>
                                        <p:attrNameLst>
                                          <p:attrName>style.visibility</p:attrName>
                                        </p:attrNameLst>
                                      </p:cBhvr>
                                      <p:to>
                                        <p:strVal val="visible"/>
                                      </p:to>
                                    </p:set>
                                    <p:anim calcmode="lin" valueType="num">
                                      <p:cBhvr additive="base">
                                        <p:cTn id="7" dur="500" fill="hold"/>
                                        <p:tgtEl>
                                          <p:spTgt spid="10244"/>
                                        </p:tgtEl>
                                        <p:attrNameLst>
                                          <p:attrName>ppt_x</p:attrName>
                                        </p:attrNameLst>
                                      </p:cBhvr>
                                      <p:tavLst>
                                        <p:tav tm="0">
                                          <p:val>
                                            <p:strVal val="0-#ppt_w/2"/>
                                          </p:val>
                                        </p:tav>
                                        <p:tav tm="100000">
                                          <p:val>
                                            <p:strVal val="#ppt_x"/>
                                          </p:val>
                                        </p:tav>
                                      </p:tavLst>
                                    </p:anim>
                                    <p:anim calcmode="lin" valueType="num">
                                      <p:cBhvr additive="base">
                                        <p:cTn id="8" dur="500" fill="hold"/>
                                        <p:tgtEl>
                                          <p:spTgt spid="1024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245"/>
                                        </p:tgtEl>
                                        <p:attrNameLst>
                                          <p:attrName>style.visibility</p:attrName>
                                        </p:attrNameLst>
                                      </p:cBhvr>
                                      <p:to>
                                        <p:strVal val="visible"/>
                                      </p:to>
                                    </p:set>
                                    <p:anim calcmode="lin" valueType="num">
                                      <p:cBhvr additive="base">
                                        <p:cTn id="13" dur="500" fill="hold"/>
                                        <p:tgtEl>
                                          <p:spTgt spid="10245"/>
                                        </p:tgtEl>
                                        <p:attrNameLst>
                                          <p:attrName>ppt_x</p:attrName>
                                        </p:attrNameLst>
                                      </p:cBhvr>
                                      <p:tavLst>
                                        <p:tav tm="0">
                                          <p:val>
                                            <p:strVal val="#ppt_x"/>
                                          </p:val>
                                        </p:tav>
                                        <p:tav tm="100000">
                                          <p:val>
                                            <p:strVal val="#ppt_x"/>
                                          </p:val>
                                        </p:tav>
                                      </p:tavLst>
                                    </p:anim>
                                    <p:anim calcmode="lin" valueType="num">
                                      <p:cBhvr additive="base">
                                        <p:cTn id="14" dur="500" fill="hold"/>
                                        <p:tgtEl>
                                          <p:spTgt spid="102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p:bldP spid="10244"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6666FF"/>
        </a:solidFill>
        <a:ln w="9525" cap="flat" cmpd="sng">
          <a:solidFill>
            <a:schemeClr val="tx1"/>
          </a:solidFill>
          <a:prstDash val="solid"/>
          <a:miter/>
          <a:headEnd type="none" w="med" len="med"/>
          <a:tailEnd type="none" w="med" len="med"/>
        </a:ln>
      </a:spPr>
      <a:bodyPr anchor="ctr"/>
      <a:lstStyle>
        <a:defPPr algn="ctr">
          <a:defRPr lang="zh-CN" altLang="en-US" sz="4000" b="0" dirty="0">
            <a:latin typeface="Times New Roman" panose="02020603050405020304" pitchFamily="18" charset="0"/>
            <a:ea typeface="隶书" panose="02010509060101010101" pitchFamily="49" charset="-122"/>
          </a:defRPr>
        </a:defPPr>
      </a:lst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TotalTime>
  <Words>3436</Words>
  <Application>Microsoft Office PowerPoint</Application>
  <PresentationFormat>全屏显示(4:3)</PresentationFormat>
  <Paragraphs>235</Paragraphs>
  <Slides>40</Slides>
  <Notes>8</Notes>
  <HiddenSlides>0</HiddenSlides>
  <MMClips>3</MMClips>
  <ScaleCrop>false</ScaleCrop>
  <HeadingPairs>
    <vt:vector size="4" baseType="variant">
      <vt:variant>
        <vt:lpstr>主题</vt:lpstr>
      </vt:variant>
      <vt:variant>
        <vt:i4>2</vt:i4>
      </vt:variant>
      <vt:variant>
        <vt:lpstr>幻灯片标题</vt:lpstr>
      </vt:variant>
      <vt:variant>
        <vt:i4>40</vt:i4>
      </vt:variant>
    </vt:vector>
  </HeadingPairs>
  <TitlesOfParts>
    <vt:vector size="42" baseType="lpstr">
      <vt:lpstr>Office 主题</vt:lpstr>
      <vt:lpstr>Office 主题​​</vt:lpstr>
      <vt:lpstr>幻灯片 1</vt:lpstr>
      <vt:lpstr>幻灯片 2</vt:lpstr>
      <vt:lpstr>幻灯片 3</vt:lpstr>
      <vt:lpstr>幻灯片 4</vt:lpstr>
      <vt:lpstr>幻灯片 5</vt:lpstr>
      <vt:lpstr>幻灯片 6</vt:lpstr>
      <vt:lpstr>第八章    压 强</vt:lpstr>
      <vt:lpstr>幻灯片 8</vt:lpstr>
      <vt:lpstr>幻灯片 9</vt:lpstr>
      <vt:lpstr>科学探究活动</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（1） 飞机的机翼有什么特点？</vt:lpstr>
      <vt:lpstr>幻灯片 31</vt:lpstr>
      <vt:lpstr>香蕉球（此处有链接）</vt:lpstr>
      <vt:lpstr>幻灯片 33</vt:lpstr>
      <vt:lpstr>幻灯片 34</vt:lpstr>
      <vt:lpstr>草原犬鼠的空调系统</vt:lpstr>
      <vt:lpstr>幻灯片 36</vt:lpstr>
      <vt:lpstr>幻灯片 37</vt:lpstr>
      <vt:lpstr>幻灯片 38</vt:lpstr>
      <vt:lpstr>幻灯片 39</vt:lpstr>
      <vt:lpstr>幻灯片 40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微课制作实例技术</dc:title>
  <dc:creator>梁祥</dc:creator>
  <cp:lastModifiedBy>Administrator</cp:lastModifiedBy>
  <cp:revision>202</cp:revision>
  <dcterms:created xsi:type="dcterms:W3CDTF">2014-04-24T06:32:00Z</dcterms:created>
  <dcterms:modified xsi:type="dcterms:W3CDTF">2018-05-24T08:16:18Z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