
<file path=[Content_Types].xml><?xml version="1.0" encoding="utf-8"?>
<Types xmlns="http://schemas.openxmlformats.org/package/2006/content-types">
  <Default Extension="wav" ContentType="audio/x-wav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8"/>
  </p:handoutMasterIdLst>
  <p:sldIdLst>
    <p:sldId id="280" r:id="rId3"/>
    <p:sldId id="281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2" r:id="rId24"/>
    <p:sldId id="303" r:id="rId25"/>
    <p:sldId id="301" r:id="rId26"/>
    <p:sldId id="268" r:id="rId27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E6FBFE"/>
    <a:srgbClr val="57D2E3"/>
    <a:srgbClr val="21B1C5"/>
    <a:srgbClr val="B2F3FC"/>
    <a:srgbClr val="4BCFE1"/>
    <a:srgbClr val="5BADF7"/>
    <a:srgbClr val="6A56A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 snapToGrid="0">
      <p:cViewPr varScale="1">
        <p:scale>
          <a:sx n="67" d="100"/>
          <a:sy n="67" d="100"/>
        </p:scale>
        <p:origin x="-828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4" cy="72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fld id="{E3370645-396B-47E8-9EC0-5B30EEDCBFD4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fld id="{383CB65F-059E-4462-8FA0-449709E54D08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8194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819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pPr eaLnBrk="1" hangingPunct="1"/>
            <a:fld id="{041535FF-48FD-4D0A-BBFF-26E63FDF8ACE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32770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2771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pPr eaLnBrk="1" hangingPunct="1"/>
            <a:fld id="{C699D078-75D7-4104-92C3-20C739A4401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"/>
          <p:cNvGrpSpPr/>
          <p:nvPr userDrawn="1"/>
        </p:nvGrpSpPr>
        <p:grpSpPr bwMode="auto">
          <a:xfrm>
            <a:off x="0" y="876300"/>
            <a:ext cx="8143875" cy="3740150"/>
            <a:chOff x="-1" y="869694"/>
            <a:chExt cx="8144452" cy="3740406"/>
          </a:xfrm>
        </p:grpSpPr>
        <p:sp>
          <p:nvSpPr>
            <p:cNvPr id="8" name="矩形 14"/>
            <p:cNvSpPr>
              <a:spLocks noChangeArrowheads="1"/>
            </p:cNvSpPr>
            <p:nvPr/>
          </p:nvSpPr>
          <p:spPr bwMode="auto">
            <a:xfrm rot="10800000">
              <a:off x="-1" y="869694"/>
              <a:ext cx="8144452" cy="3740406"/>
            </a:xfrm>
            <a:prstGeom prst="rect">
              <a:avLst/>
            </a:prstGeom>
            <a:gradFill flip="none" rotWithShape="1">
              <a:gsLst>
                <a:gs pos="917">
                  <a:schemeClr val="bg1"/>
                </a:gs>
                <a:gs pos="37000">
                  <a:srgbClr val="E6FBFE">
                    <a:alpha val="80000"/>
                  </a:srgbClr>
                </a:gs>
                <a:gs pos="100000">
                  <a:srgbClr val="57D2E3"/>
                </a:gs>
              </a:gsLst>
              <a:lin ang="0" scaled="1"/>
              <a:tileRect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 dirty="0" smtClean="0"/>
            </a:p>
          </p:txBody>
        </p:sp>
        <p:pic>
          <p:nvPicPr>
            <p:cNvPr id="9" name="图片 28"/>
            <p:cNvPicPr>
              <a:picLocks noChangeAspect="1" noChangeArrowheads="1"/>
            </p:cNvPicPr>
            <p:nvPr/>
          </p:nvPicPr>
          <p:blipFill>
            <a:blip r:embed="rId2"/>
            <a:srcRect l="368" t="9363" r="29749" b="-82"/>
            <a:stretch>
              <a:fillRect/>
            </a:stretch>
          </p:blipFill>
          <p:spPr bwMode="auto">
            <a:xfrm>
              <a:off x="0" y="869694"/>
              <a:ext cx="8144450" cy="3336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矩形 14"/>
          <p:cNvSpPr>
            <a:spLocks noChangeArrowheads="1"/>
          </p:cNvSpPr>
          <p:nvPr/>
        </p:nvSpPr>
        <p:spPr bwMode="auto">
          <a:xfrm>
            <a:off x="6531" y="1536700"/>
            <a:ext cx="8144451" cy="2298699"/>
          </a:xfrm>
          <a:prstGeom prst="rect">
            <a:avLst/>
          </a:prstGeom>
          <a:gradFill>
            <a:gsLst>
              <a:gs pos="917">
                <a:schemeClr val="bg1">
                  <a:alpha val="28000"/>
                </a:schemeClr>
              </a:gs>
              <a:gs pos="31000">
                <a:srgbClr val="E6FBFE">
                  <a:alpha val="80000"/>
                </a:srgbClr>
              </a:gs>
              <a:gs pos="79000">
                <a:srgbClr val="57D2E3"/>
              </a:gs>
            </a:gsLst>
            <a:lin ang="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/>
        </p:nvSpPr>
        <p:spPr bwMode="auto">
          <a:xfrm>
            <a:off x="-3" y="171611"/>
            <a:ext cx="12192001" cy="521785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  <a:tileRect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smtClean="0"/>
          </a:p>
        </p:txBody>
      </p:sp>
      <p:pic>
        <p:nvPicPr>
          <p:cNvPr id="3" name="图片 21"/>
          <p:cNvPicPr>
            <a:picLocks noChangeAspect="1" noChangeArrowheads="1"/>
          </p:cNvPicPr>
          <p:nvPr userDrawn="1"/>
        </p:nvPicPr>
        <p:blipFill>
          <a:blip r:embed="rId2"/>
          <a:srcRect l="-2669" t="12558" r="-10663" b="70840"/>
          <a:stretch>
            <a:fillRect/>
          </a:stretch>
        </p:blipFill>
        <p:spPr bwMode="auto">
          <a:xfrm>
            <a:off x="2233613" y="182563"/>
            <a:ext cx="9958387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28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9513" y="252413"/>
            <a:ext cx="52387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8"/>
          <p:cNvSpPr>
            <a:spLocks noChangeArrowheads="1"/>
          </p:cNvSpPr>
          <p:nvPr/>
        </p:nvSpPr>
        <p:spPr bwMode="auto">
          <a:xfrm>
            <a:off x="7618413" y="280988"/>
            <a:ext cx="3708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defRPr/>
            </a:pP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北京师范大学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 userDrawn="1"/>
        </p:nvGrpSpPr>
        <p:grpSpPr bwMode="auto">
          <a:xfrm>
            <a:off x="0" y="839788"/>
            <a:ext cx="12192000" cy="3122612"/>
            <a:chOff x="0" y="839788"/>
            <a:chExt cx="12192000" cy="3122612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0" y="840303"/>
              <a:ext cx="12192000" cy="3120789"/>
            </a:xfrm>
            <a:prstGeom prst="rect">
              <a:avLst/>
            </a:prstGeom>
            <a:solidFill>
              <a:srgbClr val="57D2E3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 smtClean="0"/>
            </a:p>
          </p:txBody>
        </p:sp>
        <p:pic>
          <p:nvPicPr>
            <p:cNvPr id="4" name="图片 28"/>
            <p:cNvPicPr>
              <a:picLocks noChangeAspect="1" noChangeArrowheads="1"/>
            </p:cNvPicPr>
            <p:nvPr/>
          </p:nvPicPr>
          <p:blipFill>
            <a:blip r:embed="rId2"/>
            <a:srcRect t="9363" b="14136"/>
            <a:stretch>
              <a:fillRect/>
            </a:stretch>
          </p:blipFill>
          <p:spPr bwMode="auto">
            <a:xfrm>
              <a:off x="280416" y="839788"/>
              <a:ext cx="11640122" cy="3122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矩形 14"/>
          <p:cNvSpPr>
            <a:spLocks noChangeArrowheads="1"/>
          </p:cNvSpPr>
          <p:nvPr/>
        </p:nvSpPr>
        <p:spPr bwMode="auto">
          <a:xfrm>
            <a:off x="-3" y="2127509"/>
            <a:ext cx="12192001" cy="1356797"/>
          </a:xfrm>
          <a:prstGeom prst="rect">
            <a:avLst/>
          </a:prstGeom>
          <a:gradFill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smtClean="0"/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2646680" y="2373630"/>
            <a:ext cx="777049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sz="54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谢谢观看！</a:t>
            </a:r>
            <a:endParaRPr lang="zh-CN" altLang="en-US" sz="5400" b="1" spc="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3.wav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4.wav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audio" Target="../media/audio4.wav"/><Relationship Id="rId2" Type="http://schemas.openxmlformats.org/officeDocument/2006/relationships/slide" Target="slide22.xml"/><Relationship Id="rId1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2.wav"/><Relationship Id="rId3" Type="http://schemas.openxmlformats.org/officeDocument/2006/relationships/audio" Target="../media/audio1.wav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3.wav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4.wav"/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4.wav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4942" y="837127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dirty="0" smtClean="0"/>
          </a:p>
        </p:txBody>
      </p:sp>
      <p:grpSp>
        <p:nvGrpSpPr>
          <p:cNvPr id="7171" name="组合 8"/>
          <p:cNvGrpSpPr/>
          <p:nvPr/>
        </p:nvGrpSpPr>
        <p:grpSpPr bwMode="auto">
          <a:xfrm>
            <a:off x="630238" y="1987550"/>
            <a:ext cx="6818312" cy="1343025"/>
            <a:chOff x="1178398" y="2105678"/>
            <a:chExt cx="3548062" cy="1343576"/>
          </a:xfrm>
        </p:grpSpPr>
        <p:sp>
          <p:nvSpPr>
            <p:cNvPr id="7172" name="矩形 24"/>
            <p:cNvSpPr>
              <a:spLocks noChangeArrowheads="1"/>
            </p:cNvSpPr>
            <p:nvPr/>
          </p:nvSpPr>
          <p:spPr bwMode="auto">
            <a:xfrm>
              <a:off x="1703890" y="2105678"/>
              <a:ext cx="2497078" cy="5495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000" b="1">
                  <a:solidFill>
                    <a:srgbClr val="26262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第十章 </a:t>
              </a:r>
              <a:r>
                <a:rPr lang="en-US" altLang="zh-CN" sz="2000" b="1">
                  <a:solidFill>
                    <a:srgbClr val="26262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· </a:t>
              </a:r>
              <a:r>
                <a:rPr lang="zh-CN" altLang="en-US" sz="2000" b="1">
                  <a:solidFill>
                    <a:srgbClr val="26262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机械能、内能及其转化 </a:t>
              </a:r>
              <a:endParaRPr lang="zh-CN" altLang="en-US" sz="2000" b="1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7173" name="TextBox 2"/>
            <p:cNvSpPr txBox="1">
              <a:spLocks noChangeArrowheads="1"/>
            </p:cNvSpPr>
            <p:nvPr/>
          </p:nvSpPr>
          <p:spPr bwMode="auto">
            <a:xfrm>
              <a:off x="1178398" y="2625004"/>
              <a:ext cx="3548062" cy="824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4800" b="1">
                  <a:solidFill>
                    <a:srgbClr val="26262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 第四节 热机</a:t>
              </a:r>
              <a:endParaRPr lang="zh-CN" altLang="en-US" sz="4800" b="1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0" name="矩形 8"/>
          <p:cNvSpPr>
            <a:spLocks noChangeArrowheads="1"/>
          </p:cNvSpPr>
          <p:nvPr/>
        </p:nvSpPr>
        <p:spPr bwMode="auto">
          <a:xfrm>
            <a:off x="7618413" y="280988"/>
            <a:ext cx="3708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北京师范大学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出版社 </a:t>
            </a: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7175" name="图片 1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035925" y="971550"/>
            <a:ext cx="4162425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22313" y="800100"/>
            <a:ext cx="4043362" cy="557213"/>
          </a:xfrm>
          <a:prstGeom prst="rect">
            <a:avLst/>
          </a:prstGeom>
          <a:noFill/>
          <a:ln>
            <a:miter lim="800000"/>
          </a:ln>
        </p:spPr>
        <p:txBody>
          <a:bodyPr anchor="ctr"/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b="1" smtClean="0">
                <a:solidFill>
                  <a:srgbClr val="FF0000"/>
                </a:solidFill>
                <a:ea typeface="微软雅黑" panose="020B0503020204020204" pitchFamily="34" charset="-122"/>
              </a:rPr>
              <a:t>研究汽油机的工作原理：</a:t>
            </a:r>
            <a:endParaRPr lang="zh-CN" altLang="en-US" sz="2800" b="1" smtClean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5043488" y="792163"/>
            <a:ext cx="5775325" cy="520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Impact" panose="020B0806030902050204" pitchFamily="34" charset="0"/>
                <a:ea typeface="微软雅黑" panose="020B0503020204020204" pitchFamily="34" charset="-122"/>
              </a:rPr>
              <a:t>在表格中填写汽油机四冲程的特点</a:t>
            </a:r>
            <a:endParaRPr lang="zh-CN" altLang="en-US" sz="2800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graphicFrame>
        <p:nvGraphicFramePr>
          <p:cNvPr id="21584" name="内容占位符 21583"/>
          <p:cNvGraphicFramePr>
            <a:graphicFrameLocks noGrp="1"/>
          </p:cNvGraphicFramePr>
          <p:nvPr>
            <p:ph sz="half" idx="4294967295"/>
          </p:nvPr>
        </p:nvGraphicFramePr>
        <p:xfrm>
          <a:off x="836613" y="1484313"/>
          <a:ext cx="10537825" cy="4681728"/>
        </p:xfrm>
        <a:graphic>
          <a:graphicData uri="http://schemas.openxmlformats.org/drawingml/2006/table">
            <a:tbl>
              <a:tblPr/>
              <a:tblGrid>
                <a:gridCol w="1581150"/>
                <a:gridCol w="1325563"/>
                <a:gridCol w="1336675"/>
                <a:gridCol w="1216025"/>
                <a:gridCol w="2301875"/>
                <a:gridCol w="2776537"/>
              </a:tblGrid>
              <a:tr h="747713"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冲程名称</a:t>
                      </a:r>
                      <a:endParaRPr lang="zh-CN" altLang="en-US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进气门</a:t>
                      </a:r>
                      <a:endParaRPr lang="zh-CN" altLang="en-US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排气门</a:t>
                      </a:r>
                      <a:endParaRPr lang="zh-CN" altLang="en-US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活塞运动方向</a:t>
                      </a:r>
                      <a:endParaRPr lang="zh-CN" altLang="en-US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 </a:t>
                      </a:r>
                      <a:r>
                        <a:rPr lang="zh-CN" altLang="en-US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作用</a:t>
                      </a:r>
                      <a:endParaRPr lang="zh-CN" altLang="en-US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有无能量的转化</a:t>
                      </a:r>
                      <a:endParaRPr lang="zh-CN" altLang="en-US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2"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吸气冲程</a:t>
                      </a:r>
                      <a:endParaRPr lang="zh-CN" altLang="en-US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8663"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压缩冲程</a:t>
                      </a:r>
                      <a:endParaRPr lang="zh-CN" altLang="en-US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1200"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做功冲程</a:t>
                      </a:r>
                      <a:endParaRPr lang="zh-CN" altLang="en-US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9287"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排气冲程</a:t>
                      </a:r>
                      <a:endParaRPr lang="zh-CN" altLang="en-US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bg2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3473" name="Rectangle 49"/>
          <p:cNvSpPr>
            <a:spLocks noChangeArrowheads="1"/>
          </p:cNvSpPr>
          <p:nvPr/>
        </p:nvSpPr>
        <p:spPr bwMode="auto">
          <a:xfrm>
            <a:off x="2930525" y="3043238"/>
            <a:ext cx="488950" cy="346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74" name="Rectangle 50"/>
          <p:cNvSpPr>
            <a:spLocks noChangeArrowheads="1"/>
          </p:cNvSpPr>
          <p:nvPr/>
        </p:nvSpPr>
        <p:spPr bwMode="auto">
          <a:xfrm>
            <a:off x="4187825" y="3043238"/>
            <a:ext cx="488950" cy="346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75" name="Rectangle 51"/>
          <p:cNvSpPr>
            <a:spLocks noChangeArrowheads="1"/>
          </p:cNvSpPr>
          <p:nvPr/>
        </p:nvSpPr>
        <p:spPr bwMode="auto">
          <a:xfrm>
            <a:off x="5214938" y="3043238"/>
            <a:ext cx="971550" cy="346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向下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76" name="Rectangle 52"/>
          <p:cNvSpPr>
            <a:spLocks noChangeArrowheads="1"/>
          </p:cNvSpPr>
          <p:nvPr/>
        </p:nvSpPr>
        <p:spPr bwMode="auto">
          <a:xfrm>
            <a:off x="6383338" y="2943225"/>
            <a:ext cx="2436812" cy="546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吸入汽油和空气</a:t>
            </a:r>
            <a:endParaRPr lang="zh-CN" altLang="en-US" sz="2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77" name="Rectangle 53"/>
          <p:cNvSpPr>
            <a:spLocks noChangeArrowheads="1"/>
          </p:cNvSpPr>
          <p:nvPr/>
        </p:nvSpPr>
        <p:spPr bwMode="auto">
          <a:xfrm>
            <a:off x="9466263" y="2841625"/>
            <a:ext cx="488950" cy="5476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78" name="Rectangle 54"/>
          <p:cNvSpPr>
            <a:spLocks noChangeArrowheads="1"/>
          </p:cNvSpPr>
          <p:nvPr/>
        </p:nvSpPr>
        <p:spPr bwMode="auto">
          <a:xfrm>
            <a:off x="2930525" y="3848100"/>
            <a:ext cx="488950" cy="346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79" name="Rectangle 55"/>
          <p:cNvSpPr>
            <a:spLocks noChangeArrowheads="1"/>
          </p:cNvSpPr>
          <p:nvPr/>
        </p:nvSpPr>
        <p:spPr bwMode="auto">
          <a:xfrm>
            <a:off x="4187825" y="3848100"/>
            <a:ext cx="488950" cy="346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80" name="Rectangle 56"/>
          <p:cNvSpPr>
            <a:spLocks noChangeArrowheads="1"/>
          </p:cNvSpPr>
          <p:nvPr/>
        </p:nvSpPr>
        <p:spPr bwMode="auto">
          <a:xfrm>
            <a:off x="5214938" y="3886200"/>
            <a:ext cx="971550" cy="346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向上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81" name="Rectangle 57"/>
          <p:cNvSpPr>
            <a:spLocks noChangeArrowheads="1"/>
          </p:cNvSpPr>
          <p:nvPr/>
        </p:nvSpPr>
        <p:spPr bwMode="auto">
          <a:xfrm>
            <a:off x="6478588" y="3732213"/>
            <a:ext cx="2419350" cy="5000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压缩气体</a:t>
            </a:r>
            <a:endParaRPr lang="zh-CN" altLang="en-US" sz="2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提高温度</a:t>
            </a:r>
            <a:endParaRPr lang="zh-CN" altLang="en-US" sz="2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82" name="Rectangle 58"/>
          <p:cNvSpPr>
            <a:spLocks noChangeArrowheads="1"/>
          </p:cNvSpPr>
          <p:nvPr/>
        </p:nvSpPr>
        <p:spPr bwMode="auto">
          <a:xfrm>
            <a:off x="2930525" y="4654550"/>
            <a:ext cx="488950" cy="346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83" name="Rectangle 59"/>
          <p:cNvSpPr>
            <a:spLocks noChangeArrowheads="1"/>
          </p:cNvSpPr>
          <p:nvPr/>
        </p:nvSpPr>
        <p:spPr bwMode="auto">
          <a:xfrm>
            <a:off x="4187825" y="4654550"/>
            <a:ext cx="488950" cy="346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84" name="Rectangle 60"/>
          <p:cNvSpPr>
            <a:spLocks noChangeArrowheads="1"/>
          </p:cNvSpPr>
          <p:nvPr/>
        </p:nvSpPr>
        <p:spPr bwMode="auto">
          <a:xfrm>
            <a:off x="5214938" y="4654550"/>
            <a:ext cx="971550" cy="346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向下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85" name="Rectangle 61"/>
          <p:cNvSpPr>
            <a:spLocks noChangeArrowheads="1"/>
          </p:cNvSpPr>
          <p:nvPr/>
        </p:nvSpPr>
        <p:spPr bwMode="auto">
          <a:xfrm>
            <a:off x="6478588" y="4546600"/>
            <a:ext cx="2246312" cy="5619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塞做功高温气体膨胀推动活</a:t>
            </a:r>
            <a:endParaRPr lang="zh-CN" altLang="en-US" sz="2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86" name="Rectangle 62"/>
          <p:cNvSpPr>
            <a:spLocks noChangeArrowheads="1"/>
          </p:cNvSpPr>
          <p:nvPr/>
        </p:nvSpPr>
        <p:spPr bwMode="auto">
          <a:xfrm>
            <a:off x="2957513" y="5561013"/>
            <a:ext cx="488950" cy="346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87" name="Rectangle 63"/>
          <p:cNvSpPr>
            <a:spLocks noChangeArrowheads="1"/>
          </p:cNvSpPr>
          <p:nvPr/>
        </p:nvSpPr>
        <p:spPr bwMode="auto">
          <a:xfrm>
            <a:off x="4187825" y="5561013"/>
            <a:ext cx="488950" cy="346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88" name="Rectangle 64"/>
          <p:cNvSpPr>
            <a:spLocks noChangeArrowheads="1"/>
          </p:cNvSpPr>
          <p:nvPr/>
        </p:nvSpPr>
        <p:spPr bwMode="auto">
          <a:xfrm>
            <a:off x="5229225" y="5561013"/>
            <a:ext cx="971550" cy="346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向上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89" name="Rectangle 65"/>
          <p:cNvSpPr>
            <a:spLocks noChangeArrowheads="1"/>
          </p:cNvSpPr>
          <p:nvPr/>
        </p:nvSpPr>
        <p:spPr bwMode="auto">
          <a:xfrm>
            <a:off x="6492875" y="5546725"/>
            <a:ext cx="1849438" cy="3603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排出废气</a:t>
            </a:r>
            <a:endParaRPr lang="zh-CN" altLang="en-US" sz="2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90" name="Rectangle 66"/>
          <p:cNvSpPr>
            <a:spLocks noChangeArrowheads="1"/>
          </p:cNvSpPr>
          <p:nvPr/>
        </p:nvSpPr>
        <p:spPr bwMode="auto">
          <a:xfrm>
            <a:off x="9548813" y="5453063"/>
            <a:ext cx="720725" cy="454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91" name="Rectangle 67"/>
          <p:cNvSpPr>
            <a:spLocks noChangeArrowheads="1"/>
          </p:cNvSpPr>
          <p:nvPr/>
        </p:nvSpPr>
        <p:spPr bwMode="auto">
          <a:xfrm>
            <a:off x="9069388" y="3732213"/>
            <a:ext cx="1679575" cy="5159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机械能转</a:t>
            </a:r>
            <a:b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化为内能</a:t>
            </a:r>
            <a:endParaRPr lang="zh-CN" altLang="en-US" sz="2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92" name="Rectangle 68"/>
          <p:cNvSpPr>
            <a:spLocks noChangeArrowheads="1"/>
          </p:cNvSpPr>
          <p:nvPr/>
        </p:nvSpPr>
        <p:spPr bwMode="auto">
          <a:xfrm>
            <a:off x="9199563" y="4546600"/>
            <a:ext cx="1863725" cy="6699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内能转化</a:t>
            </a:r>
            <a:b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为机械能</a:t>
            </a:r>
            <a:endParaRPr lang="zh-CN" altLang="en-US" sz="2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93" name="Rectangle 69"/>
          <p:cNvSpPr>
            <a:spLocks noChangeArrowheads="1"/>
          </p:cNvSpPr>
          <p:nvPr/>
        </p:nvSpPr>
        <p:spPr bwMode="auto">
          <a:xfrm>
            <a:off x="623888" y="5130800"/>
            <a:ext cx="11568112" cy="16160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看一看，想一想：</a:t>
            </a:r>
            <a:b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     一个工作循环里，活塞往返</a:t>
            </a:r>
            <a:r>
              <a:rPr lang="zh-CN" altLang="en-US" sz="24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次，曲轴转动</a:t>
            </a:r>
            <a:r>
              <a:rPr lang="zh-CN" altLang="en-US" sz="24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周。</a:t>
            </a:r>
            <a:b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4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冲程是燃气对外做功，其他三个冲程是靠</a:t>
            </a:r>
            <a:r>
              <a:rPr lang="zh-CN" altLang="en-US" sz="24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来完成。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94" name="Text Box 70"/>
          <p:cNvSpPr txBox="1">
            <a:spLocks noChangeArrowheads="1"/>
          </p:cNvSpPr>
          <p:nvPr/>
        </p:nvSpPr>
        <p:spPr bwMode="auto">
          <a:xfrm>
            <a:off x="4979988" y="5561013"/>
            <a:ext cx="7461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</a:t>
            </a:r>
            <a:endParaRPr lang="zh-CN" altLang="en-US" sz="2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95" name="Text Box 71"/>
          <p:cNvSpPr txBox="1">
            <a:spLocks noChangeArrowheads="1"/>
          </p:cNvSpPr>
          <p:nvPr/>
        </p:nvSpPr>
        <p:spPr bwMode="auto">
          <a:xfrm>
            <a:off x="588963" y="6083300"/>
            <a:ext cx="11684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做功</a:t>
            </a:r>
            <a:endParaRPr lang="zh-CN" altLang="en-US" sz="2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96" name="Text Box 72"/>
          <p:cNvSpPr txBox="1">
            <a:spLocks noChangeArrowheads="1"/>
          </p:cNvSpPr>
          <p:nvPr/>
        </p:nvSpPr>
        <p:spPr bwMode="auto">
          <a:xfrm>
            <a:off x="7715250" y="5589588"/>
            <a:ext cx="74453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</a:t>
            </a:r>
            <a:endParaRPr lang="zh-CN" altLang="en-US" sz="2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97" name="Text Box 73"/>
          <p:cNvSpPr txBox="1">
            <a:spLocks noChangeArrowheads="1"/>
          </p:cNvSpPr>
          <p:nvPr/>
        </p:nvSpPr>
        <p:spPr bwMode="auto">
          <a:xfrm>
            <a:off x="7050088" y="6102350"/>
            <a:ext cx="214947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飞轮的惯性</a:t>
            </a:r>
            <a:endParaRPr lang="zh-CN" altLang="en-US" sz="2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480" name="矩形 4"/>
          <p:cNvSpPr>
            <a:spLocks noChangeArrowheads="1"/>
          </p:cNvSpPr>
          <p:nvPr/>
        </p:nvSpPr>
        <p:spPr bwMode="auto">
          <a:xfrm>
            <a:off x="4803775" y="177800"/>
            <a:ext cx="1674813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运用巩固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/>
      <p:bldP spid="103473" grpId="0" bldLvl="0" animBg="1"/>
      <p:bldP spid="103474" grpId="0" bldLvl="0" animBg="1"/>
      <p:bldP spid="103475" grpId="0" bldLvl="0" animBg="1"/>
      <p:bldP spid="103476" grpId="0" bldLvl="0" animBg="1"/>
      <p:bldP spid="103477" grpId="0" bldLvl="0" animBg="1"/>
      <p:bldP spid="103478" grpId="0" bldLvl="0" animBg="1"/>
      <p:bldP spid="103479" grpId="0" bldLvl="0" animBg="1"/>
      <p:bldP spid="103480" grpId="0" bldLvl="0" animBg="1"/>
      <p:bldP spid="103481" grpId="0" bldLvl="0" animBg="1"/>
      <p:bldP spid="103482" grpId="0" bldLvl="0" animBg="1"/>
      <p:bldP spid="103483" grpId="0" bldLvl="0" animBg="1"/>
      <p:bldP spid="103484" grpId="0" bldLvl="0" animBg="1"/>
      <p:bldP spid="103485" grpId="0" bldLvl="0" animBg="1"/>
      <p:bldP spid="103486" grpId="0" bldLvl="0" animBg="1"/>
      <p:bldP spid="103487" grpId="0" bldLvl="0" animBg="1"/>
      <p:bldP spid="103488" grpId="0" bldLvl="0" animBg="1"/>
      <p:bldP spid="103489" grpId="0" bldLvl="0" animBg="1"/>
      <p:bldP spid="103490" grpId="0" bldLvl="0" animBg="1"/>
      <p:bldP spid="103491" grpId="0" bldLvl="0" animBg="1"/>
      <p:bldP spid="103492" grpId="0" bldLvl="0" animBg="1"/>
      <p:bldP spid="103493" grpId="0" bldLvl="0" animBg="1"/>
      <p:bldP spid="103494" grpId="0"/>
      <p:bldP spid="103495" grpId="0"/>
      <p:bldP spid="103496" grpId="0"/>
      <p:bldP spid="10349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49300" y="904875"/>
            <a:ext cx="6553200" cy="796925"/>
          </a:xfrm>
          <a:prstGeom prst="rect">
            <a:avLst/>
          </a:prstGeom>
          <a:noFill/>
          <a:ln>
            <a:miter lim="800000"/>
          </a:ln>
        </p:spPr>
        <p:txBody>
          <a:bodyPr anchor="b"/>
          <a:lstStyle/>
          <a:p>
            <a:pPr eaLnBrk="1" hangingPunct="1"/>
            <a:r>
              <a:rPr lang="zh-CN" altLang="en-US" sz="32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五、柴油机的构造和工作原理</a:t>
            </a:r>
            <a:endParaRPr lang="zh-CN" altLang="en-US" sz="32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570" name="Picture 18" descr="构造(柴)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27650" y="2076450"/>
            <a:ext cx="2057400" cy="454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71" name="Text Box 19"/>
          <p:cNvSpPr txBox="1">
            <a:spLocks noChangeArrowheads="1"/>
          </p:cNvSpPr>
          <p:nvPr/>
        </p:nvSpPr>
        <p:spPr bwMode="auto">
          <a:xfrm>
            <a:off x="3556000" y="1981200"/>
            <a:ext cx="18288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chemeClr val="hlin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喷油嘴</a:t>
            </a:r>
            <a:endParaRPr lang="zh-CN" altLang="en-US" sz="2800" b="1">
              <a:solidFill>
                <a:schemeClr val="hlink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auto">
          <a:xfrm>
            <a:off x="3352800" y="2819400"/>
            <a:ext cx="17272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chemeClr val="hlin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进气门</a:t>
            </a:r>
            <a:endParaRPr lang="zh-CN" altLang="en-US" sz="2800" b="1">
              <a:solidFill>
                <a:schemeClr val="hlink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3573" name="Text Box 21"/>
          <p:cNvSpPr txBox="1">
            <a:spLocks noChangeArrowheads="1"/>
          </p:cNvSpPr>
          <p:nvPr/>
        </p:nvSpPr>
        <p:spPr bwMode="auto">
          <a:xfrm>
            <a:off x="3759200" y="3505200"/>
            <a:ext cx="12192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chemeClr val="hlin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活塞</a:t>
            </a:r>
            <a:endParaRPr lang="zh-CN" altLang="en-US" sz="2800" b="1">
              <a:solidFill>
                <a:schemeClr val="hlink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3574" name="Text Box 22"/>
          <p:cNvSpPr txBox="1">
            <a:spLocks noChangeArrowheads="1"/>
          </p:cNvSpPr>
          <p:nvPr/>
        </p:nvSpPr>
        <p:spPr bwMode="auto">
          <a:xfrm>
            <a:off x="3962400" y="4891088"/>
            <a:ext cx="13208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chemeClr val="hlin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连杆</a:t>
            </a:r>
            <a:endParaRPr lang="zh-CN" altLang="en-US" sz="2800" b="1">
              <a:solidFill>
                <a:schemeClr val="hlink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3575" name="Text Box 23"/>
          <p:cNvSpPr txBox="1">
            <a:spLocks noChangeArrowheads="1"/>
          </p:cNvSpPr>
          <p:nvPr/>
        </p:nvSpPr>
        <p:spPr bwMode="auto">
          <a:xfrm>
            <a:off x="8128000" y="2209800"/>
            <a:ext cx="17272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chemeClr val="hlin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排气门</a:t>
            </a:r>
            <a:endParaRPr lang="zh-CN" altLang="en-US" sz="2800" b="1">
              <a:solidFill>
                <a:schemeClr val="hlink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3576" name="Text Box 24"/>
          <p:cNvSpPr txBox="1">
            <a:spLocks noChangeArrowheads="1"/>
          </p:cNvSpPr>
          <p:nvPr/>
        </p:nvSpPr>
        <p:spPr bwMode="auto">
          <a:xfrm>
            <a:off x="7823200" y="2895600"/>
            <a:ext cx="12192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chemeClr val="hlin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气缸</a:t>
            </a:r>
            <a:endParaRPr lang="zh-CN" altLang="en-US" sz="2800" b="1">
              <a:solidFill>
                <a:schemeClr val="hlink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3577" name="Text Box 25"/>
          <p:cNvSpPr txBox="1">
            <a:spLocks noChangeArrowheads="1"/>
          </p:cNvSpPr>
          <p:nvPr/>
        </p:nvSpPr>
        <p:spPr bwMode="auto">
          <a:xfrm>
            <a:off x="8142288" y="5586413"/>
            <a:ext cx="13208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chemeClr val="hlin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曲轴</a:t>
            </a:r>
            <a:endParaRPr lang="zh-CN" altLang="en-US" sz="2800" b="1">
              <a:solidFill>
                <a:schemeClr val="hlink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3578" name="Line 26"/>
          <p:cNvSpPr>
            <a:spLocks noChangeShapeType="1"/>
          </p:cNvSpPr>
          <p:nvPr/>
        </p:nvSpPr>
        <p:spPr bwMode="auto">
          <a:xfrm>
            <a:off x="5283200" y="2362200"/>
            <a:ext cx="1016000" cy="609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80" name="Line 28"/>
          <p:cNvSpPr>
            <a:spLocks noChangeShapeType="1"/>
          </p:cNvSpPr>
          <p:nvPr/>
        </p:nvSpPr>
        <p:spPr bwMode="auto">
          <a:xfrm flipV="1">
            <a:off x="4978400" y="2743200"/>
            <a:ext cx="609600" cy="3048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81" name="Line 29"/>
          <p:cNvSpPr>
            <a:spLocks noChangeShapeType="1"/>
          </p:cNvSpPr>
          <p:nvPr/>
        </p:nvSpPr>
        <p:spPr bwMode="auto">
          <a:xfrm>
            <a:off x="4978400" y="3810000"/>
            <a:ext cx="12192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82" name="Line 30"/>
          <p:cNvSpPr>
            <a:spLocks noChangeShapeType="1"/>
          </p:cNvSpPr>
          <p:nvPr/>
        </p:nvSpPr>
        <p:spPr bwMode="auto">
          <a:xfrm>
            <a:off x="5181600" y="5181600"/>
            <a:ext cx="13208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83" name="Line 31"/>
          <p:cNvSpPr>
            <a:spLocks noChangeShapeType="1"/>
          </p:cNvSpPr>
          <p:nvPr/>
        </p:nvSpPr>
        <p:spPr bwMode="auto">
          <a:xfrm flipH="1">
            <a:off x="7132638" y="5811838"/>
            <a:ext cx="11176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84" name="Line 32"/>
          <p:cNvSpPr>
            <a:spLocks noChangeShapeType="1"/>
          </p:cNvSpPr>
          <p:nvPr/>
        </p:nvSpPr>
        <p:spPr bwMode="auto">
          <a:xfrm flipH="1">
            <a:off x="6502400" y="3200400"/>
            <a:ext cx="12192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85" name="Line 33"/>
          <p:cNvSpPr>
            <a:spLocks noChangeShapeType="1"/>
          </p:cNvSpPr>
          <p:nvPr/>
        </p:nvSpPr>
        <p:spPr bwMode="auto">
          <a:xfrm flipH="1">
            <a:off x="7112000" y="2514600"/>
            <a:ext cx="1016000" cy="228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49" name="矩形 4"/>
          <p:cNvSpPr>
            <a:spLocks noChangeArrowheads="1"/>
          </p:cNvSpPr>
          <p:nvPr/>
        </p:nvSpPr>
        <p:spPr bwMode="auto">
          <a:xfrm>
            <a:off x="4821238" y="168275"/>
            <a:ext cx="1674812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讲授新知识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5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5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5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5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35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35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35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3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3571" grpId="0" advAuto="0" build="p"/>
      <p:bldP spid="23572" grpId="0" advAuto="0" build="p"/>
      <p:bldP spid="23573" grpId="0" advAuto="0" build="p"/>
      <p:bldP spid="23574" grpId="0" advAuto="0" build="p"/>
      <p:bldP spid="23575" grpId="0"/>
      <p:bldP spid="23576" grpId="0"/>
      <p:bldP spid="23577" grpId="0"/>
      <p:bldP spid="23578" grpId="0" animBg="1"/>
      <p:bldP spid="23580" grpId="0" animBg="1"/>
      <p:bldP spid="23581" grpId="0" animBg="1"/>
      <p:bldP spid="23582" grpId="0" animBg="1"/>
      <p:bldP spid="23583" grpId="0" animBg="1"/>
      <p:bldP spid="23584" grpId="0" animBg="1"/>
      <p:bldP spid="2358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14413" y="1408113"/>
            <a:ext cx="1903412" cy="631825"/>
          </a:xfrm>
          <a:prstGeom prst="rect">
            <a:avLst/>
          </a:prstGeom>
          <a:solidFill>
            <a:srgbClr val="FFFFFF"/>
          </a:solidFill>
          <a:ln>
            <a:miter lim="800000"/>
          </a:ln>
        </p:spPr>
        <p:txBody>
          <a:bodyPr anchor="b"/>
          <a:lstStyle/>
          <a:p>
            <a:pPr eaLnBrk="1" hangingPunct="1"/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吸气冲程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pic>
        <p:nvPicPr>
          <p:cNvPr id="19458" name="Picture 3" descr="吸气(柴)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77150" y="1668463"/>
            <a:ext cx="2400300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596" name="Line 4"/>
          <p:cNvSpPr>
            <a:spLocks noChangeShapeType="1"/>
          </p:cNvSpPr>
          <p:nvPr/>
        </p:nvSpPr>
        <p:spPr bwMode="auto">
          <a:xfrm>
            <a:off x="7754938" y="2446338"/>
            <a:ext cx="5080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0597" name="Text Box 5"/>
          <p:cNvSpPr txBox="1">
            <a:spLocks noChangeArrowheads="1"/>
          </p:cNvSpPr>
          <p:nvPr/>
        </p:nvSpPr>
        <p:spPr bwMode="auto">
          <a:xfrm>
            <a:off x="6789738" y="2128838"/>
            <a:ext cx="611187" cy="838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空气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2032000" y="2667000"/>
            <a:ext cx="5080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zh-CN" altLang="zh-CN" sz="240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10599" name="Text Box 7"/>
          <p:cNvSpPr txBox="1">
            <a:spLocks noChangeArrowheads="1"/>
          </p:cNvSpPr>
          <p:nvPr/>
        </p:nvSpPr>
        <p:spPr bwMode="auto">
          <a:xfrm>
            <a:off x="966788" y="2474913"/>
            <a:ext cx="5588000" cy="2590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进气门打开，排气门关闭。活塞由上端向下端运动，将空气吸进气缸。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05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3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110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110596" grpId="0" animBg="1"/>
      <p:bldP spid="110597" grpId="0"/>
      <p:bldP spid="110599" grpId="0" advAuto="100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181100" y="1306513"/>
            <a:ext cx="1860550" cy="663575"/>
          </a:xfrm>
          <a:prstGeom prst="rect">
            <a:avLst/>
          </a:prstGeom>
          <a:solidFill>
            <a:srgbClr val="FFFFFF"/>
          </a:solidFill>
          <a:ln>
            <a:miter lim="800000"/>
          </a:ln>
        </p:spPr>
        <p:txBody>
          <a:bodyPr anchor="b"/>
          <a:lstStyle/>
          <a:p>
            <a:pPr eaLnBrk="1" hangingPunct="1"/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压缩冲程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pic>
        <p:nvPicPr>
          <p:cNvPr id="20482" name="Picture 3" descr="压缩(柴)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39088" y="1574800"/>
            <a:ext cx="221615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154113" y="2379663"/>
            <a:ext cx="5668962" cy="3298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进气门和排气门都关闭，活塞向上运动，活塞把空气压缩得很小，空气的压强更大，温度更高。在压缩冲程末，缸内空气温度已超过柴油的着火点。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5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  <p:bldP spid="24580" grpId="0" advAuto="100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28700" y="1443038"/>
            <a:ext cx="1893888" cy="646112"/>
          </a:xfrm>
          <a:prstGeom prst="rect">
            <a:avLst/>
          </a:prstGeom>
          <a:solidFill>
            <a:srgbClr val="FFFFFF"/>
          </a:solidFill>
          <a:ln>
            <a:miter lim="800000"/>
          </a:ln>
        </p:spPr>
        <p:txBody>
          <a:bodyPr anchor="b"/>
          <a:lstStyle/>
          <a:p>
            <a:pPr eaLnBrk="1" hangingPunct="1"/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做功冲程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pic>
        <p:nvPicPr>
          <p:cNvPr id="112643" name="Picture 3" descr="做功(柴)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31163" y="1970088"/>
            <a:ext cx="2030412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1033463" y="2482850"/>
            <a:ext cx="6502400" cy="2657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在压缩冲程末，从喷油嘴喷出的雾状柴油遇到热空气立即猛烈燃烧，产生高温高压的燃气，推动活塞向下运动，并通过连杆带动曲轴转动。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508" name="Oval 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871663" y="6524625"/>
            <a:ext cx="192087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eaLnBrk="0" hangingPunct="0"/>
            <a:endParaRPr lang="zh-CN" altLang="en-US" sz="240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0"/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  <p:bldP spid="112644" grpId="0" advAuto="100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92200" y="1604963"/>
            <a:ext cx="1828800" cy="655637"/>
          </a:xfrm>
          <a:prstGeom prst="rect">
            <a:avLst/>
          </a:prstGeom>
          <a:solidFill>
            <a:srgbClr val="FFFFFF"/>
          </a:solidFill>
          <a:ln>
            <a:miter lim="800000"/>
          </a:ln>
        </p:spPr>
        <p:txBody>
          <a:bodyPr anchor="b"/>
          <a:lstStyle/>
          <a:p>
            <a:pPr eaLnBrk="1" hangingPunct="1"/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排气冲程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0166350" y="1827213"/>
            <a:ext cx="611188" cy="24463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燃烧后的废气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pic>
        <p:nvPicPr>
          <p:cNvPr id="22531" name="Picture 4" descr="排气(柴)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13" y="1763713"/>
            <a:ext cx="1952625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69" name="Line 5"/>
          <p:cNvSpPr>
            <a:spLocks noChangeShapeType="1"/>
          </p:cNvSpPr>
          <p:nvPr/>
        </p:nvSpPr>
        <p:spPr bwMode="auto">
          <a:xfrm>
            <a:off x="9232900" y="2635250"/>
            <a:ext cx="6096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1001713" y="2867025"/>
            <a:ext cx="5546725" cy="137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进气门关闭，排气门打开，活塞向上运动，把废气排出气缸。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5"/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625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3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125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nimBg="1"/>
      <p:bldP spid="26627" grpId="0"/>
      <p:bldP spid="113669" grpId="0" animBg="1"/>
      <p:bldP spid="26630" grpId="0" advAuto="100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00113" y="1341438"/>
            <a:ext cx="3222625" cy="661987"/>
          </a:xfrm>
          <a:prstGeom prst="rect">
            <a:avLst/>
          </a:prstGeom>
          <a:solidFill>
            <a:srgbClr val="FFFFFF"/>
          </a:solidFill>
          <a:ln>
            <a:miter lim="800000"/>
          </a:ln>
        </p:spPr>
        <p:txBody>
          <a:bodyPr anchor="ctr"/>
          <a:lstStyle/>
          <a:p>
            <a:pPr eaLnBrk="1" hangingPunct="1"/>
            <a:r>
              <a:rPr lang="zh-CN" altLang="en-US" sz="32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六</a:t>
            </a:r>
            <a:r>
              <a:rPr lang="en-US" altLang="zh-CN" sz="32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32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内燃机的启动</a:t>
            </a:r>
            <a:endParaRPr lang="zh-CN" altLang="en-US" sz="32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922338" y="2687638"/>
            <a:ext cx="9321800" cy="1550987"/>
          </a:xfrm>
          <a:prstGeom prst="rect">
            <a:avLst/>
          </a:prstGeom>
          <a:solidFill>
            <a:srgbClr val="FFFFFF"/>
          </a:solidFill>
          <a:ln>
            <a:miter lim="800000"/>
          </a:ln>
        </p:spPr>
        <p:txBody>
          <a:bodyPr/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内燃机不能自行启动。开始运转时，要靠外力使飞轮和曲轴转动起来，由曲轴通过连杆带动活塞运动，然后内燃机才能自己工作。</a:t>
            </a:r>
            <a:endParaRPr lang="zh-CN" altLang="en-US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dvAuto="100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17575" y="1309688"/>
            <a:ext cx="4614863" cy="554037"/>
          </a:xfrm>
          <a:prstGeom prst="rect">
            <a:avLst/>
          </a:prstGeom>
          <a:solidFill>
            <a:srgbClr val="FFFFFF"/>
          </a:solidFill>
          <a:ln>
            <a:miter lim="800000"/>
          </a:ln>
        </p:spPr>
        <p:txBody>
          <a:bodyPr anchor="ctr"/>
          <a:lstStyle/>
          <a:p>
            <a:pPr eaLnBrk="1" hangingPunct="1"/>
            <a:r>
              <a:rPr lang="zh-CN" altLang="en-US" sz="32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七、内燃机的应用</a:t>
            </a:r>
            <a:endParaRPr lang="zh-CN" altLang="en-US" sz="32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838200" y="2617788"/>
            <a:ext cx="7116763" cy="1695450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en-US" altLang="zh-CN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汽油机比较轻巧，常用在汽车、飞机和小型农业机械上面。</a:t>
            </a:r>
            <a:endParaRPr lang="zh-CN" altLang="en-US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908050" y="2114550"/>
            <a:ext cx="2892425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、汽油机的应用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968375" y="3924300"/>
            <a:ext cx="48768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spcBef>
                <a:spcPct val="5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、柴油机的应用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32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1006475" y="4697413"/>
            <a:ext cx="7951788" cy="106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lnSpc>
                <a:spcPct val="130000"/>
              </a:lnSpc>
              <a:spcBef>
                <a:spcPct val="5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柴油比较便宜，但柴油机比较笨重，主要用在载重汽车、拖拉机、坦克上面。</a:t>
            </a:r>
            <a:endParaRPr lang="zh-CN" altLang="en-US" sz="2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75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  <p:bldP spid="55300" grpId="0"/>
      <p:bldP spid="55301" grpId="0"/>
      <p:bldP spid="5530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46163" y="1125538"/>
            <a:ext cx="2503487" cy="579437"/>
          </a:xfrm>
          <a:prstGeom prst="rect">
            <a:avLst/>
          </a:prstGeom>
          <a:solidFill>
            <a:srgbClr val="FFFFFF"/>
          </a:solidFill>
          <a:ln>
            <a:miter lim="800000"/>
          </a:ln>
        </p:spPr>
        <p:txBody>
          <a:bodyPr anchor="ctr"/>
          <a:lstStyle/>
          <a:p>
            <a:pPr eaLnBrk="1" hangingPunct="1"/>
            <a:r>
              <a:rPr lang="zh-CN" altLang="en-US" sz="2800" b="1" smtClean="0">
                <a:solidFill>
                  <a:srgbClr val="FF0000"/>
                </a:solidFill>
                <a:ea typeface="微软雅黑" panose="020B0503020204020204" pitchFamily="34" charset="-122"/>
              </a:rPr>
              <a:t>想想议议：</a:t>
            </a:r>
            <a:endParaRPr lang="zh-CN" altLang="en-US" sz="2800" b="1" smtClean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56323" name="Picture 3" descr="汽油机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4113" y="3189288"/>
            <a:ext cx="1873250" cy="310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4" descr="柴油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8963" y="3084513"/>
            <a:ext cx="14097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352425" y="1912938"/>
            <a:ext cx="11068050" cy="733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汽油机和柴油机的工作过程有什么相同点，有什么不同点？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742950" y="2198688"/>
            <a:ext cx="10783888" cy="32972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．基本构造和主要部件的作用相似。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．每个工作循环都经历四个冲程：吸气冲程、压缩冲程、做功冲程、排气冲程。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．四个冲程中，只有做功冲程对外做功，其余三个冲程靠飞轮惯性完成。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4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．一个工作循环中，活塞往复两次，飞轮转动两周，做功一次。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23" name="AutoShape 3">
            <a:hlinkClick r:id="rId1" action="ppaction://hlinksldjump"/>
          </p:cNvPr>
          <p:cNvSpPr>
            <a:spLocks noChangeArrowheads="1"/>
          </p:cNvSpPr>
          <p:nvPr/>
        </p:nvSpPr>
        <p:spPr bwMode="auto">
          <a:xfrm>
            <a:off x="1812925" y="989013"/>
            <a:ext cx="3222625" cy="915987"/>
          </a:xfrm>
          <a:prstGeom prst="cloudCallout">
            <a:avLst>
              <a:gd name="adj1" fmla="val -45667"/>
              <a:gd name="adj2" fmla="val 96620"/>
            </a:avLst>
          </a:prstGeom>
          <a:solidFill>
            <a:srgbClr val="FF9933"/>
          </a:solidFill>
          <a:ln w="9525">
            <a:solidFill>
              <a:schemeClr val="tx1"/>
            </a:solidFill>
            <a:round/>
          </a:ln>
          <a:effectLst>
            <a:outerShdw dist="107763" dir="2700000" algn="ctr" rotWithShape="0">
              <a:schemeClr val="bg2"/>
            </a:outerShdw>
          </a:effectLst>
        </p:spPr>
        <p:txBody>
          <a:bodyPr anchor="ctr"/>
          <a:lstStyle/>
          <a:p>
            <a:pPr algn="ctr" eaLnBrk="0" hangingPunct="0"/>
            <a:r>
              <a:rPr lang="zh-CN" altLang="en-US" sz="3200" b="1">
                <a:solidFill>
                  <a:srgbClr val="3333FF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相同点</a:t>
            </a:r>
            <a:endParaRPr lang="zh-CN" altLang="en-US" sz="3200" b="1">
              <a:solidFill>
                <a:srgbClr val="3333FF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 advAuto="0" build="p"/>
      <p:bldP spid="307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矩形 9217"/>
          <p:cNvSpPr>
            <a:spLocks noChangeArrowheads="1"/>
          </p:cNvSpPr>
          <p:nvPr/>
        </p:nvSpPr>
        <p:spPr bwMode="auto">
          <a:xfrm>
            <a:off x="2284413" y="2700338"/>
            <a:ext cx="6694487" cy="1457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 indent="266700">
              <a:lnSpc>
                <a:spcPct val="16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改变物体内能的两种方法是什么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?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266700">
              <a:lnSpc>
                <a:spcPct val="16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内能有哪两方面的主要应用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?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举例说明。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18" name="矩形 9219"/>
          <p:cNvSpPr>
            <a:spLocks noChangeArrowheads="1"/>
          </p:cNvSpPr>
          <p:nvPr/>
        </p:nvSpPr>
        <p:spPr bwMode="auto">
          <a:xfrm>
            <a:off x="1217613" y="1293813"/>
            <a:ext cx="262255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一、温故知新</a:t>
            </a:r>
            <a:endParaRPr lang="zh-CN" altLang="en-US" sz="32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19" name="矩形 4"/>
          <p:cNvSpPr>
            <a:spLocks noChangeArrowheads="1"/>
          </p:cNvSpPr>
          <p:nvPr/>
        </p:nvSpPr>
        <p:spPr bwMode="auto">
          <a:xfrm>
            <a:off x="4476750" y="188913"/>
            <a:ext cx="1674813" cy="550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复习旧课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1417638" y="1090613"/>
            <a:ext cx="4059237" cy="1412875"/>
          </a:xfrm>
          <a:prstGeom prst="irregularSeal2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</a:ln>
          <a:effectLst>
            <a:outerShdw dist="107763" dir="81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zh-CN" altLang="en-US" sz="3200" b="1">
                <a:solidFill>
                  <a:srgbClr val="3333CC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不同点</a:t>
            </a:r>
            <a:endParaRPr lang="zh-CN" altLang="en-US" sz="3200" b="1">
              <a:solidFill>
                <a:srgbClr val="3333CC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474663" y="2706688"/>
            <a:ext cx="11717337" cy="24431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．构造不同：汽油机气缸顶有火花塞，而柴油机气缸顶部有喷油嘴。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．燃料不同：汽油机的燃料是汽油，而柴油机的燃料是柴油。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．吸气不同：汽油机吸进汽油和空气的混合气体，柴油机只吸进空气。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4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．点火不同：汽油机属点燃式点火，柴油机属压燃式点火。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animBg="1"/>
      <p:bldP spid="31747" grpId="0" advAuto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矩形 35844"/>
          <p:cNvSpPr>
            <a:spLocks noChangeArrowheads="1"/>
          </p:cNvSpPr>
          <p:nvPr/>
        </p:nvSpPr>
        <p:spPr bwMode="auto">
          <a:xfrm>
            <a:off x="525463" y="1584325"/>
            <a:ext cx="11074400" cy="17589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fontAlgn="ctr">
              <a:lnSpc>
                <a:spcPct val="13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1.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下图中的四个冲程不是按照热机正常工作的顺序排列的，你认为让汽车获得动力的冲程是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) 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>
              <a:lnSpc>
                <a:spcPct val="130000"/>
              </a:lnSpc>
            </a:pP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8674" name="Image0036.jpeg" descr="学科网(www.zxxk.com)--教育资源门户，提供试卷、教案、课件、论文、素材及各类教学资源下载，还有大量而丰富的教学相关资讯！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565275" y="2820988"/>
            <a:ext cx="9256713" cy="403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矩形 35845"/>
          <p:cNvSpPr>
            <a:spLocks noChangeArrowheads="1"/>
          </p:cNvSpPr>
          <p:nvPr/>
        </p:nvSpPr>
        <p:spPr bwMode="auto">
          <a:xfrm>
            <a:off x="5518150" y="2322513"/>
            <a:ext cx="42068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</a:rPr>
              <a:t>B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28676" name="矩形 35846"/>
          <p:cNvSpPr>
            <a:spLocks noChangeArrowheads="1"/>
          </p:cNvSpPr>
          <p:nvPr/>
        </p:nvSpPr>
        <p:spPr bwMode="auto">
          <a:xfrm>
            <a:off x="896938" y="938213"/>
            <a:ext cx="3209925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ea typeface="微软雅黑" panose="020B0503020204020204" pitchFamily="34" charset="-122"/>
              </a:rPr>
              <a:t>课堂练习</a:t>
            </a:r>
            <a:endParaRPr lang="zh-CN" altLang="en-US" sz="32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8677" name="矩形 4"/>
          <p:cNvSpPr>
            <a:spLocks noChangeArrowheads="1"/>
          </p:cNvSpPr>
          <p:nvPr/>
        </p:nvSpPr>
        <p:spPr bwMode="auto">
          <a:xfrm>
            <a:off x="4899025" y="212725"/>
            <a:ext cx="1674813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运用巩固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矩形 36867"/>
          <p:cNvSpPr>
            <a:spLocks noChangeArrowheads="1"/>
          </p:cNvSpPr>
          <p:nvPr/>
        </p:nvSpPr>
        <p:spPr bwMode="auto">
          <a:xfrm>
            <a:off x="712788" y="1635125"/>
            <a:ext cx="10534650" cy="1201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四冲程的汽油机一个工作循环中，对外做功的次数是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(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A.3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次　　　　　 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B.2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次                  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C.1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次                  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D.4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次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869" name="矩形 36868"/>
          <p:cNvSpPr>
            <a:spLocks noChangeArrowheads="1"/>
          </p:cNvSpPr>
          <p:nvPr/>
        </p:nvSpPr>
        <p:spPr bwMode="auto">
          <a:xfrm>
            <a:off x="9864725" y="1625600"/>
            <a:ext cx="885825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C</a:t>
            </a:r>
            <a:r>
              <a:rPr lang="zh-CN" altLang="en-US" sz="3200" b="1">
                <a:solidFill>
                  <a:srgbClr val="FF0000"/>
                </a:solidFill>
              </a:rPr>
              <a:t>　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29699" name="矩形 36870"/>
          <p:cNvSpPr>
            <a:spLocks noChangeArrowheads="1"/>
          </p:cNvSpPr>
          <p:nvPr/>
        </p:nvSpPr>
        <p:spPr bwMode="auto">
          <a:xfrm>
            <a:off x="496888" y="3225800"/>
            <a:ext cx="6570662" cy="2740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indent="266700" fontAlgn="ctr">
              <a:lnSpc>
                <a:spcPct val="155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内燃机有四个工作冲程，如图所示是内燃机的</a:t>
            </a:r>
            <a:r>
              <a:rPr lang="zh-CN" altLang="en-US" sz="28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冲程，活塞下降时，燃气内能</a:t>
            </a:r>
            <a:r>
              <a:rPr lang="zh-CN" altLang="en-US" sz="2800" u="sng">
                <a:latin typeface="微软雅黑" panose="020B0503020204020204" pitchFamily="34" charset="-122"/>
                <a:ea typeface="微软雅黑" panose="020B0503020204020204" pitchFamily="34" charset="-122"/>
              </a:rPr>
              <a:t>　　　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选填“减少”或“增加”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266700" eaLnBrk="0" hangingPunct="0">
              <a:lnSpc>
                <a:spcPct val="155000"/>
              </a:lnSpc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700" name="Image0039.jpeg" descr="学科网(www.zxxk.com)--教育资源门户，提供试卷、教案、课件、论文、素材及各类教学资源下载，还有大量而丰富的教学相关资讯！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794625" y="2914650"/>
            <a:ext cx="2725738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3" name="矩形 36872"/>
          <p:cNvSpPr>
            <a:spLocks noChangeArrowheads="1"/>
          </p:cNvSpPr>
          <p:nvPr/>
        </p:nvSpPr>
        <p:spPr bwMode="auto">
          <a:xfrm>
            <a:off x="1503363" y="4699000"/>
            <a:ext cx="8953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ea typeface="微软雅黑" panose="020B0503020204020204" pitchFamily="34" charset="-122"/>
              </a:rPr>
              <a:t>减少</a:t>
            </a:r>
            <a:endParaRPr lang="zh-CN" altLang="en-US" sz="280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6874" name="矩形 36873"/>
          <p:cNvSpPr>
            <a:spLocks noChangeArrowheads="1"/>
          </p:cNvSpPr>
          <p:nvPr/>
        </p:nvSpPr>
        <p:spPr bwMode="auto">
          <a:xfrm>
            <a:off x="1998663" y="4035425"/>
            <a:ext cx="8953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ea typeface="微软雅黑" panose="020B0503020204020204" pitchFamily="34" charset="-122"/>
              </a:rPr>
              <a:t>做功</a:t>
            </a:r>
            <a:endParaRPr lang="zh-CN" altLang="en-US" sz="280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/>
      <p:bldP spid="36873" grpId="0"/>
      <p:bldP spid="3687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2"/>
          <p:cNvSpPr txBox="1">
            <a:spLocks noChangeArrowheads="1"/>
          </p:cNvSpPr>
          <p:nvPr/>
        </p:nvSpPr>
        <p:spPr bwMode="auto">
          <a:xfrm>
            <a:off x="201613" y="1028700"/>
            <a:ext cx="2592387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ea typeface="微软雅黑" panose="020B0503020204020204" pitchFamily="34" charset="-122"/>
              </a:rPr>
              <a:t>小结</a:t>
            </a:r>
            <a:endParaRPr lang="zh-CN" altLang="en-US" sz="32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355600" y="2109788"/>
            <a:ext cx="1589088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ea typeface="微软雅黑" panose="020B0503020204020204" pitchFamily="34" charset="-122"/>
              </a:rPr>
              <a:t>⑴</a:t>
            </a:r>
            <a:r>
              <a:rPr lang="zh-CN" altLang="en-US" sz="2800" b="1">
                <a:ea typeface="微软雅黑" panose="020B0503020204020204" pitchFamily="34" charset="-122"/>
              </a:rPr>
              <a:t>热机</a:t>
            </a:r>
            <a:endParaRPr lang="zh-CN" altLang="en-US" sz="2800" b="1">
              <a:ea typeface="微软雅黑" panose="020B0503020204020204" pitchFamily="34" charset="-122"/>
            </a:endParaRPr>
          </a:p>
        </p:txBody>
      </p:sp>
      <p:sp>
        <p:nvSpPr>
          <p:cNvPr id="30723" name="AutoShape 4"/>
          <p:cNvSpPr/>
          <p:nvPr/>
        </p:nvSpPr>
        <p:spPr bwMode="auto">
          <a:xfrm>
            <a:off x="1771650" y="1819275"/>
            <a:ext cx="311150" cy="1046163"/>
          </a:xfrm>
          <a:prstGeom prst="leftBrace">
            <a:avLst>
              <a:gd name="adj1" fmla="val 2800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eaLnBrk="0" hangingPunct="0"/>
            <a:endParaRPr lang="zh-CN" altLang="en-US" sz="240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30724" name="Text Box 5"/>
          <p:cNvSpPr txBox="1">
            <a:spLocks noChangeArrowheads="1"/>
          </p:cNvSpPr>
          <p:nvPr/>
        </p:nvSpPr>
        <p:spPr bwMode="auto">
          <a:xfrm>
            <a:off x="2078038" y="1617663"/>
            <a:ext cx="10374312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ea typeface="微软雅黑" panose="020B0503020204020204" pitchFamily="34" charset="-122"/>
              </a:rPr>
              <a:t>种类：蒸汽机、、内燃机、喷气发动机、火箭发动机。</a:t>
            </a:r>
            <a:endParaRPr lang="zh-CN" altLang="en-US" sz="2800">
              <a:ea typeface="微软雅黑" panose="020B0503020204020204" pitchFamily="34" charset="-122"/>
            </a:endParaRPr>
          </a:p>
        </p:txBody>
      </p:sp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2058988" y="2632075"/>
            <a:ext cx="9929812" cy="9890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共同点：将燃料燃烧时的</a:t>
            </a:r>
            <a:r>
              <a:rPr lang="zh-CN" altLang="en-US" sz="28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能转化为</a:t>
            </a:r>
            <a:r>
              <a:rPr lang="zh-CN" altLang="en-US" sz="28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能，通过做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功把</a:t>
            </a:r>
            <a:r>
              <a:rPr lang="zh-CN" altLang="en-US" sz="28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能转化为</a:t>
            </a:r>
            <a:r>
              <a:rPr lang="zh-CN" altLang="en-US" sz="28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能。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26" name="Text Box 7"/>
          <p:cNvSpPr txBox="1">
            <a:spLocks noChangeArrowheads="1"/>
          </p:cNvSpPr>
          <p:nvPr/>
        </p:nvSpPr>
        <p:spPr bwMode="auto">
          <a:xfrm>
            <a:off x="392113" y="4681538"/>
            <a:ext cx="1881187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ea typeface="微软雅黑" panose="020B0503020204020204" pitchFamily="34" charset="-122"/>
              </a:rPr>
              <a:t>⑵</a:t>
            </a:r>
            <a:r>
              <a:rPr lang="zh-CN" altLang="en-US" sz="2800" b="1">
                <a:ea typeface="微软雅黑" panose="020B0503020204020204" pitchFamily="34" charset="-122"/>
              </a:rPr>
              <a:t>汽油机</a:t>
            </a:r>
            <a:endParaRPr lang="zh-CN" altLang="en-US" sz="2800" b="1">
              <a:ea typeface="微软雅黑" panose="020B0503020204020204" pitchFamily="34" charset="-122"/>
            </a:endParaRPr>
          </a:p>
        </p:txBody>
      </p:sp>
      <p:sp>
        <p:nvSpPr>
          <p:cNvPr id="30727" name="AutoShape 8"/>
          <p:cNvSpPr/>
          <p:nvPr/>
        </p:nvSpPr>
        <p:spPr bwMode="auto">
          <a:xfrm>
            <a:off x="2179638" y="4011613"/>
            <a:ext cx="276225" cy="1846262"/>
          </a:xfrm>
          <a:prstGeom prst="leftBrace">
            <a:avLst>
              <a:gd name="adj1" fmla="val 55668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eaLnBrk="0" hangingPunct="0"/>
            <a:endParaRPr lang="zh-CN" altLang="en-US" sz="240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30728" name="Text Box 9"/>
          <p:cNvSpPr txBox="1">
            <a:spLocks noChangeArrowheads="1"/>
          </p:cNvSpPr>
          <p:nvPr/>
        </p:nvSpPr>
        <p:spPr bwMode="auto">
          <a:xfrm>
            <a:off x="2657475" y="3871913"/>
            <a:ext cx="480218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ea typeface="微软雅黑" panose="020B0503020204020204" pitchFamily="34" charset="-122"/>
              </a:rPr>
              <a:t>以汽油为燃料的内燃机。</a:t>
            </a:r>
            <a:endParaRPr lang="zh-CN" altLang="en-US" sz="2800">
              <a:ea typeface="微软雅黑" panose="020B0503020204020204" pitchFamily="34" charset="-122"/>
            </a:endParaRPr>
          </a:p>
        </p:txBody>
      </p:sp>
      <p:sp>
        <p:nvSpPr>
          <p:cNvPr id="30729" name="Text Box 10"/>
          <p:cNvSpPr txBox="1">
            <a:spLocks noChangeArrowheads="1"/>
          </p:cNvSpPr>
          <p:nvPr/>
        </p:nvSpPr>
        <p:spPr bwMode="auto">
          <a:xfrm>
            <a:off x="2643188" y="4641850"/>
            <a:ext cx="443388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ea typeface="微软雅黑" panose="020B0503020204020204" pitchFamily="34" charset="-122"/>
              </a:rPr>
              <a:t>工作时完成的四个冲程</a:t>
            </a:r>
            <a:endParaRPr lang="zh-CN" altLang="en-US" sz="2800">
              <a:ea typeface="微软雅黑" panose="020B0503020204020204" pitchFamily="34" charset="-122"/>
            </a:endParaRPr>
          </a:p>
        </p:txBody>
      </p:sp>
      <p:sp>
        <p:nvSpPr>
          <p:cNvPr id="30730" name="Text Box 11"/>
          <p:cNvSpPr txBox="1">
            <a:spLocks noChangeArrowheads="1"/>
          </p:cNvSpPr>
          <p:nvPr/>
        </p:nvSpPr>
        <p:spPr bwMode="auto">
          <a:xfrm>
            <a:off x="2538413" y="5324475"/>
            <a:ext cx="9653587" cy="1203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>
                <a:ea typeface="微软雅黑" panose="020B0503020204020204" pitchFamily="34" charset="-122"/>
              </a:rPr>
              <a:t>一个工作循环完成</a:t>
            </a:r>
            <a:r>
              <a:rPr lang="zh-CN" altLang="en-US" sz="2800" u="sng">
                <a:ea typeface="微软雅黑" panose="020B0503020204020204" pitchFamily="34" charset="-122"/>
              </a:rPr>
              <a:t>         </a:t>
            </a:r>
            <a:r>
              <a:rPr lang="zh-CN" altLang="en-US" sz="2800">
                <a:ea typeface="微软雅黑" panose="020B0503020204020204" pitchFamily="34" charset="-122"/>
              </a:rPr>
              <a:t>冲程，其中只有</a:t>
            </a:r>
            <a:r>
              <a:rPr lang="zh-CN" altLang="en-US" sz="2800" u="sng">
                <a:ea typeface="微软雅黑" panose="020B0503020204020204" pitchFamily="34" charset="-122"/>
              </a:rPr>
              <a:t>       </a:t>
            </a:r>
            <a:r>
              <a:rPr lang="zh-CN" altLang="en-US" sz="2800">
                <a:ea typeface="微软雅黑" panose="020B0503020204020204" pitchFamily="34" charset="-122"/>
              </a:rPr>
              <a:t>冲程对外做功，其他三个冲程为辅助冲程，靠</a:t>
            </a:r>
            <a:r>
              <a:rPr lang="zh-CN" altLang="en-US" sz="2800" u="sng">
                <a:ea typeface="微软雅黑" panose="020B0503020204020204" pitchFamily="34" charset="-122"/>
              </a:rPr>
              <a:t>                </a:t>
            </a:r>
            <a:r>
              <a:rPr lang="zh-CN" altLang="en-US" sz="2800">
                <a:ea typeface="微软雅黑" panose="020B0503020204020204" pitchFamily="34" charset="-122"/>
              </a:rPr>
              <a:t>来完成。</a:t>
            </a:r>
            <a:endParaRPr lang="zh-CN" altLang="en-US" sz="2800">
              <a:ea typeface="微软雅黑" panose="020B0503020204020204" pitchFamily="34" charset="-122"/>
            </a:endParaRPr>
          </a:p>
        </p:txBody>
      </p:sp>
      <p:sp>
        <p:nvSpPr>
          <p:cNvPr id="107533" name="Text Box 13"/>
          <p:cNvSpPr txBox="1">
            <a:spLocks noChangeArrowheads="1"/>
          </p:cNvSpPr>
          <p:nvPr/>
        </p:nvSpPr>
        <p:spPr bwMode="auto">
          <a:xfrm>
            <a:off x="5992813" y="2614613"/>
            <a:ext cx="930275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微软雅黑" panose="020B0503020204020204" pitchFamily="34" charset="-122"/>
              </a:rPr>
              <a:t>化学</a:t>
            </a:r>
            <a:endParaRPr lang="zh-CN" altLang="en-US" sz="24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7534" name="Text Box 14"/>
          <p:cNvSpPr txBox="1">
            <a:spLocks noChangeArrowheads="1"/>
          </p:cNvSpPr>
          <p:nvPr/>
        </p:nvSpPr>
        <p:spPr bwMode="auto">
          <a:xfrm>
            <a:off x="6345238" y="3132138"/>
            <a:ext cx="931862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>
                <a:solidFill>
                  <a:schemeClr val="accent2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ea typeface="微软雅黑" panose="020B0503020204020204" pitchFamily="34" charset="-122"/>
              </a:rPr>
              <a:t>机械</a:t>
            </a:r>
            <a:endParaRPr lang="zh-CN" altLang="en-US" sz="24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7535" name="Text Box 15"/>
          <p:cNvSpPr txBox="1">
            <a:spLocks noChangeArrowheads="1"/>
          </p:cNvSpPr>
          <p:nvPr/>
        </p:nvSpPr>
        <p:spPr bwMode="auto">
          <a:xfrm>
            <a:off x="8364538" y="2587625"/>
            <a:ext cx="525462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微软雅黑" panose="020B0503020204020204" pitchFamily="34" charset="-122"/>
              </a:rPr>
              <a:t>内</a:t>
            </a:r>
            <a:endParaRPr lang="zh-CN" altLang="en-US" sz="24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7536" name="Text Box 16"/>
          <p:cNvSpPr txBox="1">
            <a:spLocks noChangeArrowheads="1"/>
          </p:cNvSpPr>
          <p:nvPr/>
        </p:nvSpPr>
        <p:spPr bwMode="auto">
          <a:xfrm>
            <a:off x="4289425" y="3195638"/>
            <a:ext cx="644525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微软雅黑" panose="020B0503020204020204" pitchFamily="34" charset="-122"/>
              </a:rPr>
              <a:t>内</a:t>
            </a:r>
            <a:endParaRPr lang="zh-CN" altLang="en-US" sz="24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7537" name="Text Box 17"/>
          <p:cNvSpPr txBox="1">
            <a:spLocks noChangeArrowheads="1"/>
          </p:cNvSpPr>
          <p:nvPr/>
        </p:nvSpPr>
        <p:spPr bwMode="auto">
          <a:xfrm>
            <a:off x="5534025" y="5510213"/>
            <a:ext cx="930275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>
                <a:solidFill>
                  <a:schemeClr val="accent2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ea typeface="微软雅黑" panose="020B0503020204020204" pitchFamily="34" charset="-122"/>
              </a:rPr>
              <a:t>四个</a:t>
            </a:r>
            <a:endParaRPr lang="zh-CN" altLang="en-US" sz="24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7538" name="Text Box 18"/>
          <p:cNvSpPr txBox="1">
            <a:spLocks noChangeArrowheads="1"/>
          </p:cNvSpPr>
          <p:nvPr/>
        </p:nvSpPr>
        <p:spPr bwMode="auto">
          <a:xfrm>
            <a:off x="8672513" y="5518150"/>
            <a:ext cx="930275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>
                <a:solidFill>
                  <a:schemeClr val="accent2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ea typeface="微软雅黑" panose="020B0503020204020204" pitchFamily="34" charset="-122"/>
              </a:rPr>
              <a:t>做功</a:t>
            </a:r>
            <a:endParaRPr lang="zh-CN" altLang="en-US" sz="24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7539" name="Text Box 19"/>
          <p:cNvSpPr txBox="1">
            <a:spLocks noChangeArrowheads="1"/>
          </p:cNvSpPr>
          <p:nvPr/>
        </p:nvSpPr>
        <p:spPr bwMode="auto">
          <a:xfrm>
            <a:off x="7207250" y="5994400"/>
            <a:ext cx="1692275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微软雅黑" panose="020B0503020204020204" pitchFamily="34" charset="-122"/>
              </a:rPr>
              <a:t>飞轮惯性</a:t>
            </a:r>
            <a:endParaRPr lang="zh-CN" altLang="en-US" sz="24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3" grpId="0"/>
      <p:bldP spid="107534" grpId="0"/>
      <p:bldP spid="107535" grpId="0"/>
      <p:bldP spid="107536" grpId="0"/>
      <p:bldP spid="107537" grpId="0"/>
      <p:bldP spid="107538" grpId="0"/>
      <p:bldP spid="10753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1" name="Group 2"/>
          <p:cNvGrpSpPr/>
          <p:nvPr/>
        </p:nvGrpSpPr>
        <p:grpSpPr bwMode="auto">
          <a:xfrm>
            <a:off x="962025" y="1419225"/>
            <a:ext cx="10312400" cy="4859338"/>
            <a:chOff x="318" y="991"/>
            <a:chExt cx="4995" cy="3329"/>
          </a:xfrm>
        </p:grpSpPr>
        <p:pic>
          <p:nvPicPr>
            <p:cNvPr id="10242" name="Picture 3" descr="交通转化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318" y="991"/>
              <a:ext cx="4995" cy="3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3" name="Text Box 4"/>
            <p:cNvSpPr txBox="1">
              <a:spLocks noChangeArrowheads="1"/>
            </p:cNvSpPr>
            <p:nvPr/>
          </p:nvSpPr>
          <p:spPr bwMode="auto">
            <a:xfrm>
              <a:off x="409" y="3965"/>
              <a:ext cx="1462" cy="3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>
                  <a:ea typeface="微软雅黑" panose="020B0503020204020204" pitchFamily="34" charset="-122"/>
                </a:rPr>
                <a:t>从镰刀到联合收割机</a:t>
              </a:r>
              <a:endParaRPr lang="zh-CN" altLang="en-US" sz="2400">
                <a:ea typeface="微软雅黑" panose="020B0503020204020204" pitchFamily="34" charset="-122"/>
              </a:endParaRPr>
            </a:p>
          </p:txBody>
        </p:sp>
        <p:sp>
          <p:nvSpPr>
            <p:cNvPr id="10244" name="Text Box 5"/>
            <p:cNvSpPr txBox="1">
              <a:spLocks noChangeArrowheads="1"/>
            </p:cNvSpPr>
            <p:nvPr/>
          </p:nvSpPr>
          <p:spPr bwMode="auto">
            <a:xfrm>
              <a:off x="2101" y="3968"/>
              <a:ext cx="1463" cy="31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>
                  <a:ea typeface="微软雅黑" panose="020B0503020204020204" pitchFamily="34" charset="-122"/>
                </a:rPr>
                <a:t>从木帆船到远洋巨轮</a:t>
              </a:r>
              <a:endParaRPr lang="zh-CN" altLang="en-US" sz="2400">
                <a:ea typeface="微软雅黑" panose="020B0503020204020204" pitchFamily="34" charset="-122"/>
              </a:endParaRPr>
            </a:p>
          </p:txBody>
        </p:sp>
        <p:sp>
          <p:nvSpPr>
            <p:cNvPr id="10245" name="Text Box 6"/>
            <p:cNvSpPr txBox="1">
              <a:spLocks noChangeArrowheads="1"/>
            </p:cNvSpPr>
            <p:nvPr/>
          </p:nvSpPr>
          <p:spPr bwMode="auto">
            <a:xfrm>
              <a:off x="3721" y="3968"/>
              <a:ext cx="1462" cy="31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>
                  <a:ea typeface="微软雅黑" panose="020B0503020204020204" pitchFamily="34" charset="-122"/>
                </a:rPr>
                <a:t>从马车到小轿车</a:t>
              </a:r>
              <a:endParaRPr lang="zh-CN" altLang="en-US" sz="2400">
                <a:ea typeface="微软雅黑" panose="020B0503020204020204" pitchFamily="34" charset="-122"/>
              </a:endParaRPr>
            </a:p>
          </p:txBody>
        </p:sp>
      </p:grpSp>
      <p:sp>
        <p:nvSpPr>
          <p:cNvPr id="10246" name="矩形 14342"/>
          <p:cNvSpPr>
            <a:spLocks noChangeArrowheads="1"/>
          </p:cNvSpPr>
          <p:nvPr/>
        </p:nvSpPr>
        <p:spPr bwMode="auto">
          <a:xfrm>
            <a:off x="760413" y="6270625"/>
            <a:ext cx="11034712" cy="587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47" name="矩形 14343"/>
          <p:cNvSpPr>
            <a:spLocks noChangeArrowheads="1"/>
          </p:cNvSpPr>
          <p:nvPr/>
        </p:nvSpPr>
        <p:spPr bwMode="auto">
          <a:xfrm>
            <a:off x="909638" y="906463"/>
            <a:ext cx="262255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ea typeface="微软雅黑" panose="020B0503020204020204" pitchFamily="34" charset="-122"/>
              </a:rPr>
              <a:t>二、创设情景</a:t>
            </a:r>
            <a:endParaRPr lang="zh-CN" altLang="en-US" sz="32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248" name="矩形 4"/>
          <p:cNvSpPr>
            <a:spLocks noChangeArrowheads="1"/>
          </p:cNvSpPr>
          <p:nvPr/>
        </p:nvSpPr>
        <p:spPr bwMode="auto">
          <a:xfrm>
            <a:off x="4567238" y="193675"/>
            <a:ext cx="1674812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激发学习动机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汽油机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86038" y="3429000"/>
            <a:ext cx="17049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5" descr="柴油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70763" y="3462338"/>
            <a:ext cx="1409700" cy="276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9"/>
          <p:cNvSpPr>
            <a:spLocks noChangeArrowheads="1"/>
          </p:cNvSpPr>
          <p:nvPr/>
        </p:nvSpPr>
        <p:spPr bwMode="auto">
          <a:xfrm>
            <a:off x="7294563" y="2940050"/>
            <a:ext cx="1744662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柴油机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8" name="矩形 15364"/>
          <p:cNvSpPr>
            <a:spLocks noChangeArrowheads="1"/>
          </p:cNvSpPr>
          <p:nvPr/>
        </p:nvSpPr>
        <p:spPr bwMode="auto">
          <a:xfrm>
            <a:off x="2863850" y="2962275"/>
            <a:ext cx="1250950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zh-CN" altLang="en-US" sz="2800">
                <a:ea typeface="微软雅黑" panose="020B0503020204020204" pitchFamily="34" charset="-122"/>
                <a:sym typeface="Calibri" panose="020F0502020204030204" pitchFamily="34" charset="0"/>
              </a:rPr>
              <a:t>汽油机</a:t>
            </a:r>
            <a:endParaRPr lang="zh-CN" altLang="en-US" sz="2800"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1269" name="矩形 15365"/>
          <p:cNvSpPr>
            <a:spLocks noChangeArrowheads="1"/>
          </p:cNvSpPr>
          <p:nvPr/>
        </p:nvSpPr>
        <p:spPr bwMode="auto">
          <a:xfrm>
            <a:off x="1063625" y="1062038"/>
            <a:ext cx="180975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ea typeface="微软雅黑" panose="020B0503020204020204" pitchFamily="34" charset="-122"/>
              </a:rPr>
              <a:t>三、热机</a:t>
            </a:r>
            <a:endParaRPr lang="zh-CN" altLang="en-US" sz="32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1270" name="矩形 15366"/>
          <p:cNvSpPr>
            <a:spLocks noChangeArrowheads="1"/>
          </p:cNvSpPr>
          <p:nvPr/>
        </p:nvSpPr>
        <p:spPr bwMode="auto">
          <a:xfrm>
            <a:off x="1900238" y="1635125"/>
            <a:ext cx="7648575" cy="1114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400">
                <a:ea typeface="微软雅黑" panose="020B0503020204020204" pitchFamily="34" charset="-122"/>
              </a:rPr>
              <a:t>定义：将燃料燃烧产生高温高压气体的内能转化为机械能的机器，统称为热机。</a:t>
            </a:r>
            <a:endParaRPr lang="zh-CN" altLang="en-US" sz="2400">
              <a:ea typeface="微软雅黑" panose="020B0503020204020204" pitchFamily="34" charset="-122"/>
            </a:endParaRPr>
          </a:p>
        </p:txBody>
      </p:sp>
      <p:sp>
        <p:nvSpPr>
          <p:cNvPr id="11271" name="矩形 4"/>
          <p:cNvSpPr>
            <a:spLocks noChangeArrowheads="1"/>
          </p:cNvSpPr>
          <p:nvPr/>
        </p:nvSpPr>
        <p:spPr bwMode="auto">
          <a:xfrm>
            <a:off x="4524375" y="184150"/>
            <a:ext cx="1674813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讲授新知识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dvAuto="100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6" name="Picture 8" descr="构造(汽)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97300" y="1933575"/>
            <a:ext cx="56515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8" name="Line 10"/>
          <p:cNvSpPr>
            <a:spLocks noChangeShapeType="1"/>
          </p:cNvSpPr>
          <p:nvPr/>
        </p:nvSpPr>
        <p:spPr bwMode="auto">
          <a:xfrm flipV="1">
            <a:off x="4978400" y="4953000"/>
            <a:ext cx="1930400" cy="5334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V="1">
            <a:off x="5080000" y="3886200"/>
            <a:ext cx="1524000" cy="3810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V="1">
            <a:off x="4673600" y="3657600"/>
            <a:ext cx="406400" cy="762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 flipV="1">
            <a:off x="8737600" y="3657600"/>
            <a:ext cx="508000" cy="762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 flipV="1">
            <a:off x="7315200" y="6096000"/>
            <a:ext cx="1524000" cy="3048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7131050" y="2708275"/>
            <a:ext cx="2133600" cy="5334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V="1">
            <a:off x="4673600" y="2133600"/>
            <a:ext cx="2032000" cy="228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2946400" y="2133600"/>
            <a:ext cx="2032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3333CC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火花塞</a:t>
            </a:r>
            <a:endParaRPr lang="zh-CN" altLang="en-US" sz="2800" b="1">
              <a:solidFill>
                <a:srgbClr val="3333CC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9347200" y="2405063"/>
            <a:ext cx="13208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3333CC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气缸</a:t>
            </a:r>
            <a:endParaRPr lang="zh-CN" altLang="en-US" sz="2800" b="1">
              <a:solidFill>
                <a:srgbClr val="3333CC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7427" name="Text Box 19"/>
          <p:cNvSpPr txBox="1">
            <a:spLocks noChangeArrowheads="1"/>
          </p:cNvSpPr>
          <p:nvPr/>
        </p:nvSpPr>
        <p:spPr bwMode="auto">
          <a:xfrm>
            <a:off x="2946400" y="3505200"/>
            <a:ext cx="19304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3333CC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进气门</a:t>
            </a:r>
            <a:endParaRPr lang="zh-CN" altLang="en-US" sz="2800" b="1">
              <a:solidFill>
                <a:srgbClr val="3333CC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3759200" y="4038600"/>
            <a:ext cx="12192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3333CC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活塞</a:t>
            </a:r>
            <a:endParaRPr lang="zh-CN" altLang="en-US" sz="2800" b="1">
              <a:solidFill>
                <a:srgbClr val="3333CC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3657600" y="5257800"/>
            <a:ext cx="1524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3333CC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连杆</a:t>
            </a:r>
            <a:endParaRPr lang="zh-CN" altLang="en-US" sz="2800" b="1">
              <a:solidFill>
                <a:srgbClr val="3333CC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9347200" y="3505200"/>
            <a:ext cx="19304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3333CC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排气门</a:t>
            </a:r>
            <a:endParaRPr lang="zh-CN" altLang="en-US" sz="2800" b="1">
              <a:solidFill>
                <a:srgbClr val="3333CC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8839200" y="6172200"/>
            <a:ext cx="14224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3333CC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曲轴</a:t>
            </a:r>
            <a:endParaRPr lang="zh-CN" altLang="en-US" sz="2800" b="1">
              <a:solidFill>
                <a:srgbClr val="3333CC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2304" name="矩形 16400"/>
          <p:cNvSpPr>
            <a:spLocks noChangeArrowheads="1"/>
          </p:cNvSpPr>
          <p:nvPr/>
        </p:nvSpPr>
        <p:spPr bwMode="auto">
          <a:xfrm>
            <a:off x="900113" y="1127125"/>
            <a:ext cx="546735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>
                <a:solidFill>
                  <a:srgbClr val="FF0000"/>
                </a:solidFill>
                <a:ea typeface="微软雅黑" panose="020B0503020204020204" pitchFamily="34" charset="-122"/>
                <a:sym typeface="Calibri Light" pitchFamily="34" charset="0"/>
              </a:rPr>
              <a:t>四、汽油机的构造和工作原理</a:t>
            </a:r>
            <a:endParaRPr lang="zh-CN" altLang="en-US" sz="3200" b="1">
              <a:solidFill>
                <a:srgbClr val="FF0000"/>
              </a:solidFill>
              <a:ea typeface="微软雅黑" panose="020B0503020204020204" pitchFamily="34" charset="-122"/>
              <a:sym typeface="Calibri Light" pitchFamily="34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7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8" grpId="0" animBg="1"/>
      <p:bldP spid="17419" grpId="0" animBg="1"/>
      <p:bldP spid="17420" grpId="0" animBg="1"/>
      <p:bldP spid="17421" grpId="0" animBg="1"/>
      <p:bldP spid="17422" grpId="0" animBg="1"/>
      <p:bldP spid="17423" grpId="0" animBg="1"/>
      <p:bldP spid="17424" grpId="0" animBg="1"/>
      <p:bldP spid="17425" grpId="0" advAuto="0" build="p"/>
      <p:bldP spid="17426" grpId="0"/>
      <p:bldP spid="17427" grpId="0" advAuto="0" build="p"/>
      <p:bldP spid="17428" grpId="0" advAuto="0" build="p"/>
      <p:bldP spid="17429" grpId="0" advAuto="0" build="p"/>
      <p:bldP spid="17430" grpId="0"/>
      <p:bldP spid="174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58850" y="1247775"/>
            <a:ext cx="1671638" cy="642938"/>
          </a:xfrm>
          <a:prstGeom prst="rect">
            <a:avLst/>
          </a:prstGeom>
          <a:noFill/>
          <a:ln>
            <a:miter lim="800000"/>
          </a:ln>
        </p:spPr>
        <p:txBody>
          <a:bodyPr anchor="b"/>
          <a:lstStyle/>
          <a:p>
            <a:pPr eaLnBrk="1" hangingPunct="1"/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吸气冲程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pic>
        <p:nvPicPr>
          <p:cNvPr id="13314" name="Picture 3" descr="吸气(汽)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1797050"/>
            <a:ext cx="4079875" cy="460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2" name="Line 4"/>
          <p:cNvSpPr>
            <a:spLocks noChangeShapeType="1"/>
          </p:cNvSpPr>
          <p:nvPr/>
        </p:nvSpPr>
        <p:spPr bwMode="auto">
          <a:xfrm flipV="1">
            <a:off x="6600825" y="3505200"/>
            <a:ext cx="609600" cy="3048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6072188" y="3016250"/>
            <a:ext cx="611187" cy="24018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汽油和空气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14694" name="Text Box 6"/>
          <p:cNvSpPr txBox="1">
            <a:spLocks noChangeArrowheads="1"/>
          </p:cNvSpPr>
          <p:nvPr/>
        </p:nvSpPr>
        <p:spPr bwMode="auto">
          <a:xfrm>
            <a:off x="1074738" y="2405063"/>
            <a:ext cx="4572000" cy="3378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进气门打开，排气门关闭。活塞由上端向下端运动，汽油和空气组成的燃料混合物从进气门吸入气缸。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46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0"/>
                                        <p:tgtEl>
                                          <p:spTgt spid="1146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14692" grpId="0" animBg="1"/>
      <p:bldP spid="17413" grpId="0" advAuto="0" build="p"/>
      <p:bldP spid="114694" grpId="0" advAuto="100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11213" y="1327150"/>
            <a:ext cx="1752600" cy="642938"/>
          </a:xfrm>
          <a:prstGeom prst="rect">
            <a:avLst/>
          </a:prstGeom>
          <a:solidFill>
            <a:srgbClr val="FFFFFF"/>
          </a:solidFill>
          <a:ln>
            <a:miter lim="800000"/>
          </a:ln>
        </p:spPr>
        <p:txBody>
          <a:bodyPr anchor="b"/>
          <a:lstStyle/>
          <a:p>
            <a:pPr eaLnBrk="1" hangingPunct="1"/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压缩冲程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pic>
        <p:nvPicPr>
          <p:cNvPr id="115715" name="Picture 3" descr="压缩(汽)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35688" y="1725613"/>
            <a:ext cx="3530600" cy="472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838200" y="2312988"/>
            <a:ext cx="4978400" cy="2016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进气门和排气门都关闭，活塞向上运动，燃料混合物被压缩，压强增大，温度升高。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4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5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0"/>
                                        <p:tgtEl>
                                          <p:spTgt spid="115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4" grpId="1" animBg="1"/>
      <p:bldP spid="115716" grpId="0" advAuto="100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35050" y="1295400"/>
            <a:ext cx="1724025" cy="642938"/>
          </a:xfrm>
          <a:prstGeom prst="rect">
            <a:avLst/>
          </a:prstGeom>
          <a:solidFill>
            <a:srgbClr val="FFFFFF"/>
          </a:solidFill>
          <a:ln>
            <a:miter lim="800000"/>
          </a:ln>
        </p:spPr>
        <p:txBody>
          <a:bodyPr anchor="b"/>
          <a:lstStyle/>
          <a:p>
            <a:pPr eaLnBrk="1" hangingPunct="1"/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做功冲程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pic>
        <p:nvPicPr>
          <p:cNvPr id="116739" name="Picture 3" descr="做功(汽)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69113" y="1968500"/>
            <a:ext cx="3317875" cy="442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40" name="Text Box 4"/>
          <p:cNvSpPr txBox="1">
            <a:spLocks noChangeArrowheads="1"/>
          </p:cNvSpPr>
          <p:nvPr/>
        </p:nvSpPr>
        <p:spPr bwMode="auto">
          <a:xfrm>
            <a:off x="1038225" y="2324100"/>
            <a:ext cx="5588000" cy="2657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在压缩冲程末尾，火花塞产生电火花，使燃料猛烈燃烧，产生高温高压的燃气，推动活塞向下运动，并通过连杆带动曲轴转动。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strips dir="ld"/>
    <p:sndAc>
      <p:stSnd>
        <p:snd r:embed="rId2" name="projcto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49"/>
                            </p:stCondLst>
                            <p:childTnLst>
                              <p:par>
                                <p:cTn id="1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75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116740" grpId="0" advAuto="100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28700" y="1504950"/>
            <a:ext cx="1798638" cy="704850"/>
          </a:xfrm>
          <a:prstGeom prst="rect">
            <a:avLst/>
          </a:prstGeom>
          <a:solidFill>
            <a:srgbClr val="FFFFFF"/>
          </a:solidFill>
          <a:ln>
            <a:miter lim="800000"/>
          </a:ln>
        </p:spPr>
        <p:txBody>
          <a:bodyPr anchor="b"/>
          <a:lstStyle/>
          <a:p>
            <a:pPr eaLnBrk="1" hangingPunct="1"/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排气冲程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pic>
        <p:nvPicPr>
          <p:cNvPr id="117763" name="Picture 3" descr="排气(汽)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16663" y="1874838"/>
            <a:ext cx="3863975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4" name="Line 4"/>
          <p:cNvSpPr>
            <a:spLocks noChangeShapeType="1"/>
          </p:cNvSpPr>
          <p:nvPr/>
        </p:nvSpPr>
        <p:spPr bwMode="auto">
          <a:xfrm>
            <a:off x="9398000" y="3473450"/>
            <a:ext cx="508000" cy="228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9964738" y="2755900"/>
            <a:ext cx="611187" cy="2368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燃烧后的废气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17766" name="Text Box 6"/>
          <p:cNvSpPr txBox="1">
            <a:spLocks noChangeArrowheads="1"/>
          </p:cNvSpPr>
          <p:nvPr/>
        </p:nvSpPr>
        <p:spPr bwMode="auto">
          <a:xfrm>
            <a:off x="973138" y="2733675"/>
            <a:ext cx="4775200" cy="2016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进气门关闭，排气门打开，活塞向上运动，把废气排出气缸。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cover dir="lu"/>
    <p:sndAc>
      <p:stSnd>
        <p:snd r:embed="rId2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17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"/>
                                        <p:tgtEl>
                                          <p:spTgt spid="117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25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77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125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117764" grpId="0" animBg="1"/>
      <p:bldP spid="20485" grpId="0"/>
      <p:bldP spid="117766" grpId="0" advAuto="1000" build="p"/>
    </p:bld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1869</Words>
  <Application>WPS 演示</Application>
  <PresentationFormat>自定义</PresentationFormat>
  <Paragraphs>268</Paragraphs>
  <Slides>24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8" baseType="lpstr">
      <vt:lpstr>Arial</vt:lpstr>
      <vt:lpstr>宋体</vt:lpstr>
      <vt:lpstr>Wingdings</vt:lpstr>
      <vt:lpstr>Calibri Light</vt:lpstr>
      <vt:lpstr>Calibri</vt:lpstr>
      <vt:lpstr>微软雅黑</vt:lpstr>
      <vt:lpstr>Monotype Sorts</vt:lpstr>
      <vt:lpstr>Times New Roman</vt:lpstr>
      <vt:lpstr>Impact</vt:lpstr>
      <vt:lpstr/>
      <vt:lpstr>Arial Unicode MS</vt:lpstr>
      <vt:lpstr>Wingdings</vt:lpstr>
      <vt:lpstr>RomanS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吸气冲程</vt:lpstr>
      <vt:lpstr>压缩冲程</vt:lpstr>
      <vt:lpstr>做功冲程</vt:lpstr>
      <vt:lpstr>排气冲程</vt:lpstr>
      <vt:lpstr>研究汽油机的工作原理：</vt:lpstr>
      <vt:lpstr>五、柴油机的构造和工作原理</vt:lpstr>
      <vt:lpstr>吸气冲程</vt:lpstr>
      <vt:lpstr>压缩冲程</vt:lpstr>
      <vt:lpstr>做功冲程</vt:lpstr>
      <vt:lpstr>排气冲程</vt:lpstr>
      <vt:lpstr>六.内燃机的启动</vt:lpstr>
      <vt:lpstr>七、内燃机的应用</vt:lpstr>
      <vt:lpstr>想想议议：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陈志磊</dc:creator>
  <cp:lastModifiedBy>Administrator</cp:lastModifiedBy>
  <cp:revision>421</cp:revision>
  <dcterms:created xsi:type="dcterms:W3CDTF">2013-07-01T03:05:00Z</dcterms:created>
  <dcterms:modified xsi:type="dcterms:W3CDTF">2018-04-30T12:19:12Z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