
<file path=[Content_Types].xml><?xml version="1.0" encoding="utf-8"?>
<Types xmlns="http://schemas.openxmlformats.org/package/2006/content-types">
  <Default Extension="vml" ContentType="application/vnd.openxmlformats-officedocument.vmlDrawing"/>
  <Default Extension="bin" ContentType="application/vnd.openxmlformats-officedocument.oleObject"/>
  <Default Extension="wav" ContentType="audio/x-wav"/>
  <Default Extension="png" ContentType="image/png"/>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25"/>
  </p:handoutMasterIdLst>
  <p:sldIdLst>
    <p:sldId id="280" r:id="rId3"/>
    <p:sldId id="310" r:id="rId5"/>
    <p:sldId id="281" r:id="rId6"/>
    <p:sldId id="283" r:id="rId7"/>
    <p:sldId id="284" r:id="rId8"/>
    <p:sldId id="285" r:id="rId9"/>
    <p:sldId id="286" r:id="rId10"/>
    <p:sldId id="287" r:id="rId11"/>
    <p:sldId id="288" r:id="rId12"/>
    <p:sldId id="289" r:id="rId13"/>
    <p:sldId id="291" r:id="rId14"/>
    <p:sldId id="311" r:id="rId15"/>
    <p:sldId id="292" r:id="rId16"/>
    <p:sldId id="293" r:id="rId17"/>
    <p:sldId id="294" r:id="rId18"/>
    <p:sldId id="295" r:id="rId19"/>
    <p:sldId id="312" r:id="rId20"/>
    <p:sldId id="296" r:id="rId21"/>
    <p:sldId id="297" r:id="rId22"/>
    <p:sldId id="300" r:id="rId23"/>
    <p:sldId id="268" r:id="rId24"/>
  </p:sldIdLst>
  <p:sldSz cx="12192000" cy="6858000"/>
  <p:notesSz cx="6858000" cy="9144000"/>
  <p:defaultTextStyle>
    <a:defPPr>
      <a:defRPr lang="zh-CN"/>
    </a:defPPr>
    <a:lvl1pPr algn="l" rtl="0" fontAlgn="base">
      <a:spcBef>
        <a:spcPct val="0"/>
      </a:spcBef>
      <a:spcAft>
        <a:spcPct val="0"/>
      </a:spcAft>
      <a:buFont typeface="Arial" panose="020B0604020202020204" pitchFamily="34" charset="0"/>
      <a:defRPr b="1" kern="1200">
        <a:solidFill>
          <a:schemeClr val="tx1"/>
        </a:solidFill>
        <a:latin typeface="Arial" panose="020B0604020202020204" pitchFamily="34" charset="0"/>
        <a:ea typeface="微软雅黑" panose="020B0503020204020204" pitchFamily="34" charset="-122"/>
        <a:cs typeface="+mn-cs"/>
      </a:defRPr>
    </a:lvl1pPr>
    <a:lvl2pPr marL="457200" algn="l" rtl="0" fontAlgn="base">
      <a:spcBef>
        <a:spcPct val="0"/>
      </a:spcBef>
      <a:spcAft>
        <a:spcPct val="0"/>
      </a:spcAft>
      <a:buFont typeface="Arial" panose="020B0604020202020204" pitchFamily="34" charset="0"/>
      <a:defRPr b="1" kern="1200">
        <a:solidFill>
          <a:schemeClr val="tx1"/>
        </a:solidFill>
        <a:latin typeface="Arial" panose="020B0604020202020204" pitchFamily="34" charset="0"/>
        <a:ea typeface="微软雅黑" panose="020B0503020204020204" pitchFamily="34" charset="-122"/>
        <a:cs typeface="+mn-cs"/>
      </a:defRPr>
    </a:lvl2pPr>
    <a:lvl3pPr marL="914400" algn="l" rtl="0" fontAlgn="base">
      <a:spcBef>
        <a:spcPct val="0"/>
      </a:spcBef>
      <a:spcAft>
        <a:spcPct val="0"/>
      </a:spcAft>
      <a:buFont typeface="Arial" panose="020B0604020202020204" pitchFamily="34" charset="0"/>
      <a:defRPr b="1" kern="1200">
        <a:solidFill>
          <a:schemeClr val="tx1"/>
        </a:solidFill>
        <a:latin typeface="Arial" panose="020B0604020202020204" pitchFamily="34" charset="0"/>
        <a:ea typeface="微软雅黑" panose="020B0503020204020204" pitchFamily="34" charset="-122"/>
        <a:cs typeface="+mn-cs"/>
      </a:defRPr>
    </a:lvl3pPr>
    <a:lvl4pPr marL="1371600" algn="l" rtl="0" fontAlgn="base">
      <a:spcBef>
        <a:spcPct val="0"/>
      </a:spcBef>
      <a:spcAft>
        <a:spcPct val="0"/>
      </a:spcAft>
      <a:buFont typeface="Arial" panose="020B0604020202020204" pitchFamily="34" charset="0"/>
      <a:defRPr b="1" kern="1200">
        <a:solidFill>
          <a:schemeClr val="tx1"/>
        </a:solidFill>
        <a:latin typeface="Arial" panose="020B0604020202020204" pitchFamily="34" charset="0"/>
        <a:ea typeface="微软雅黑" panose="020B0503020204020204" pitchFamily="34" charset="-122"/>
        <a:cs typeface="+mn-cs"/>
      </a:defRPr>
    </a:lvl4pPr>
    <a:lvl5pPr marL="1828800" algn="l" rtl="0" fontAlgn="base">
      <a:spcBef>
        <a:spcPct val="0"/>
      </a:spcBef>
      <a:spcAft>
        <a:spcPct val="0"/>
      </a:spcAft>
      <a:buFont typeface="Arial" panose="020B0604020202020204" pitchFamily="34" charset="0"/>
      <a:defRPr b="1" kern="1200">
        <a:solidFill>
          <a:schemeClr val="tx1"/>
        </a:solidFill>
        <a:latin typeface="Arial" panose="020B0604020202020204" pitchFamily="34" charset="0"/>
        <a:ea typeface="微软雅黑" panose="020B0503020204020204" pitchFamily="34" charset="-122"/>
        <a:cs typeface="+mn-cs"/>
      </a:defRPr>
    </a:lvl5pPr>
    <a:lvl6pPr marL="2286000" algn="l" defTabSz="914400" rtl="0" eaLnBrk="1" latinLnBrk="0" hangingPunct="1">
      <a:defRPr b="1" kern="1200">
        <a:solidFill>
          <a:schemeClr val="tx1"/>
        </a:solidFill>
        <a:latin typeface="Arial" panose="020B0604020202020204" pitchFamily="34" charset="0"/>
        <a:ea typeface="微软雅黑" panose="020B0503020204020204" pitchFamily="34" charset="-122"/>
        <a:cs typeface="+mn-cs"/>
      </a:defRPr>
    </a:lvl6pPr>
    <a:lvl7pPr marL="2743200" algn="l" defTabSz="914400" rtl="0" eaLnBrk="1" latinLnBrk="0" hangingPunct="1">
      <a:defRPr b="1" kern="1200">
        <a:solidFill>
          <a:schemeClr val="tx1"/>
        </a:solidFill>
        <a:latin typeface="Arial" panose="020B0604020202020204" pitchFamily="34" charset="0"/>
        <a:ea typeface="微软雅黑" panose="020B0503020204020204" pitchFamily="34" charset="-122"/>
        <a:cs typeface="+mn-cs"/>
      </a:defRPr>
    </a:lvl7pPr>
    <a:lvl8pPr marL="3200400" algn="l" defTabSz="914400" rtl="0" eaLnBrk="1" latinLnBrk="0" hangingPunct="1">
      <a:defRPr b="1" kern="1200">
        <a:solidFill>
          <a:schemeClr val="tx1"/>
        </a:solidFill>
        <a:latin typeface="Arial" panose="020B0604020202020204" pitchFamily="34" charset="0"/>
        <a:ea typeface="微软雅黑" panose="020B0503020204020204" pitchFamily="34" charset="-122"/>
        <a:cs typeface="+mn-cs"/>
      </a:defRPr>
    </a:lvl8pPr>
    <a:lvl9pPr marL="3657600" algn="l" defTabSz="914400" rtl="0" eaLnBrk="1" latinLnBrk="0" hangingPunct="1">
      <a:defRPr b="1" kern="1200">
        <a:solidFill>
          <a:schemeClr val="tx1"/>
        </a:solidFill>
        <a:latin typeface="Arial" panose="020B0604020202020204" pitchFamily="34" charset="0"/>
        <a:ea typeface="微软雅黑" panose="020B0503020204020204" pitchFamily="34"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FF0000"/>
    </p:penClr>
    <p:extLst>
      <p:ext uri="{2FDB2607-1784-4EEB-B798-7EB5836EED8A}">
        <p14:showMediaCtrls xmlns:p14="http://schemas.microsoft.com/office/powerpoint/2010/main" val="1"/>
      </p:ext>
    </p:extLst>
  </p:showPr>
  <p:clrMru>
    <a:srgbClr val="E6FBFE"/>
    <a:srgbClr val="57D2E3"/>
    <a:srgbClr val="21B1C5"/>
    <a:srgbClr val="B2F3FC"/>
    <a:srgbClr val="4BCFE1"/>
    <a:srgbClr val="5BADF7"/>
    <a:srgbClr val="6A56AD"/>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autoAdjust="0"/>
    <p:restoredTop sz="94660" autoAdjust="0"/>
  </p:normalViewPr>
  <p:slideViewPr>
    <p:cSldViewPr snapToGrid="0">
      <p:cViewPr varScale="1">
        <p:scale>
          <a:sx n="67" d="100"/>
          <a:sy n="67" d="100"/>
        </p:scale>
        <p:origin x="-828" y="-108"/>
      </p:cViewPr>
      <p:guideLst>
        <p:guide orient="horz" pos="2160"/>
        <p:guide pos="3840"/>
      </p:guideLst>
    </p:cSldViewPr>
  </p:slideViewPr>
  <p:notesTextViewPr>
    <p:cViewPr>
      <p:scale>
        <a:sx n="1" d="1"/>
        <a:sy n="1" d="1"/>
      </p:scale>
      <p:origin x="0" y="0"/>
    </p:cViewPr>
  </p:notesTextViewPr>
  <p:gridSpacing cx="72004" cy="72004"/>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8" Type="http://schemas.openxmlformats.org/officeDocument/2006/relationships/tableStyles" Target="tableStyles.xml"/><Relationship Id="rId27" Type="http://schemas.openxmlformats.org/officeDocument/2006/relationships/viewProps" Target="viewProps.xml"/><Relationship Id="rId26" Type="http://schemas.openxmlformats.org/officeDocument/2006/relationships/presProps" Target="presProps.xml"/><Relationship Id="rId25" Type="http://schemas.openxmlformats.org/officeDocument/2006/relationships/handoutMaster" Target="handoutMasters/handoutMaster1.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s>
</file>

<file path=ppt/drawings/_rels/vmlDrawing2.vml.rels><?xml version="1.0" encoding="UTF-8" standalone="yes"?>
<Relationships xmlns="http://schemas.openxmlformats.org/package/2006/relationships"><Relationship Id="rId4" Type="http://schemas.openxmlformats.org/officeDocument/2006/relationships/image" Target="../media/image16.png"/><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3.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lstStyle>
            <a:lvl1pPr eaLnBrk="0" hangingPunct="0">
              <a:defRPr sz="1200" b="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wrap="square" lIns="91440" tIns="45720" rIns="91440" bIns="45720" numCol="1" anchor="t" anchorCtr="0" compatLnSpc="1"/>
          <a:lstStyle>
            <a:lvl1pPr algn="r" eaLnBrk="0" hangingPunct="0">
              <a:defRPr sz="1200" b="0"/>
            </a:lvl1pPr>
          </a:lstStyle>
          <a:p>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wrap="square" lIns="91440" tIns="45720" rIns="91440" bIns="45720" numCol="1" anchor="b" anchorCtr="0" compatLnSpc="1"/>
          <a:lstStyle>
            <a:lvl1pPr eaLnBrk="0" hangingPunct="0">
              <a:defRPr sz="1200" b="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lstStyle>
            <a:lvl1pPr algn="r" eaLnBrk="0" hangingPunct="0">
              <a:defRPr sz="1200" b="0"/>
            </a:lvl1pPr>
          </a:lstStyle>
          <a:p>
            <a:fld id="{0A814487-2B44-4652-B485-5D7F6F510EBA}" type="slidenum">
              <a:rPr lang="zh-CN" altLang="en-US"/>
            </a:fld>
            <a:endParaRPr lang="en-US" altLang="zh-CN"/>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lstStyle>
            <a:lvl1pPr eaLnBrk="0" hangingPunct="0">
              <a:defRPr sz="1200" b="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lstStyle>
            <a:lvl1pPr algn="r" eaLnBrk="0" hangingPunct="0">
              <a:defRPr sz="1200" b="0"/>
            </a:lvl1pPr>
          </a:lstStyle>
          <a:p>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zh-CN" altLang="en-US" noProof="0" smtClean="0"/>
          </a:p>
        </p:txBody>
      </p:sp>
      <p:sp>
        <p:nvSpPr>
          <p:cNvPr id="5" name="备注占位符 4"/>
          <p:cNvSpPr>
            <a:spLocks noGrp="1"/>
          </p:cNvSpPr>
          <p:nvPr>
            <p:ph type="body" sz="quarter" idx="3"/>
          </p:nvPr>
        </p:nvSpPr>
        <p:spPr>
          <a:xfrm>
            <a:off x="685800" y="4400550"/>
            <a:ext cx="5486400" cy="3600450"/>
          </a:xfrm>
          <a:prstGeom prst="rect">
            <a:avLst/>
          </a:prstGeom>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6" name="页脚占位符 5"/>
          <p:cNvSpPr>
            <a:spLocks noGrp="1"/>
          </p:cNvSpPr>
          <p:nvPr>
            <p:ph type="ftr" sz="quarter" idx="4"/>
          </p:nvPr>
        </p:nvSpPr>
        <p:spPr>
          <a:xfrm>
            <a:off x="0" y="8685213"/>
            <a:ext cx="2971800" cy="458787"/>
          </a:xfrm>
          <a:prstGeom prst="rect">
            <a:avLst/>
          </a:prstGeom>
        </p:spPr>
        <p:txBody>
          <a:bodyPr vert="horz" wrap="square" lIns="91440" tIns="45720" rIns="91440" bIns="45720" numCol="1" anchor="b" anchorCtr="0" compatLnSpc="1"/>
          <a:lstStyle>
            <a:lvl1pPr eaLnBrk="0" hangingPunct="0">
              <a:defRPr sz="1200" b="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lstStyle>
            <a:lvl1pPr algn="r" eaLnBrk="0" hangingPunct="0">
              <a:defRPr sz="1200" b="0"/>
            </a:lvl1pPr>
          </a:lstStyle>
          <a:p>
            <a:fld id="{80230F65-A669-40F9-B30B-4577A7C9A1C2}" type="slidenum">
              <a:rPr lang="zh-CN" altLang="en-US"/>
            </a:fld>
            <a:endParaRPr lang="en-US" altLang="zh-C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微软雅黑" panose="020B0503020204020204" pitchFamily="34" charset="-122"/>
        <a:cs typeface="+mn-cs"/>
      </a:defRPr>
    </a:lvl1pPr>
    <a:lvl2pPr marL="457200" algn="l" rtl="0" eaLnBrk="0" fontAlgn="base" hangingPunct="0">
      <a:spcBef>
        <a:spcPct val="30000"/>
      </a:spcBef>
      <a:spcAft>
        <a:spcPct val="0"/>
      </a:spcAft>
      <a:defRPr sz="1200" kern="1200">
        <a:solidFill>
          <a:schemeClr val="tx1"/>
        </a:solidFill>
        <a:latin typeface="+mn-lt"/>
        <a:ea typeface="微软雅黑" panose="020B0503020204020204" pitchFamily="34" charset="-122"/>
        <a:cs typeface="+mn-cs"/>
      </a:defRPr>
    </a:lvl2pPr>
    <a:lvl3pPr marL="914400" algn="l" rtl="0" eaLnBrk="0" fontAlgn="base" hangingPunct="0">
      <a:spcBef>
        <a:spcPct val="30000"/>
      </a:spcBef>
      <a:spcAft>
        <a:spcPct val="0"/>
      </a:spcAft>
      <a:defRPr sz="1200" kern="1200">
        <a:solidFill>
          <a:schemeClr val="tx1"/>
        </a:solidFill>
        <a:latin typeface="+mn-lt"/>
        <a:ea typeface="微软雅黑" panose="020B0503020204020204" pitchFamily="34" charset="-122"/>
        <a:cs typeface="+mn-cs"/>
      </a:defRPr>
    </a:lvl3pPr>
    <a:lvl4pPr marL="1371600" algn="l" rtl="0" eaLnBrk="0" fontAlgn="base" hangingPunct="0">
      <a:spcBef>
        <a:spcPct val="30000"/>
      </a:spcBef>
      <a:spcAft>
        <a:spcPct val="0"/>
      </a:spcAft>
      <a:defRPr sz="1200" kern="1200">
        <a:solidFill>
          <a:schemeClr val="tx1"/>
        </a:solidFill>
        <a:latin typeface="+mn-lt"/>
        <a:ea typeface="微软雅黑" panose="020B0503020204020204" pitchFamily="34" charset="-122"/>
        <a:cs typeface="+mn-cs"/>
      </a:defRPr>
    </a:lvl4pPr>
    <a:lvl5pPr marL="1828800" algn="l" rtl="0" eaLnBrk="0" fontAlgn="base" hangingPunct="0">
      <a:spcBef>
        <a:spcPct val="30000"/>
      </a:spcBef>
      <a:spcAft>
        <a:spcPct val="0"/>
      </a:spcAft>
      <a:defRPr sz="1200" kern="1200">
        <a:solidFill>
          <a:schemeClr val="tx1"/>
        </a:solidFill>
        <a:latin typeface="+mn-lt"/>
        <a:ea typeface="微软雅黑" panose="020B0503020204020204" pitchFamily="3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8194" name="备注占位符 2"/>
          <p:cNvSpPr>
            <a:spLocks noGrp="1" noChangeArrowheads="1"/>
          </p:cNvSpPr>
          <p:nvPr>
            <p:ph type="body" idx="4294967295"/>
          </p:nvPr>
        </p:nvSpPr>
        <p:spPr bwMode="auto">
          <a:noFill/>
        </p:spPr>
        <p:txBody>
          <a:bodyPr/>
          <a:lstStyle/>
          <a:p>
            <a:endParaRPr lang="zh-CN" altLang="en-US" smtClean="0"/>
          </a:p>
        </p:txBody>
      </p:sp>
      <p:sp>
        <p:nvSpPr>
          <p:cNvPr id="8195" name="灯片编号占位符 3"/>
          <p:cNvSpPr>
            <a:spLocks noGrp="1" noChangeArrowheads="1"/>
          </p:cNvSpPr>
          <p:nvPr>
            <p:ph type="sldNum" sz="quarter" idx="5"/>
          </p:nvPr>
        </p:nvSpPr>
        <p:spPr bwMode="auto">
          <a:noFill/>
          <a:ln>
            <a:miter lim="800000"/>
          </a:ln>
        </p:spPr>
        <p:txBody>
          <a:bodyPr/>
          <a:lstStyle/>
          <a:p>
            <a:pPr eaLnBrk="1" hangingPunct="1"/>
            <a:fld id="{9DB46356-A470-4A35-87BE-E0D868F82CD8}" type="slidenum">
              <a:rPr lang="zh-CN" altLang="en-US"/>
            </a:fld>
            <a:endParaRPr lang="en-US"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11266" name="备注占位符 2"/>
          <p:cNvSpPr>
            <a:spLocks noGrp="1" noChangeArrowheads="1"/>
          </p:cNvSpPr>
          <p:nvPr>
            <p:ph type="body" idx="4294967295"/>
          </p:nvPr>
        </p:nvSpPr>
        <p:spPr bwMode="auto">
          <a:noFill/>
        </p:spPr>
        <p:txBody>
          <a:bodyPr/>
          <a:lstStyle/>
          <a:p>
            <a:pPr eaLnBrk="1" hangingPunct="1">
              <a:spcBef>
                <a:spcPct val="0"/>
              </a:spcBef>
            </a:pPr>
            <a:endParaRPr lang="zh-CN" altLang="en-US" smtClean="0"/>
          </a:p>
        </p:txBody>
      </p:sp>
      <p:sp>
        <p:nvSpPr>
          <p:cNvPr id="11267" name="灯片编号占位符 3"/>
          <p:cNvSpPr>
            <a:spLocks noGrp="1" noChangeArrowheads="1"/>
          </p:cNvSpPr>
          <p:nvPr>
            <p:ph type="sldNum" sz="quarter" idx="5"/>
          </p:nvPr>
        </p:nvSpPr>
        <p:spPr bwMode="auto">
          <a:noFill/>
          <a:ln>
            <a:miter lim="800000"/>
          </a:ln>
        </p:spPr>
        <p:txBody>
          <a:bodyPr/>
          <a:lstStyle/>
          <a:p>
            <a:pPr eaLnBrk="1" hangingPunct="1"/>
            <a:fld id="{FA1DF085-5A25-4915-99BC-6A46AA5D3D7C}" type="slidenum">
              <a:rPr lang="zh-CN" altLang="en-US"/>
            </a:fld>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grpSp>
        <p:nvGrpSpPr>
          <p:cNvPr id="7" name="组合 1"/>
          <p:cNvGrpSpPr/>
          <p:nvPr userDrawn="1"/>
        </p:nvGrpSpPr>
        <p:grpSpPr bwMode="auto">
          <a:xfrm>
            <a:off x="0" y="876300"/>
            <a:ext cx="8143875" cy="3740150"/>
            <a:chOff x="-1" y="869694"/>
            <a:chExt cx="8144452" cy="3740406"/>
          </a:xfrm>
        </p:grpSpPr>
        <p:sp>
          <p:nvSpPr>
            <p:cNvPr id="8" name="矩形 14"/>
            <p:cNvSpPr>
              <a:spLocks noChangeArrowheads="1"/>
            </p:cNvSpPr>
            <p:nvPr/>
          </p:nvSpPr>
          <p:spPr bwMode="auto">
            <a:xfrm rot="10800000">
              <a:off x="-1" y="869694"/>
              <a:ext cx="8144452" cy="3740406"/>
            </a:xfrm>
            <a:prstGeom prst="rect">
              <a:avLst/>
            </a:prstGeom>
            <a:gradFill flip="none" rotWithShape="1">
              <a:gsLst>
                <a:gs pos="917">
                  <a:schemeClr val="bg1"/>
                </a:gs>
                <a:gs pos="37000">
                  <a:srgbClr val="E6FBFE">
                    <a:alpha val="80000"/>
                  </a:srgbClr>
                </a:gs>
                <a:gs pos="100000">
                  <a:srgbClr val="57D2E3"/>
                </a:gs>
              </a:gsLst>
              <a:lin ang="0" scaled="1"/>
              <a:tileRect/>
            </a:gradFill>
            <a:ln>
              <a:noFill/>
            </a:ln>
            <a:effectLst>
              <a:reflection blurRad="6350" stA="50000" endA="300" endPos="55000" dir="5400000" sy="-100000" algn="bl" rotWithShape="0"/>
            </a:effec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defRPr/>
              </a:pPr>
              <a:endParaRPr lang="zh-CN" altLang="en-US" b="0" dirty="0" smtClean="0"/>
            </a:p>
          </p:txBody>
        </p:sp>
        <p:pic>
          <p:nvPicPr>
            <p:cNvPr id="9" name="图片 28"/>
            <p:cNvPicPr>
              <a:picLocks noChangeAspect="1" noChangeArrowheads="1"/>
            </p:cNvPicPr>
            <p:nvPr/>
          </p:nvPicPr>
          <p:blipFill>
            <a:blip r:embed="rId2"/>
            <a:srcRect l="368" t="9363" r="29749" b="-82"/>
            <a:stretch>
              <a:fillRect/>
            </a:stretch>
          </p:blipFill>
          <p:spPr bwMode="auto">
            <a:xfrm>
              <a:off x="0" y="869694"/>
              <a:ext cx="8144450" cy="3336546"/>
            </a:xfrm>
            <a:prstGeom prst="rect">
              <a:avLst/>
            </a:prstGeom>
            <a:noFill/>
            <a:ln w="9525">
              <a:noFill/>
              <a:miter lim="800000"/>
              <a:headEnd/>
              <a:tailEnd/>
            </a:ln>
          </p:spPr>
        </p:pic>
      </p:grpSp>
      <p:sp>
        <p:nvSpPr>
          <p:cNvPr id="10" name="矩形 14"/>
          <p:cNvSpPr>
            <a:spLocks noChangeArrowheads="1"/>
          </p:cNvSpPr>
          <p:nvPr/>
        </p:nvSpPr>
        <p:spPr bwMode="auto">
          <a:xfrm>
            <a:off x="6531" y="1536700"/>
            <a:ext cx="8144451" cy="2298699"/>
          </a:xfrm>
          <a:prstGeom prst="rect">
            <a:avLst/>
          </a:prstGeom>
          <a:gradFill>
            <a:gsLst>
              <a:gs pos="917">
                <a:schemeClr val="bg1">
                  <a:alpha val="28000"/>
                </a:schemeClr>
              </a:gs>
              <a:gs pos="31000">
                <a:srgbClr val="E6FBFE">
                  <a:alpha val="80000"/>
                </a:srgbClr>
              </a:gs>
              <a:gs pos="79000">
                <a:srgbClr val="57D2E3"/>
              </a:gs>
            </a:gsLst>
            <a:lin ang="0" scaled="1"/>
          </a:gradFill>
          <a:ln>
            <a:noFill/>
          </a:ln>
          <a:effectLst>
            <a:reflection blurRad="6350" stA="50000" endA="300" endPos="55000" dir="5400000" sy="-100000" algn="bl" rotWithShape="0"/>
          </a:effec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defRPr/>
            </a:pPr>
            <a:endParaRPr lang="zh-CN" altLang="en-US" b="0" smtClean="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矩形 14"/>
          <p:cNvSpPr>
            <a:spLocks noChangeArrowheads="1"/>
          </p:cNvSpPr>
          <p:nvPr/>
        </p:nvSpPr>
        <p:spPr bwMode="auto">
          <a:xfrm>
            <a:off x="-2" y="171611"/>
            <a:ext cx="12192001" cy="521785"/>
          </a:xfrm>
          <a:prstGeom prst="rect">
            <a:avLst/>
          </a:prstGeom>
          <a:gradFill flip="none" rotWithShape="1">
            <a:gsLst>
              <a:gs pos="917">
                <a:schemeClr val="bg1"/>
              </a:gs>
              <a:gs pos="37000">
                <a:srgbClr val="E6FBFE">
                  <a:alpha val="80000"/>
                </a:srgbClr>
              </a:gs>
              <a:gs pos="100000">
                <a:srgbClr val="57D2E3"/>
              </a:gs>
            </a:gsLst>
            <a:lin ang="10800000" scaled="1"/>
            <a:tileRect/>
          </a:gradFill>
          <a:ln>
            <a:noFill/>
          </a:ln>
          <a:effectLst>
            <a:reflection blurRad="6350" stA="50000" endA="300" endPos="55000" dir="5400000" sy="-100000" algn="bl" rotWithShape="0"/>
          </a:effec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defRPr/>
            </a:pPr>
            <a:endParaRPr lang="zh-CN" altLang="en-US" b="0" smtClean="0"/>
          </a:p>
        </p:txBody>
      </p:sp>
      <p:pic>
        <p:nvPicPr>
          <p:cNvPr id="3" name="图片 21"/>
          <p:cNvPicPr>
            <a:picLocks noChangeAspect="1" noChangeArrowheads="1"/>
          </p:cNvPicPr>
          <p:nvPr userDrawn="1"/>
        </p:nvPicPr>
        <p:blipFill>
          <a:blip r:embed="rId2"/>
          <a:srcRect l="-2669" t="12558" r="-10663" b="70840"/>
          <a:stretch>
            <a:fillRect/>
          </a:stretch>
        </p:blipFill>
        <p:spPr bwMode="auto">
          <a:xfrm>
            <a:off x="2233613" y="182563"/>
            <a:ext cx="9958387" cy="509587"/>
          </a:xfrm>
          <a:prstGeom prst="rect">
            <a:avLst/>
          </a:prstGeom>
          <a:noFill/>
          <a:ln w="9525">
            <a:noFill/>
            <a:miter lim="800000"/>
            <a:headEnd/>
            <a:tailEnd/>
          </a:ln>
        </p:spPr>
      </p:pic>
      <p:pic>
        <p:nvPicPr>
          <p:cNvPr id="7" name="图片 28"/>
          <p:cNvPicPr>
            <a:picLocks noChangeAspect="1" noChangeArrowheads="1"/>
          </p:cNvPicPr>
          <p:nvPr userDrawn="1"/>
        </p:nvPicPr>
        <p:blipFill>
          <a:blip r:embed="rId3" cstate="print"/>
          <a:srcRect/>
          <a:stretch>
            <a:fillRect/>
          </a:stretch>
        </p:blipFill>
        <p:spPr bwMode="auto">
          <a:xfrm>
            <a:off x="11339513" y="252413"/>
            <a:ext cx="523875" cy="363537"/>
          </a:xfrm>
          <a:prstGeom prst="rect">
            <a:avLst/>
          </a:prstGeom>
          <a:noFill/>
          <a:ln w="9525">
            <a:noFill/>
            <a:miter lim="800000"/>
            <a:headEnd/>
            <a:tailEnd/>
          </a:ln>
        </p:spPr>
      </p:pic>
      <p:sp>
        <p:nvSpPr>
          <p:cNvPr id="8" name="矩形 8"/>
          <p:cNvSpPr>
            <a:spLocks noChangeArrowheads="1"/>
          </p:cNvSpPr>
          <p:nvPr/>
        </p:nvSpPr>
        <p:spPr bwMode="auto">
          <a:xfrm>
            <a:off x="7618413" y="280988"/>
            <a:ext cx="3708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Font typeface="Arial" panose="020B0604020202020204" pitchFamily="34" charset="0"/>
              <a:buNone/>
              <a:defRPr/>
            </a:pPr>
            <a:r>
              <a:rPr lang="zh-CN" altLang="en-US" sz="1600" dirty="0" smtClean="0">
                <a:solidFill>
                  <a:schemeClr val="tx1">
                    <a:lumMod val="85000"/>
                    <a:lumOff val="15000"/>
                  </a:schemeClr>
                </a:solidFill>
                <a:latin typeface="微软雅黑" panose="020B0503020204020204" pitchFamily="34" charset="-122"/>
                <a:ea typeface="微软雅黑" panose="020B0503020204020204" pitchFamily="34" charset="-122"/>
                <a:sym typeface="+mn-ea"/>
              </a:rPr>
              <a:t>北京师范大学</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sym typeface="+mn-ea"/>
              </a:rPr>
              <a:t>出版社 </a:t>
            </a:r>
            <a:r>
              <a:rPr lang="zh-CN" altLang="en-US" sz="1600" dirty="0" smtClean="0">
                <a:solidFill>
                  <a:schemeClr val="tx1">
                    <a:lumMod val="85000"/>
                    <a:lumOff val="15000"/>
                  </a:schemeClr>
                </a:solidFill>
                <a:latin typeface="微软雅黑" panose="020B0503020204020204" pitchFamily="34" charset="-122"/>
                <a:ea typeface="微软雅黑" panose="020B0503020204020204" pitchFamily="34" charset="-122"/>
                <a:sym typeface="+mn-ea"/>
              </a:rPr>
              <a:t>九</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sym typeface="+mn-ea"/>
              </a:rPr>
              <a:t>年级</a:t>
            </a:r>
            <a:r>
              <a:rPr lang="en-US"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sym typeface="+mn-ea"/>
              </a:rPr>
              <a:t> </a:t>
            </a:r>
            <a:r>
              <a:rPr lang="en-US" altLang="zh-CN" sz="1600" b="0" dirty="0" smtClean="0">
                <a:solidFill>
                  <a:schemeClr val="tx1">
                    <a:lumMod val="85000"/>
                    <a:lumOff val="15000"/>
                  </a:schemeClr>
                </a:solidFill>
                <a:latin typeface="微软雅黑" panose="020B0503020204020204" pitchFamily="34" charset="-122"/>
                <a:ea typeface="微软雅黑" panose="020B0503020204020204" pitchFamily="34" charset="-122"/>
                <a:sym typeface="+mn-ea"/>
              </a:rPr>
              <a:t>|</a:t>
            </a:r>
            <a:r>
              <a:rPr lang="en-US"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sym typeface="+mn-ea"/>
              </a:rPr>
              <a:t> </a:t>
            </a:r>
            <a:r>
              <a:rPr lang="zh-CN" altLang="en-US" sz="1600" b="0" dirty="0" smtClean="0">
                <a:solidFill>
                  <a:schemeClr val="tx1">
                    <a:lumMod val="85000"/>
                    <a:lumOff val="15000"/>
                  </a:schemeClr>
                </a:solidFill>
                <a:latin typeface="微软雅黑" panose="020B0503020204020204" pitchFamily="34" charset="-122"/>
                <a:ea typeface="微软雅黑" panose="020B0503020204020204" pitchFamily="34" charset="-122"/>
                <a:sym typeface="+mn-ea"/>
              </a:rPr>
              <a:t>全一</a:t>
            </a:r>
            <a:r>
              <a:rPr lang="zh-CN" altLang="zh-CN" sz="1600" b="0" dirty="0" smtClean="0">
                <a:solidFill>
                  <a:schemeClr val="tx1">
                    <a:lumMod val="85000"/>
                    <a:lumOff val="15000"/>
                  </a:schemeClr>
                </a:solidFill>
                <a:latin typeface="微软雅黑" panose="020B0503020204020204" pitchFamily="34" charset="-122"/>
                <a:ea typeface="微软雅黑" panose="020B0503020204020204" pitchFamily="34" charset="-122"/>
                <a:sym typeface="+mn-ea"/>
              </a:rPr>
              <a:t>册</a:t>
            </a:r>
            <a:r>
              <a:rPr lang="en-US"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sym typeface="+mn-ea"/>
              </a:rPr>
              <a:t>    </a:t>
            </a:r>
            <a:endParaRPr lang="zh-CN" altLang="en-US" sz="1600" dirty="0" smtClean="0">
              <a:solidFill>
                <a:schemeClr val="tx1">
                  <a:lumMod val="85000"/>
                  <a:lumOff val="1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grpSp>
        <p:nvGrpSpPr>
          <p:cNvPr id="2" name="组合 2"/>
          <p:cNvGrpSpPr/>
          <p:nvPr userDrawn="1"/>
        </p:nvGrpSpPr>
        <p:grpSpPr bwMode="auto">
          <a:xfrm>
            <a:off x="0" y="839788"/>
            <a:ext cx="12192000" cy="3122612"/>
            <a:chOff x="0" y="839788"/>
            <a:chExt cx="12192000" cy="3122612"/>
          </a:xfrm>
        </p:grpSpPr>
        <p:sp>
          <p:nvSpPr>
            <p:cNvPr id="3" name="矩形 14"/>
            <p:cNvSpPr>
              <a:spLocks noChangeArrowheads="1"/>
            </p:cNvSpPr>
            <p:nvPr/>
          </p:nvSpPr>
          <p:spPr bwMode="auto">
            <a:xfrm>
              <a:off x="0" y="840303"/>
              <a:ext cx="12192000" cy="3120789"/>
            </a:xfrm>
            <a:prstGeom prst="rect">
              <a:avLst/>
            </a:prstGeom>
            <a:solidFill>
              <a:srgbClr val="57D2E3"/>
            </a:solidFill>
            <a:ln>
              <a:noFill/>
            </a:ln>
            <a:effectLst>
              <a:reflection blurRad="6350" stA="50000" endA="300" endPos="5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defRPr/>
              </a:pPr>
              <a:endParaRPr lang="zh-CN" altLang="en-US" b="0" smtClean="0"/>
            </a:p>
          </p:txBody>
        </p:sp>
        <p:pic>
          <p:nvPicPr>
            <p:cNvPr id="4" name="图片 28"/>
            <p:cNvPicPr>
              <a:picLocks noChangeAspect="1" noChangeArrowheads="1"/>
            </p:cNvPicPr>
            <p:nvPr/>
          </p:nvPicPr>
          <p:blipFill>
            <a:blip r:embed="rId2"/>
            <a:srcRect t="9363" b="14136"/>
            <a:stretch>
              <a:fillRect/>
            </a:stretch>
          </p:blipFill>
          <p:spPr bwMode="auto">
            <a:xfrm>
              <a:off x="280416" y="839788"/>
              <a:ext cx="11640122" cy="3122612"/>
            </a:xfrm>
            <a:prstGeom prst="rect">
              <a:avLst/>
            </a:prstGeom>
            <a:noFill/>
            <a:ln w="9525">
              <a:noFill/>
              <a:miter lim="800000"/>
              <a:headEnd/>
              <a:tailEnd/>
            </a:ln>
          </p:spPr>
        </p:pic>
      </p:grpSp>
      <p:sp>
        <p:nvSpPr>
          <p:cNvPr id="5" name="矩形 14"/>
          <p:cNvSpPr>
            <a:spLocks noChangeArrowheads="1"/>
          </p:cNvSpPr>
          <p:nvPr/>
        </p:nvSpPr>
        <p:spPr bwMode="auto">
          <a:xfrm>
            <a:off x="-2" y="2127509"/>
            <a:ext cx="12192001" cy="1356797"/>
          </a:xfrm>
          <a:prstGeom prst="rect">
            <a:avLst/>
          </a:prstGeom>
          <a:gradFill>
            <a:gsLst>
              <a:gs pos="917">
                <a:schemeClr val="bg1"/>
              </a:gs>
              <a:gs pos="37000">
                <a:srgbClr val="E6FBFE">
                  <a:alpha val="80000"/>
                </a:srgbClr>
              </a:gs>
              <a:gs pos="100000">
                <a:srgbClr val="57D2E3"/>
              </a:gs>
            </a:gsLst>
            <a:lin ang="10800000" scaled="1"/>
          </a:gradFill>
          <a:ln>
            <a:noFill/>
          </a:ln>
          <a:effectLst>
            <a:reflection blurRad="6350" stA="50000" endA="300" endPos="55000" dir="5400000" sy="-100000" algn="bl" rotWithShape="0"/>
          </a:effec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defRPr/>
            </a:pPr>
            <a:endParaRPr lang="zh-CN" altLang="en-US" b="0" smtClean="0"/>
          </a:p>
        </p:txBody>
      </p:sp>
      <p:sp>
        <p:nvSpPr>
          <p:cNvPr id="7" name="矩形 8"/>
          <p:cNvSpPr>
            <a:spLocks noChangeArrowheads="1"/>
          </p:cNvSpPr>
          <p:nvPr/>
        </p:nvSpPr>
        <p:spPr bwMode="auto">
          <a:xfrm>
            <a:off x="2646680" y="2373630"/>
            <a:ext cx="777049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buFontTx/>
              <a:buNone/>
              <a:defRPr/>
            </a:pPr>
            <a:r>
              <a:rPr lang="zh-CN" altLang="en-US" sz="5400" spc="600" dirty="0" smtClean="0">
                <a:solidFill>
                  <a:schemeClr val="tx1">
                    <a:lumMod val="75000"/>
                    <a:lumOff val="25000"/>
                  </a:schemeClr>
                </a:solidFill>
                <a:latin typeface="微软雅黑" panose="020B0503020204020204" pitchFamily="34" charset="-122"/>
                <a:ea typeface="微软雅黑" panose="020B0503020204020204" pitchFamily="34" charset="-122"/>
                <a:sym typeface="+mn-ea"/>
              </a:rPr>
              <a:t>谢谢观看！</a:t>
            </a:r>
            <a:endParaRPr lang="zh-CN" altLang="en-US" sz="5400" spc="600" dirty="0" smtClean="0">
              <a:solidFill>
                <a:schemeClr val="tx1">
                  <a:lumMod val="75000"/>
                  <a:lumOff val="2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p:sldLayout>
</file>

<file path=ppt/slideMasters/_rels/slideMaster1.xml.rels><?xml version="1.0" encoding="UTF-8" standalone="yes"?>
<Relationships xmlns="http://schemas.openxmlformats.org/package/2006/relationships"><Relationship Id="rId4" Type="http://schemas.openxmlformats.org/officeDocument/2006/relationships/theme" Target="../theme/theme1.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marL="914400" indent="-914400" algn="l" rtl="0" eaLnBrk="0" fontAlgn="base" hangingPunct="0">
        <a:lnSpc>
          <a:spcPct val="90000"/>
        </a:lnSpc>
        <a:spcBef>
          <a:spcPct val="0"/>
        </a:spcBef>
        <a:spcAft>
          <a:spcPct val="0"/>
        </a:spcAft>
        <a:defRPr sz="4400">
          <a:solidFill>
            <a:schemeClr val="tx1"/>
          </a:solidFill>
          <a:latin typeface="+mj-lt"/>
          <a:ea typeface="微软雅黑" panose="020B0503020204020204" pitchFamily="34" charset="-122"/>
          <a:cs typeface="+mj-cs"/>
          <a:sym typeface="Calibri Light" pitchFamily="34" charset="0"/>
        </a:defRPr>
      </a:lvl1pPr>
      <a:lvl2pPr marL="914400" indent="-914400" algn="l" rtl="0" eaLnBrk="0" fontAlgn="base" hangingPunct="0">
        <a:lnSpc>
          <a:spcPct val="90000"/>
        </a:lnSpc>
        <a:spcBef>
          <a:spcPct val="0"/>
        </a:spcBef>
        <a:spcAft>
          <a:spcPct val="0"/>
        </a:spcAft>
        <a:defRPr sz="4400">
          <a:solidFill>
            <a:schemeClr val="tx1"/>
          </a:solidFill>
          <a:latin typeface="Calibri Light" pitchFamily="34" charset="0"/>
          <a:ea typeface="微软雅黑" panose="020B0503020204020204" pitchFamily="34" charset="-122"/>
          <a:sym typeface="Calibri Light" pitchFamily="34" charset="0"/>
        </a:defRPr>
      </a:lvl2pPr>
      <a:lvl3pPr marL="914400" indent="-914400" algn="l" rtl="0" eaLnBrk="0" fontAlgn="base" hangingPunct="0">
        <a:lnSpc>
          <a:spcPct val="90000"/>
        </a:lnSpc>
        <a:spcBef>
          <a:spcPct val="0"/>
        </a:spcBef>
        <a:spcAft>
          <a:spcPct val="0"/>
        </a:spcAft>
        <a:defRPr sz="4400">
          <a:solidFill>
            <a:schemeClr val="tx1"/>
          </a:solidFill>
          <a:latin typeface="Calibri Light" pitchFamily="34" charset="0"/>
          <a:ea typeface="微软雅黑" panose="020B0503020204020204" pitchFamily="34" charset="-122"/>
          <a:sym typeface="Calibri Light" pitchFamily="34" charset="0"/>
        </a:defRPr>
      </a:lvl3pPr>
      <a:lvl4pPr marL="914400" indent="-914400" algn="l" rtl="0" eaLnBrk="0" fontAlgn="base" hangingPunct="0">
        <a:lnSpc>
          <a:spcPct val="90000"/>
        </a:lnSpc>
        <a:spcBef>
          <a:spcPct val="0"/>
        </a:spcBef>
        <a:spcAft>
          <a:spcPct val="0"/>
        </a:spcAft>
        <a:defRPr sz="4400">
          <a:solidFill>
            <a:schemeClr val="tx1"/>
          </a:solidFill>
          <a:latin typeface="Calibri Light" pitchFamily="34" charset="0"/>
          <a:ea typeface="微软雅黑" panose="020B0503020204020204" pitchFamily="34" charset="-122"/>
          <a:sym typeface="Calibri Light" pitchFamily="34" charset="0"/>
        </a:defRPr>
      </a:lvl4pPr>
      <a:lvl5pPr marL="914400" indent="-914400" algn="l" rtl="0" eaLnBrk="0" fontAlgn="base" hangingPunct="0">
        <a:lnSpc>
          <a:spcPct val="90000"/>
        </a:lnSpc>
        <a:spcBef>
          <a:spcPct val="0"/>
        </a:spcBef>
        <a:spcAft>
          <a:spcPct val="0"/>
        </a:spcAft>
        <a:defRPr sz="4400">
          <a:solidFill>
            <a:schemeClr val="tx1"/>
          </a:solidFill>
          <a:latin typeface="Calibri Light" pitchFamily="34" charset="0"/>
          <a:ea typeface="微软雅黑" panose="020B0503020204020204" pitchFamily="34" charset="-122"/>
          <a:sym typeface="Calibri Light" pitchFamily="34" charset="0"/>
        </a:defRPr>
      </a:lvl5pPr>
      <a:lvl6pPr marL="1371600" indent="-914400" algn="l" rtl="0" fontAlgn="base">
        <a:lnSpc>
          <a:spcPct val="90000"/>
        </a:lnSpc>
        <a:spcBef>
          <a:spcPct val="0"/>
        </a:spcBef>
        <a:spcAft>
          <a:spcPct val="0"/>
        </a:spcAft>
        <a:defRPr sz="4400">
          <a:solidFill>
            <a:schemeClr val="tx1"/>
          </a:solidFill>
          <a:latin typeface="Calibri Light" pitchFamily="34" charset="0"/>
          <a:ea typeface="宋体" panose="02010600030101010101" pitchFamily="2" charset="-122"/>
          <a:sym typeface="Calibri Light" pitchFamily="34" charset="0"/>
        </a:defRPr>
      </a:lvl6pPr>
      <a:lvl7pPr marL="1828800" indent="-914400" algn="l" rtl="0" fontAlgn="base">
        <a:lnSpc>
          <a:spcPct val="90000"/>
        </a:lnSpc>
        <a:spcBef>
          <a:spcPct val="0"/>
        </a:spcBef>
        <a:spcAft>
          <a:spcPct val="0"/>
        </a:spcAft>
        <a:defRPr sz="4400">
          <a:solidFill>
            <a:schemeClr val="tx1"/>
          </a:solidFill>
          <a:latin typeface="Calibri Light" pitchFamily="34" charset="0"/>
          <a:ea typeface="宋体" panose="02010600030101010101" pitchFamily="2" charset="-122"/>
          <a:sym typeface="Calibri Light" pitchFamily="34" charset="0"/>
        </a:defRPr>
      </a:lvl7pPr>
      <a:lvl8pPr marL="2286000" indent="-914400" algn="l" rtl="0" fontAlgn="base">
        <a:lnSpc>
          <a:spcPct val="90000"/>
        </a:lnSpc>
        <a:spcBef>
          <a:spcPct val="0"/>
        </a:spcBef>
        <a:spcAft>
          <a:spcPct val="0"/>
        </a:spcAft>
        <a:defRPr sz="4400">
          <a:solidFill>
            <a:schemeClr val="tx1"/>
          </a:solidFill>
          <a:latin typeface="Calibri Light" pitchFamily="34" charset="0"/>
          <a:ea typeface="宋体" panose="02010600030101010101" pitchFamily="2" charset="-122"/>
          <a:sym typeface="Calibri Light" pitchFamily="34" charset="0"/>
        </a:defRPr>
      </a:lvl8pPr>
      <a:lvl9pPr marL="2743200" indent="-914400" algn="l" rtl="0" fontAlgn="base">
        <a:lnSpc>
          <a:spcPct val="90000"/>
        </a:lnSpc>
        <a:spcBef>
          <a:spcPct val="0"/>
        </a:spcBef>
        <a:spcAft>
          <a:spcPct val="0"/>
        </a:spcAft>
        <a:defRPr sz="4400">
          <a:solidFill>
            <a:schemeClr val="tx1"/>
          </a:solidFill>
          <a:latin typeface="Calibri Light" pitchFamily="34" charset="0"/>
          <a:ea typeface="宋体" panose="02010600030101010101" pitchFamily="2" charset="-122"/>
          <a:sym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a:solidFill>
            <a:schemeClr val="tx1"/>
          </a:solidFill>
          <a:latin typeface="+mn-lt"/>
          <a:ea typeface="微软雅黑" panose="020B0503020204020204" pitchFamily="34" charset="-122"/>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mn-lt"/>
          <a:ea typeface="微软雅黑" panose="020B0503020204020204" pitchFamily="34" charset="-122"/>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微软雅黑" panose="020B0503020204020204" pitchFamily="34" charset="-122"/>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微软雅黑" panose="020B0503020204020204" pitchFamily="34" charset="-122"/>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微软雅黑" panose="020B0503020204020204" pitchFamily="34" charset="-122"/>
          <a:sym typeface="Calibri" panose="020F0502020204030204" pitchFamily="34" charset="0"/>
        </a:defRPr>
      </a:lvl5pPr>
      <a:lvl6pPr marL="25146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6pPr>
      <a:lvl7pPr marL="29718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7pPr>
      <a:lvl8pPr marL="34290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8pPr>
      <a:lvl9pPr marL="38862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audio1.wav"/><Relationship Id="rId1" Type="http://schemas.openxmlformats.org/officeDocument/2006/relationships/image" Target="../media/image9.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vmlDrawing" Target="../drawings/vmlDrawing1.vml"/><Relationship Id="rId7"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oleObject" Target="../embeddings/oleObject3.bin"/><Relationship Id="rId4" Type="http://schemas.openxmlformats.org/officeDocument/2006/relationships/image" Target="../media/image11.png"/><Relationship Id="rId3" Type="http://schemas.openxmlformats.org/officeDocument/2006/relationships/oleObject" Target="../embeddings/oleObject2.bin"/><Relationship Id="rId2" Type="http://schemas.openxmlformats.org/officeDocument/2006/relationships/image" Target="../media/image10.png"/><Relationship Id="rId1" Type="http://schemas.openxmlformats.org/officeDocument/2006/relationships/oleObject" Target="../embeddings/oleObject1.bin"/></Relationships>
</file>

<file path=ppt/slides/_rels/slide19.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16.png"/><Relationship Id="rId7" Type="http://schemas.openxmlformats.org/officeDocument/2006/relationships/oleObject" Target="../embeddings/oleObject7.bin"/><Relationship Id="rId6" Type="http://schemas.openxmlformats.org/officeDocument/2006/relationships/image" Target="../media/image15.png"/><Relationship Id="rId5" Type="http://schemas.openxmlformats.org/officeDocument/2006/relationships/oleObject" Target="../embeddings/oleObject6.bin"/><Relationship Id="rId4" Type="http://schemas.openxmlformats.org/officeDocument/2006/relationships/image" Target="../media/image14.png"/><Relationship Id="rId3" Type="http://schemas.openxmlformats.org/officeDocument/2006/relationships/oleObject" Target="../embeddings/oleObject5.bin"/><Relationship Id="rId2" Type="http://schemas.openxmlformats.org/officeDocument/2006/relationships/image" Target="../media/image13.png"/><Relationship Id="rId10" Type="http://schemas.openxmlformats.org/officeDocument/2006/relationships/vmlDrawing" Target="../drawings/vmlDrawing2.vml"/><Relationship Id="rId1" Type="http://schemas.openxmlformats.org/officeDocument/2006/relationships/oleObject" Target="../embeddings/oleObject4.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audio" Target="../media/audio1.wav"/><Relationship Id="rId2" Type="http://schemas.openxmlformats.org/officeDocument/2006/relationships/image" Target="../media/image5.jpeg"/><Relationship Id="rId1"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jpeg"/><Relationship Id="rId1"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矩形 14"/>
          <p:cNvSpPr>
            <a:spLocks noChangeArrowheads="1"/>
          </p:cNvSpPr>
          <p:nvPr/>
        </p:nvSpPr>
        <p:spPr bwMode="auto">
          <a:xfrm>
            <a:off x="4942" y="837127"/>
            <a:ext cx="12192000" cy="6017698"/>
          </a:xfrm>
          <a:prstGeom prst="rect">
            <a:avLst/>
          </a:prstGeom>
          <a:noFill/>
          <a:ln>
            <a:noFill/>
          </a:ln>
          <a:effectLst>
            <a:reflection blurRad="6350" stA="50000" endA="300" endPos="55000" dir="5400000" sy="-100000" algn="bl" rotWithShape="0"/>
          </a:effec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defRPr/>
            </a:pPr>
            <a:endParaRPr lang="zh-CN" altLang="en-US" b="0" dirty="0" smtClean="0"/>
          </a:p>
        </p:txBody>
      </p:sp>
      <p:sp>
        <p:nvSpPr>
          <p:cNvPr id="30" name="TextBox 4"/>
          <p:cNvSpPr txBox="1">
            <a:spLocks noChangeArrowheads="1"/>
          </p:cNvSpPr>
          <p:nvPr/>
        </p:nvSpPr>
        <p:spPr bwMode="auto">
          <a:xfrm>
            <a:off x="574675" y="6103938"/>
            <a:ext cx="68405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ltLang="zh-CN" sz="2000" b="0">
              <a:solidFill>
                <a:srgbClr val="262626"/>
              </a:solidFill>
              <a:latin typeface="微软雅黑" panose="020B0503020204020204" pitchFamily="34" charset="-122"/>
              <a:sym typeface="微软雅黑" panose="020B0503020204020204" pitchFamily="34" charset="-122"/>
            </a:endParaRPr>
          </a:p>
        </p:txBody>
      </p:sp>
      <p:grpSp>
        <p:nvGrpSpPr>
          <p:cNvPr id="7171" name="组合 8"/>
          <p:cNvGrpSpPr/>
          <p:nvPr/>
        </p:nvGrpSpPr>
        <p:grpSpPr bwMode="auto">
          <a:xfrm>
            <a:off x="2227263" y="1987550"/>
            <a:ext cx="4416425" cy="1343025"/>
            <a:chOff x="1178398" y="2105678"/>
            <a:chExt cx="3548062" cy="1343576"/>
          </a:xfrm>
        </p:grpSpPr>
        <p:sp>
          <p:nvSpPr>
            <p:cNvPr id="25" name="矩形 24"/>
            <p:cNvSpPr>
              <a:spLocks noChangeArrowheads="1"/>
            </p:cNvSpPr>
            <p:nvPr/>
          </p:nvSpPr>
          <p:spPr bwMode="auto">
            <a:xfrm>
              <a:off x="1703848" y="2105678"/>
              <a:ext cx="2497162" cy="54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lnSpc>
                  <a:spcPct val="150000"/>
                </a:lnSpc>
              </a:pPr>
              <a:r>
                <a:rPr lang="zh-CN" altLang="en-US" sz="2000">
                  <a:solidFill>
                    <a:srgbClr val="262626"/>
                  </a:solidFill>
                  <a:latin typeface="微软雅黑" panose="020B0503020204020204" pitchFamily="34" charset="-122"/>
                  <a:sym typeface="微软雅黑" panose="020B0503020204020204" pitchFamily="34" charset="-122"/>
                </a:rPr>
                <a:t>第十四章 </a:t>
              </a:r>
              <a:r>
                <a:rPr lang="en-US" altLang="zh-CN" sz="2000">
                  <a:solidFill>
                    <a:srgbClr val="262626"/>
                  </a:solidFill>
                  <a:latin typeface="微软雅黑" panose="020B0503020204020204" pitchFamily="34" charset="-122"/>
                  <a:sym typeface="微软雅黑" panose="020B0503020204020204" pitchFamily="34" charset="-122"/>
                </a:rPr>
                <a:t>· </a:t>
              </a:r>
              <a:r>
                <a:rPr lang="zh-CN" altLang="en-US" sz="2000">
                  <a:solidFill>
                    <a:srgbClr val="262626"/>
                  </a:solidFill>
                  <a:latin typeface="微软雅黑" panose="020B0503020204020204" pitchFamily="34" charset="-122"/>
                  <a:sym typeface="微软雅黑" panose="020B0503020204020204" pitchFamily="34" charset="-122"/>
                </a:rPr>
                <a:t>磁现象 </a:t>
              </a:r>
              <a:endParaRPr lang="zh-CN" altLang="en-US" sz="2000">
                <a:solidFill>
                  <a:srgbClr val="262626"/>
                </a:solidFill>
                <a:latin typeface="微软雅黑" panose="020B0503020204020204" pitchFamily="34" charset="-122"/>
                <a:sym typeface="微软雅黑" panose="020B0503020204020204" pitchFamily="34" charset="-122"/>
              </a:endParaRPr>
            </a:p>
          </p:txBody>
        </p:sp>
        <p:sp>
          <p:nvSpPr>
            <p:cNvPr id="7173" name="TextBox 2"/>
            <p:cNvSpPr txBox="1">
              <a:spLocks noChangeArrowheads="1"/>
            </p:cNvSpPr>
            <p:nvPr/>
          </p:nvSpPr>
          <p:spPr bwMode="auto">
            <a:xfrm>
              <a:off x="1178398" y="2625004"/>
              <a:ext cx="3548062" cy="824250"/>
            </a:xfrm>
            <a:prstGeom prst="rect">
              <a:avLst/>
            </a:prstGeom>
            <a:noFill/>
            <a:ln w="9525">
              <a:noFill/>
              <a:miter lim="800000"/>
            </a:ln>
          </p:spPr>
          <p:txBody>
            <a:bodyPr>
              <a:spAutoFit/>
            </a:bodyPr>
            <a:lstStyle/>
            <a:p>
              <a:pPr algn="ctr"/>
              <a:r>
                <a:rPr lang="zh-CN" altLang="en-US" sz="4800">
                  <a:solidFill>
                    <a:srgbClr val="262626"/>
                  </a:solidFill>
                  <a:latin typeface="微软雅黑" panose="020B0503020204020204" pitchFamily="34" charset="-122"/>
                  <a:sym typeface="微软雅黑" panose="020B0503020204020204" pitchFamily="34" charset="-122"/>
                </a:rPr>
                <a:t> 第二节 磁场</a:t>
              </a:r>
              <a:endParaRPr lang="zh-CN" altLang="en-US" sz="4800">
                <a:solidFill>
                  <a:srgbClr val="262626"/>
                </a:solidFill>
                <a:latin typeface="微软雅黑" panose="020B0503020204020204" pitchFamily="34" charset="-122"/>
                <a:sym typeface="微软雅黑" panose="020B0503020204020204" pitchFamily="34" charset="-122"/>
              </a:endParaRPr>
            </a:p>
          </p:txBody>
        </p:sp>
      </p:grpSp>
      <p:sp>
        <p:nvSpPr>
          <p:cNvPr id="20" name="矩形 8"/>
          <p:cNvSpPr>
            <a:spLocks noChangeArrowheads="1"/>
          </p:cNvSpPr>
          <p:nvPr/>
        </p:nvSpPr>
        <p:spPr bwMode="auto">
          <a:xfrm>
            <a:off x="7618413" y="280988"/>
            <a:ext cx="3708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Font typeface="Arial" panose="020B0604020202020204" pitchFamily="34" charset="0"/>
              <a:buNone/>
              <a:defRPr/>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北京师范大学</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sym typeface="+mn-ea"/>
              </a:rPr>
              <a:t>出版社 </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九</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sym typeface="+mn-ea"/>
              </a:rPr>
              <a:t>年级</a:t>
            </a:r>
            <a:r>
              <a:rPr lang="en-US"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sym typeface="+mn-ea"/>
              </a:rPr>
              <a:t> </a:t>
            </a:r>
            <a:r>
              <a:rPr lang="en-US" altLang="zh-CN" sz="1600" b="0" dirty="0" smtClean="0">
                <a:solidFill>
                  <a:schemeClr val="tx1">
                    <a:lumMod val="85000"/>
                    <a:lumOff val="15000"/>
                  </a:schemeClr>
                </a:solidFill>
                <a:latin typeface="微软雅黑" panose="020B0503020204020204" pitchFamily="34" charset="-122"/>
                <a:ea typeface="微软雅黑" panose="020B0503020204020204" pitchFamily="34" charset="-122"/>
                <a:sym typeface="+mn-ea"/>
              </a:rPr>
              <a:t>|</a:t>
            </a:r>
            <a:r>
              <a:rPr lang="en-US"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sym typeface="+mn-ea"/>
              </a:rPr>
              <a:t> </a:t>
            </a:r>
            <a:r>
              <a:rPr lang="zh-CN" altLang="en-US" sz="1600" b="0" dirty="0" smtClean="0">
                <a:solidFill>
                  <a:schemeClr val="tx1">
                    <a:lumMod val="85000"/>
                    <a:lumOff val="15000"/>
                  </a:schemeClr>
                </a:solidFill>
                <a:latin typeface="微软雅黑" panose="020B0503020204020204" pitchFamily="34" charset="-122"/>
                <a:ea typeface="微软雅黑" panose="020B0503020204020204" pitchFamily="34" charset="-122"/>
                <a:sym typeface="+mn-ea"/>
              </a:rPr>
              <a:t>全一</a:t>
            </a:r>
            <a:r>
              <a:rPr lang="zh-CN" altLang="zh-CN" sz="1600" b="0" dirty="0" smtClean="0">
                <a:solidFill>
                  <a:schemeClr val="tx1">
                    <a:lumMod val="85000"/>
                    <a:lumOff val="15000"/>
                  </a:schemeClr>
                </a:solidFill>
                <a:latin typeface="微软雅黑" panose="020B0503020204020204" pitchFamily="34" charset="-122"/>
                <a:ea typeface="微软雅黑" panose="020B0503020204020204" pitchFamily="34" charset="-122"/>
                <a:sym typeface="+mn-ea"/>
              </a:rPr>
              <a:t>册</a:t>
            </a:r>
            <a:r>
              <a:rPr lang="en-US"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sym typeface="+mn-ea"/>
              </a:rPr>
              <a:t>    </a:t>
            </a:r>
            <a:endParaRPr lang="zh-CN" altLang="en-US" sz="1600" dirty="0" smtClean="0">
              <a:solidFill>
                <a:schemeClr val="tx1">
                  <a:lumMod val="85000"/>
                  <a:lumOff val="15000"/>
                </a:schemeClr>
              </a:solidFill>
              <a:latin typeface="微软雅黑" panose="020B0503020204020204" pitchFamily="34" charset="-122"/>
              <a:ea typeface="微软雅黑" panose="020B0503020204020204" pitchFamily="34" charset="-122"/>
              <a:sym typeface="+mn-ea"/>
            </a:endParaRPr>
          </a:p>
        </p:txBody>
      </p:sp>
      <p:pic>
        <p:nvPicPr>
          <p:cNvPr id="7175" name="图片 1"/>
          <p:cNvPicPr>
            <a:picLocks noChangeAspect="1" noChangeArrowheads="1"/>
          </p:cNvPicPr>
          <p:nvPr/>
        </p:nvPicPr>
        <p:blipFill>
          <a:blip r:embed="rId1"/>
          <a:srcRect/>
          <a:stretch>
            <a:fillRect/>
          </a:stretch>
        </p:blipFill>
        <p:spPr bwMode="auto">
          <a:xfrm>
            <a:off x="8029575" y="877888"/>
            <a:ext cx="4162425" cy="5980112"/>
          </a:xfrm>
          <a:prstGeom prst="rect">
            <a:avLst/>
          </a:prstGeom>
          <a:noFill/>
          <a:ln w="9525">
            <a:noFill/>
            <a:miter lim="800000"/>
            <a:headEnd/>
            <a:tailEnd/>
          </a:ln>
        </p:spPr>
      </p:pic>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ChangeArrowheads="1"/>
          </p:cNvSpPr>
          <p:nvPr/>
        </p:nvSpPr>
        <p:spPr bwMode="auto">
          <a:xfrm>
            <a:off x="2170113" y="1317625"/>
            <a:ext cx="6086475" cy="2016125"/>
          </a:xfrm>
          <a:prstGeom prst="rect">
            <a:avLst/>
          </a:prstGeom>
          <a:noFill/>
          <a:ln w="9525">
            <a:noFill/>
            <a:miter lim="800000"/>
          </a:ln>
          <a:effectLst/>
        </p:spPr>
        <p:txBody>
          <a:bodyPr>
            <a:spAutoFit/>
          </a:bodyPr>
          <a:lstStyle/>
          <a:p>
            <a:pPr>
              <a:lnSpc>
                <a:spcPct val="150000"/>
              </a:lnSpc>
            </a:pPr>
            <a:r>
              <a:rPr lang="zh-CN" altLang="en-US" sz="2800">
                <a:latin typeface="微软雅黑" panose="020B0503020204020204" pitchFamily="34" charset="-122"/>
                <a:sym typeface="Calibri" panose="020F0502020204030204" pitchFamily="34" charset="0"/>
              </a:rPr>
              <a:t>阅读课本</a:t>
            </a:r>
            <a:r>
              <a:rPr lang="en-US" altLang="zh-CN" sz="2800">
                <a:latin typeface="微软雅黑" panose="020B0503020204020204" pitchFamily="34" charset="-122"/>
                <a:sym typeface="Calibri" panose="020F0502020204030204" pitchFamily="34" charset="0"/>
              </a:rPr>
              <a:t>141</a:t>
            </a:r>
            <a:r>
              <a:rPr lang="zh-CN" altLang="en-US" sz="2800">
                <a:latin typeface="微软雅黑" panose="020B0503020204020204" pitchFamily="34" charset="-122"/>
                <a:sym typeface="Calibri" panose="020F0502020204030204" pitchFamily="34" charset="0"/>
              </a:rPr>
              <a:t>页，解决下面的问题：</a:t>
            </a:r>
            <a:endParaRPr lang="zh-CN" altLang="en-US" sz="2800">
              <a:latin typeface="微软雅黑" panose="020B0503020204020204" pitchFamily="34" charset="-122"/>
              <a:sym typeface="Calibri" panose="020F0502020204030204" pitchFamily="34" charset="0"/>
            </a:endParaRPr>
          </a:p>
          <a:p>
            <a:pPr>
              <a:lnSpc>
                <a:spcPct val="150000"/>
              </a:lnSpc>
            </a:pPr>
            <a:r>
              <a:rPr lang="en-US" altLang="zh-CN" sz="2800">
                <a:latin typeface="微软雅黑" panose="020B0503020204020204" pitchFamily="34" charset="-122"/>
                <a:sym typeface="Calibri" panose="020F0502020204030204" pitchFamily="34" charset="0"/>
              </a:rPr>
              <a:t>  </a:t>
            </a:r>
            <a:endParaRPr lang="en-US" altLang="zh-CN" sz="2800">
              <a:latin typeface="微软雅黑" panose="020B0503020204020204" pitchFamily="34" charset="-122"/>
              <a:sym typeface="Calibri" panose="020F0502020204030204" pitchFamily="34" charset="0"/>
            </a:endParaRPr>
          </a:p>
          <a:p>
            <a:pPr>
              <a:lnSpc>
                <a:spcPct val="150000"/>
              </a:lnSpc>
            </a:pPr>
            <a:r>
              <a:rPr lang="en-US" altLang="zh-CN" sz="2800">
                <a:latin typeface="微软雅黑" panose="020B0503020204020204" pitchFamily="34" charset="-122"/>
                <a:sym typeface="Calibri" panose="020F0502020204030204" pitchFamily="34" charset="0"/>
              </a:rPr>
              <a:t>  </a:t>
            </a:r>
            <a:endParaRPr lang="zh-CN" altLang="en-US" sz="2800">
              <a:latin typeface="微软雅黑" panose="020B0503020204020204" pitchFamily="34" charset="-122"/>
              <a:sym typeface="Calibri" panose="020F0502020204030204" pitchFamily="34" charset="0"/>
            </a:endParaRPr>
          </a:p>
        </p:txBody>
      </p:sp>
      <p:sp>
        <p:nvSpPr>
          <p:cNvPr id="19460" name="Rectangle 4"/>
          <p:cNvSpPr>
            <a:spLocks noChangeArrowheads="1"/>
          </p:cNvSpPr>
          <p:nvPr/>
        </p:nvSpPr>
        <p:spPr bwMode="auto">
          <a:xfrm>
            <a:off x="2432050" y="2771775"/>
            <a:ext cx="6086475" cy="2016125"/>
          </a:xfrm>
          <a:prstGeom prst="rect">
            <a:avLst/>
          </a:prstGeom>
          <a:noFill/>
          <a:ln w="9525">
            <a:noFill/>
            <a:miter lim="800000"/>
          </a:ln>
          <a:effectLst/>
        </p:spPr>
        <p:txBody>
          <a:bodyPr>
            <a:spAutoFit/>
          </a:bodyPr>
          <a:lstStyle/>
          <a:p>
            <a:pPr>
              <a:lnSpc>
                <a:spcPct val="150000"/>
              </a:lnSpc>
            </a:pPr>
            <a:r>
              <a:rPr lang="en-US" altLang="zh-CN" sz="2800" b="0">
                <a:latin typeface="微软雅黑" panose="020B0503020204020204" pitchFamily="34" charset="-122"/>
                <a:sym typeface="Calibri" panose="020F0502020204030204" pitchFamily="34" charset="0"/>
              </a:rPr>
              <a:t>  1.</a:t>
            </a:r>
            <a:r>
              <a:rPr lang="zh-CN" altLang="en-US" sz="2800" b="0">
                <a:latin typeface="微软雅黑" panose="020B0503020204020204" pitchFamily="34" charset="-122"/>
                <a:sym typeface="Calibri" panose="020F0502020204030204" pitchFamily="34" charset="0"/>
              </a:rPr>
              <a:t>什么叫磁感线？</a:t>
            </a:r>
            <a:endParaRPr lang="zh-CN" altLang="en-US" sz="2800" b="0">
              <a:latin typeface="微软雅黑" panose="020B0503020204020204" pitchFamily="34" charset="-122"/>
              <a:sym typeface="Calibri" panose="020F0502020204030204" pitchFamily="34" charset="0"/>
            </a:endParaRPr>
          </a:p>
          <a:p>
            <a:pPr>
              <a:lnSpc>
                <a:spcPct val="150000"/>
              </a:lnSpc>
            </a:pPr>
            <a:r>
              <a:rPr lang="en-US" altLang="zh-CN" sz="2800" b="0">
                <a:latin typeface="微软雅黑" panose="020B0503020204020204" pitchFamily="34" charset="-122"/>
                <a:sym typeface="Calibri" panose="020F0502020204030204" pitchFamily="34" charset="0"/>
              </a:rPr>
              <a:t>  2.</a:t>
            </a:r>
            <a:r>
              <a:rPr lang="zh-CN" altLang="en-US" sz="2800" b="0">
                <a:latin typeface="微软雅黑" panose="020B0503020204020204" pitchFamily="34" charset="-122"/>
                <a:sym typeface="Calibri" panose="020F0502020204030204" pitchFamily="34" charset="0"/>
              </a:rPr>
              <a:t>磁感线的方向如何？</a:t>
            </a:r>
            <a:endParaRPr lang="zh-CN" altLang="en-US" sz="2800" b="0">
              <a:latin typeface="微软雅黑" panose="020B0503020204020204" pitchFamily="34" charset="-122"/>
              <a:sym typeface="Calibri" panose="020F0502020204030204" pitchFamily="34" charset="0"/>
            </a:endParaRPr>
          </a:p>
          <a:p>
            <a:pPr>
              <a:lnSpc>
                <a:spcPct val="150000"/>
              </a:lnSpc>
            </a:pPr>
            <a:r>
              <a:rPr lang="en-US" altLang="zh-CN" sz="2800" b="0">
                <a:latin typeface="微软雅黑" panose="020B0503020204020204" pitchFamily="34" charset="-122"/>
                <a:sym typeface="Calibri" panose="020F0502020204030204" pitchFamily="34" charset="0"/>
              </a:rPr>
              <a:t>  3.</a:t>
            </a:r>
            <a:r>
              <a:rPr lang="zh-CN" altLang="en-US" sz="2800" b="0">
                <a:latin typeface="微软雅黑" panose="020B0503020204020204" pitchFamily="34" charset="-122"/>
                <a:sym typeface="Calibri" panose="020F0502020204030204" pitchFamily="34" charset="0"/>
              </a:rPr>
              <a:t>磁感线真实存在吗？</a:t>
            </a:r>
            <a:endParaRPr lang="zh-CN" altLang="en-US" sz="2800" b="0">
              <a:latin typeface="微软雅黑" panose="020B0503020204020204" pitchFamily="34" charset="-122"/>
              <a:sym typeface="Calibri" panose="020F0502020204030204"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1" name="Picture 5" descr="0013"/>
          <p:cNvPicPr>
            <a:picLocks noChangeAspect="1" noChangeArrowheads="1"/>
          </p:cNvPicPr>
          <p:nvPr/>
        </p:nvPicPr>
        <p:blipFill>
          <a:blip r:embed="rId1"/>
          <a:srcRect/>
          <a:stretch>
            <a:fillRect/>
          </a:stretch>
        </p:blipFill>
        <p:spPr bwMode="auto">
          <a:xfrm>
            <a:off x="665163" y="1254125"/>
            <a:ext cx="10668000" cy="4314825"/>
          </a:xfrm>
          <a:prstGeom prst="rect">
            <a:avLst/>
          </a:prstGeom>
          <a:noFill/>
          <a:ln w="9525">
            <a:noFill/>
            <a:miter lim="800000"/>
            <a:headEnd/>
            <a:tailEnd/>
          </a:ln>
        </p:spPr>
      </p:pic>
      <p:sp>
        <p:nvSpPr>
          <p:cNvPr id="14342" name="Text Box 6"/>
          <p:cNvSpPr txBox="1">
            <a:spLocks noChangeArrowheads="1"/>
          </p:cNvSpPr>
          <p:nvPr/>
        </p:nvSpPr>
        <p:spPr bwMode="auto">
          <a:xfrm>
            <a:off x="1671638" y="3405188"/>
            <a:ext cx="3759200" cy="457200"/>
          </a:xfrm>
          <a:prstGeom prst="rect">
            <a:avLst/>
          </a:prstGeom>
          <a:noFill/>
          <a:ln w="9525">
            <a:noFill/>
            <a:miter lim="800000"/>
          </a:ln>
          <a:effectLst/>
        </p:spPr>
        <p:txBody>
          <a:bodyPr>
            <a:spAutoFit/>
          </a:bodyPr>
          <a:lstStyle/>
          <a:p>
            <a:pPr>
              <a:spcBef>
                <a:spcPct val="50000"/>
              </a:spcBef>
              <a:buFontTx/>
              <a:buNone/>
            </a:pPr>
            <a:r>
              <a:rPr lang="zh-CN" altLang="en-US" sz="2400">
                <a:solidFill>
                  <a:srgbClr val="FF0000"/>
                </a:solidFill>
              </a:rPr>
              <a:t>条形磁铁的磁感线</a:t>
            </a:r>
            <a:endParaRPr lang="zh-CN" altLang="en-US" sz="2400">
              <a:solidFill>
                <a:srgbClr val="FF0000"/>
              </a:solidFill>
            </a:endParaRPr>
          </a:p>
        </p:txBody>
      </p:sp>
      <p:sp>
        <p:nvSpPr>
          <p:cNvPr id="14343" name="Text Box 7"/>
          <p:cNvSpPr txBox="1">
            <a:spLocks noChangeArrowheads="1"/>
          </p:cNvSpPr>
          <p:nvPr/>
        </p:nvSpPr>
        <p:spPr bwMode="auto">
          <a:xfrm>
            <a:off x="7788275" y="3495675"/>
            <a:ext cx="3860800" cy="457200"/>
          </a:xfrm>
          <a:prstGeom prst="rect">
            <a:avLst/>
          </a:prstGeom>
          <a:noFill/>
          <a:ln w="9525">
            <a:noFill/>
            <a:miter lim="800000"/>
          </a:ln>
          <a:effectLst/>
        </p:spPr>
        <p:txBody>
          <a:bodyPr>
            <a:spAutoFit/>
          </a:bodyPr>
          <a:lstStyle/>
          <a:p>
            <a:pPr>
              <a:spcBef>
                <a:spcPct val="50000"/>
              </a:spcBef>
              <a:buFontTx/>
              <a:buNone/>
            </a:pPr>
            <a:r>
              <a:rPr lang="zh-CN" altLang="en-US" sz="2400">
                <a:solidFill>
                  <a:srgbClr val="FF0000"/>
                </a:solidFill>
              </a:rPr>
              <a:t>蹄形磁铁的磁感线</a:t>
            </a:r>
            <a:endParaRPr lang="zh-CN" altLang="en-US" sz="2400">
              <a:solidFill>
                <a:srgbClr val="FF0000"/>
              </a:solidFill>
            </a:endParaRPr>
          </a:p>
        </p:txBody>
      </p:sp>
      <p:sp>
        <p:nvSpPr>
          <p:cNvPr id="14344" name="Text Box 8"/>
          <p:cNvSpPr txBox="1">
            <a:spLocks noChangeArrowheads="1"/>
          </p:cNvSpPr>
          <p:nvPr/>
        </p:nvSpPr>
        <p:spPr bwMode="auto">
          <a:xfrm>
            <a:off x="1608138" y="5616575"/>
            <a:ext cx="3860800" cy="457200"/>
          </a:xfrm>
          <a:prstGeom prst="rect">
            <a:avLst/>
          </a:prstGeom>
          <a:noFill/>
          <a:ln w="9525">
            <a:noFill/>
            <a:miter lim="800000"/>
          </a:ln>
          <a:effectLst/>
        </p:spPr>
        <p:txBody>
          <a:bodyPr>
            <a:spAutoFit/>
          </a:bodyPr>
          <a:lstStyle/>
          <a:p>
            <a:pPr>
              <a:spcBef>
                <a:spcPct val="50000"/>
              </a:spcBef>
              <a:buFontTx/>
              <a:buNone/>
            </a:pPr>
            <a:r>
              <a:rPr lang="zh-CN" altLang="en-US" sz="2400">
                <a:solidFill>
                  <a:srgbClr val="FF0000"/>
                </a:solidFill>
              </a:rPr>
              <a:t>同名磁极的磁感线</a:t>
            </a:r>
            <a:endParaRPr lang="zh-CN" altLang="en-US" sz="2400">
              <a:solidFill>
                <a:srgbClr val="FF0000"/>
              </a:solidFill>
            </a:endParaRPr>
          </a:p>
        </p:txBody>
      </p:sp>
      <p:sp>
        <p:nvSpPr>
          <p:cNvPr id="21511" name="Text Box 9"/>
          <p:cNvSpPr txBox="1">
            <a:spLocks noChangeArrowheads="1"/>
          </p:cNvSpPr>
          <p:nvPr/>
        </p:nvSpPr>
        <p:spPr bwMode="auto">
          <a:xfrm>
            <a:off x="7827963" y="5554663"/>
            <a:ext cx="3941762" cy="457200"/>
          </a:xfrm>
          <a:prstGeom prst="rect">
            <a:avLst/>
          </a:prstGeom>
          <a:noFill/>
          <a:ln w="9525">
            <a:noFill/>
            <a:miter lim="800000"/>
          </a:ln>
          <a:effectLst/>
        </p:spPr>
        <p:txBody>
          <a:bodyPr>
            <a:spAutoFit/>
          </a:bodyPr>
          <a:lstStyle/>
          <a:p>
            <a:pPr>
              <a:spcBef>
                <a:spcPct val="50000"/>
              </a:spcBef>
              <a:buFontTx/>
              <a:buNone/>
            </a:pPr>
            <a:r>
              <a:rPr lang="zh-CN" altLang="en-US" sz="2400">
                <a:solidFill>
                  <a:srgbClr val="FF0000"/>
                </a:solidFill>
              </a:rPr>
              <a:t>异名磁极的磁感线</a:t>
            </a:r>
            <a:endParaRPr lang="zh-CN" altLang="en-US" sz="240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4342"/>
                                        </p:tgtEl>
                                        <p:attrNameLst>
                                          <p:attrName>style.visibility</p:attrName>
                                        </p:attrNameLst>
                                      </p:cBhvr>
                                      <p:to>
                                        <p:strVal val="visible"/>
                                      </p:to>
                                    </p:set>
                                    <p:animEffect transition="in" filter="diamond(in)">
                                      <p:cBhvr>
                                        <p:cTn id="7" dur="2000"/>
                                        <p:tgtEl>
                                          <p:spTgt spid="14342"/>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14344"/>
                                        </p:tgtEl>
                                        <p:attrNameLst>
                                          <p:attrName>style.visibility</p:attrName>
                                        </p:attrNameLst>
                                      </p:cBhvr>
                                      <p:to>
                                        <p:strVal val="visible"/>
                                      </p:to>
                                    </p:set>
                                    <p:animEffect transition="in" filter="diamond(in)">
                                      <p:cBhvr>
                                        <p:cTn id="10" dur="2000"/>
                                        <p:tgtEl>
                                          <p:spTgt spid="14344"/>
                                        </p:tgtEl>
                                      </p:cBhvr>
                                    </p:animEffect>
                                  </p:childTnLst>
                                </p:cTn>
                              </p:par>
                              <p:par>
                                <p:cTn id="11" presetID="8" presetClass="entr" presetSubtype="16" fill="hold" grpId="0" nodeType="withEffect">
                                  <p:stCondLst>
                                    <p:cond delay="0"/>
                                  </p:stCondLst>
                                  <p:childTnLst>
                                    <p:set>
                                      <p:cBhvr>
                                        <p:cTn id="12" dur="1" fill="hold">
                                          <p:stCondLst>
                                            <p:cond delay="0"/>
                                          </p:stCondLst>
                                        </p:cTn>
                                        <p:tgtEl>
                                          <p:spTgt spid="14343"/>
                                        </p:tgtEl>
                                        <p:attrNameLst>
                                          <p:attrName>style.visibility</p:attrName>
                                        </p:attrNameLst>
                                      </p:cBhvr>
                                      <p:to>
                                        <p:strVal val="visible"/>
                                      </p:to>
                                    </p:set>
                                    <p:animEffect transition="in" filter="diamond(in)">
                                      <p:cBhvr>
                                        <p:cTn id="13" dur="2000"/>
                                        <p:tgtEl>
                                          <p:spTgt spid="14343"/>
                                        </p:tgtEl>
                                      </p:cBhvr>
                                    </p:animEffect>
                                  </p:childTnLst>
                                </p:cTn>
                              </p:par>
                              <p:par>
                                <p:cTn id="14" presetID="8" presetClass="entr" presetSubtype="16" fill="hold" grpId="0" nodeType="withEffect">
                                  <p:stCondLst>
                                    <p:cond delay="0"/>
                                  </p:stCondLst>
                                  <p:childTnLst>
                                    <p:set>
                                      <p:cBhvr>
                                        <p:cTn id="15" dur="1" fill="hold">
                                          <p:stCondLst>
                                            <p:cond delay="0"/>
                                          </p:stCondLst>
                                        </p:cTn>
                                        <p:tgtEl>
                                          <p:spTgt spid="21511"/>
                                        </p:tgtEl>
                                        <p:attrNameLst>
                                          <p:attrName>style.visibility</p:attrName>
                                        </p:attrNameLst>
                                      </p:cBhvr>
                                      <p:to>
                                        <p:strVal val="visible"/>
                                      </p:to>
                                    </p:set>
                                    <p:animEffect transition="in" filter="diamond(in)">
                                      <p:cBhvr>
                                        <p:cTn id="16" dur="2000"/>
                                        <p:tgtEl>
                                          <p:spTgt spid="21511"/>
                                        </p:tgtEl>
                                      </p:cBhvr>
                                    </p:animEffect>
                                  </p:childTnLst>
                                </p:cTn>
                              </p:par>
                              <p:par>
                                <p:cTn id="17" presetID="8" presetClass="entr" presetSubtype="16" fill="hold" nodeType="withEffect">
                                  <p:stCondLst>
                                    <p:cond delay="0"/>
                                  </p:stCondLst>
                                  <p:childTnLst>
                                    <p:set>
                                      <p:cBhvr>
                                        <p:cTn id="18" dur="1" fill="hold">
                                          <p:stCondLst>
                                            <p:cond delay="0"/>
                                          </p:stCondLst>
                                        </p:cTn>
                                        <p:tgtEl>
                                          <p:spTgt spid="14341"/>
                                        </p:tgtEl>
                                        <p:attrNameLst>
                                          <p:attrName>style.visibility</p:attrName>
                                        </p:attrNameLst>
                                      </p:cBhvr>
                                      <p:to>
                                        <p:strVal val="visible"/>
                                      </p:to>
                                    </p:set>
                                    <p:animEffect transition="in" filter="diamond(in)">
                                      <p:cBhvr>
                                        <p:cTn id="19" dur="2000"/>
                                        <p:tgtEl>
                                          <p:spTgt spid="143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2" grpId="0"/>
      <p:bldP spid="14343" grpId="0"/>
      <p:bldP spid="14344" grpId="0"/>
      <p:bldP spid="215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2" name="Text Box 4"/>
          <p:cNvSpPr txBox="1">
            <a:spLocks noChangeArrowheads="1"/>
          </p:cNvSpPr>
          <p:nvPr/>
        </p:nvSpPr>
        <p:spPr bwMode="auto">
          <a:xfrm>
            <a:off x="868363" y="2124075"/>
            <a:ext cx="10196512" cy="2657475"/>
          </a:xfrm>
          <a:prstGeom prst="rect">
            <a:avLst/>
          </a:prstGeom>
          <a:noFill/>
          <a:ln w="9525">
            <a:noFill/>
            <a:miter lim="800000"/>
          </a:ln>
          <a:effectLst/>
        </p:spPr>
        <p:txBody>
          <a:bodyPr>
            <a:spAutoFit/>
          </a:bodyPr>
          <a:lstStyle/>
          <a:p>
            <a:pPr>
              <a:lnSpc>
                <a:spcPct val="150000"/>
              </a:lnSpc>
              <a:spcBef>
                <a:spcPct val="50000"/>
              </a:spcBef>
              <a:buFontTx/>
              <a:buNone/>
            </a:pPr>
            <a:r>
              <a:rPr lang="zh-CN" altLang="en-US" sz="2800" b="0">
                <a:solidFill>
                  <a:srgbClr val="FC0E08"/>
                </a:solidFill>
                <a:latin typeface="微软雅黑" panose="020B0503020204020204" pitchFamily="34" charset="-122"/>
              </a:rPr>
              <a:t>      为了形象、方便地描述空间磁场的分布情况，人们用一些带箭头的曲线将小磁针的排列情况表示出来，这样的曲线叫做磁感线。磁体周围的磁感线都是从磁体的</a:t>
            </a:r>
            <a:r>
              <a:rPr lang="zh-CN" altLang="en-US" sz="2800" b="0">
                <a:latin typeface="微软雅黑" panose="020B0503020204020204" pitchFamily="34" charset="-122"/>
              </a:rPr>
              <a:t>北极</a:t>
            </a:r>
            <a:r>
              <a:rPr lang="zh-CN" altLang="en-US" sz="2800" b="0">
                <a:solidFill>
                  <a:srgbClr val="FC0E08"/>
                </a:solidFill>
                <a:latin typeface="微软雅黑" panose="020B0503020204020204" pitchFamily="34" charset="-122"/>
              </a:rPr>
              <a:t>出来，回到</a:t>
            </a:r>
            <a:r>
              <a:rPr lang="zh-CN" altLang="en-US" sz="2800" b="0">
                <a:latin typeface="微软雅黑" panose="020B0503020204020204" pitchFamily="34" charset="-122"/>
              </a:rPr>
              <a:t>南极</a:t>
            </a:r>
            <a:r>
              <a:rPr lang="zh-CN" altLang="en-US" sz="2800" b="0">
                <a:solidFill>
                  <a:srgbClr val="FC0E08"/>
                </a:solidFill>
                <a:latin typeface="微软雅黑" panose="020B0503020204020204" pitchFamily="34" charset="-122"/>
              </a:rPr>
              <a:t>。    </a:t>
            </a:r>
            <a:r>
              <a:rPr lang="zh-CN" altLang="en-US" sz="2800" b="0">
                <a:latin typeface="微软雅黑" panose="020B0503020204020204" pitchFamily="34" charset="-122"/>
              </a:rPr>
              <a:t>注意：</a:t>
            </a:r>
            <a:r>
              <a:rPr lang="zh-CN" altLang="en-US" sz="2800" b="0">
                <a:solidFill>
                  <a:srgbClr val="FF0000"/>
                </a:solidFill>
                <a:latin typeface="微软雅黑" panose="020B0503020204020204" pitchFamily="34" charset="-122"/>
              </a:rPr>
              <a:t>磁感线是假想的曲线，实际不存在。</a:t>
            </a:r>
            <a:endParaRPr lang="zh-CN" altLang="en-US" sz="2800" b="0">
              <a:solidFill>
                <a:srgbClr val="FF0000"/>
              </a:solidFill>
              <a:latin typeface="微软雅黑" panose="020B0503020204020204" pitchFamily="34" charset="-122"/>
            </a:endParaRPr>
          </a:p>
        </p:txBody>
      </p:sp>
      <p:sp>
        <p:nvSpPr>
          <p:cNvPr id="43013" name="Rectangle 5"/>
          <p:cNvSpPr>
            <a:spLocks noChangeArrowheads="1"/>
          </p:cNvSpPr>
          <p:nvPr/>
        </p:nvSpPr>
        <p:spPr bwMode="auto">
          <a:xfrm>
            <a:off x="1193800" y="1239838"/>
            <a:ext cx="2336800" cy="579437"/>
          </a:xfrm>
          <a:prstGeom prst="rect">
            <a:avLst/>
          </a:prstGeom>
          <a:noFill/>
          <a:ln w="9525">
            <a:noFill/>
            <a:miter lim="800000"/>
          </a:ln>
          <a:effectLst/>
        </p:spPr>
        <p:txBody>
          <a:bodyPr wrap="none">
            <a:spAutoFit/>
          </a:bodyPr>
          <a:lstStyle/>
          <a:p>
            <a:r>
              <a:rPr lang="en-US" altLang="zh-CN" sz="3200">
                <a:latin typeface="微软雅黑" panose="020B0503020204020204" pitchFamily="34" charset="-122"/>
              </a:rPr>
              <a:t> </a:t>
            </a:r>
            <a:r>
              <a:rPr lang="zh-CN" altLang="en-US" sz="3200">
                <a:latin typeface="微软雅黑" panose="020B0503020204020204" pitchFamily="34" charset="-122"/>
              </a:rPr>
              <a:t>二、磁感线</a:t>
            </a:r>
            <a:endParaRPr lang="zh-CN" altLang="en-US" sz="3200">
              <a:latin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3012"/>
                                        </p:tgtEl>
                                        <p:attrNameLst>
                                          <p:attrName>style.visibility</p:attrName>
                                        </p:attrNameLst>
                                      </p:cBhvr>
                                      <p:to>
                                        <p:strVal val="visible"/>
                                      </p:to>
                                    </p:set>
                                    <p:animEffect transition="in" filter="blinds(horizontal)">
                                      <p:cBhvr>
                                        <p:cTn id="7" dur="500"/>
                                        <p:tgtEl>
                                          <p:spTgt spid="430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ChangeArrowheads="1"/>
          </p:cNvSpPr>
          <p:nvPr/>
        </p:nvSpPr>
        <p:spPr bwMode="auto">
          <a:xfrm>
            <a:off x="1892300" y="2106613"/>
            <a:ext cx="7791450" cy="3187700"/>
          </a:xfrm>
          <a:prstGeom prst="rect">
            <a:avLst/>
          </a:prstGeom>
          <a:noFill/>
          <a:ln w="9525">
            <a:noFill/>
            <a:miter lim="800000"/>
          </a:ln>
          <a:effectLst/>
        </p:spPr>
        <p:txBody>
          <a:bodyPr>
            <a:spAutoFit/>
          </a:bodyPr>
          <a:lstStyle/>
          <a:p>
            <a:pPr>
              <a:lnSpc>
                <a:spcPct val="145000"/>
              </a:lnSpc>
            </a:pPr>
            <a:r>
              <a:rPr lang="zh-CN" altLang="en-US" sz="2800">
                <a:solidFill>
                  <a:srgbClr val="FC0E08"/>
                </a:solidFill>
                <a:latin typeface="微软雅黑" panose="020B0503020204020204" pitchFamily="34" charset="-122"/>
                <a:sym typeface="Calibri" panose="020F0502020204030204" pitchFamily="34" charset="0"/>
              </a:rPr>
              <a:t>强调：</a:t>
            </a:r>
            <a:endParaRPr lang="zh-CN" altLang="en-US" sz="2800">
              <a:solidFill>
                <a:srgbClr val="FC0E08"/>
              </a:solidFill>
              <a:latin typeface="微软雅黑" panose="020B0503020204020204" pitchFamily="34" charset="-122"/>
              <a:sym typeface="Calibri" panose="020F0502020204030204" pitchFamily="34" charset="0"/>
            </a:endParaRPr>
          </a:p>
          <a:p>
            <a:pPr>
              <a:lnSpc>
                <a:spcPct val="145000"/>
              </a:lnSpc>
            </a:pPr>
            <a:r>
              <a:rPr lang="zh-CN" altLang="en-US" sz="2800">
                <a:solidFill>
                  <a:srgbClr val="FC0E08"/>
                </a:solidFill>
                <a:latin typeface="微软雅黑" panose="020B0503020204020204" pitchFamily="34" charset="-122"/>
                <a:sym typeface="Calibri" panose="020F0502020204030204" pitchFamily="34" charset="0"/>
              </a:rPr>
              <a:t>  </a:t>
            </a:r>
            <a:r>
              <a:rPr lang="zh-CN" altLang="en-US" sz="2800" b="0">
                <a:latin typeface="微软雅黑" panose="020B0503020204020204" pitchFamily="34" charset="-122"/>
                <a:sym typeface="Calibri" panose="020F0502020204030204" pitchFamily="34" charset="0"/>
              </a:rPr>
              <a:t>在磁场中某一点的</a:t>
            </a:r>
            <a:r>
              <a:rPr lang="zh-CN" altLang="en-US" sz="2800" b="0">
                <a:solidFill>
                  <a:srgbClr val="FC0E08"/>
                </a:solidFill>
                <a:latin typeface="微软雅黑" panose="020B0503020204020204" pitchFamily="34" charset="-122"/>
                <a:sym typeface="Calibri" panose="020F0502020204030204" pitchFamily="34" charset="0"/>
              </a:rPr>
              <a:t>磁场方向</a:t>
            </a:r>
            <a:r>
              <a:rPr lang="zh-CN" altLang="en-US" sz="2800" b="0">
                <a:latin typeface="微软雅黑" panose="020B0503020204020204" pitchFamily="34" charset="-122"/>
                <a:sym typeface="Calibri" panose="020F0502020204030204" pitchFamily="34" charset="0"/>
              </a:rPr>
              <a:t>、跟放在该点的小磁针静止时</a:t>
            </a:r>
            <a:r>
              <a:rPr lang="zh-CN" altLang="en-US" sz="2800" b="0">
                <a:solidFill>
                  <a:srgbClr val="FC0E08"/>
                </a:solidFill>
                <a:latin typeface="微软雅黑" panose="020B0503020204020204" pitchFamily="34" charset="-122"/>
                <a:sym typeface="Calibri" panose="020F0502020204030204" pitchFamily="34" charset="0"/>
              </a:rPr>
              <a:t>北极</a:t>
            </a:r>
            <a:r>
              <a:rPr lang="zh-CN" altLang="en-US" sz="2800" b="0">
                <a:latin typeface="微软雅黑" panose="020B0503020204020204" pitchFamily="34" charset="-122"/>
                <a:sym typeface="Calibri" panose="020F0502020204030204" pitchFamily="34" charset="0"/>
              </a:rPr>
              <a:t>所指的方向、跟该点的</a:t>
            </a:r>
            <a:r>
              <a:rPr lang="zh-CN" altLang="en-US" sz="2800" b="0">
                <a:solidFill>
                  <a:srgbClr val="FC0E08"/>
                </a:solidFill>
                <a:latin typeface="微软雅黑" panose="020B0503020204020204" pitchFamily="34" charset="-122"/>
                <a:sym typeface="Calibri" panose="020F0502020204030204" pitchFamily="34" charset="0"/>
              </a:rPr>
              <a:t>磁感线</a:t>
            </a:r>
            <a:r>
              <a:rPr lang="zh-CN" altLang="en-US" sz="2800" b="0">
                <a:latin typeface="微软雅黑" panose="020B0503020204020204" pitchFamily="34" charset="-122"/>
                <a:sym typeface="Calibri" panose="020F0502020204030204" pitchFamily="34" charset="0"/>
              </a:rPr>
              <a:t>方向、跟该点小磁针静止时</a:t>
            </a:r>
            <a:r>
              <a:rPr lang="zh-CN" altLang="en-US" sz="2800" b="0">
                <a:solidFill>
                  <a:srgbClr val="FC0E08"/>
                </a:solidFill>
                <a:latin typeface="微软雅黑" panose="020B0503020204020204" pitchFamily="34" charset="-122"/>
                <a:sym typeface="Calibri" panose="020F0502020204030204" pitchFamily="34" charset="0"/>
              </a:rPr>
              <a:t>北极所受磁场力</a:t>
            </a:r>
            <a:r>
              <a:rPr lang="zh-CN" altLang="en-US" sz="2800" b="0">
                <a:latin typeface="微软雅黑" panose="020B0503020204020204" pitchFamily="34" charset="-122"/>
                <a:sym typeface="Calibri" panose="020F0502020204030204" pitchFamily="34" charset="0"/>
              </a:rPr>
              <a:t>的方向一致。</a:t>
            </a:r>
            <a:endParaRPr lang="zh-CN" altLang="en-US" sz="2800" b="0">
              <a:latin typeface="微软雅黑" panose="020B0503020204020204" pitchFamily="34" charset="-122"/>
              <a:sym typeface="Calibri" panose="020F0502020204030204"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ph type="body" idx="4294967295"/>
          </p:nvPr>
        </p:nvSpPr>
        <p:spPr bwMode="auto">
          <a:xfrm>
            <a:off x="1377950" y="2719388"/>
            <a:ext cx="9979025" cy="3006725"/>
          </a:xfrm>
          <a:prstGeom prst="rect">
            <a:avLst/>
          </a:prstGeom>
          <a:noFill/>
          <a:ln>
            <a:miter lim="800000"/>
          </a:ln>
        </p:spPr>
        <p:txBody>
          <a:bodyPr/>
          <a:lstStyle/>
          <a:p>
            <a:pPr>
              <a:lnSpc>
                <a:spcPct val="150000"/>
              </a:lnSpc>
              <a:buFont typeface="Arial" panose="020B0604020202020204" pitchFamily="34" charset="0"/>
              <a:buNone/>
            </a:pPr>
            <a:r>
              <a:rPr lang="en-US" altLang="zh-CN" smtClean="0">
                <a:solidFill>
                  <a:srgbClr val="000000"/>
                </a:solidFill>
                <a:latin typeface="微软雅黑" panose="020B0503020204020204" pitchFamily="34" charset="-122"/>
              </a:rPr>
              <a:t>1.</a:t>
            </a:r>
            <a:r>
              <a:rPr lang="zh-CN" altLang="en-US" smtClean="0">
                <a:solidFill>
                  <a:srgbClr val="000000"/>
                </a:solidFill>
                <a:latin typeface="微软雅黑" panose="020B0503020204020204" pitchFamily="34" charset="-122"/>
              </a:rPr>
              <a:t>什么叫地磁场？</a:t>
            </a:r>
            <a:endParaRPr lang="zh-CN" altLang="en-US" smtClean="0">
              <a:solidFill>
                <a:srgbClr val="000000"/>
              </a:solidFill>
              <a:latin typeface="微软雅黑" panose="020B0503020204020204" pitchFamily="34" charset="-122"/>
            </a:endParaRPr>
          </a:p>
          <a:p>
            <a:pPr>
              <a:lnSpc>
                <a:spcPct val="150000"/>
              </a:lnSpc>
              <a:buFont typeface="Arial" panose="020B0604020202020204" pitchFamily="34" charset="0"/>
              <a:buNone/>
            </a:pPr>
            <a:r>
              <a:rPr lang="en-US" altLang="zh-CN" smtClean="0">
                <a:solidFill>
                  <a:srgbClr val="000000"/>
                </a:solidFill>
                <a:latin typeface="微软雅黑" panose="020B0503020204020204" pitchFamily="34" charset="-122"/>
              </a:rPr>
              <a:t>2.</a:t>
            </a:r>
            <a:r>
              <a:rPr lang="zh-CN" altLang="en-US" smtClean="0">
                <a:solidFill>
                  <a:srgbClr val="000000"/>
                </a:solidFill>
                <a:latin typeface="微软雅黑" panose="020B0503020204020204" pitchFamily="34" charset="-122"/>
              </a:rPr>
              <a:t>地磁场中磁感线的方向如何？</a:t>
            </a:r>
            <a:endParaRPr lang="zh-CN" altLang="en-US" smtClean="0">
              <a:solidFill>
                <a:srgbClr val="000000"/>
              </a:solidFill>
              <a:latin typeface="微软雅黑" panose="020B0503020204020204" pitchFamily="34" charset="-122"/>
            </a:endParaRPr>
          </a:p>
          <a:p>
            <a:pPr>
              <a:lnSpc>
                <a:spcPct val="150000"/>
              </a:lnSpc>
              <a:buFont typeface="Arial" panose="020B0604020202020204" pitchFamily="34" charset="0"/>
              <a:buNone/>
            </a:pPr>
            <a:r>
              <a:rPr lang="en-US" altLang="zh-CN" smtClean="0">
                <a:solidFill>
                  <a:srgbClr val="000000"/>
                </a:solidFill>
                <a:latin typeface="微软雅黑" panose="020B0503020204020204" pitchFamily="34" charset="-122"/>
              </a:rPr>
              <a:t>3.</a:t>
            </a:r>
            <a:r>
              <a:rPr lang="zh-CN" altLang="en-US" smtClean="0">
                <a:solidFill>
                  <a:srgbClr val="000000"/>
                </a:solidFill>
                <a:latin typeface="微软雅黑" panose="020B0503020204020204" pitchFamily="34" charset="-122"/>
              </a:rPr>
              <a:t>什么叫磁偏角？记载磁偏角的科学家是谁？</a:t>
            </a:r>
            <a:endParaRPr lang="zh-CN" altLang="en-US" smtClean="0">
              <a:solidFill>
                <a:srgbClr val="000000"/>
              </a:solidFill>
              <a:latin typeface="微软雅黑" panose="020B0503020204020204" pitchFamily="34" charset="-122"/>
            </a:endParaRPr>
          </a:p>
        </p:txBody>
      </p:sp>
      <p:sp>
        <p:nvSpPr>
          <p:cNvPr id="23555" name="Rectangle 3"/>
          <p:cNvSpPr>
            <a:spLocks noChangeArrowheads="1"/>
          </p:cNvSpPr>
          <p:nvPr/>
        </p:nvSpPr>
        <p:spPr bwMode="auto">
          <a:xfrm>
            <a:off x="1038225" y="1535113"/>
            <a:ext cx="6588125" cy="530225"/>
          </a:xfrm>
          <a:prstGeom prst="rect">
            <a:avLst/>
          </a:prstGeom>
          <a:noFill/>
          <a:ln w="9525">
            <a:noFill/>
            <a:miter lim="800000"/>
          </a:ln>
          <a:effectLst/>
        </p:spPr>
        <p:txBody>
          <a:bodyPr wrap="none">
            <a:spAutoFit/>
          </a:bodyPr>
          <a:lstStyle/>
          <a:p>
            <a:pPr eaLnBrk="0" hangingPunct="0">
              <a:lnSpc>
                <a:spcPct val="90000"/>
              </a:lnSpc>
              <a:spcBef>
                <a:spcPts val="1000"/>
              </a:spcBef>
            </a:pPr>
            <a:r>
              <a:rPr lang="zh-CN" altLang="en-US" sz="3200" b="0">
                <a:solidFill>
                  <a:srgbClr val="000000"/>
                </a:solidFill>
                <a:latin typeface="微软雅黑" panose="020B0503020204020204" pitchFamily="34" charset="-122"/>
                <a:sym typeface="Calibri" panose="020F0502020204030204" pitchFamily="34" charset="0"/>
              </a:rPr>
              <a:t>阅读课本</a:t>
            </a:r>
            <a:r>
              <a:rPr lang="en-US" altLang="zh-CN" sz="3200" b="0">
                <a:solidFill>
                  <a:srgbClr val="000000"/>
                </a:solidFill>
                <a:latin typeface="微软雅黑" panose="020B0503020204020204" pitchFamily="34" charset="-122"/>
                <a:sym typeface="Calibri" panose="020F0502020204030204" pitchFamily="34" charset="0"/>
              </a:rPr>
              <a:t>143</a:t>
            </a:r>
            <a:r>
              <a:rPr lang="zh-CN" altLang="en-US" sz="3200" b="0">
                <a:solidFill>
                  <a:srgbClr val="000000"/>
                </a:solidFill>
                <a:latin typeface="微软雅黑" panose="020B0503020204020204" pitchFamily="34" charset="-122"/>
                <a:sym typeface="Calibri" panose="020F0502020204030204" pitchFamily="34" charset="0"/>
              </a:rPr>
              <a:t>页，解决下面的问题：</a:t>
            </a:r>
            <a:endParaRPr lang="zh-CN" altLang="en-US" sz="3200" b="0">
              <a:solidFill>
                <a:srgbClr val="000000"/>
              </a:solidFill>
              <a:latin typeface="微软雅黑" panose="020B0503020204020204" pitchFamily="34" charset="-122"/>
              <a:sym typeface="Calibri" panose="020F0502020204030204"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4"/>
          <p:cNvSpPr txBox="1">
            <a:spLocks noChangeArrowheads="1"/>
          </p:cNvSpPr>
          <p:nvPr/>
        </p:nvSpPr>
        <p:spPr bwMode="auto">
          <a:xfrm>
            <a:off x="909638" y="804863"/>
            <a:ext cx="3571875" cy="579437"/>
          </a:xfrm>
          <a:prstGeom prst="rect">
            <a:avLst/>
          </a:prstGeom>
          <a:noFill/>
          <a:ln w="9525">
            <a:noFill/>
            <a:miter lim="800000"/>
          </a:ln>
          <a:effectLst/>
        </p:spPr>
        <p:txBody>
          <a:bodyPr>
            <a:spAutoFit/>
          </a:bodyPr>
          <a:lstStyle/>
          <a:p>
            <a:pPr>
              <a:spcBef>
                <a:spcPct val="50000"/>
              </a:spcBef>
              <a:buFontTx/>
              <a:buNone/>
            </a:pPr>
            <a:r>
              <a:rPr lang="zh-CN" altLang="en-US" sz="3200"/>
              <a:t>三、地磁场</a:t>
            </a:r>
            <a:endParaRPr lang="zh-CN" altLang="en-US" sz="3200"/>
          </a:p>
        </p:txBody>
      </p:sp>
      <p:sp>
        <p:nvSpPr>
          <p:cNvPr id="24579" name="Text Box 5"/>
          <p:cNvSpPr txBox="1">
            <a:spLocks noChangeArrowheads="1"/>
          </p:cNvSpPr>
          <p:nvPr/>
        </p:nvSpPr>
        <p:spPr bwMode="auto">
          <a:xfrm>
            <a:off x="436563" y="1555750"/>
            <a:ext cx="11074400" cy="519113"/>
          </a:xfrm>
          <a:prstGeom prst="rect">
            <a:avLst/>
          </a:prstGeom>
          <a:noFill/>
          <a:ln w="9525">
            <a:noFill/>
            <a:miter lim="800000"/>
          </a:ln>
          <a:effectLst/>
        </p:spPr>
        <p:txBody>
          <a:bodyPr>
            <a:spAutoFit/>
          </a:bodyPr>
          <a:lstStyle/>
          <a:p>
            <a:pPr>
              <a:spcBef>
                <a:spcPct val="50000"/>
              </a:spcBef>
              <a:buFontTx/>
              <a:buNone/>
            </a:pPr>
            <a:r>
              <a:rPr lang="en-US" altLang="zh-CN" sz="2800" b="0">
                <a:latin typeface="微软雅黑" panose="020B0503020204020204" pitchFamily="34" charset="-122"/>
              </a:rPr>
              <a:t>      </a:t>
            </a:r>
            <a:r>
              <a:rPr lang="zh-CN" altLang="en-US" sz="2800" b="0">
                <a:solidFill>
                  <a:srgbClr val="FC0E08"/>
                </a:solidFill>
                <a:latin typeface="微软雅黑" panose="020B0503020204020204" pitchFamily="34" charset="-122"/>
              </a:rPr>
              <a:t>提问：</a:t>
            </a:r>
            <a:r>
              <a:rPr lang="zh-CN" altLang="en-US" sz="2800" b="0">
                <a:latin typeface="微软雅黑" panose="020B0503020204020204" pitchFamily="34" charset="-122"/>
              </a:rPr>
              <a:t>在地球不同位置，为什么小磁针总是指向南、北呢？</a:t>
            </a:r>
            <a:endParaRPr lang="zh-CN" altLang="en-US" sz="2800" b="0">
              <a:latin typeface="微软雅黑" panose="020B0503020204020204" pitchFamily="34" charset="-122"/>
            </a:endParaRPr>
          </a:p>
        </p:txBody>
      </p:sp>
      <p:pic>
        <p:nvPicPr>
          <p:cNvPr id="18438" name="Picture 6" descr="0014"/>
          <p:cNvPicPr>
            <a:picLocks noChangeAspect="1" noChangeArrowheads="1"/>
          </p:cNvPicPr>
          <p:nvPr/>
        </p:nvPicPr>
        <p:blipFill>
          <a:blip r:embed="rId1"/>
          <a:srcRect l="13333" r="12001" b="6250"/>
          <a:stretch>
            <a:fillRect/>
          </a:stretch>
        </p:blipFill>
        <p:spPr bwMode="auto">
          <a:xfrm>
            <a:off x="6859588" y="2386013"/>
            <a:ext cx="4795837" cy="3657600"/>
          </a:xfrm>
          <a:prstGeom prst="rect">
            <a:avLst/>
          </a:prstGeom>
          <a:noFill/>
          <a:ln w="9525">
            <a:noFill/>
            <a:miter lim="800000"/>
            <a:headEnd/>
            <a:tailEnd/>
          </a:ln>
        </p:spPr>
      </p:pic>
      <p:sp>
        <p:nvSpPr>
          <p:cNvPr id="24581" name="Text Box 7"/>
          <p:cNvSpPr txBox="1">
            <a:spLocks noChangeArrowheads="1"/>
          </p:cNvSpPr>
          <p:nvPr/>
        </p:nvSpPr>
        <p:spPr bwMode="auto">
          <a:xfrm>
            <a:off x="336550" y="1982788"/>
            <a:ext cx="6089650" cy="3981450"/>
          </a:xfrm>
          <a:prstGeom prst="rect">
            <a:avLst/>
          </a:prstGeom>
          <a:noFill/>
          <a:ln w="9525">
            <a:noFill/>
            <a:miter lim="800000"/>
          </a:ln>
          <a:effectLst/>
        </p:spPr>
        <p:txBody>
          <a:bodyPr>
            <a:spAutoFit/>
          </a:bodyPr>
          <a:lstStyle/>
          <a:p>
            <a:pPr>
              <a:lnSpc>
                <a:spcPct val="130000"/>
              </a:lnSpc>
              <a:spcBef>
                <a:spcPct val="50000"/>
              </a:spcBef>
              <a:buFontTx/>
              <a:buNone/>
            </a:pPr>
            <a:r>
              <a:rPr lang="en-US" altLang="zh-CN" sz="2800" b="0">
                <a:latin typeface="微软雅黑" panose="020B0503020204020204" pitchFamily="34" charset="-122"/>
              </a:rPr>
              <a:t>       </a:t>
            </a:r>
            <a:r>
              <a:rPr lang="zh-CN" altLang="en-US" sz="2800" b="0">
                <a:latin typeface="微软雅黑" panose="020B0503020204020204" pitchFamily="34" charset="-122"/>
              </a:rPr>
              <a:t>地球本身相当于一个大的磁体，地球周围空间存在的磁场叫做地磁场。指南针的转动是受地磁场作用的结果。磁针的</a:t>
            </a:r>
            <a:r>
              <a:rPr lang="en-US" altLang="zh-CN" sz="2800" b="0">
                <a:latin typeface="微软雅黑" panose="020B0503020204020204" pitchFamily="34" charset="-122"/>
              </a:rPr>
              <a:t>N</a:t>
            </a:r>
            <a:r>
              <a:rPr lang="zh-CN" altLang="en-US" sz="2800" b="0">
                <a:latin typeface="微软雅黑" panose="020B0503020204020204" pitchFamily="34" charset="-122"/>
              </a:rPr>
              <a:t>极指北，说明地磁场的磁感线在地面附近是由南指向北的。所以</a:t>
            </a:r>
            <a:r>
              <a:rPr lang="zh-CN" altLang="en-US" sz="2800" b="0">
                <a:solidFill>
                  <a:srgbClr val="FC0E08"/>
                </a:solidFill>
                <a:latin typeface="微软雅黑" panose="020B0503020204020204" pitchFamily="34" charset="-122"/>
              </a:rPr>
              <a:t>地磁场的</a:t>
            </a:r>
            <a:r>
              <a:rPr lang="en-US" altLang="zh-CN" sz="2800" b="0">
                <a:solidFill>
                  <a:srgbClr val="FC0E08"/>
                </a:solidFill>
                <a:latin typeface="微软雅黑" panose="020B0503020204020204" pitchFamily="34" charset="-122"/>
              </a:rPr>
              <a:t>N</a:t>
            </a:r>
            <a:r>
              <a:rPr lang="zh-CN" altLang="en-US" sz="2800" b="0">
                <a:solidFill>
                  <a:srgbClr val="FC0E08"/>
                </a:solidFill>
                <a:latin typeface="微软雅黑" panose="020B0503020204020204" pitchFamily="34" charset="-122"/>
              </a:rPr>
              <a:t>极应该在地理的南极附近，地磁场的</a:t>
            </a:r>
            <a:r>
              <a:rPr lang="en-US" altLang="zh-CN" sz="2800" b="0">
                <a:solidFill>
                  <a:srgbClr val="FC0E08"/>
                </a:solidFill>
                <a:latin typeface="微软雅黑" panose="020B0503020204020204" pitchFamily="34" charset="-122"/>
              </a:rPr>
              <a:t>S</a:t>
            </a:r>
            <a:r>
              <a:rPr lang="zh-CN" altLang="en-US" sz="2800" b="0">
                <a:solidFill>
                  <a:srgbClr val="FC0E08"/>
                </a:solidFill>
                <a:latin typeface="微软雅黑" panose="020B0503020204020204" pitchFamily="34" charset="-122"/>
              </a:rPr>
              <a:t>极应在地理的北极附近</a:t>
            </a:r>
            <a:r>
              <a:rPr lang="zh-CN" altLang="en-US" sz="2800" b="0">
                <a:solidFill>
                  <a:srgbClr val="FF0000"/>
                </a:solidFill>
                <a:latin typeface="微软雅黑" panose="020B0503020204020204" pitchFamily="34" charset="-122"/>
              </a:rPr>
              <a:t>。</a:t>
            </a:r>
            <a:endParaRPr lang="zh-CN" altLang="en-US" sz="2800" b="0">
              <a:solidFill>
                <a:srgbClr val="FF0000"/>
              </a:solidFill>
              <a:latin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4578"/>
                                        </p:tgtEl>
                                        <p:attrNameLst>
                                          <p:attrName>style.visibility</p:attrName>
                                        </p:attrNameLst>
                                      </p:cBhvr>
                                      <p:to>
                                        <p:strVal val="visible"/>
                                      </p:to>
                                    </p:set>
                                    <p:anim calcmode="lin" valueType="num">
                                      <p:cBhvr additive="base">
                                        <p:cTn id="7" dur="500" fill="hold"/>
                                        <p:tgtEl>
                                          <p:spTgt spid="24578"/>
                                        </p:tgtEl>
                                        <p:attrNameLst>
                                          <p:attrName>ppt_x</p:attrName>
                                        </p:attrNameLst>
                                      </p:cBhvr>
                                      <p:tavLst>
                                        <p:tav tm="0">
                                          <p:val>
                                            <p:strVal val="#ppt_x"/>
                                          </p:val>
                                        </p:tav>
                                        <p:tav tm="100000">
                                          <p:val>
                                            <p:strVal val="#ppt_x"/>
                                          </p:val>
                                        </p:tav>
                                      </p:tavLst>
                                    </p:anim>
                                    <p:anim calcmode="lin" valueType="num">
                                      <p:cBhvr additive="base">
                                        <p:cTn id="8" dur="500" fill="hold"/>
                                        <p:tgtEl>
                                          <p:spTgt spid="2457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24579"/>
                                        </p:tgtEl>
                                        <p:attrNameLst>
                                          <p:attrName>style.visibility</p:attrName>
                                        </p:attrNameLst>
                                      </p:cBhvr>
                                      <p:to>
                                        <p:strVal val="visible"/>
                                      </p:to>
                                    </p:set>
                                    <p:animEffect transition="in" filter="blinds(horizontal)">
                                      <p:cBhvr>
                                        <p:cTn id="13" dur="500"/>
                                        <p:tgtEl>
                                          <p:spTgt spid="24579"/>
                                        </p:tgtEl>
                                      </p:cBhvr>
                                    </p:animEffect>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grpId="0" nodeType="clickEffect">
                                  <p:stCondLst>
                                    <p:cond delay="0"/>
                                  </p:stCondLst>
                                  <p:childTnLst>
                                    <p:set>
                                      <p:cBhvr>
                                        <p:cTn id="17" dur="1" fill="hold">
                                          <p:stCondLst>
                                            <p:cond delay="0"/>
                                          </p:stCondLst>
                                        </p:cTn>
                                        <p:tgtEl>
                                          <p:spTgt spid="24581"/>
                                        </p:tgtEl>
                                        <p:attrNameLst>
                                          <p:attrName>style.visibility</p:attrName>
                                        </p:attrNameLst>
                                      </p:cBhvr>
                                      <p:to>
                                        <p:strVal val="visible"/>
                                      </p:to>
                                    </p:set>
                                    <p:animEffect transition="in" filter="diamond(in)">
                                      <p:cBhvr>
                                        <p:cTn id="18" dur="1000"/>
                                        <p:tgtEl>
                                          <p:spTgt spid="24581"/>
                                        </p:tgtEl>
                                      </p:cBhvr>
                                    </p:animEffect>
                                  </p:childTnLst>
                                </p:cTn>
                              </p:par>
                            </p:childTnLst>
                          </p:cTn>
                        </p:par>
                      </p:childTnLst>
                    </p:cTn>
                  </p:par>
                  <p:par>
                    <p:cTn id="19" fill="hold">
                      <p:stCondLst>
                        <p:cond delay="indefinite"/>
                      </p:stCondLst>
                      <p:childTnLst>
                        <p:par>
                          <p:cTn id="20" fill="hold">
                            <p:stCondLst>
                              <p:cond delay="0"/>
                            </p:stCondLst>
                            <p:childTnLst>
                              <p:par>
                                <p:cTn id="21" presetID="20" presetClass="entr" presetSubtype="0" fill="hold" nodeType="clickEffect">
                                  <p:stCondLst>
                                    <p:cond delay="0"/>
                                  </p:stCondLst>
                                  <p:childTnLst>
                                    <p:set>
                                      <p:cBhvr>
                                        <p:cTn id="22" dur="1" fill="hold">
                                          <p:stCondLst>
                                            <p:cond delay="0"/>
                                          </p:stCondLst>
                                        </p:cTn>
                                        <p:tgtEl>
                                          <p:spTgt spid="18438"/>
                                        </p:tgtEl>
                                        <p:attrNameLst>
                                          <p:attrName>style.visibility</p:attrName>
                                        </p:attrNameLst>
                                      </p:cBhvr>
                                      <p:to>
                                        <p:strVal val="visible"/>
                                      </p:to>
                                    </p:set>
                                    <p:animEffect transition="in" filter="wedge">
                                      <p:cBhvr>
                                        <p:cTn id="23" dur="1000"/>
                                        <p:tgtEl>
                                          <p:spTgt spid="18438"/>
                                        </p:tgtEl>
                                      </p:cBhvr>
                                    </p:animEffect>
                                  </p:childTnLst>
                                  <p:subTnLst>
                                    <p:audio>
                                      <p:cMediaNode>
                                        <p:cTn display="0" masterRel="sameClick">
                                          <p:stCondLst>
                                            <p:cond evt="begin" delay="0">
                                              <p:tn val="21"/>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p:bldP spid="24579" grpId="0"/>
      <p:bldP spid="2458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4"/>
          <p:cNvSpPr txBox="1">
            <a:spLocks noChangeArrowheads="1"/>
          </p:cNvSpPr>
          <p:nvPr/>
        </p:nvSpPr>
        <p:spPr bwMode="auto">
          <a:xfrm>
            <a:off x="930275" y="2097088"/>
            <a:ext cx="10261600" cy="2657475"/>
          </a:xfrm>
          <a:prstGeom prst="rect">
            <a:avLst/>
          </a:prstGeom>
          <a:noFill/>
          <a:ln w="9525">
            <a:noFill/>
            <a:miter lim="800000"/>
          </a:ln>
          <a:effectLst/>
        </p:spPr>
        <p:txBody>
          <a:bodyPr>
            <a:spAutoFit/>
          </a:bodyPr>
          <a:lstStyle/>
          <a:p>
            <a:pPr>
              <a:lnSpc>
                <a:spcPct val="150000"/>
              </a:lnSpc>
              <a:spcBef>
                <a:spcPct val="50000"/>
              </a:spcBef>
              <a:buFontTx/>
              <a:buNone/>
            </a:pPr>
            <a:r>
              <a:rPr lang="en-US" altLang="zh-CN" sz="2800" b="0">
                <a:latin typeface="微软雅黑" panose="020B0503020204020204" pitchFamily="34" charset="-122"/>
              </a:rPr>
              <a:t>      </a:t>
            </a:r>
            <a:r>
              <a:rPr lang="zh-CN" altLang="en-US" sz="2800" b="0">
                <a:latin typeface="微软雅黑" panose="020B0503020204020204" pitchFamily="34" charset="-122"/>
              </a:rPr>
              <a:t>地理的两极与地磁的两极并不重合，存在磁偏角。</a:t>
            </a:r>
            <a:r>
              <a:rPr lang="zh-CN" altLang="en-US" sz="2800" b="0" u="sng">
                <a:solidFill>
                  <a:srgbClr val="FC0E08"/>
                </a:solidFill>
                <a:latin typeface="微软雅黑" panose="020B0503020204020204" pitchFamily="34" charset="-122"/>
              </a:rPr>
              <a:t>我国宋代著名科学家沈括是世界上第一个准确地记载了这一现象的人</a:t>
            </a:r>
            <a:r>
              <a:rPr lang="zh-CN" altLang="en-US" sz="2800" b="0" u="sng">
                <a:latin typeface="微软雅黑" panose="020B0503020204020204" pitchFamily="34" charset="-122"/>
              </a:rPr>
              <a:t>。</a:t>
            </a:r>
            <a:r>
              <a:rPr lang="zh-CN" altLang="en-US" sz="2800" b="0">
                <a:latin typeface="微软雅黑" panose="020B0503020204020204" pitchFamily="34" charset="-122"/>
              </a:rPr>
              <a:t>他明确指出，指南针所指的方向“常微偏东，不全南也”。这比西方哥伦布横渡大西洋时才发现这一现象早了四百多年。</a:t>
            </a:r>
            <a:endParaRPr lang="zh-CN" altLang="en-US" sz="2800" b="0">
              <a:latin typeface="微软雅黑" panose="020B0503020204020204" pitchFamily="34" charset="-122"/>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4"/>
          <p:cNvSpPr>
            <a:spLocks noChangeArrowheads="1"/>
          </p:cNvSpPr>
          <p:nvPr/>
        </p:nvSpPr>
        <p:spPr bwMode="auto">
          <a:xfrm>
            <a:off x="773113" y="1876425"/>
            <a:ext cx="10321925" cy="3019425"/>
          </a:xfrm>
          <a:prstGeom prst="rect">
            <a:avLst/>
          </a:prstGeom>
          <a:noFill/>
          <a:ln w="9525">
            <a:noFill/>
            <a:miter lim="800000"/>
          </a:ln>
          <a:effectLst/>
        </p:spPr>
        <p:txBody>
          <a:bodyPr anchor="ctr">
            <a:spAutoFit/>
          </a:bodyPr>
          <a:lstStyle/>
          <a:p>
            <a:pPr indent="266700">
              <a:lnSpc>
                <a:spcPct val="150000"/>
              </a:lnSpc>
            </a:pPr>
            <a:r>
              <a:rPr lang="zh-CN" altLang="en-US" sz="3200" b="0">
                <a:solidFill>
                  <a:srgbClr val="FF0000"/>
                </a:solidFill>
                <a:latin typeface="微软雅黑" panose="020B0503020204020204" pitchFamily="34" charset="-122"/>
              </a:rPr>
              <a:t>链接生活</a:t>
            </a:r>
            <a:r>
              <a:rPr lang="zh-CN" altLang="en-US" sz="3200" b="0">
                <a:latin typeface="微软雅黑" panose="020B0503020204020204" pitchFamily="34" charset="-122"/>
              </a:rPr>
              <a:t> 磁性水雷是用一个可以绕轴转动的小磁针来控制引爆电路的</a:t>
            </a:r>
            <a:r>
              <a:rPr lang="en-US" altLang="zh-CN" sz="3200" b="0">
                <a:latin typeface="微软雅黑" panose="020B0503020204020204" pitchFamily="34" charset="-122"/>
              </a:rPr>
              <a:t>,</a:t>
            </a:r>
            <a:r>
              <a:rPr lang="zh-CN" altLang="en-US" sz="3200" b="0">
                <a:latin typeface="微软雅黑" panose="020B0503020204020204" pitchFamily="34" charset="-122"/>
              </a:rPr>
              <a:t>军舰被地磁场磁化后就变成了一个浮动的磁体</a:t>
            </a:r>
            <a:r>
              <a:rPr lang="en-US" altLang="zh-CN" sz="3200" b="0">
                <a:latin typeface="微软雅黑" panose="020B0503020204020204" pitchFamily="34" charset="-122"/>
              </a:rPr>
              <a:t>,</a:t>
            </a:r>
            <a:r>
              <a:rPr lang="zh-CN" altLang="en-US" sz="3200" b="0">
                <a:latin typeface="微软雅黑" panose="020B0503020204020204" pitchFamily="34" charset="-122"/>
              </a:rPr>
              <a:t>当军舰接近磁性水雷时</a:t>
            </a:r>
            <a:r>
              <a:rPr lang="en-US" altLang="zh-CN" sz="3200" b="0">
                <a:latin typeface="微软雅黑" panose="020B0503020204020204" pitchFamily="34" charset="-122"/>
              </a:rPr>
              <a:t>,</a:t>
            </a:r>
            <a:r>
              <a:rPr lang="zh-CN" altLang="en-US" sz="3200" b="0">
                <a:latin typeface="微软雅黑" panose="020B0503020204020204" pitchFamily="34" charset="-122"/>
              </a:rPr>
              <a:t>就会引起水雷的爆炸</a:t>
            </a:r>
            <a:r>
              <a:rPr lang="en-US" altLang="zh-CN" sz="3200" b="0">
                <a:latin typeface="微软雅黑" panose="020B0503020204020204" pitchFamily="34" charset="-122"/>
              </a:rPr>
              <a:t>,</a:t>
            </a:r>
            <a:r>
              <a:rPr lang="zh-CN" altLang="en-US" sz="3200" b="0">
                <a:latin typeface="微软雅黑" panose="020B0503020204020204" pitchFamily="34" charset="-122"/>
              </a:rPr>
              <a:t>其依据是什么</a:t>
            </a:r>
            <a:r>
              <a:rPr lang="en-US" altLang="zh-CN" sz="3200" b="0">
                <a:latin typeface="微软雅黑" panose="020B0503020204020204" pitchFamily="34" charset="-122"/>
              </a:rPr>
              <a:t>?</a:t>
            </a:r>
            <a:endParaRPr lang="en-US" altLang="zh-CN" sz="3200" b="0">
              <a:latin typeface="微软雅黑" panose="020B0503020204020204" pitchFamily="34" charset="-122"/>
            </a:endParaRPr>
          </a:p>
        </p:txBody>
      </p:sp>
      <p:sp>
        <p:nvSpPr>
          <p:cNvPr id="44037" name="Rectangle 5"/>
          <p:cNvSpPr>
            <a:spLocks noChangeArrowheads="1"/>
          </p:cNvSpPr>
          <p:nvPr/>
        </p:nvSpPr>
        <p:spPr bwMode="auto">
          <a:xfrm>
            <a:off x="1130300" y="915988"/>
            <a:ext cx="2317750" cy="733425"/>
          </a:xfrm>
          <a:prstGeom prst="rect">
            <a:avLst/>
          </a:prstGeom>
          <a:noFill/>
          <a:ln w="9525">
            <a:noFill/>
            <a:miter lim="800000"/>
          </a:ln>
          <a:effectLst/>
        </p:spPr>
        <p:txBody>
          <a:bodyPr wrap="none">
            <a:spAutoFit/>
          </a:bodyPr>
          <a:lstStyle/>
          <a:p>
            <a:pPr>
              <a:lnSpc>
                <a:spcPct val="150000"/>
              </a:lnSpc>
            </a:pPr>
            <a:r>
              <a:rPr lang="zh-CN" altLang="en-US" sz="2800">
                <a:latin typeface="微软雅黑" panose="020B0503020204020204" pitchFamily="34" charset="-122"/>
              </a:rPr>
              <a:t>四、延伸拓展</a:t>
            </a:r>
            <a:endParaRPr lang="zh-CN" altLang="en-US" sz="2800">
              <a:latin typeface="微软雅黑" panose="020B0503020204020204" pitchFamily="34" charset="-122"/>
            </a:endParaRPr>
          </a:p>
        </p:txBody>
      </p:sp>
      <p:sp>
        <p:nvSpPr>
          <p:cNvPr id="44038" name="Rectangle 6"/>
          <p:cNvSpPr>
            <a:spLocks noChangeArrowheads="1"/>
          </p:cNvSpPr>
          <p:nvPr/>
        </p:nvSpPr>
        <p:spPr bwMode="auto">
          <a:xfrm>
            <a:off x="3813175" y="4875213"/>
            <a:ext cx="3740150" cy="519112"/>
          </a:xfrm>
          <a:prstGeom prst="rect">
            <a:avLst/>
          </a:prstGeom>
          <a:noFill/>
          <a:ln w="9525">
            <a:noFill/>
            <a:miter lim="800000"/>
          </a:ln>
          <a:effectLst/>
        </p:spPr>
        <p:txBody>
          <a:bodyPr wrap="none">
            <a:spAutoFit/>
          </a:bodyPr>
          <a:lstStyle/>
          <a:p>
            <a:r>
              <a:rPr lang="zh-CN" altLang="en-US" sz="2800">
                <a:solidFill>
                  <a:srgbClr val="FF0000"/>
                </a:solidFill>
              </a:rPr>
              <a:t>磁性水雷磁场力的作用</a:t>
            </a:r>
            <a:endParaRPr lang="zh-CN" altLang="en-US" sz="280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4038"/>
                                        </p:tgtEl>
                                        <p:attrNameLst>
                                          <p:attrName>style.visibility</p:attrName>
                                        </p:attrNameLst>
                                      </p:cBhvr>
                                      <p:to>
                                        <p:strVal val="visible"/>
                                      </p:to>
                                    </p:set>
                                    <p:anim calcmode="lin" valueType="num">
                                      <p:cBhvr additive="base">
                                        <p:cTn id="7" dur="500" fill="hold"/>
                                        <p:tgtEl>
                                          <p:spTgt spid="44038"/>
                                        </p:tgtEl>
                                        <p:attrNameLst>
                                          <p:attrName>ppt_x</p:attrName>
                                        </p:attrNameLst>
                                      </p:cBhvr>
                                      <p:tavLst>
                                        <p:tav tm="0">
                                          <p:val>
                                            <p:strVal val="#ppt_x"/>
                                          </p:val>
                                        </p:tav>
                                        <p:tav tm="100000">
                                          <p:val>
                                            <p:strVal val="#ppt_x"/>
                                          </p:val>
                                        </p:tav>
                                      </p:tavLst>
                                    </p:anim>
                                    <p:anim calcmode="lin" valueType="num">
                                      <p:cBhvr additive="base">
                                        <p:cTn id="8" dur="500" fill="hold"/>
                                        <p:tgtEl>
                                          <p:spTgt spid="440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410" name="Object 2"/>
          <p:cNvGraphicFramePr>
            <a:graphicFrameLocks noChangeAspect="1"/>
          </p:cNvGraphicFramePr>
          <p:nvPr/>
        </p:nvGraphicFramePr>
        <p:xfrm>
          <a:off x="4491038" y="2767013"/>
          <a:ext cx="3744912" cy="3170237"/>
        </p:xfrm>
        <a:graphic>
          <a:graphicData uri="http://schemas.openxmlformats.org/presentationml/2006/ole">
            <mc:AlternateContent xmlns:mc="http://schemas.openxmlformats.org/markup-compatibility/2006">
              <mc:Choice xmlns:v="urn:schemas-microsoft-com:vml" Requires="v">
                <p:oleObj spid="_x0000_s1025" name="位图图像" r:id="rId1" imgW="3000375" imgH="2886075" progId="Paint.Picture">
                  <p:embed/>
                </p:oleObj>
              </mc:Choice>
              <mc:Fallback>
                <p:oleObj name="位图图像" r:id="rId1" imgW="3000375" imgH="2886075" progId="Paint.Picture">
                  <p:embed/>
                  <p:pic>
                    <p:nvPicPr>
                      <p:cNvPr id="0" name="Object 2"/>
                      <p:cNvPicPr>
                        <a:picLocks noChangeAspect="1"/>
                      </p:cNvPicPr>
                      <p:nvPr/>
                    </p:nvPicPr>
                    <p:blipFill>
                      <a:blip r:embed="rId2">
                        <a:clrChange>
                          <a:clrFrom>
                            <a:srgbClr val="FFFFFF"/>
                          </a:clrFrom>
                          <a:clrTo>
                            <a:srgbClr val="FFFFFF">
                              <a:alpha val="0"/>
                            </a:srgbClr>
                          </a:clrTo>
                        </a:clrChange>
                      </a:blip>
                      <a:stretch>
                        <a:fillRect/>
                      </a:stretch>
                    </p:blipFill>
                    <p:spPr>
                      <a:xfrm>
                        <a:off x="4491038" y="2767013"/>
                        <a:ext cx="3744912" cy="3170237"/>
                      </a:xfrm>
                      <a:prstGeom prst="rect">
                        <a:avLst/>
                      </a:prstGeom>
                      <a:noFill/>
                      <a:ln w="9525">
                        <a:noFill/>
                      </a:ln>
                    </p:spPr>
                  </p:pic>
                </p:oleObj>
              </mc:Fallback>
            </mc:AlternateContent>
          </a:graphicData>
        </a:graphic>
      </p:graphicFrame>
      <p:graphicFrame>
        <p:nvGraphicFramePr>
          <p:cNvPr id="17411" name="Object 3"/>
          <p:cNvGraphicFramePr>
            <a:graphicFrameLocks noChangeAspect="1"/>
          </p:cNvGraphicFramePr>
          <p:nvPr/>
        </p:nvGraphicFramePr>
        <p:xfrm>
          <a:off x="8351838" y="2767013"/>
          <a:ext cx="3840162" cy="3168650"/>
        </p:xfrm>
        <a:graphic>
          <a:graphicData uri="http://schemas.openxmlformats.org/presentationml/2006/ole">
            <mc:AlternateContent xmlns:mc="http://schemas.openxmlformats.org/markup-compatibility/2006">
              <mc:Choice xmlns:v="urn:schemas-microsoft-com:vml" Requires="v">
                <p:oleObj spid="_x0000_s1026" name="位图图像" r:id="rId3" imgW="2895600" imgH="2838450" progId="Paint.Picture">
                  <p:embed/>
                </p:oleObj>
              </mc:Choice>
              <mc:Fallback>
                <p:oleObj name="位图图像" r:id="rId3" imgW="2895600" imgH="2838450" progId="Paint.Picture">
                  <p:embed/>
                  <p:pic>
                    <p:nvPicPr>
                      <p:cNvPr id="0" name="Object 3"/>
                      <p:cNvPicPr>
                        <a:picLocks noChangeAspect="1"/>
                      </p:cNvPicPr>
                      <p:nvPr/>
                    </p:nvPicPr>
                    <p:blipFill>
                      <a:blip r:embed="rId4">
                        <a:clrChange>
                          <a:clrFrom>
                            <a:srgbClr val="FFFFFF"/>
                          </a:clrFrom>
                          <a:clrTo>
                            <a:srgbClr val="FFFFFF">
                              <a:alpha val="0"/>
                            </a:srgbClr>
                          </a:clrTo>
                        </a:clrChange>
                      </a:blip>
                      <a:stretch>
                        <a:fillRect/>
                      </a:stretch>
                    </p:blipFill>
                    <p:spPr>
                      <a:xfrm>
                        <a:off x="8351838" y="2767013"/>
                        <a:ext cx="3840162" cy="3168650"/>
                      </a:xfrm>
                      <a:prstGeom prst="rect">
                        <a:avLst/>
                      </a:prstGeom>
                      <a:noFill/>
                      <a:ln w="9525">
                        <a:noFill/>
                      </a:ln>
                    </p:spPr>
                  </p:pic>
                </p:oleObj>
              </mc:Fallback>
            </mc:AlternateContent>
          </a:graphicData>
        </a:graphic>
      </p:graphicFrame>
      <p:graphicFrame>
        <p:nvGraphicFramePr>
          <p:cNvPr id="17412" name="Object 4"/>
          <p:cNvGraphicFramePr>
            <a:graphicFrameLocks noChangeAspect="1"/>
          </p:cNvGraphicFramePr>
          <p:nvPr/>
        </p:nvGraphicFramePr>
        <p:xfrm>
          <a:off x="528638" y="2690813"/>
          <a:ext cx="3744912" cy="3168650"/>
        </p:xfrm>
        <a:graphic>
          <a:graphicData uri="http://schemas.openxmlformats.org/presentationml/2006/ole">
            <mc:AlternateContent xmlns:mc="http://schemas.openxmlformats.org/markup-compatibility/2006">
              <mc:Choice xmlns:v="urn:schemas-microsoft-com:vml" Requires="v">
                <p:oleObj spid="_x0000_s1027" name="位图图像" r:id="rId5" imgW="2705100" imgH="2886075" progId="Paint.Picture">
                  <p:embed/>
                </p:oleObj>
              </mc:Choice>
              <mc:Fallback>
                <p:oleObj name="位图图像" r:id="rId5" imgW="2705100" imgH="2886075" progId="Paint.Picture">
                  <p:embed/>
                  <p:pic>
                    <p:nvPicPr>
                      <p:cNvPr id="0" name="Object 4"/>
                      <p:cNvPicPr>
                        <a:picLocks noChangeAspect="1"/>
                      </p:cNvPicPr>
                      <p:nvPr/>
                    </p:nvPicPr>
                    <p:blipFill>
                      <a:blip r:embed="rId6">
                        <a:clrChange>
                          <a:clrFrom>
                            <a:srgbClr val="FFFFFF"/>
                          </a:clrFrom>
                          <a:clrTo>
                            <a:srgbClr val="FFFFFF">
                              <a:alpha val="0"/>
                            </a:srgbClr>
                          </a:clrTo>
                        </a:clrChange>
                      </a:blip>
                      <a:stretch>
                        <a:fillRect/>
                      </a:stretch>
                    </p:blipFill>
                    <p:spPr>
                      <a:xfrm>
                        <a:off x="528638" y="2690813"/>
                        <a:ext cx="3744912" cy="3168650"/>
                      </a:xfrm>
                      <a:prstGeom prst="rect">
                        <a:avLst/>
                      </a:prstGeom>
                      <a:noFill/>
                      <a:ln w="9525">
                        <a:noFill/>
                      </a:ln>
                    </p:spPr>
                  </p:pic>
                </p:oleObj>
              </mc:Fallback>
            </mc:AlternateContent>
          </a:graphicData>
        </a:graphic>
      </p:graphicFrame>
      <p:sp>
        <p:nvSpPr>
          <p:cNvPr id="17413" name="Text Box 5"/>
          <p:cNvSpPr txBox="1">
            <a:spLocks noChangeArrowheads="1"/>
          </p:cNvSpPr>
          <p:nvPr/>
        </p:nvSpPr>
        <p:spPr bwMode="auto">
          <a:xfrm>
            <a:off x="239713" y="944563"/>
            <a:ext cx="11952287" cy="1220787"/>
          </a:xfrm>
          <a:prstGeom prst="rect">
            <a:avLst/>
          </a:prstGeom>
          <a:noFill/>
          <a:ln w="9525">
            <a:noFill/>
            <a:miter lim="800000"/>
          </a:ln>
          <a:effectLst/>
        </p:spPr>
        <p:txBody>
          <a:bodyPr>
            <a:spAutoFit/>
          </a:bodyPr>
          <a:lstStyle/>
          <a:p>
            <a:pPr>
              <a:spcBef>
                <a:spcPct val="50000"/>
              </a:spcBef>
              <a:buFontTx/>
              <a:buNone/>
            </a:pPr>
            <a:r>
              <a:rPr lang="zh-CN" altLang="en-US" sz="3200"/>
              <a:t>     课堂练习</a:t>
            </a:r>
            <a:endParaRPr lang="zh-CN" altLang="en-US" sz="3200"/>
          </a:p>
          <a:p>
            <a:pPr>
              <a:spcBef>
                <a:spcPct val="50000"/>
              </a:spcBef>
              <a:buFontTx/>
              <a:buNone/>
            </a:pPr>
            <a:r>
              <a:rPr lang="zh-CN" altLang="en-US" sz="2800">
                <a:solidFill>
                  <a:srgbClr val="FC0E08"/>
                </a:solidFill>
              </a:rPr>
              <a:t> </a:t>
            </a:r>
            <a:r>
              <a:rPr lang="en-US" altLang="zh-CN" sz="2800" b="0">
                <a:solidFill>
                  <a:srgbClr val="000000"/>
                </a:solidFill>
                <a:latin typeface="微软雅黑" panose="020B0503020204020204" pitchFamily="34" charset="-122"/>
              </a:rPr>
              <a:t>1</a:t>
            </a:r>
            <a:r>
              <a:rPr lang="en-US" altLang="zh-CN" sz="2800" b="0">
                <a:solidFill>
                  <a:srgbClr val="FC0E08"/>
                </a:solidFill>
                <a:latin typeface="微软雅黑" panose="020B0503020204020204" pitchFamily="34" charset="-122"/>
              </a:rPr>
              <a:t>.</a:t>
            </a:r>
            <a:r>
              <a:rPr lang="zh-CN" altLang="en-US" sz="2800" b="0">
                <a:solidFill>
                  <a:srgbClr val="000000"/>
                </a:solidFill>
                <a:latin typeface="微软雅黑" panose="020B0503020204020204" pitchFamily="34" charset="-122"/>
              </a:rPr>
              <a:t>画出各图中的小磁针的南北极、磁体的南北极、磁感线方向。</a:t>
            </a:r>
            <a:endParaRPr lang="zh-CN" altLang="en-US" sz="2800" b="0">
              <a:solidFill>
                <a:srgbClr val="000000"/>
              </a:solidFill>
              <a:latin typeface="微软雅黑" panose="020B0503020204020204" pitchFamily="34" charset="-122"/>
            </a:endParaRPr>
          </a:p>
        </p:txBody>
      </p:sp>
      <p:sp>
        <p:nvSpPr>
          <p:cNvPr id="17414" name="Text Box 6"/>
          <p:cNvSpPr txBox="1">
            <a:spLocks noChangeArrowheads="1"/>
          </p:cNvSpPr>
          <p:nvPr/>
        </p:nvSpPr>
        <p:spPr bwMode="auto">
          <a:xfrm>
            <a:off x="9164638" y="3757613"/>
            <a:ext cx="1219200" cy="579437"/>
          </a:xfrm>
          <a:prstGeom prst="rect">
            <a:avLst/>
          </a:prstGeom>
          <a:noFill/>
          <a:ln w="9525">
            <a:noFill/>
            <a:miter lim="800000"/>
          </a:ln>
          <a:effectLst/>
        </p:spPr>
        <p:txBody>
          <a:bodyPr>
            <a:spAutoFit/>
          </a:bodyPr>
          <a:lstStyle/>
          <a:p>
            <a:pPr>
              <a:spcBef>
                <a:spcPct val="50000"/>
              </a:spcBef>
              <a:buFontTx/>
              <a:buNone/>
            </a:pPr>
            <a:r>
              <a:rPr lang="en-US" altLang="zh-CN" sz="3200" b="0">
                <a:solidFill>
                  <a:srgbClr val="FF0000"/>
                </a:solidFill>
              </a:rPr>
              <a:t>N</a:t>
            </a:r>
            <a:endParaRPr lang="en-US" altLang="zh-CN" sz="3200" b="0">
              <a:solidFill>
                <a:srgbClr val="FF0000"/>
              </a:solidFill>
            </a:endParaRPr>
          </a:p>
        </p:txBody>
      </p:sp>
      <p:sp>
        <p:nvSpPr>
          <p:cNvPr id="17415" name="Text Box 7"/>
          <p:cNvSpPr txBox="1">
            <a:spLocks noChangeArrowheads="1"/>
          </p:cNvSpPr>
          <p:nvPr/>
        </p:nvSpPr>
        <p:spPr bwMode="auto">
          <a:xfrm>
            <a:off x="6827838" y="3757613"/>
            <a:ext cx="1219200" cy="579437"/>
          </a:xfrm>
          <a:prstGeom prst="rect">
            <a:avLst/>
          </a:prstGeom>
          <a:noFill/>
          <a:ln w="9525">
            <a:noFill/>
            <a:miter lim="800000"/>
          </a:ln>
          <a:effectLst/>
        </p:spPr>
        <p:txBody>
          <a:bodyPr>
            <a:spAutoFit/>
          </a:bodyPr>
          <a:lstStyle/>
          <a:p>
            <a:pPr>
              <a:spcBef>
                <a:spcPct val="50000"/>
              </a:spcBef>
              <a:buFontTx/>
              <a:buNone/>
            </a:pPr>
            <a:r>
              <a:rPr lang="en-US" altLang="zh-CN" sz="3200" b="0">
                <a:solidFill>
                  <a:srgbClr val="FF0000"/>
                </a:solidFill>
              </a:rPr>
              <a:t>N</a:t>
            </a:r>
            <a:endParaRPr lang="en-US" altLang="zh-CN" sz="3200" b="0">
              <a:solidFill>
                <a:srgbClr val="FF0000"/>
              </a:solidFill>
            </a:endParaRPr>
          </a:p>
        </p:txBody>
      </p:sp>
      <p:sp>
        <p:nvSpPr>
          <p:cNvPr id="17416" name="Text Box 8"/>
          <p:cNvSpPr txBox="1">
            <a:spLocks noChangeArrowheads="1"/>
          </p:cNvSpPr>
          <p:nvPr/>
        </p:nvSpPr>
        <p:spPr bwMode="auto">
          <a:xfrm>
            <a:off x="1341438" y="2614613"/>
            <a:ext cx="1219200" cy="579437"/>
          </a:xfrm>
          <a:prstGeom prst="rect">
            <a:avLst/>
          </a:prstGeom>
          <a:noFill/>
          <a:ln w="9525">
            <a:noFill/>
            <a:miter lim="800000"/>
          </a:ln>
          <a:effectLst/>
        </p:spPr>
        <p:txBody>
          <a:bodyPr>
            <a:spAutoFit/>
          </a:bodyPr>
          <a:lstStyle/>
          <a:p>
            <a:pPr>
              <a:spcBef>
                <a:spcPct val="50000"/>
              </a:spcBef>
              <a:buFontTx/>
              <a:buNone/>
            </a:pPr>
            <a:r>
              <a:rPr lang="en-US" altLang="zh-CN" sz="3200" b="0">
                <a:solidFill>
                  <a:srgbClr val="FF0000"/>
                </a:solidFill>
              </a:rPr>
              <a:t>N</a:t>
            </a:r>
            <a:endParaRPr lang="en-US" altLang="zh-CN" sz="3200" b="0">
              <a:solidFill>
                <a:srgbClr val="FF0000"/>
              </a:solidFill>
            </a:endParaRPr>
          </a:p>
        </p:txBody>
      </p:sp>
      <p:sp>
        <p:nvSpPr>
          <p:cNvPr id="17417" name="Text Box 9"/>
          <p:cNvSpPr txBox="1">
            <a:spLocks noChangeArrowheads="1"/>
          </p:cNvSpPr>
          <p:nvPr/>
        </p:nvSpPr>
        <p:spPr bwMode="auto">
          <a:xfrm>
            <a:off x="3170238" y="2614613"/>
            <a:ext cx="914400" cy="579437"/>
          </a:xfrm>
          <a:prstGeom prst="rect">
            <a:avLst/>
          </a:prstGeom>
          <a:noFill/>
          <a:ln w="9525">
            <a:noFill/>
            <a:miter lim="800000"/>
          </a:ln>
          <a:effectLst/>
        </p:spPr>
        <p:txBody>
          <a:bodyPr>
            <a:spAutoFit/>
          </a:bodyPr>
          <a:lstStyle/>
          <a:p>
            <a:pPr>
              <a:spcBef>
                <a:spcPct val="50000"/>
              </a:spcBef>
              <a:buFontTx/>
              <a:buNone/>
            </a:pPr>
            <a:r>
              <a:rPr lang="en-US" altLang="zh-CN" sz="3200" b="0">
                <a:solidFill>
                  <a:srgbClr val="FF0000"/>
                </a:solidFill>
              </a:rPr>
              <a:t>S</a:t>
            </a:r>
            <a:endParaRPr lang="en-US" altLang="zh-CN" sz="3200" b="0">
              <a:solidFill>
                <a:srgbClr val="FF0000"/>
              </a:solidFill>
            </a:endParaRPr>
          </a:p>
        </p:txBody>
      </p:sp>
      <p:sp>
        <p:nvSpPr>
          <p:cNvPr id="17418" name="Text Box 10"/>
          <p:cNvSpPr txBox="1">
            <a:spLocks noChangeArrowheads="1"/>
          </p:cNvSpPr>
          <p:nvPr/>
        </p:nvSpPr>
        <p:spPr bwMode="auto">
          <a:xfrm>
            <a:off x="5405438" y="3757613"/>
            <a:ext cx="914400" cy="579437"/>
          </a:xfrm>
          <a:prstGeom prst="rect">
            <a:avLst/>
          </a:prstGeom>
          <a:noFill/>
          <a:ln w="9525">
            <a:noFill/>
            <a:miter lim="800000"/>
          </a:ln>
          <a:effectLst/>
        </p:spPr>
        <p:txBody>
          <a:bodyPr>
            <a:spAutoFit/>
          </a:bodyPr>
          <a:lstStyle/>
          <a:p>
            <a:pPr>
              <a:spcBef>
                <a:spcPct val="50000"/>
              </a:spcBef>
              <a:buFontTx/>
              <a:buNone/>
            </a:pPr>
            <a:r>
              <a:rPr lang="en-US" altLang="zh-CN" sz="3200" b="0">
                <a:solidFill>
                  <a:srgbClr val="FF0000"/>
                </a:solidFill>
              </a:rPr>
              <a:t>S</a:t>
            </a:r>
            <a:endParaRPr lang="en-US" altLang="zh-CN" sz="3200" b="0">
              <a:solidFill>
                <a:srgbClr val="FF0000"/>
              </a:solidFill>
            </a:endParaRPr>
          </a:p>
        </p:txBody>
      </p:sp>
      <p:sp>
        <p:nvSpPr>
          <p:cNvPr id="17419" name="Text Box 11"/>
          <p:cNvSpPr txBox="1">
            <a:spLocks noChangeArrowheads="1"/>
          </p:cNvSpPr>
          <p:nvPr/>
        </p:nvSpPr>
        <p:spPr bwMode="auto">
          <a:xfrm>
            <a:off x="10790238" y="3757613"/>
            <a:ext cx="914400" cy="579437"/>
          </a:xfrm>
          <a:prstGeom prst="rect">
            <a:avLst/>
          </a:prstGeom>
          <a:noFill/>
          <a:ln w="9525">
            <a:noFill/>
            <a:miter lim="800000"/>
          </a:ln>
          <a:effectLst/>
        </p:spPr>
        <p:txBody>
          <a:bodyPr>
            <a:spAutoFit/>
          </a:bodyPr>
          <a:lstStyle/>
          <a:p>
            <a:pPr>
              <a:spcBef>
                <a:spcPct val="50000"/>
              </a:spcBef>
              <a:buFontTx/>
              <a:buNone/>
            </a:pPr>
            <a:r>
              <a:rPr lang="en-US" altLang="zh-CN" sz="3200" b="0">
                <a:solidFill>
                  <a:srgbClr val="FF0000"/>
                </a:solidFill>
              </a:rPr>
              <a:t>S</a:t>
            </a:r>
            <a:endParaRPr lang="en-US" altLang="zh-CN" sz="3200" b="0">
              <a:solidFill>
                <a:srgbClr val="FF0000"/>
              </a:solidFill>
            </a:endParaRPr>
          </a:p>
        </p:txBody>
      </p:sp>
      <p:sp>
        <p:nvSpPr>
          <p:cNvPr id="26636" name="Line 12"/>
          <p:cNvSpPr>
            <a:spLocks noChangeShapeType="1"/>
          </p:cNvSpPr>
          <p:nvPr/>
        </p:nvSpPr>
        <p:spPr bwMode="auto">
          <a:xfrm flipH="1">
            <a:off x="6261100" y="3471863"/>
            <a:ext cx="295275" cy="12700"/>
          </a:xfrm>
          <a:prstGeom prst="line">
            <a:avLst/>
          </a:prstGeom>
          <a:noFill/>
          <a:ln w="28575">
            <a:solidFill>
              <a:srgbClr val="FF0000"/>
            </a:solidFill>
            <a:round/>
            <a:tailEnd type="triangle" w="med" len="med"/>
          </a:ln>
          <a:effectLst/>
        </p:spPr>
        <p:txBody>
          <a:bodyPr/>
          <a:lstStyle/>
          <a:p>
            <a:endParaRPr lang="zh-CN" altLang="en-US"/>
          </a:p>
        </p:txBody>
      </p:sp>
      <p:sp>
        <p:nvSpPr>
          <p:cNvPr id="26637" name="Line 13"/>
          <p:cNvSpPr>
            <a:spLocks noChangeShapeType="1"/>
          </p:cNvSpPr>
          <p:nvPr/>
        </p:nvSpPr>
        <p:spPr bwMode="auto">
          <a:xfrm>
            <a:off x="10229850" y="3457575"/>
            <a:ext cx="185738" cy="12700"/>
          </a:xfrm>
          <a:prstGeom prst="line">
            <a:avLst/>
          </a:prstGeom>
          <a:noFill/>
          <a:ln w="28575">
            <a:solidFill>
              <a:srgbClr val="FF0000"/>
            </a:solidFill>
            <a:round/>
            <a:tailEnd type="triangle" w="med" len="med"/>
          </a:ln>
          <a:effectLst/>
        </p:spPr>
        <p:txBody>
          <a:bodyPr/>
          <a:lstStyle/>
          <a:p>
            <a:endParaRPr lang="zh-CN" altLang="en-US"/>
          </a:p>
        </p:txBody>
      </p:sp>
      <p:sp>
        <p:nvSpPr>
          <p:cNvPr id="26638" name="Line 14"/>
          <p:cNvSpPr>
            <a:spLocks noChangeShapeType="1"/>
          </p:cNvSpPr>
          <p:nvPr/>
        </p:nvSpPr>
        <p:spPr bwMode="auto">
          <a:xfrm flipH="1">
            <a:off x="2322513" y="3409950"/>
            <a:ext cx="295275" cy="12700"/>
          </a:xfrm>
          <a:prstGeom prst="line">
            <a:avLst/>
          </a:prstGeom>
          <a:noFill/>
          <a:ln w="28575">
            <a:solidFill>
              <a:srgbClr val="FF0000"/>
            </a:solidFill>
            <a:round/>
            <a:tailEnd type="triangle" w="med" len="med"/>
          </a:ln>
          <a:effectLst/>
        </p:spPr>
        <p:txBody>
          <a:bodyPr/>
          <a:lstStyle/>
          <a:p>
            <a:endParaRPr lang="zh-CN" altLang="en-US"/>
          </a:p>
        </p:txBody>
      </p:sp>
      <p:sp>
        <p:nvSpPr>
          <p:cNvPr id="26639" name="矩形 4"/>
          <p:cNvSpPr>
            <a:spLocks noChangeArrowheads="1"/>
          </p:cNvSpPr>
          <p:nvPr/>
        </p:nvSpPr>
        <p:spPr bwMode="auto">
          <a:xfrm>
            <a:off x="4184650" y="187325"/>
            <a:ext cx="1674813" cy="550863"/>
          </a:xfrm>
          <a:prstGeom prst="rect">
            <a:avLst/>
          </a:prstGeom>
          <a:noFill/>
          <a:ln w="9525">
            <a:noFill/>
            <a:miter lim="800000"/>
          </a:ln>
        </p:spPr>
        <p:txBody>
          <a:bodyPr anchor="ctr"/>
          <a:lstStyle/>
          <a:p>
            <a:pPr algn="ctr" eaLnBrk="0" hangingPunct="0"/>
            <a:r>
              <a:rPr lang="zh-CN" altLang="en-US">
                <a:solidFill>
                  <a:srgbClr val="C00000"/>
                </a:solidFill>
                <a:latin typeface="微软雅黑" panose="020B0503020204020204" pitchFamily="34" charset="-122"/>
                <a:sym typeface="宋体" panose="02010600030101010101" pitchFamily="2" charset="-122"/>
              </a:rPr>
              <a:t>运用巩固</a:t>
            </a:r>
            <a:endParaRPr lang="zh-CN" altLang="en-US">
              <a:solidFill>
                <a:srgbClr val="C00000"/>
              </a:solidFill>
              <a:latin typeface="微软雅黑" panose="020B0503020204020204" pitchFamily="34" charset="-122"/>
              <a:sym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17412"/>
                                        </p:tgtEl>
                                        <p:attrNameLst>
                                          <p:attrName>style.visibility</p:attrName>
                                        </p:attrNameLst>
                                      </p:cBhvr>
                                      <p:to>
                                        <p:strVal val="visible"/>
                                      </p:to>
                                    </p:set>
                                    <p:animEffect transition="in" filter="checkerboard(across)">
                                      <p:cBhvr>
                                        <p:cTn id="7" dur="500"/>
                                        <p:tgtEl>
                                          <p:spTgt spid="17412"/>
                                        </p:tgtEl>
                                      </p:cBhvr>
                                    </p:animEffect>
                                  </p:childTnLst>
                                </p:cTn>
                              </p:par>
                              <p:par>
                                <p:cTn id="8" presetID="5" presetClass="entr" presetSubtype="10" fill="hold" nodeType="withEffect">
                                  <p:stCondLst>
                                    <p:cond delay="0"/>
                                  </p:stCondLst>
                                  <p:childTnLst>
                                    <p:set>
                                      <p:cBhvr>
                                        <p:cTn id="9" dur="1" fill="hold">
                                          <p:stCondLst>
                                            <p:cond delay="0"/>
                                          </p:stCondLst>
                                        </p:cTn>
                                        <p:tgtEl>
                                          <p:spTgt spid="17410"/>
                                        </p:tgtEl>
                                        <p:attrNameLst>
                                          <p:attrName>style.visibility</p:attrName>
                                        </p:attrNameLst>
                                      </p:cBhvr>
                                      <p:to>
                                        <p:strVal val="visible"/>
                                      </p:to>
                                    </p:set>
                                    <p:animEffect transition="in" filter="checkerboard(across)">
                                      <p:cBhvr>
                                        <p:cTn id="10" dur="500"/>
                                        <p:tgtEl>
                                          <p:spTgt spid="17410"/>
                                        </p:tgtEl>
                                      </p:cBhvr>
                                    </p:animEffect>
                                  </p:childTnLst>
                                </p:cTn>
                              </p:par>
                              <p:par>
                                <p:cTn id="11" presetID="5" presetClass="entr" presetSubtype="10" fill="hold" nodeType="withEffect">
                                  <p:stCondLst>
                                    <p:cond delay="0"/>
                                  </p:stCondLst>
                                  <p:childTnLst>
                                    <p:set>
                                      <p:cBhvr>
                                        <p:cTn id="12" dur="1" fill="hold">
                                          <p:stCondLst>
                                            <p:cond delay="0"/>
                                          </p:stCondLst>
                                        </p:cTn>
                                        <p:tgtEl>
                                          <p:spTgt spid="17411"/>
                                        </p:tgtEl>
                                        <p:attrNameLst>
                                          <p:attrName>style.visibility</p:attrName>
                                        </p:attrNameLst>
                                      </p:cBhvr>
                                      <p:to>
                                        <p:strVal val="visible"/>
                                      </p:to>
                                    </p:set>
                                    <p:animEffect transition="in" filter="checkerboard(across)">
                                      <p:cBhvr>
                                        <p:cTn id="13" dur="500"/>
                                        <p:tgtEl>
                                          <p:spTgt spid="17411"/>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17416"/>
                                        </p:tgtEl>
                                        <p:attrNameLst>
                                          <p:attrName>style.visibility</p:attrName>
                                        </p:attrNameLst>
                                      </p:cBhvr>
                                      <p:to>
                                        <p:strVal val="visible"/>
                                      </p:to>
                                    </p:set>
                                    <p:animEffect transition="in" filter="blinds(horizontal)">
                                      <p:cBhvr>
                                        <p:cTn id="18" dur="500"/>
                                        <p:tgtEl>
                                          <p:spTgt spid="17416"/>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17417"/>
                                        </p:tgtEl>
                                        <p:attrNameLst>
                                          <p:attrName>style.visibility</p:attrName>
                                        </p:attrNameLst>
                                      </p:cBhvr>
                                      <p:to>
                                        <p:strVal val="visible"/>
                                      </p:to>
                                    </p:set>
                                    <p:animEffect transition="in" filter="blinds(horizontal)">
                                      <p:cBhvr>
                                        <p:cTn id="23" dur="500"/>
                                        <p:tgtEl>
                                          <p:spTgt spid="17417"/>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grpId="0" nodeType="clickEffect">
                                  <p:stCondLst>
                                    <p:cond delay="0"/>
                                  </p:stCondLst>
                                  <p:childTnLst>
                                    <p:set>
                                      <p:cBhvr>
                                        <p:cTn id="27" dur="1" fill="hold">
                                          <p:stCondLst>
                                            <p:cond delay="0"/>
                                          </p:stCondLst>
                                        </p:cTn>
                                        <p:tgtEl>
                                          <p:spTgt spid="26638"/>
                                        </p:tgtEl>
                                        <p:attrNameLst>
                                          <p:attrName>style.visibility</p:attrName>
                                        </p:attrNameLst>
                                      </p:cBhvr>
                                      <p:to>
                                        <p:strVal val="visible"/>
                                      </p:to>
                                    </p:set>
                                    <p:animEffect transition="in" filter="box(in)">
                                      <p:cBhvr>
                                        <p:cTn id="28" dur="500"/>
                                        <p:tgtEl>
                                          <p:spTgt spid="26638"/>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17418"/>
                                        </p:tgtEl>
                                        <p:attrNameLst>
                                          <p:attrName>style.visibility</p:attrName>
                                        </p:attrNameLst>
                                      </p:cBhvr>
                                      <p:to>
                                        <p:strVal val="visible"/>
                                      </p:to>
                                    </p:set>
                                    <p:animEffect transition="in" filter="blinds(horizontal)">
                                      <p:cBhvr>
                                        <p:cTn id="33" dur="500"/>
                                        <p:tgtEl>
                                          <p:spTgt spid="17418"/>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17415"/>
                                        </p:tgtEl>
                                        <p:attrNameLst>
                                          <p:attrName>style.visibility</p:attrName>
                                        </p:attrNameLst>
                                      </p:cBhvr>
                                      <p:to>
                                        <p:strVal val="visible"/>
                                      </p:to>
                                    </p:set>
                                    <p:animEffect transition="in" filter="blinds(horizontal)">
                                      <p:cBhvr>
                                        <p:cTn id="38" dur="500"/>
                                        <p:tgtEl>
                                          <p:spTgt spid="17415"/>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26636"/>
                                        </p:tgtEl>
                                        <p:attrNameLst>
                                          <p:attrName>style.visibility</p:attrName>
                                        </p:attrNameLst>
                                      </p:cBhvr>
                                      <p:to>
                                        <p:strVal val="visible"/>
                                      </p:to>
                                    </p:set>
                                    <p:animEffect transition="in" filter="blinds(horizontal)">
                                      <p:cBhvr>
                                        <p:cTn id="43" dur="500"/>
                                        <p:tgtEl>
                                          <p:spTgt spid="26636"/>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17414"/>
                                        </p:tgtEl>
                                        <p:attrNameLst>
                                          <p:attrName>style.visibility</p:attrName>
                                        </p:attrNameLst>
                                      </p:cBhvr>
                                      <p:to>
                                        <p:strVal val="visible"/>
                                      </p:to>
                                    </p:set>
                                    <p:animEffect transition="in" filter="blinds(horizontal)">
                                      <p:cBhvr>
                                        <p:cTn id="48" dur="500"/>
                                        <p:tgtEl>
                                          <p:spTgt spid="17414"/>
                                        </p:tgtEl>
                                      </p:cBhvr>
                                    </p:animEffect>
                                  </p:childTnLst>
                                </p:cTn>
                              </p:par>
                            </p:childTnLst>
                          </p:cTn>
                        </p:par>
                      </p:childTnLst>
                    </p:cTn>
                  </p:par>
                  <p:par>
                    <p:cTn id="49" fill="hold">
                      <p:stCondLst>
                        <p:cond delay="indefinite"/>
                      </p:stCondLst>
                      <p:childTnLst>
                        <p:par>
                          <p:cTn id="50" fill="hold">
                            <p:stCondLst>
                              <p:cond delay="0"/>
                            </p:stCondLst>
                            <p:childTnLst>
                              <p:par>
                                <p:cTn id="51" presetID="3" presetClass="entr" presetSubtype="10" fill="hold" grpId="0" nodeType="clickEffect">
                                  <p:stCondLst>
                                    <p:cond delay="0"/>
                                  </p:stCondLst>
                                  <p:childTnLst>
                                    <p:set>
                                      <p:cBhvr>
                                        <p:cTn id="52" dur="1" fill="hold">
                                          <p:stCondLst>
                                            <p:cond delay="0"/>
                                          </p:stCondLst>
                                        </p:cTn>
                                        <p:tgtEl>
                                          <p:spTgt spid="17419"/>
                                        </p:tgtEl>
                                        <p:attrNameLst>
                                          <p:attrName>style.visibility</p:attrName>
                                        </p:attrNameLst>
                                      </p:cBhvr>
                                      <p:to>
                                        <p:strVal val="visible"/>
                                      </p:to>
                                    </p:set>
                                    <p:animEffect transition="in" filter="blinds(horizontal)">
                                      <p:cBhvr>
                                        <p:cTn id="53" dur="500"/>
                                        <p:tgtEl>
                                          <p:spTgt spid="17419"/>
                                        </p:tgtEl>
                                      </p:cBhvr>
                                    </p:animEffect>
                                  </p:childTnLst>
                                </p:cTn>
                              </p:par>
                            </p:childTnLst>
                          </p:cTn>
                        </p:par>
                      </p:childTnLst>
                    </p:cTn>
                  </p:par>
                  <p:par>
                    <p:cTn id="54" fill="hold">
                      <p:stCondLst>
                        <p:cond delay="indefinite"/>
                      </p:stCondLst>
                      <p:childTnLst>
                        <p:par>
                          <p:cTn id="55" fill="hold">
                            <p:stCondLst>
                              <p:cond delay="0"/>
                            </p:stCondLst>
                            <p:childTnLst>
                              <p:par>
                                <p:cTn id="56" presetID="8" presetClass="entr" presetSubtype="16" fill="hold" grpId="0" nodeType="clickEffect">
                                  <p:stCondLst>
                                    <p:cond delay="0"/>
                                  </p:stCondLst>
                                  <p:childTnLst>
                                    <p:set>
                                      <p:cBhvr>
                                        <p:cTn id="57" dur="1" fill="hold">
                                          <p:stCondLst>
                                            <p:cond delay="0"/>
                                          </p:stCondLst>
                                        </p:cTn>
                                        <p:tgtEl>
                                          <p:spTgt spid="26637"/>
                                        </p:tgtEl>
                                        <p:attrNameLst>
                                          <p:attrName>style.visibility</p:attrName>
                                        </p:attrNameLst>
                                      </p:cBhvr>
                                      <p:to>
                                        <p:strVal val="visible"/>
                                      </p:to>
                                    </p:set>
                                    <p:animEffect transition="in" filter="diamond(in)">
                                      <p:cBhvr>
                                        <p:cTn id="58" dur="2000"/>
                                        <p:tgtEl>
                                          <p:spTgt spid="266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4" grpId="0"/>
      <p:bldP spid="17415" grpId="0"/>
      <p:bldP spid="17416" grpId="0"/>
      <p:bldP spid="17417" grpId="0"/>
      <p:bldP spid="17418" grpId="0"/>
      <p:bldP spid="17419" grpId="0"/>
      <p:bldP spid="26636" grpId="0" animBg="1"/>
      <p:bldP spid="26637" grpId="0" animBg="1"/>
      <p:bldP spid="2663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6" name="Object 2"/>
          <p:cNvGraphicFramePr>
            <a:graphicFrameLocks noChangeAspect="1"/>
          </p:cNvGraphicFramePr>
          <p:nvPr/>
        </p:nvGraphicFramePr>
        <p:xfrm>
          <a:off x="587375" y="1562100"/>
          <a:ext cx="5472113" cy="2566988"/>
        </p:xfrm>
        <a:graphic>
          <a:graphicData uri="http://schemas.openxmlformats.org/presentationml/2006/ole">
            <mc:AlternateContent xmlns:mc="http://schemas.openxmlformats.org/markup-compatibility/2006">
              <mc:Choice xmlns:v="urn:schemas-microsoft-com:vml" Requires="v">
                <p:oleObj spid="_x0000_s2049" name="位图图像" r:id="rId1" imgW="4867275" imgH="2419350" progId="Paint.Picture">
                  <p:embed/>
                </p:oleObj>
              </mc:Choice>
              <mc:Fallback>
                <p:oleObj name="位图图像" r:id="rId1" imgW="4867275" imgH="2419350" progId="Paint.Picture">
                  <p:embed/>
                  <p:pic>
                    <p:nvPicPr>
                      <p:cNvPr id="0" name="Object 2"/>
                      <p:cNvPicPr>
                        <a:picLocks noChangeAspect="1"/>
                      </p:cNvPicPr>
                      <p:nvPr/>
                    </p:nvPicPr>
                    <p:blipFill>
                      <a:blip r:embed="rId2">
                        <a:clrChange>
                          <a:clrFrom>
                            <a:srgbClr val="FFFFFF"/>
                          </a:clrFrom>
                          <a:clrTo>
                            <a:srgbClr val="FFFFFF">
                              <a:alpha val="0"/>
                            </a:srgbClr>
                          </a:clrTo>
                        </a:clrChange>
                      </a:blip>
                      <a:stretch>
                        <a:fillRect/>
                      </a:stretch>
                    </p:blipFill>
                    <p:spPr>
                      <a:xfrm>
                        <a:off x="587375" y="1562100"/>
                        <a:ext cx="5472113" cy="2566988"/>
                      </a:xfrm>
                      <a:prstGeom prst="rect">
                        <a:avLst/>
                      </a:prstGeom>
                      <a:noFill/>
                      <a:ln w="9525">
                        <a:noFill/>
                      </a:ln>
                    </p:spPr>
                  </p:pic>
                </p:oleObj>
              </mc:Fallback>
            </mc:AlternateContent>
          </a:graphicData>
        </a:graphic>
      </p:graphicFrame>
      <p:graphicFrame>
        <p:nvGraphicFramePr>
          <p:cNvPr id="16387" name="Object 3"/>
          <p:cNvGraphicFramePr>
            <a:graphicFrameLocks noChangeAspect="1"/>
          </p:cNvGraphicFramePr>
          <p:nvPr/>
        </p:nvGraphicFramePr>
        <p:xfrm>
          <a:off x="6226175" y="1673225"/>
          <a:ext cx="5378450" cy="2398713"/>
        </p:xfrm>
        <a:graphic>
          <a:graphicData uri="http://schemas.openxmlformats.org/presentationml/2006/ole">
            <mc:AlternateContent xmlns:mc="http://schemas.openxmlformats.org/markup-compatibility/2006">
              <mc:Choice xmlns:v="urn:schemas-microsoft-com:vml" Requires="v">
                <p:oleObj spid="_x0000_s2050" name="位图图像" r:id="rId3" imgW="5000625" imgH="2343150" progId="Paint.Picture">
                  <p:embed/>
                </p:oleObj>
              </mc:Choice>
              <mc:Fallback>
                <p:oleObj name="位图图像" r:id="rId3" imgW="5000625" imgH="2343150" progId="Paint.Picture">
                  <p:embed/>
                  <p:pic>
                    <p:nvPicPr>
                      <p:cNvPr id="0" name="Object 3"/>
                      <p:cNvPicPr>
                        <a:picLocks noChangeAspect="1"/>
                      </p:cNvPicPr>
                      <p:nvPr/>
                    </p:nvPicPr>
                    <p:blipFill>
                      <a:blip r:embed="rId4">
                        <a:clrChange>
                          <a:clrFrom>
                            <a:srgbClr val="FFFFFF"/>
                          </a:clrFrom>
                          <a:clrTo>
                            <a:srgbClr val="FFFFFF">
                              <a:alpha val="0"/>
                            </a:srgbClr>
                          </a:clrTo>
                        </a:clrChange>
                      </a:blip>
                      <a:stretch>
                        <a:fillRect/>
                      </a:stretch>
                    </p:blipFill>
                    <p:spPr>
                      <a:xfrm>
                        <a:off x="6226175" y="1673225"/>
                        <a:ext cx="5378450" cy="2398713"/>
                      </a:xfrm>
                      <a:prstGeom prst="rect">
                        <a:avLst/>
                      </a:prstGeom>
                      <a:noFill/>
                      <a:ln w="9525">
                        <a:noFill/>
                      </a:ln>
                    </p:spPr>
                  </p:pic>
                </p:oleObj>
              </mc:Fallback>
            </mc:AlternateContent>
          </a:graphicData>
        </a:graphic>
      </p:graphicFrame>
      <p:graphicFrame>
        <p:nvGraphicFramePr>
          <p:cNvPr id="16388" name="Object 4"/>
          <p:cNvGraphicFramePr>
            <a:graphicFrameLocks noChangeAspect="1"/>
          </p:cNvGraphicFramePr>
          <p:nvPr/>
        </p:nvGraphicFramePr>
        <p:xfrm>
          <a:off x="1636713" y="4222750"/>
          <a:ext cx="3933825" cy="2165350"/>
        </p:xfrm>
        <a:graphic>
          <a:graphicData uri="http://schemas.openxmlformats.org/presentationml/2006/ole">
            <mc:AlternateContent xmlns:mc="http://schemas.openxmlformats.org/markup-compatibility/2006">
              <mc:Choice xmlns:v="urn:schemas-microsoft-com:vml" Requires="v">
                <p:oleObj spid="_x0000_s2051" name="位图图像" r:id="rId5" imgW="1857375" imgH="2276475" progId="Paint.Picture">
                  <p:embed/>
                </p:oleObj>
              </mc:Choice>
              <mc:Fallback>
                <p:oleObj name="位图图像" r:id="rId5" imgW="1857375" imgH="2276475" progId="Paint.Picture">
                  <p:embed/>
                  <p:pic>
                    <p:nvPicPr>
                      <p:cNvPr id="0" name="Object 4"/>
                      <p:cNvPicPr>
                        <a:picLocks noChangeAspect="1"/>
                      </p:cNvPicPr>
                      <p:nvPr/>
                    </p:nvPicPr>
                    <p:blipFill>
                      <a:blip r:embed="rId6">
                        <a:clrChange>
                          <a:clrFrom>
                            <a:srgbClr val="FFFFFF"/>
                          </a:clrFrom>
                          <a:clrTo>
                            <a:srgbClr val="FFFFFF">
                              <a:alpha val="0"/>
                            </a:srgbClr>
                          </a:clrTo>
                        </a:clrChange>
                      </a:blip>
                      <a:stretch>
                        <a:fillRect/>
                      </a:stretch>
                    </p:blipFill>
                    <p:spPr>
                      <a:xfrm>
                        <a:off x="1636713" y="4222750"/>
                        <a:ext cx="3933825" cy="2165350"/>
                      </a:xfrm>
                      <a:prstGeom prst="rect">
                        <a:avLst/>
                      </a:prstGeom>
                      <a:noFill/>
                      <a:ln w="9525">
                        <a:noFill/>
                      </a:ln>
                    </p:spPr>
                  </p:pic>
                </p:oleObj>
              </mc:Fallback>
            </mc:AlternateContent>
          </a:graphicData>
        </a:graphic>
      </p:graphicFrame>
      <p:graphicFrame>
        <p:nvGraphicFramePr>
          <p:cNvPr id="16389" name="Object 5"/>
          <p:cNvGraphicFramePr>
            <a:graphicFrameLocks noChangeAspect="1"/>
          </p:cNvGraphicFramePr>
          <p:nvPr/>
        </p:nvGraphicFramePr>
        <p:xfrm>
          <a:off x="6926263" y="4210050"/>
          <a:ext cx="3841750" cy="2041525"/>
        </p:xfrm>
        <a:graphic>
          <a:graphicData uri="http://schemas.openxmlformats.org/presentationml/2006/ole">
            <mc:AlternateContent xmlns:mc="http://schemas.openxmlformats.org/markup-compatibility/2006">
              <mc:Choice xmlns:v="urn:schemas-microsoft-com:vml" Requires="v">
                <p:oleObj spid="_x0000_s2052" name="位图图像" r:id="rId7" imgW="1885950" imgH="2181225" progId="Paint.Picture">
                  <p:embed/>
                </p:oleObj>
              </mc:Choice>
              <mc:Fallback>
                <p:oleObj name="位图图像" r:id="rId7" imgW="1885950" imgH="2181225" progId="Paint.Picture">
                  <p:embed/>
                  <p:pic>
                    <p:nvPicPr>
                      <p:cNvPr id="0" name="Object 5"/>
                      <p:cNvPicPr>
                        <a:picLocks noChangeAspect="1"/>
                      </p:cNvPicPr>
                      <p:nvPr/>
                    </p:nvPicPr>
                    <p:blipFill>
                      <a:blip r:embed="rId8">
                        <a:clrChange>
                          <a:clrFrom>
                            <a:srgbClr val="FFFFFF"/>
                          </a:clrFrom>
                          <a:clrTo>
                            <a:srgbClr val="FFFFFF">
                              <a:alpha val="0"/>
                            </a:srgbClr>
                          </a:clrTo>
                        </a:clrChange>
                      </a:blip>
                      <a:stretch>
                        <a:fillRect/>
                      </a:stretch>
                    </p:blipFill>
                    <p:spPr>
                      <a:xfrm>
                        <a:off x="6926263" y="4210050"/>
                        <a:ext cx="3841750" cy="2041525"/>
                      </a:xfrm>
                      <a:prstGeom prst="rect">
                        <a:avLst/>
                      </a:prstGeom>
                      <a:noFill/>
                      <a:ln w="9525">
                        <a:noFill/>
                      </a:ln>
                    </p:spPr>
                  </p:pic>
                </p:oleObj>
              </mc:Fallback>
            </mc:AlternateContent>
          </a:graphicData>
        </a:graphic>
      </p:graphicFrame>
      <p:sp>
        <p:nvSpPr>
          <p:cNvPr id="16390" name="Text Box 6"/>
          <p:cNvSpPr txBox="1">
            <a:spLocks noChangeArrowheads="1"/>
          </p:cNvSpPr>
          <p:nvPr/>
        </p:nvSpPr>
        <p:spPr bwMode="auto">
          <a:xfrm>
            <a:off x="609600" y="873125"/>
            <a:ext cx="10945813" cy="519113"/>
          </a:xfrm>
          <a:prstGeom prst="rect">
            <a:avLst/>
          </a:prstGeom>
          <a:noFill/>
          <a:ln w="9525">
            <a:noFill/>
            <a:miter lim="800000"/>
          </a:ln>
          <a:effectLst/>
        </p:spPr>
        <p:txBody>
          <a:bodyPr>
            <a:spAutoFit/>
          </a:bodyPr>
          <a:lstStyle/>
          <a:p>
            <a:pPr>
              <a:spcBef>
                <a:spcPct val="50000"/>
              </a:spcBef>
              <a:buFontTx/>
              <a:buNone/>
            </a:pPr>
            <a:r>
              <a:rPr lang="en-US" altLang="zh-CN" sz="2800" b="0">
                <a:latin typeface="微软雅黑" panose="020B0503020204020204" pitchFamily="34" charset="-122"/>
              </a:rPr>
              <a:t>2.</a:t>
            </a:r>
            <a:r>
              <a:rPr lang="zh-CN" altLang="en-US" sz="2800" b="0">
                <a:latin typeface="微软雅黑" panose="020B0503020204020204" pitchFamily="34" charset="-122"/>
              </a:rPr>
              <a:t>画出各图中磁体的南北极，和磁感线方向。</a:t>
            </a:r>
            <a:endParaRPr lang="zh-CN" altLang="en-US" sz="2800" b="0">
              <a:latin typeface="微软雅黑" panose="020B0503020204020204" pitchFamily="34" charset="-122"/>
            </a:endParaRPr>
          </a:p>
        </p:txBody>
      </p:sp>
      <p:sp>
        <p:nvSpPr>
          <p:cNvPr id="16391" name="Text Box 7"/>
          <p:cNvSpPr txBox="1">
            <a:spLocks noChangeArrowheads="1"/>
          </p:cNvSpPr>
          <p:nvPr/>
        </p:nvSpPr>
        <p:spPr bwMode="auto">
          <a:xfrm>
            <a:off x="4203700" y="4225925"/>
            <a:ext cx="812800" cy="579438"/>
          </a:xfrm>
          <a:prstGeom prst="rect">
            <a:avLst/>
          </a:prstGeom>
          <a:noFill/>
          <a:ln w="9525">
            <a:noFill/>
            <a:miter lim="800000"/>
          </a:ln>
          <a:effectLst/>
        </p:spPr>
        <p:txBody>
          <a:bodyPr>
            <a:spAutoFit/>
          </a:bodyPr>
          <a:lstStyle/>
          <a:p>
            <a:pPr>
              <a:spcBef>
                <a:spcPct val="50000"/>
              </a:spcBef>
              <a:buFontTx/>
              <a:buNone/>
            </a:pPr>
            <a:r>
              <a:rPr lang="en-US" altLang="zh-CN" sz="3200" b="0">
                <a:solidFill>
                  <a:srgbClr val="FF0000"/>
                </a:solidFill>
              </a:rPr>
              <a:t>N</a:t>
            </a:r>
            <a:endParaRPr lang="en-US" altLang="zh-CN" sz="3200" b="0">
              <a:solidFill>
                <a:srgbClr val="FF0000"/>
              </a:solidFill>
            </a:endParaRPr>
          </a:p>
        </p:txBody>
      </p:sp>
      <p:sp>
        <p:nvSpPr>
          <p:cNvPr id="16392" name="Text Box 8"/>
          <p:cNvSpPr txBox="1">
            <a:spLocks noChangeArrowheads="1"/>
          </p:cNvSpPr>
          <p:nvPr/>
        </p:nvSpPr>
        <p:spPr bwMode="auto">
          <a:xfrm>
            <a:off x="2538413" y="4194175"/>
            <a:ext cx="914400" cy="579438"/>
          </a:xfrm>
          <a:prstGeom prst="rect">
            <a:avLst/>
          </a:prstGeom>
          <a:noFill/>
          <a:ln w="9525">
            <a:noFill/>
            <a:miter lim="800000"/>
          </a:ln>
          <a:effectLst/>
        </p:spPr>
        <p:txBody>
          <a:bodyPr>
            <a:spAutoFit/>
          </a:bodyPr>
          <a:lstStyle/>
          <a:p>
            <a:pPr>
              <a:spcBef>
                <a:spcPct val="50000"/>
              </a:spcBef>
              <a:buFontTx/>
              <a:buNone/>
            </a:pPr>
            <a:r>
              <a:rPr lang="en-US" altLang="zh-CN" sz="3200" b="0">
                <a:solidFill>
                  <a:srgbClr val="FF0000"/>
                </a:solidFill>
              </a:rPr>
              <a:t>N</a:t>
            </a:r>
            <a:endParaRPr lang="en-US" altLang="zh-CN" sz="3200" b="0">
              <a:solidFill>
                <a:srgbClr val="FF0000"/>
              </a:solidFill>
            </a:endParaRPr>
          </a:p>
        </p:txBody>
      </p:sp>
      <p:sp>
        <p:nvSpPr>
          <p:cNvPr id="16393" name="Text Box 9"/>
          <p:cNvSpPr txBox="1">
            <a:spLocks noChangeArrowheads="1"/>
          </p:cNvSpPr>
          <p:nvPr/>
        </p:nvSpPr>
        <p:spPr bwMode="auto">
          <a:xfrm>
            <a:off x="7462838" y="2708275"/>
            <a:ext cx="711200" cy="579438"/>
          </a:xfrm>
          <a:prstGeom prst="rect">
            <a:avLst/>
          </a:prstGeom>
          <a:noFill/>
          <a:ln w="9525">
            <a:noFill/>
            <a:miter lim="800000"/>
          </a:ln>
          <a:effectLst/>
        </p:spPr>
        <p:txBody>
          <a:bodyPr>
            <a:spAutoFit/>
          </a:bodyPr>
          <a:lstStyle/>
          <a:p>
            <a:pPr>
              <a:spcBef>
                <a:spcPct val="50000"/>
              </a:spcBef>
              <a:buFontTx/>
              <a:buNone/>
            </a:pPr>
            <a:r>
              <a:rPr lang="en-US" altLang="zh-CN" sz="3200" b="0">
                <a:solidFill>
                  <a:srgbClr val="FF0000"/>
                </a:solidFill>
              </a:rPr>
              <a:t>N</a:t>
            </a:r>
            <a:endParaRPr lang="en-US" altLang="zh-CN" sz="3200" b="0">
              <a:solidFill>
                <a:srgbClr val="FF0000"/>
              </a:solidFill>
            </a:endParaRPr>
          </a:p>
        </p:txBody>
      </p:sp>
      <p:sp>
        <p:nvSpPr>
          <p:cNvPr id="16394" name="Text Box 10"/>
          <p:cNvSpPr txBox="1">
            <a:spLocks noChangeArrowheads="1"/>
          </p:cNvSpPr>
          <p:nvPr/>
        </p:nvSpPr>
        <p:spPr bwMode="auto">
          <a:xfrm>
            <a:off x="4283075" y="2720975"/>
            <a:ext cx="812800" cy="579438"/>
          </a:xfrm>
          <a:prstGeom prst="rect">
            <a:avLst/>
          </a:prstGeom>
          <a:noFill/>
          <a:ln w="9525">
            <a:noFill/>
            <a:miter lim="800000"/>
          </a:ln>
          <a:effectLst/>
        </p:spPr>
        <p:txBody>
          <a:bodyPr>
            <a:spAutoFit/>
          </a:bodyPr>
          <a:lstStyle/>
          <a:p>
            <a:pPr>
              <a:spcBef>
                <a:spcPct val="50000"/>
              </a:spcBef>
              <a:buFontTx/>
              <a:buNone/>
            </a:pPr>
            <a:r>
              <a:rPr lang="en-US" altLang="zh-CN" sz="3200" b="0">
                <a:solidFill>
                  <a:srgbClr val="FF0000"/>
                </a:solidFill>
              </a:rPr>
              <a:t>N</a:t>
            </a:r>
            <a:endParaRPr lang="en-US" altLang="zh-CN" sz="3200" b="0">
              <a:solidFill>
                <a:srgbClr val="FF0000"/>
              </a:solidFill>
            </a:endParaRPr>
          </a:p>
        </p:txBody>
      </p:sp>
      <p:sp>
        <p:nvSpPr>
          <p:cNvPr id="16395" name="Text Box 11"/>
          <p:cNvSpPr txBox="1">
            <a:spLocks noChangeArrowheads="1"/>
          </p:cNvSpPr>
          <p:nvPr/>
        </p:nvSpPr>
        <p:spPr bwMode="auto">
          <a:xfrm>
            <a:off x="9410700" y="4240213"/>
            <a:ext cx="914400" cy="579437"/>
          </a:xfrm>
          <a:prstGeom prst="rect">
            <a:avLst/>
          </a:prstGeom>
          <a:noFill/>
          <a:ln w="9525">
            <a:noFill/>
            <a:miter lim="800000"/>
          </a:ln>
          <a:effectLst/>
        </p:spPr>
        <p:txBody>
          <a:bodyPr>
            <a:spAutoFit/>
          </a:bodyPr>
          <a:lstStyle/>
          <a:p>
            <a:pPr>
              <a:spcBef>
                <a:spcPct val="50000"/>
              </a:spcBef>
              <a:buFontTx/>
              <a:buNone/>
            </a:pPr>
            <a:r>
              <a:rPr lang="en-US" altLang="zh-CN" sz="3200" b="0">
                <a:solidFill>
                  <a:srgbClr val="FF0000"/>
                </a:solidFill>
              </a:rPr>
              <a:t>S</a:t>
            </a:r>
            <a:endParaRPr lang="en-US" altLang="zh-CN" sz="3200" b="0">
              <a:solidFill>
                <a:srgbClr val="FF0000"/>
              </a:solidFill>
            </a:endParaRPr>
          </a:p>
        </p:txBody>
      </p:sp>
      <p:sp>
        <p:nvSpPr>
          <p:cNvPr id="16396" name="Text Box 12"/>
          <p:cNvSpPr txBox="1">
            <a:spLocks noChangeArrowheads="1"/>
          </p:cNvSpPr>
          <p:nvPr/>
        </p:nvSpPr>
        <p:spPr bwMode="auto">
          <a:xfrm>
            <a:off x="7918450" y="4240213"/>
            <a:ext cx="914400" cy="579437"/>
          </a:xfrm>
          <a:prstGeom prst="rect">
            <a:avLst/>
          </a:prstGeom>
          <a:noFill/>
          <a:ln w="9525">
            <a:noFill/>
            <a:miter lim="800000"/>
          </a:ln>
          <a:effectLst/>
        </p:spPr>
        <p:txBody>
          <a:bodyPr>
            <a:spAutoFit/>
          </a:bodyPr>
          <a:lstStyle/>
          <a:p>
            <a:pPr>
              <a:spcBef>
                <a:spcPct val="50000"/>
              </a:spcBef>
              <a:buFontTx/>
              <a:buNone/>
            </a:pPr>
            <a:r>
              <a:rPr lang="en-US" altLang="zh-CN" sz="3200" b="0">
                <a:solidFill>
                  <a:srgbClr val="FF0000"/>
                </a:solidFill>
              </a:rPr>
              <a:t>S</a:t>
            </a:r>
            <a:endParaRPr lang="en-US" altLang="zh-CN" sz="3200" b="0">
              <a:solidFill>
                <a:srgbClr val="FF0000"/>
              </a:solidFill>
            </a:endParaRPr>
          </a:p>
        </p:txBody>
      </p:sp>
      <p:sp>
        <p:nvSpPr>
          <p:cNvPr id="16397" name="Text Box 13"/>
          <p:cNvSpPr txBox="1">
            <a:spLocks noChangeArrowheads="1"/>
          </p:cNvSpPr>
          <p:nvPr/>
        </p:nvSpPr>
        <p:spPr bwMode="auto">
          <a:xfrm>
            <a:off x="9925050" y="2754313"/>
            <a:ext cx="914400" cy="579437"/>
          </a:xfrm>
          <a:prstGeom prst="rect">
            <a:avLst/>
          </a:prstGeom>
          <a:noFill/>
          <a:ln w="9525">
            <a:noFill/>
            <a:miter lim="800000"/>
          </a:ln>
          <a:effectLst/>
        </p:spPr>
        <p:txBody>
          <a:bodyPr>
            <a:spAutoFit/>
          </a:bodyPr>
          <a:lstStyle/>
          <a:p>
            <a:pPr>
              <a:spcBef>
                <a:spcPct val="50000"/>
              </a:spcBef>
              <a:buFontTx/>
              <a:buNone/>
            </a:pPr>
            <a:r>
              <a:rPr lang="en-US" altLang="zh-CN" sz="3200" b="0">
                <a:solidFill>
                  <a:srgbClr val="FF0000"/>
                </a:solidFill>
              </a:rPr>
              <a:t>S</a:t>
            </a:r>
            <a:endParaRPr lang="en-US" altLang="zh-CN" sz="3200" b="0">
              <a:solidFill>
                <a:srgbClr val="FF0000"/>
              </a:solidFill>
            </a:endParaRPr>
          </a:p>
        </p:txBody>
      </p:sp>
      <p:sp>
        <p:nvSpPr>
          <p:cNvPr id="16398" name="Text Box 14"/>
          <p:cNvSpPr txBox="1">
            <a:spLocks noChangeArrowheads="1"/>
          </p:cNvSpPr>
          <p:nvPr/>
        </p:nvSpPr>
        <p:spPr bwMode="auto">
          <a:xfrm>
            <a:off x="1773238" y="2720975"/>
            <a:ext cx="914400" cy="579438"/>
          </a:xfrm>
          <a:prstGeom prst="rect">
            <a:avLst/>
          </a:prstGeom>
          <a:noFill/>
          <a:ln w="9525">
            <a:noFill/>
            <a:miter lim="800000"/>
          </a:ln>
          <a:effectLst/>
        </p:spPr>
        <p:txBody>
          <a:bodyPr>
            <a:spAutoFit/>
          </a:bodyPr>
          <a:lstStyle/>
          <a:p>
            <a:pPr>
              <a:spcBef>
                <a:spcPct val="50000"/>
              </a:spcBef>
              <a:buFontTx/>
              <a:buNone/>
            </a:pPr>
            <a:r>
              <a:rPr lang="en-US" altLang="zh-CN" sz="3200" b="0">
                <a:solidFill>
                  <a:srgbClr val="FF0000"/>
                </a:solidFill>
              </a:rPr>
              <a:t>S</a:t>
            </a:r>
            <a:endParaRPr lang="en-US" altLang="zh-CN" sz="3200" b="0">
              <a:solidFill>
                <a:srgbClr val="FF0000"/>
              </a:solidFill>
            </a:endParaRPr>
          </a:p>
        </p:txBody>
      </p:sp>
      <p:sp>
        <p:nvSpPr>
          <p:cNvPr id="27664" name="Line 16"/>
          <p:cNvSpPr>
            <a:spLocks noChangeShapeType="1"/>
          </p:cNvSpPr>
          <p:nvPr/>
        </p:nvSpPr>
        <p:spPr bwMode="auto">
          <a:xfrm flipH="1">
            <a:off x="3208338" y="2108200"/>
            <a:ext cx="295275" cy="12700"/>
          </a:xfrm>
          <a:prstGeom prst="line">
            <a:avLst/>
          </a:prstGeom>
          <a:noFill/>
          <a:ln w="28575">
            <a:solidFill>
              <a:srgbClr val="FF0000"/>
            </a:solidFill>
            <a:round/>
            <a:tailEnd type="triangle" w="med" len="med"/>
          </a:ln>
          <a:effectLst/>
        </p:spPr>
        <p:txBody>
          <a:bodyPr/>
          <a:lstStyle/>
          <a:p>
            <a:endParaRPr lang="zh-CN" altLang="en-US"/>
          </a:p>
        </p:txBody>
      </p:sp>
      <p:sp>
        <p:nvSpPr>
          <p:cNvPr id="27665" name="Line 17"/>
          <p:cNvSpPr>
            <a:spLocks noChangeShapeType="1"/>
          </p:cNvSpPr>
          <p:nvPr/>
        </p:nvSpPr>
        <p:spPr bwMode="auto">
          <a:xfrm flipH="1">
            <a:off x="3238500" y="2339975"/>
            <a:ext cx="295275" cy="12700"/>
          </a:xfrm>
          <a:prstGeom prst="line">
            <a:avLst/>
          </a:prstGeom>
          <a:noFill/>
          <a:ln w="28575">
            <a:solidFill>
              <a:srgbClr val="FF0000"/>
            </a:solidFill>
            <a:round/>
            <a:tailEnd type="triangle" w="med" len="med"/>
          </a:ln>
          <a:effectLst/>
        </p:spPr>
        <p:txBody>
          <a:bodyPr/>
          <a:lstStyle/>
          <a:p>
            <a:endParaRPr lang="zh-CN" altLang="en-US"/>
          </a:p>
        </p:txBody>
      </p:sp>
      <p:sp>
        <p:nvSpPr>
          <p:cNvPr id="27666" name="Line 18"/>
          <p:cNvSpPr>
            <a:spLocks noChangeShapeType="1"/>
          </p:cNvSpPr>
          <p:nvPr/>
        </p:nvSpPr>
        <p:spPr bwMode="auto">
          <a:xfrm flipH="1">
            <a:off x="3160713" y="2524125"/>
            <a:ext cx="295275" cy="12700"/>
          </a:xfrm>
          <a:prstGeom prst="line">
            <a:avLst/>
          </a:prstGeom>
          <a:noFill/>
          <a:ln w="28575">
            <a:solidFill>
              <a:srgbClr val="FF0000"/>
            </a:solidFill>
            <a:round/>
            <a:tailEnd type="triangle" w="med" len="med"/>
          </a:ln>
          <a:effectLst/>
        </p:spPr>
        <p:txBody>
          <a:bodyPr/>
          <a:lstStyle/>
          <a:p>
            <a:endParaRPr lang="zh-CN" altLang="en-US"/>
          </a:p>
        </p:txBody>
      </p:sp>
      <p:sp>
        <p:nvSpPr>
          <p:cNvPr id="27667" name="Line 19"/>
          <p:cNvSpPr>
            <a:spLocks noChangeShapeType="1"/>
          </p:cNvSpPr>
          <p:nvPr/>
        </p:nvSpPr>
        <p:spPr bwMode="auto">
          <a:xfrm flipH="1">
            <a:off x="3300413" y="3563938"/>
            <a:ext cx="295275" cy="12700"/>
          </a:xfrm>
          <a:prstGeom prst="line">
            <a:avLst/>
          </a:prstGeom>
          <a:noFill/>
          <a:ln w="28575">
            <a:solidFill>
              <a:srgbClr val="FF0000"/>
            </a:solidFill>
            <a:round/>
            <a:tailEnd type="triangle" w="med" len="med"/>
          </a:ln>
          <a:effectLst/>
        </p:spPr>
        <p:txBody>
          <a:bodyPr/>
          <a:lstStyle/>
          <a:p>
            <a:endParaRPr lang="zh-CN" altLang="en-US"/>
          </a:p>
        </p:txBody>
      </p:sp>
      <p:sp>
        <p:nvSpPr>
          <p:cNvPr id="27668" name="Line 20"/>
          <p:cNvSpPr>
            <a:spLocks noChangeShapeType="1"/>
          </p:cNvSpPr>
          <p:nvPr/>
        </p:nvSpPr>
        <p:spPr bwMode="auto">
          <a:xfrm flipH="1">
            <a:off x="3238500" y="3735388"/>
            <a:ext cx="295275" cy="12700"/>
          </a:xfrm>
          <a:prstGeom prst="line">
            <a:avLst/>
          </a:prstGeom>
          <a:noFill/>
          <a:ln w="28575">
            <a:solidFill>
              <a:srgbClr val="FF0000"/>
            </a:solidFill>
            <a:round/>
            <a:tailEnd type="triangle" w="med" len="med"/>
          </a:ln>
          <a:effectLst/>
        </p:spPr>
        <p:txBody>
          <a:bodyPr/>
          <a:lstStyle/>
          <a:p>
            <a:endParaRPr lang="zh-CN" altLang="en-US"/>
          </a:p>
        </p:txBody>
      </p:sp>
      <p:sp>
        <p:nvSpPr>
          <p:cNvPr id="27669" name="Line 21"/>
          <p:cNvSpPr>
            <a:spLocks noChangeShapeType="1"/>
          </p:cNvSpPr>
          <p:nvPr/>
        </p:nvSpPr>
        <p:spPr bwMode="auto">
          <a:xfrm flipH="1">
            <a:off x="3146425" y="3981450"/>
            <a:ext cx="295275" cy="12700"/>
          </a:xfrm>
          <a:prstGeom prst="line">
            <a:avLst/>
          </a:prstGeom>
          <a:noFill/>
          <a:ln w="28575">
            <a:solidFill>
              <a:srgbClr val="FF0000"/>
            </a:solidFill>
            <a:round/>
            <a:tailEnd type="triangle" w="med" len="med"/>
          </a:ln>
          <a:effectLst/>
        </p:spPr>
        <p:txBody>
          <a:bodyPr/>
          <a:lstStyle/>
          <a:p>
            <a:endParaRPr lang="zh-CN" altLang="en-US"/>
          </a:p>
        </p:txBody>
      </p:sp>
      <p:sp>
        <p:nvSpPr>
          <p:cNvPr id="27670" name="Line 22"/>
          <p:cNvSpPr>
            <a:spLocks noChangeShapeType="1"/>
          </p:cNvSpPr>
          <p:nvPr/>
        </p:nvSpPr>
        <p:spPr bwMode="auto">
          <a:xfrm flipV="1">
            <a:off x="8723313" y="2149475"/>
            <a:ext cx="325437" cy="3175"/>
          </a:xfrm>
          <a:prstGeom prst="line">
            <a:avLst/>
          </a:prstGeom>
          <a:noFill/>
          <a:ln w="28575">
            <a:solidFill>
              <a:srgbClr val="FF0000"/>
            </a:solidFill>
            <a:round/>
            <a:tailEnd type="triangle" w="med" len="med"/>
          </a:ln>
          <a:effectLst/>
        </p:spPr>
        <p:txBody>
          <a:bodyPr/>
          <a:lstStyle/>
          <a:p>
            <a:endParaRPr lang="zh-CN" altLang="en-US"/>
          </a:p>
        </p:txBody>
      </p:sp>
      <p:sp>
        <p:nvSpPr>
          <p:cNvPr id="27671" name="Line 23"/>
          <p:cNvSpPr>
            <a:spLocks noChangeShapeType="1"/>
          </p:cNvSpPr>
          <p:nvPr/>
        </p:nvSpPr>
        <p:spPr bwMode="auto">
          <a:xfrm flipV="1">
            <a:off x="8939213" y="2365375"/>
            <a:ext cx="325437" cy="3175"/>
          </a:xfrm>
          <a:prstGeom prst="line">
            <a:avLst/>
          </a:prstGeom>
          <a:noFill/>
          <a:ln w="28575">
            <a:solidFill>
              <a:srgbClr val="FF0000"/>
            </a:solidFill>
            <a:round/>
            <a:tailEnd type="triangle" w="med" len="med"/>
          </a:ln>
          <a:effectLst/>
        </p:spPr>
        <p:txBody>
          <a:bodyPr/>
          <a:lstStyle/>
          <a:p>
            <a:endParaRPr lang="zh-CN" altLang="en-US"/>
          </a:p>
        </p:txBody>
      </p:sp>
      <p:sp>
        <p:nvSpPr>
          <p:cNvPr id="27672" name="Line 24"/>
          <p:cNvSpPr>
            <a:spLocks noChangeShapeType="1"/>
          </p:cNvSpPr>
          <p:nvPr/>
        </p:nvSpPr>
        <p:spPr bwMode="auto">
          <a:xfrm flipV="1">
            <a:off x="8859838" y="2565400"/>
            <a:ext cx="325437" cy="3175"/>
          </a:xfrm>
          <a:prstGeom prst="line">
            <a:avLst/>
          </a:prstGeom>
          <a:noFill/>
          <a:ln w="28575">
            <a:solidFill>
              <a:srgbClr val="FF0000"/>
            </a:solidFill>
            <a:round/>
            <a:tailEnd type="triangle" w="med" len="med"/>
          </a:ln>
          <a:effectLst/>
        </p:spPr>
        <p:txBody>
          <a:bodyPr/>
          <a:lstStyle/>
          <a:p>
            <a:endParaRPr lang="zh-CN" altLang="en-US"/>
          </a:p>
        </p:txBody>
      </p:sp>
      <p:sp>
        <p:nvSpPr>
          <p:cNvPr id="27674" name="Line 26"/>
          <p:cNvSpPr>
            <a:spLocks noChangeShapeType="1"/>
          </p:cNvSpPr>
          <p:nvPr/>
        </p:nvSpPr>
        <p:spPr bwMode="auto">
          <a:xfrm flipV="1">
            <a:off x="8874125" y="3508375"/>
            <a:ext cx="325438" cy="3175"/>
          </a:xfrm>
          <a:prstGeom prst="line">
            <a:avLst/>
          </a:prstGeom>
          <a:noFill/>
          <a:ln w="28575">
            <a:solidFill>
              <a:srgbClr val="FF0000"/>
            </a:solidFill>
            <a:round/>
            <a:tailEnd type="triangle" w="med" len="med"/>
          </a:ln>
          <a:effectLst/>
        </p:spPr>
        <p:txBody>
          <a:bodyPr/>
          <a:lstStyle/>
          <a:p>
            <a:endParaRPr lang="zh-CN" altLang="en-US"/>
          </a:p>
        </p:txBody>
      </p:sp>
      <p:sp>
        <p:nvSpPr>
          <p:cNvPr id="27675" name="Line 27"/>
          <p:cNvSpPr>
            <a:spLocks noChangeShapeType="1"/>
          </p:cNvSpPr>
          <p:nvPr/>
        </p:nvSpPr>
        <p:spPr bwMode="auto">
          <a:xfrm flipV="1">
            <a:off x="8856663" y="3724275"/>
            <a:ext cx="325437" cy="3175"/>
          </a:xfrm>
          <a:prstGeom prst="line">
            <a:avLst/>
          </a:prstGeom>
          <a:noFill/>
          <a:ln w="28575">
            <a:solidFill>
              <a:srgbClr val="FF0000"/>
            </a:solidFill>
            <a:round/>
            <a:tailEnd type="triangle" w="med" len="med"/>
          </a:ln>
          <a:effectLst/>
        </p:spPr>
        <p:txBody>
          <a:bodyPr/>
          <a:lstStyle/>
          <a:p>
            <a:endParaRPr lang="zh-CN" altLang="en-US"/>
          </a:p>
        </p:txBody>
      </p:sp>
      <p:sp>
        <p:nvSpPr>
          <p:cNvPr id="27676" name="Line 28"/>
          <p:cNvSpPr>
            <a:spLocks noChangeShapeType="1"/>
          </p:cNvSpPr>
          <p:nvPr/>
        </p:nvSpPr>
        <p:spPr bwMode="auto">
          <a:xfrm flipV="1">
            <a:off x="8856663" y="3971925"/>
            <a:ext cx="325437" cy="3175"/>
          </a:xfrm>
          <a:prstGeom prst="line">
            <a:avLst/>
          </a:prstGeom>
          <a:noFill/>
          <a:ln w="28575">
            <a:solidFill>
              <a:srgbClr val="FF0000"/>
            </a:solidFill>
            <a:round/>
            <a:tailEnd type="triangle" w="med" len="med"/>
          </a:ln>
          <a:effectLst/>
        </p:spPr>
        <p:txBody>
          <a:bodyP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6390"/>
                                        </p:tgtEl>
                                        <p:attrNameLst>
                                          <p:attrName>style.visibility</p:attrName>
                                        </p:attrNameLst>
                                      </p:cBhvr>
                                      <p:to>
                                        <p:strVal val="visible"/>
                                      </p:to>
                                    </p:set>
                                    <p:animEffect transition="in" filter="checkerboard(across)">
                                      <p:cBhvr>
                                        <p:cTn id="7" dur="500"/>
                                        <p:tgtEl>
                                          <p:spTgt spid="16390"/>
                                        </p:tgtEl>
                                      </p:cBhvr>
                                    </p:animEffect>
                                  </p:childTnLst>
                                </p:cTn>
                              </p:par>
                              <p:par>
                                <p:cTn id="8" presetID="5" presetClass="entr" presetSubtype="10" fill="hold" nodeType="withEffect">
                                  <p:stCondLst>
                                    <p:cond delay="0"/>
                                  </p:stCondLst>
                                  <p:childTnLst>
                                    <p:set>
                                      <p:cBhvr>
                                        <p:cTn id="9" dur="1" fill="hold">
                                          <p:stCondLst>
                                            <p:cond delay="0"/>
                                          </p:stCondLst>
                                        </p:cTn>
                                        <p:tgtEl>
                                          <p:spTgt spid="16386"/>
                                        </p:tgtEl>
                                        <p:attrNameLst>
                                          <p:attrName>style.visibility</p:attrName>
                                        </p:attrNameLst>
                                      </p:cBhvr>
                                      <p:to>
                                        <p:strVal val="visible"/>
                                      </p:to>
                                    </p:set>
                                    <p:animEffect transition="in" filter="checkerboard(across)">
                                      <p:cBhvr>
                                        <p:cTn id="10" dur="500"/>
                                        <p:tgtEl>
                                          <p:spTgt spid="16386"/>
                                        </p:tgtEl>
                                      </p:cBhvr>
                                    </p:animEffect>
                                  </p:childTnLst>
                                </p:cTn>
                              </p:par>
                              <p:par>
                                <p:cTn id="11" presetID="5" presetClass="entr" presetSubtype="10" fill="hold" nodeType="withEffect">
                                  <p:stCondLst>
                                    <p:cond delay="0"/>
                                  </p:stCondLst>
                                  <p:childTnLst>
                                    <p:set>
                                      <p:cBhvr>
                                        <p:cTn id="12" dur="1" fill="hold">
                                          <p:stCondLst>
                                            <p:cond delay="0"/>
                                          </p:stCondLst>
                                        </p:cTn>
                                        <p:tgtEl>
                                          <p:spTgt spid="16387"/>
                                        </p:tgtEl>
                                        <p:attrNameLst>
                                          <p:attrName>style.visibility</p:attrName>
                                        </p:attrNameLst>
                                      </p:cBhvr>
                                      <p:to>
                                        <p:strVal val="visible"/>
                                      </p:to>
                                    </p:set>
                                    <p:animEffect transition="in" filter="checkerboard(across)">
                                      <p:cBhvr>
                                        <p:cTn id="13" dur="500"/>
                                        <p:tgtEl>
                                          <p:spTgt spid="16387"/>
                                        </p:tgtEl>
                                      </p:cBhvr>
                                    </p:animEffect>
                                  </p:childTnLst>
                                </p:cTn>
                              </p:par>
                              <p:par>
                                <p:cTn id="14" presetID="5" presetClass="entr" presetSubtype="10" fill="hold" nodeType="withEffect">
                                  <p:stCondLst>
                                    <p:cond delay="0"/>
                                  </p:stCondLst>
                                  <p:childTnLst>
                                    <p:set>
                                      <p:cBhvr>
                                        <p:cTn id="15" dur="1" fill="hold">
                                          <p:stCondLst>
                                            <p:cond delay="0"/>
                                          </p:stCondLst>
                                        </p:cTn>
                                        <p:tgtEl>
                                          <p:spTgt spid="16388"/>
                                        </p:tgtEl>
                                        <p:attrNameLst>
                                          <p:attrName>style.visibility</p:attrName>
                                        </p:attrNameLst>
                                      </p:cBhvr>
                                      <p:to>
                                        <p:strVal val="visible"/>
                                      </p:to>
                                    </p:set>
                                    <p:animEffect transition="in" filter="checkerboard(across)">
                                      <p:cBhvr>
                                        <p:cTn id="16" dur="500"/>
                                        <p:tgtEl>
                                          <p:spTgt spid="16388"/>
                                        </p:tgtEl>
                                      </p:cBhvr>
                                    </p:animEffect>
                                  </p:childTnLst>
                                </p:cTn>
                              </p:par>
                              <p:par>
                                <p:cTn id="17" presetID="5" presetClass="entr" presetSubtype="10" fill="hold" nodeType="withEffect">
                                  <p:stCondLst>
                                    <p:cond delay="0"/>
                                  </p:stCondLst>
                                  <p:childTnLst>
                                    <p:set>
                                      <p:cBhvr>
                                        <p:cTn id="18" dur="1" fill="hold">
                                          <p:stCondLst>
                                            <p:cond delay="0"/>
                                          </p:stCondLst>
                                        </p:cTn>
                                        <p:tgtEl>
                                          <p:spTgt spid="16389"/>
                                        </p:tgtEl>
                                        <p:attrNameLst>
                                          <p:attrName>style.visibility</p:attrName>
                                        </p:attrNameLst>
                                      </p:cBhvr>
                                      <p:to>
                                        <p:strVal val="visible"/>
                                      </p:to>
                                    </p:set>
                                    <p:animEffect transition="in" filter="checkerboard(across)">
                                      <p:cBhvr>
                                        <p:cTn id="19" dur="500"/>
                                        <p:tgtEl>
                                          <p:spTgt spid="16389"/>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16398"/>
                                        </p:tgtEl>
                                        <p:attrNameLst>
                                          <p:attrName>style.visibility</p:attrName>
                                        </p:attrNameLst>
                                      </p:cBhvr>
                                      <p:to>
                                        <p:strVal val="visible"/>
                                      </p:to>
                                    </p:set>
                                    <p:animEffect transition="in" filter="blinds(horizontal)">
                                      <p:cBhvr>
                                        <p:cTn id="24" dur="500"/>
                                        <p:tgtEl>
                                          <p:spTgt spid="16398"/>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16394"/>
                                        </p:tgtEl>
                                        <p:attrNameLst>
                                          <p:attrName>style.visibility</p:attrName>
                                        </p:attrNameLst>
                                      </p:cBhvr>
                                      <p:to>
                                        <p:strVal val="visible"/>
                                      </p:to>
                                    </p:set>
                                    <p:animEffect transition="in" filter="blinds(horizontal)">
                                      <p:cBhvr>
                                        <p:cTn id="29" dur="500"/>
                                        <p:tgtEl>
                                          <p:spTgt spid="16394"/>
                                        </p:tgtEl>
                                      </p:cBhvr>
                                    </p:animEffect>
                                  </p:childTnLst>
                                </p:cTn>
                              </p:par>
                            </p:childTnLst>
                          </p:cTn>
                        </p:par>
                      </p:childTnLst>
                    </p:cTn>
                  </p:par>
                  <p:par>
                    <p:cTn id="30" fill="hold">
                      <p:stCondLst>
                        <p:cond delay="indefinite"/>
                      </p:stCondLst>
                      <p:childTnLst>
                        <p:par>
                          <p:cTn id="31" fill="hold">
                            <p:stCondLst>
                              <p:cond delay="0"/>
                            </p:stCondLst>
                            <p:childTnLst>
                              <p:par>
                                <p:cTn id="32" presetID="8" presetClass="entr" presetSubtype="16" fill="hold" grpId="0" nodeType="clickEffect">
                                  <p:stCondLst>
                                    <p:cond delay="0"/>
                                  </p:stCondLst>
                                  <p:childTnLst>
                                    <p:set>
                                      <p:cBhvr>
                                        <p:cTn id="33" dur="1" fill="hold">
                                          <p:stCondLst>
                                            <p:cond delay="0"/>
                                          </p:stCondLst>
                                        </p:cTn>
                                        <p:tgtEl>
                                          <p:spTgt spid="27664"/>
                                        </p:tgtEl>
                                        <p:attrNameLst>
                                          <p:attrName>style.visibility</p:attrName>
                                        </p:attrNameLst>
                                      </p:cBhvr>
                                      <p:to>
                                        <p:strVal val="visible"/>
                                      </p:to>
                                    </p:set>
                                    <p:animEffect transition="in" filter="diamond(in)">
                                      <p:cBhvr>
                                        <p:cTn id="34" dur="2000"/>
                                        <p:tgtEl>
                                          <p:spTgt spid="27664"/>
                                        </p:tgtEl>
                                      </p:cBhvr>
                                    </p:animEffect>
                                  </p:childTnLst>
                                </p:cTn>
                              </p:par>
                              <p:par>
                                <p:cTn id="35" presetID="8" presetClass="entr" presetSubtype="16" fill="hold" grpId="0" nodeType="withEffect">
                                  <p:stCondLst>
                                    <p:cond delay="0"/>
                                  </p:stCondLst>
                                  <p:childTnLst>
                                    <p:set>
                                      <p:cBhvr>
                                        <p:cTn id="36" dur="1" fill="hold">
                                          <p:stCondLst>
                                            <p:cond delay="0"/>
                                          </p:stCondLst>
                                        </p:cTn>
                                        <p:tgtEl>
                                          <p:spTgt spid="27665"/>
                                        </p:tgtEl>
                                        <p:attrNameLst>
                                          <p:attrName>style.visibility</p:attrName>
                                        </p:attrNameLst>
                                      </p:cBhvr>
                                      <p:to>
                                        <p:strVal val="visible"/>
                                      </p:to>
                                    </p:set>
                                    <p:animEffect transition="in" filter="diamond(in)">
                                      <p:cBhvr>
                                        <p:cTn id="37" dur="2000"/>
                                        <p:tgtEl>
                                          <p:spTgt spid="27665"/>
                                        </p:tgtEl>
                                      </p:cBhvr>
                                    </p:animEffect>
                                  </p:childTnLst>
                                </p:cTn>
                              </p:par>
                              <p:par>
                                <p:cTn id="38" presetID="8" presetClass="entr" presetSubtype="16" fill="hold" grpId="0" nodeType="withEffect">
                                  <p:stCondLst>
                                    <p:cond delay="0"/>
                                  </p:stCondLst>
                                  <p:childTnLst>
                                    <p:set>
                                      <p:cBhvr>
                                        <p:cTn id="39" dur="1" fill="hold">
                                          <p:stCondLst>
                                            <p:cond delay="0"/>
                                          </p:stCondLst>
                                        </p:cTn>
                                        <p:tgtEl>
                                          <p:spTgt spid="27666"/>
                                        </p:tgtEl>
                                        <p:attrNameLst>
                                          <p:attrName>style.visibility</p:attrName>
                                        </p:attrNameLst>
                                      </p:cBhvr>
                                      <p:to>
                                        <p:strVal val="visible"/>
                                      </p:to>
                                    </p:set>
                                    <p:animEffect transition="in" filter="diamond(in)">
                                      <p:cBhvr>
                                        <p:cTn id="40" dur="2000"/>
                                        <p:tgtEl>
                                          <p:spTgt spid="27666"/>
                                        </p:tgtEl>
                                      </p:cBhvr>
                                    </p:animEffect>
                                  </p:childTnLst>
                                </p:cTn>
                              </p:par>
                              <p:par>
                                <p:cTn id="41" presetID="8" presetClass="entr" presetSubtype="16" fill="hold" grpId="0" nodeType="withEffect">
                                  <p:stCondLst>
                                    <p:cond delay="0"/>
                                  </p:stCondLst>
                                  <p:childTnLst>
                                    <p:set>
                                      <p:cBhvr>
                                        <p:cTn id="42" dur="1" fill="hold">
                                          <p:stCondLst>
                                            <p:cond delay="0"/>
                                          </p:stCondLst>
                                        </p:cTn>
                                        <p:tgtEl>
                                          <p:spTgt spid="27667"/>
                                        </p:tgtEl>
                                        <p:attrNameLst>
                                          <p:attrName>style.visibility</p:attrName>
                                        </p:attrNameLst>
                                      </p:cBhvr>
                                      <p:to>
                                        <p:strVal val="visible"/>
                                      </p:to>
                                    </p:set>
                                    <p:animEffect transition="in" filter="diamond(in)">
                                      <p:cBhvr>
                                        <p:cTn id="43" dur="2000"/>
                                        <p:tgtEl>
                                          <p:spTgt spid="27667"/>
                                        </p:tgtEl>
                                      </p:cBhvr>
                                    </p:animEffect>
                                  </p:childTnLst>
                                </p:cTn>
                              </p:par>
                              <p:par>
                                <p:cTn id="44" presetID="8" presetClass="entr" presetSubtype="16" fill="hold" grpId="0" nodeType="withEffect">
                                  <p:stCondLst>
                                    <p:cond delay="0"/>
                                  </p:stCondLst>
                                  <p:childTnLst>
                                    <p:set>
                                      <p:cBhvr>
                                        <p:cTn id="45" dur="1" fill="hold">
                                          <p:stCondLst>
                                            <p:cond delay="0"/>
                                          </p:stCondLst>
                                        </p:cTn>
                                        <p:tgtEl>
                                          <p:spTgt spid="27668"/>
                                        </p:tgtEl>
                                        <p:attrNameLst>
                                          <p:attrName>style.visibility</p:attrName>
                                        </p:attrNameLst>
                                      </p:cBhvr>
                                      <p:to>
                                        <p:strVal val="visible"/>
                                      </p:to>
                                    </p:set>
                                    <p:animEffect transition="in" filter="diamond(in)">
                                      <p:cBhvr>
                                        <p:cTn id="46" dur="2000"/>
                                        <p:tgtEl>
                                          <p:spTgt spid="27668"/>
                                        </p:tgtEl>
                                      </p:cBhvr>
                                    </p:animEffect>
                                  </p:childTnLst>
                                </p:cTn>
                              </p:par>
                              <p:par>
                                <p:cTn id="47" presetID="8" presetClass="entr" presetSubtype="16" fill="hold" grpId="0" nodeType="withEffect">
                                  <p:stCondLst>
                                    <p:cond delay="0"/>
                                  </p:stCondLst>
                                  <p:childTnLst>
                                    <p:set>
                                      <p:cBhvr>
                                        <p:cTn id="48" dur="1" fill="hold">
                                          <p:stCondLst>
                                            <p:cond delay="0"/>
                                          </p:stCondLst>
                                        </p:cTn>
                                        <p:tgtEl>
                                          <p:spTgt spid="27669"/>
                                        </p:tgtEl>
                                        <p:attrNameLst>
                                          <p:attrName>style.visibility</p:attrName>
                                        </p:attrNameLst>
                                      </p:cBhvr>
                                      <p:to>
                                        <p:strVal val="visible"/>
                                      </p:to>
                                    </p:set>
                                    <p:animEffect transition="in" filter="diamond(in)">
                                      <p:cBhvr>
                                        <p:cTn id="49" dur="2000"/>
                                        <p:tgtEl>
                                          <p:spTgt spid="27669"/>
                                        </p:tgtEl>
                                      </p:cBhvr>
                                    </p:animEffect>
                                  </p:childTnLst>
                                </p:cTn>
                              </p:par>
                            </p:childTnLst>
                          </p:cTn>
                        </p:par>
                      </p:childTnLst>
                    </p:cTn>
                  </p:par>
                  <p:par>
                    <p:cTn id="50" fill="hold">
                      <p:stCondLst>
                        <p:cond delay="indefinite"/>
                      </p:stCondLst>
                      <p:childTnLst>
                        <p:par>
                          <p:cTn id="51" fill="hold">
                            <p:stCondLst>
                              <p:cond delay="0"/>
                            </p:stCondLst>
                            <p:childTnLst>
                              <p:par>
                                <p:cTn id="52" presetID="3" presetClass="entr" presetSubtype="10" fill="hold" grpId="0" nodeType="clickEffect">
                                  <p:stCondLst>
                                    <p:cond delay="0"/>
                                  </p:stCondLst>
                                  <p:childTnLst>
                                    <p:set>
                                      <p:cBhvr>
                                        <p:cTn id="53" dur="1" fill="hold">
                                          <p:stCondLst>
                                            <p:cond delay="0"/>
                                          </p:stCondLst>
                                        </p:cTn>
                                        <p:tgtEl>
                                          <p:spTgt spid="16393"/>
                                        </p:tgtEl>
                                        <p:attrNameLst>
                                          <p:attrName>style.visibility</p:attrName>
                                        </p:attrNameLst>
                                      </p:cBhvr>
                                      <p:to>
                                        <p:strVal val="visible"/>
                                      </p:to>
                                    </p:set>
                                    <p:animEffect transition="in" filter="blinds(horizontal)">
                                      <p:cBhvr>
                                        <p:cTn id="54" dur="500"/>
                                        <p:tgtEl>
                                          <p:spTgt spid="16393"/>
                                        </p:tgtEl>
                                      </p:cBhvr>
                                    </p:animEffect>
                                  </p:childTnLst>
                                </p:cTn>
                              </p:par>
                            </p:childTnLst>
                          </p:cTn>
                        </p:par>
                      </p:childTnLst>
                    </p:cTn>
                  </p:par>
                  <p:par>
                    <p:cTn id="55" fill="hold">
                      <p:stCondLst>
                        <p:cond delay="indefinite"/>
                      </p:stCondLst>
                      <p:childTnLst>
                        <p:par>
                          <p:cTn id="56" fill="hold">
                            <p:stCondLst>
                              <p:cond delay="0"/>
                            </p:stCondLst>
                            <p:childTnLst>
                              <p:par>
                                <p:cTn id="57" presetID="3" presetClass="entr" presetSubtype="10" fill="hold" grpId="0" nodeType="clickEffect">
                                  <p:stCondLst>
                                    <p:cond delay="0"/>
                                  </p:stCondLst>
                                  <p:childTnLst>
                                    <p:set>
                                      <p:cBhvr>
                                        <p:cTn id="58" dur="1" fill="hold">
                                          <p:stCondLst>
                                            <p:cond delay="0"/>
                                          </p:stCondLst>
                                        </p:cTn>
                                        <p:tgtEl>
                                          <p:spTgt spid="16397"/>
                                        </p:tgtEl>
                                        <p:attrNameLst>
                                          <p:attrName>style.visibility</p:attrName>
                                        </p:attrNameLst>
                                      </p:cBhvr>
                                      <p:to>
                                        <p:strVal val="visible"/>
                                      </p:to>
                                    </p:set>
                                    <p:animEffect transition="in" filter="blinds(horizontal)">
                                      <p:cBhvr>
                                        <p:cTn id="59" dur="500"/>
                                        <p:tgtEl>
                                          <p:spTgt spid="16397"/>
                                        </p:tgtEl>
                                      </p:cBhvr>
                                    </p:animEffect>
                                  </p:childTnLst>
                                </p:cTn>
                              </p:par>
                            </p:childTnLst>
                          </p:cTn>
                        </p:par>
                      </p:childTnLst>
                    </p:cTn>
                  </p:par>
                  <p:par>
                    <p:cTn id="60" fill="hold">
                      <p:stCondLst>
                        <p:cond delay="indefinite"/>
                      </p:stCondLst>
                      <p:childTnLst>
                        <p:par>
                          <p:cTn id="61" fill="hold">
                            <p:stCondLst>
                              <p:cond delay="0"/>
                            </p:stCondLst>
                            <p:childTnLst>
                              <p:par>
                                <p:cTn id="62" presetID="21" presetClass="entr" presetSubtype="4" fill="hold" grpId="0" nodeType="clickEffect">
                                  <p:stCondLst>
                                    <p:cond delay="0"/>
                                  </p:stCondLst>
                                  <p:childTnLst>
                                    <p:set>
                                      <p:cBhvr>
                                        <p:cTn id="63" dur="1" fill="hold">
                                          <p:stCondLst>
                                            <p:cond delay="0"/>
                                          </p:stCondLst>
                                        </p:cTn>
                                        <p:tgtEl>
                                          <p:spTgt spid="27670"/>
                                        </p:tgtEl>
                                        <p:attrNameLst>
                                          <p:attrName>style.visibility</p:attrName>
                                        </p:attrNameLst>
                                      </p:cBhvr>
                                      <p:to>
                                        <p:strVal val="visible"/>
                                      </p:to>
                                    </p:set>
                                    <p:animEffect transition="in" filter="wheel(4)">
                                      <p:cBhvr>
                                        <p:cTn id="64" dur="2000"/>
                                        <p:tgtEl>
                                          <p:spTgt spid="27670"/>
                                        </p:tgtEl>
                                      </p:cBhvr>
                                    </p:animEffect>
                                  </p:childTnLst>
                                </p:cTn>
                              </p:par>
                              <p:par>
                                <p:cTn id="65" presetID="21" presetClass="entr" presetSubtype="4" fill="hold" grpId="0" nodeType="withEffect">
                                  <p:stCondLst>
                                    <p:cond delay="0"/>
                                  </p:stCondLst>
                                  <p:childTnLst>
                                    <p:set>
                                      <p:cBhvr>
                                        <p:cTn id="66" dur="1" fill="hold">
                                          <p:stCondLst>
                                            <p:cond delay="0"/>
                                          </p:stCondLst>
                                        </p:cTn>
                                        <p:tgtEl>
                                          <p:spTgt spid="27671"/>
                                        </p:tgtEl>
                                        <p:attrNameLst>
                                          <p:attrName>style.visibility</p:attrName>
                                        </p:attrNameLst>
                                      </p:cBhvr>
                                      <p:to>
                                        <p:strVal val="visible"/>
                                      </p:to>
                                    </p:set>
                                    <p:animEffect transition="in" filter="wheel(4)">
                                      <p:cBhvr>
                                        <p:cTn id="67" dur="2000"/>
                                        <p:tgtEl>
                                          <p:spTgt spid="27671"/>
                                        </p:tgtEl>
                                      </p:cBhvr>
                                    </p:animEffect>
                                  </p:childTnLst>
                                </p:cTn>
                              </p:par>
                              <p:par>
                                <p:cTn id="68" presetID="21" presetClass="entr" presetSubtype="4" fill="hold" grpId="0" nodeType="withEffect">
                                  <p:stCondLst>
                                    <p:cond delay="0"/>
                                  </p:stCondLst>
                                  <p:childTnLst>
                                    <p:set>
                                      <p:cBhvr>
                                        <p:cTn id="69" dur="1" fill="hold">
                                          <p:stCondLst>
                                            <p:cond delay="0"/>
                                          </p:stCondLst>
                                        </p:cTn>
                                        <p:tgtEl>
                                          <p:spTgt spid="27672"/>
                                        </p:tgtEl>
                                        <p:attrNameLst>
                                          <p:attrName>style.visibility</p:attrName>
                                        </p:attrNameLst>
                                      </p:cBhvr>
                                      <p:to>
                                        <p:strVal val="visible"/>
                                      </p:to>
                                    </p:set>
                                    <p:animEffect transition="in" filter="wheel(4)">
                                      <p:cBhvr>
                                        <p:cTn id="70" dur="2000"/>
                                        <p:tgtEl>
                                          <p:spTgt spid="27672"/>
                                        </p:tgtEl>
                                      </p:cBhvr>
                                    </p:animEffect>
                                  </p:childTnLst>
                                </p:cTn>
                              </p:par>
                              <p:par>
                                <p:cTn id="71" presetID="21" presetClass="entr" presetSubtype="4" fill="hold" grpId="0" nodeType="withEffect">
                                  <p:stCondLst>
                                    <p:cond delay="0"/>
                                  </p:stCondLst>
                                  <p:childTnLst>
                                    <p:set>
                                      <p:cBhvr>
                                        <p:cTn id="72" dur="1" fill="hold">
                                          <p:stCondLst>
                                            <p:cond delay="0"/>
                                          </p:stCondLst>
                                        </p:cTn>
                                        <p:tgtEl>
                                          <p:spTgt spid="27674"/>
                                        </p:tgtEl>
                                        <p:attrNameLst>
                                          <p:attrName>style.visibility</p:attrName>
                                        </p:attrNameLst>
                                      </p:cBhvr>
                                      <p:to>
                                        <p:strVal val="visible"/>
                                      </p:to>
                                    </p:set>
                                    <p:animEffect transition="in" filter="wheel(4)">
                                      <p:cBhvr>
                                        <p:cTn id="73" dur="2000"/>
                                        <p:tgtEl>
                                          <p:spTgt spid="27674"/>
                                        </p:tgtEl>
                                      </p:cBhvr>
                                    </p:animEffect>
                                  </p:childTnLst>
                                </p:cTn>
                              </p:par>
                              <p:par>
                                <p:cTn id="74" presetID="21" presetClass="entr" presetSubtype="4" fill="hold" grpId="0" nodeType="withEffect">
                                  <p:stCondLst>
                                    <p:cond delay="0"/>
                                  </p:stCondLst>
                                  <p:childTnLst>
                                    <p:set>
                                      <p:cBhvr>
                                        <p:cTn id="75" dur="1" fill="hold">
                                          <p:stCondLst>
                                            <p:cond delay="0"/>
                                          </p:stCondLst>
                                        </p:cTn>
                                        <p:tgtEl>
                                          <p:spTgt spid="27675"/>
                                        </p:tgtEl>
                                        <p:attrNameLst>
                                          <p:attrName>style.visibility</p:attrName>
                                        </p:attrNameLst>
                                      </p:cBhvr>
                                      <p:to>
                                        <p:strVal val="visible"/>
                                      </p:to>
                                    </p:set>
                                    <p:animEffect transition="in" filter="wheel(4)">
                                      <p:cBhvr>
                                        <p:cTn id="76" dur="2000"/>
                                        <p:tgtEl>
                                          <p:spTgt spid="27675"/>
                                        </p:tgtEl>
                                      </p:cBhvr>
                                    </p:animEffect>
                                  </p:childTnLst>
                                </p:cTn>
                              </p:par>
                              <p:par>
                                <p:cTn id="77" presetID="21" presetClass="entr" presetSubtype="4" fill="hold" grpId="0" nodeType="withEffect">
                                  <p:stCondLst>
                                    <p:cond delay="0"/>
                                  </p:stCondLst>
                                  <p:childTnLst>
                                    <p:set>
                                      <p:cBhvr>
                                        <p:cTn id="78" dur="1" fill="hold">
                                          <p:stCondLst>
                                            <p:cond delay="0"/>
                                          </p:stCondLst>
                                        </p:cTn>
                                        <p:tgtEl>
                                          <p:spTgt spid="27676"/>
                                        </p:tgtEl>
                                        <p:attrNameLst>
                                          <p:attrName>style.visibility</p:attrName>
                                        </p:attrNameLst>
                                      </p:cBhvr>
                                      <p:to>
                                        <p:strVal val="visible"/>
                                      </p:to>
                                    </p:set>
                                    <p:animEffect transition="in" filter="wheel(4)">
                                      <p:cBhvr>
                                        <p:cTn id="79" dur="2000"/>
                                        <p:tgtEl>
                                          <p:spTgt spid="27676"/>
                                        </p:tgtEl>
                                      </p:cBhvr>
                                    </p:animEffect>
                                  </p:childTnLst>
                                </p:cTn>
                              </p:par>
                            </p:childTnLst>
                          </p:cTn>
                        </p:par>
                      </p:childTnLst>
                    </p:cTn>
                  </p:par>
                  <p:par>
                    <p:cTn id="80" fill="hold">
                      <p:stCondLst>
                        <p:cond delay="indefinite"/>
                      </p:stCondLst>
                      <p:childTnLst>
                        <p:par>
                          <p:cTn id="81" fill="hold">
                            <p:stCondLst>
                              <p:cond delay="0"/>
                            </p:stCondLst>
                            <p:childTnLst>
                              <p:par>
                                <p:cTn id="82" presetID="3" presetClass="entr" presetSubtype="10" fill="hold" grpId="0" nodeType="clickEffect">
                                  <p:stCondLst>
                                    <p:cond delay="0"/>
                                  </p:stCondLst>
                                  <p:childTnLst>
                                    <p:set>
                                      <p:cBhvr>
                                        <p:cTn id="83" dur="1" fill="hold">
                                          <p:stCondLst>
                                            <p:cond delay="0"/>
                                          </p:stCondLst>
                                        </p:cTn>
                                        <p:tgtEl>
                                          <p:spTgt spid="16392"/>
                                        </p:tgtEl>
                                        <p:attrNameLst>
                                          <p:attrName>style.visibility</p:attrName>
                                        </p:attrNameLst>
                                      </p:cBhvr>
                                      <p:to>
                                        <p:strVal val="visible"/>
                                      </p:to>
                                    </p:set>
                                    <p:animEffect transition="in" filter="blinds(horizontal)">
                                      <p:cBhvr>
                                        <p:cTn id="84" dur="500"/>
                                        <p:tgtEl>
                                          <p:spTgt spid="16392"/>
                                        </p:tgtEl>
                                      </p:cBhvr>
                                    </p:animEffect>
                                  </p:childTnLst>
                                </p:cTn>
                              </p:par>
                            </p:childTnLst>
                          </p:cTn>
                        </p:par>
                      </p:childTnLst>
                    </p:cTn>
                  </p:par>
                  <p:par>
                    <p:cTn id="85" fill="hold">
                      <p:stCondLst>
                        <p:cond delay="indefinite"/>
                      </p:stCondLst>
                      <p:childTnLst>
                        <p:par>
                          <p:cTn id="86" fill="hold">
                            <p:stCondLst>
                              <p:cond delay="0"/>
                            </p:stCondLst>
                            <p:childTnLst>
                              <p:par>
                                <p:cTn id="87" presetID="3" presetClass="entr" presetSubtype="10" fill="hold" grpId="0" nodeType="clickEffect">
                                  <p:stCondLst>
                                    <p:cond delay="0"/>
                                  </p:stCondLst>
                                  <p:childTnLst>
                                    <p:set>
                                      <p:cBhvr>
                                        <p:cTn id="88" dur="1" fill="hold">
                                          <p:stCondLst>
                                            <p:cond delay="0"/>
                                          </p:stCondLst>
                                        </p:cTn>
                                        <p:tgtEl>
                                          <p:spTgt spid="16391"/>
                                        </p:tgtEl>
                                        <p:attrNameLst>
                                          <p:attrName>style.visibility</p:attrName>
                                        </p:attrNameLst>
                                      </p:cBhvr>
                                      <p:to>
                                        <p:strVal val="visible"/>
                                      </p:to>
                                    </p:set>
                                    <p:animEffect transition="in" filter="blinds(horizontal)">
                                      <p:cBhvr>
                                        <p:cTn id="89" dur="500"/>
                                        <p:tgtEl>
                                          <p:spTgt spid="16391"/>
                                        </p:tgtEl>
                                      </p:cBhvr>
                                    </p:animEffect>
                                  </p:childTnLst>
                                </p:cTn>
                              </p:par>
                            </p:childTnLst>
                          </p:cTn>
                        </p:par>
                      </p:childTnLst>
                    </p:cTn>
                  </p:par>
                  <p:par>
                    <p:cTn id="90" fill="hold">
                      <p:stCondLst>
                        <p:cond delay="indefinite"/>
                      </p:stCondLst>
                      <p:childTnLst>
                        <p:par>
                          <p:cTn id="91" fill="hold">
                            <p:stCondLst>
                              <p:cond delay="0"/>
                            </p:stCondLst>
                            <p:childTnLst>
                              <p:par>
                                <p:cTn id="92" presetID="3" presetClass="entr" presetSubtype="10" fill="hold" grpId="0" nodeType="clickEffect">
                                  <p:stCondLst>
                                    <p:cond delay="0"/>
                                  </p:stCondLst>
                                  <p:childTnLst>
                                    <p:set>
                                      <p:cBhvr>
                                        <p:cTn id="93" dur="1" fill="hold">
                                          <p:stCondLst>
                                            <p:cond delay="0"/>
                                          </p:stCondLst>
                                        </p:cTn>
                                        <p:tgtEl>
                                          <p:spTgt spid="16396"/>
                                        </p:tgtEl>
                                        <p:attrNameLst>
                                          <p:attrName>style.visibility</p:attrName>
                                        </p:attrNameLst>
                                      </p:cBhvr>
                                      <p:to>
                                        <p:strVal val="visible"/>
                                      </p:to>
                                    </p:set>
                                    <p:animEffect transition="in" filter="blinds(horizontal)">
                                      <p:cBhvr>
                                        <p:cTn id="94" dur="500"/>
                                        <p:tgtEl>
                                          <p:spTgt spid="16396"/>
                                        </p:tgtEl>
                                      </p:cBhvr>
                                    </p:animEffect>
                                  </p:childTnLst>
                                </p:cTn>
                              </p:par>
                            </p:childTnLst>
                          </p:cTn>
                        </p:par>
                      </p:childTnLst>
                    </p:cTn>
                  </p:par>
                  <p:par>
                    <p:cTn id="95" fill="hold">
                      <p:stCondLst>
                        <p:cond delay="indefinite"/>
                      </p:stCondLst>
                      <p:childTnLst>
                        <p:par>
                          <p:cTn id="96" fill="hold">
                            <p:stCondLst>
                              <p:cond delay="0"/>
                            </p:stCondLst>
                            <p:childTnLst>
                              <p:par>
                                <p:cTn id="97" presetID="3" presetClass="entr" presetSubtype="10" fill="hold" grpId="0" nodeType="clickEffect">
                                  <p:stCondLst>
                                    <p:cond delay="0"/>
                                  </p:stCondLst>
                                  <p:childTnLst>
                                    <p:set>
                                      <p:cBhvr>
                                        <p:cTn id="98" dur="1" fill="hold">
                                          <p:stCondLst>
                                            <p:cond delay="0"/>
                                          </p:stCondLst>
                                        </p:cTn>
                                        <p:tgtEl>
                                          <p:spTgt spid="16395"/>
                                        </p:tgtEl>
                                        <p:attrNameLst>
                                          <p:attrName>style.visibility</p:attrName>
                                        </p:attrNameLst>
                                      </p:cBhvr>
                                      <p:to>
                                        <p:strVal val="visible"/>
                                      </p:to>
                                    </p:set>
                                    <p:animEffect transition="in" filter="blinds(horizontal)">
                                      <p:cBhvr>
                                        <p:cTn id="99" dur="500"/>
                                        <p:tgtEl>
                                          <p:spTgt spid="163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0" grpId="0"/>
      <p:bldP spid="16391" grpId="0"/>
      <p:bldP spid="16392" grpId="0"/>
      <p:bldP spid="16393" grpId="0"/>
      <p:bldP spid="16394" grpId="0"/>
      <p:bldP spid="16395" grpId="0"/>
      <p:bldP spid="16396" grpId="0"/>
      <p:bldP spid="16397" grpId="0"/>
      <p:bldP spid="16398" grpId="0"/>
      <p:bldP spid="27664" grpId="0" animBg="1"/>
      <p:bldP spid="27665" grpId="0" animBg="1"/>
      <p:bldP spid="27666" grpId="0" animBg="1"/>
      <p:bldP spid="27667" grpId="0" animBg="1"/>
      <p:bldP spid="27668" grpId="0" animBg="1"/>
      <p:bldP spid="27669" grpId="0" animBg="1"/>
      <p:bldP spid="27670" grpId="0" animBg="1"/>
      <p:bldP spid="27671" grpId="0" animBg="1"/>
      <p:bldP spid="27672" grpId="0" animBg="1"/>
      <p:bldP spid="27674" grpId="0" animBg="1"/>
      <p:bldP spid="27675" grpId="0" animBg="1"/>
      <p:bldP spid="2767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4"/>
          <p:cNvSpPr>
            <a:spLocks noChangeArrowheads="1"/>
          </p:cNvSpPr>
          <p:nvPr/>
        </p:nvSpPr>
        <p:spPr bwMode="auto">
          <a:xfrm>
            <a:off x="1001713" y="1293813"/>
            <a:ext cx="1809750" cy="579437"/>
          </a:xfrm>
          <a:prstGeom prst="rect">
            <a:avLst/>
          </a:prstGeom>
          <a:noFill/>
          <a:ln w="9525">
            <a:noFill/>
            <a:miter lim="800000"/>
          </a:ln>
          <a:effectLst/>
        </p:spPr>
        <p:txBody>
          <a:bodyPr wrap="none">
            <a:spAutoFit/>
          </a:bodyPr>
          <a:lstStyle/>
          <a:p>
            <a:r>
              <a:rPr lang="zh-CN" altLang="en-US" sz="3200"/>
              <a:t>温故知新</a:t>
            </a:r>
            <a:endParaRPr lang="zh-CN" altLang="en-US" sz="3200"/>
          </a:p>
        </p:txBody>
      </p:sp>
      <p:sp>
        <p:nvSpPr>
          <p:cNvPr id="40966" name="Rectangle 6"/>
          <p:cNvSpPr>
            <a:spLocks noChangeArrowheads="1"/>
          </p:cNvSpPr>
          <p:nvPr/>
        </p:nvSpPr>
        <p:spPr bwMode="auto">
          <a:xfrm>
            <a:off x="3875088" y="2238375"/>
            <a:ext cx="3079750" cy="2359025"/>
          </a:xfrm>
          <a:prstGeom prst="rect">
            <a:avLst/>
          </a:prstGeom>
          <a:noFill/>
          <a:ln w="9525">
            <a:noFill/>
            <a:miter lim="800000"/>
          </a:ln>
          <a:effectLst/>
        </p:spPr>
        <p:txBody>
          <a:bodyPr wrap="none" anchor="ctr">
            <a:spAutoFit/>
          </a:bodyPr>
          <a:lstStyle/>
          <a:p>
            <a:pPr indent="266700" algn="ctr">
              <a:lnSpc>
                <a:spcPct val="155000"/>
              </a:lnSpc>
            </a:pPr>
            <a:r>
              <a:rPr lang="en-US" altLang="zh-CN" sz="3200" b="0">
                <a:latin typeface="微软雅黑" panose="020B0503020204020204" pitchFamily="34" charset="-122"/>
              </a:rPr>
              <a:t>1. </a:t>
            </a:r>
            <a:r>
              <a:rPr lang="zh-CN" altLang="en-US" sz="3200" b="0">
                <a:latin typeface="微软雅黑" panose="020B0503020204020204" pitchFamily="34" charset="-122"/>
              </a:rPr>
              <a:t>什么是磁性？</a:t>
            </a:r>
            <a:endParaRPr lang="zh-CN" altLang="en-US" sz="3200" b="0">
              <a:latin typeface="微软雅黑" panose="020B0503020204020204" pitchFamily="34" charset="-122"/>
            </a:endParaRPr>
          </a:p>
          <a:p>
            <a:pPr indent="266700" algn="ctr">
              <a:lnSpc>
                <a:spcPct val="155000"/>
              </a:lnSpc>
            </a:pPr>
            <a:r>
              <a:rPr lang="en-US" altLang="zh-CN" sz="3200" b="0">
                <a:latin typeface="微软雅黑" panose="020B0503020204020204" pitchFamily="34" charset="-122"/>
              </a:rPr>
              <a:t>2. </a:t>
            </a:r>
            <a:r>
              <a:rPr lang="zh-CN" altLang="en-US" sz="3200" b="0">
                <a:latin typeface="微软雅黑" panose="020B0503020204020204" pitchFamily="34" charset="-122"/>
              </a:rPr>
              <a:t>什么叫磁体？</a:t>
            </a:r>
            <a:endParaRPr lang="zh-CN" altLang="en-US" sz="3200" b="0">
              <a:latin typeface="微软雅黑" panose="020B0503020204020204" pitchFamily="34" charset="-122"/>
            </a:endParaRPr>
          </a:p>
          <a:p>
            <a:pPr indent="266700" algn="ctr">
              <a:lnSpc>
                <a:spcPct val="155000"/>
              </a:lnSpc>
            </a:pPr>
            <a:r>
              <a:rPr lang="en-US" altLang="zh-CN" sz="3200" b="0">
                <a:latin typeface="微软雅黑" panose="020B0503020204020204" pitchFamily="34" charset="-122"/>
              </a:rPr>
              <a:t>3. </a:t>
            </a:r>
            <a:r>
              <a:rPr lang="zh-CN" altLang="en-US" sz="3200" b="0">
                <a:latin typeface="微软雅黑" panose="020B0503020204020204" pitchFamily="34" charset="-122"/>
              </a:rPr>
              <a:t>什么是磁极？</a:t>
            </a:r>
            <a:endParaRPr lang="zh-CN" altLang="en-US" sz="3200" b="0">
              <a:latin typeface="微软雅黑" panose="020B0503020204020204" pitchFamily="34" charset="-122"/>
            </a:endParaRPr>
          </a:p>
        </p:txBody>
      </p:sp>
      <p:sp>
        <p:nvSpPr>
          <p:cNvPr id="40967" name="矩形 4"/>
          <p:cNvSpPr>
            <a:spLocks noChangeArrowheads="1"/>
          </p:cNvSpPr>
          <p:nvPr/>
        </p:nvSpPr>
        <p:spPr bwMode="auto">
          <a:xfrm>
            <a:off x="4324350" y="263525"/>
            <a:ext cx="1674813" cy="550863"/>
          </a:xfrm>
          <a:prstGeom prst="rect">
            <a:avLst/>
          </a:prstGeom>
          <a:noFill/>
          <a:ln w="9525">
            <a:noFill/>
            <a:miter lim="800000"/>
          </a:ln>
        </p:spPr>
        <p:txBody>
          <a:bodyPr anchor="ctr"/>
          <a:lstStyle/>
          <a:p>
            <a:pPr algn="ctr" eaLnBrk="0" hangingPunct="0"/>
            <a:r>
              <a:rPr lang="zh-CN" altLang="en-US">
                <a:solidFill>
                  <a:srgbClr val="C00000"/>
                </a:solidFill>
                <a:latin typeface="微软雅黑" panose="020B0503020204020204" pitchFamily="34" charset="-122"/>
                <a:sym typeface="宋体" panose="02010600030101010101" pitchFamily="2" charset="-122"/>
              </a:rPr>
              <a:t>复习旧课</a:t>
            </a:r>
            <a:endParaRPr lang="zh-CN" altLang="en-US">
              <a:solidFill>
                <a:srgbClr val="C00000"/>
              </a:solidFill>
              <a:latin typeface="微软雅黑" panose="020B0503020204020204" pitchFamily="34" charset="-122"/>
              <a:sym typeface="宋体" panose="02010600030101010101" pitchFamily="2" charset="-122"/>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Text Box 4"/>
          <p:cNvSpPr txBox="1">
            <a:spLocks noChangeArrowheads="1"/>
          </p:cNvSpPr>
          <p:nvPr/>
        </p:nvSpPr>
        <p:spPr bwMode="auto">
          <a:xfrm>
            <a:off x="1000125" y="957263"/>
            <a:ext cx="2336800" cy="641350"/>
          </a:xfrm>
          <a:prstGeom prst="rect">
            <a:avLst/>
          </a:prstGeom>
          <a:noFill/>
          <a:ln w="9525">
            <a:noFill/>
            <a:miter lim="800000"/>
          </a:ln>
          <a:effectLst/>
        </p:spPr>
        <p:txBody>
          <a:bodyPr>
            <a:spAutoFit/>
          </a:bodyPr>
          <a:lstStyle/>
          <a:p>
            <a:pPr>
              <a:spcBef>
                <a:spcPct val="50000"/>
              </a:spcBef>
              <a:buFontTx/>
              <a:buNone/>
            </a:pPr>
            <a:r>
              <a:rPr lang="zh-CN" altLang="en-US" sz="3600"/>
              <a:t>课堂小结：</a:t>
            </a:r>
            <a:endParaRPr lang="zh-CN" altLang="en-US" sz="3600"/>
          </a:p>
        </p:txBody>
      </p:sp>
      <p:sp>
        <p:nvSpPr>
          <p:cNvPr id="21510" name="Text Box 6"/>
          <p:cNvSpPr txBox="1">
            <a:spLocks noChangeArrowheads="1"/>
          </p:cNvSpPr>
          <p:nvPr/>
        </p:nvSpPr>
        <p:spPr bwMode="auto">
          <a:xfrm>
            <a:off x="304800" y="1676400"/>
            <a:ext cx="11277600" cy="1117600"/>
          </a:xfrm>
          <a:prstGeom prst="rect">
            <a:avLst/>
          </a:prstGeom>
          <a:noFill/>
          <a:ln w="9525">
            <a:noFill/>
            <a:miter lim="800000"/>
          </a:ln>
          <a:effectLst/>
        </p:spPr>
        <p:txBody>
          <a:bodyPr>
            <a:spAutoFit/>
          </a:bodyPr>
          <a:lstStyle/>
          <a:p>
            <a:pPr>
              <a:lnSpc>
                <a:spcPct val="120000"/>
              </a:lnSpc>
              <a:spcBef>
                <a:spcPct val="50000"/>
              </a:spcBef>
              <a:buFontTx/>
              <a:buNone/>
            </a:pPr>
            <a:r>
              <a:rPr lang="en-US" altLang="zh-CN" sz="2800" b="0">
                <a:latin typeface="微软雅黑" panose="020B0503020204020204" pitchFamily="34" charset="-122"/>
              </a:rPr>
              <a:t>       </a:t>
            </a:r>
            <a:r>
              <a:rPr lang="zh-CN" altLang="en-US" sz="2800" b="0">
                <a:latin typeface="微软雅黑" panose="020B0503020204020204" pitchFamily="34" charset="-122"/>
              </a:rPr>
              <a:t>一、磁体周围存在着磁场，磁场对放入其中的磁体具有力的作用，这是磁场的基本性质。磁体间的相互作用都是通过磁场发生的。</a:t>
            </a:r>
            <a:endParaRPr lang="zh-CN" altLang="en-US" sz="2800" b="0">
              <a:latin typeface="微软雅黑" panose="020B0503020204020204" pitchFamily="34" charset="-122"/>
            </a:endParaRPr>
          </a:p>
        </p:txBody>
      </p:sp>
      <p:sp>
        <p:nvSpPr>
          <p:cNvPr id="21511" name="Text Box 7"/>
          <p:cNvSpPr txBox="1">
            <a:spLocks noChangeArrowheads="1"/>
          </p:cNvSpPr>
          <p:nvPr/>
        </p:nvSpPr>
        <p:spPr bwMode="auto">
          <a:xfrm>
            <a:off x="304800" y="3048000"/>
            <a:ext cx="11277600" cy="1630363"/>
          </a:xfrm>
          <a:prstGeom prst="rect">
            <a:avLst/>
          </a:prstGeom>
          <a:noFill/>
          <a:ln w="9525">
            <a:noFill/>
            <a:miter lim="800000"/>
          </a:ln>
          <a:effectLst/>
        </p:spPr>
        <p:txBody>
          <a:bodyPr>
            <a:spAutoFit/>
          </a:bodyPr>
          <a:lstStyle/>
          <a:p>
            <a:pPr>
              <a:lnSpc>
                <a:spcPct val="120000"/>
              </a:lnSpc>
              <a:spcBef>
                <a:spcPct val="50000"/>
              </a:spcBef>
              <a:buFontTx/>
              <a:buNone/>
            </a:pPr>
            <a:r>
              <a:rPr lang="en-US" altLang="zh-CN" sz="2800" b="0">
                <a:latin typeface="微软雅黑" panose="020B0503020204020204" pitchFamily="34" charset="-122"/>
              </a:rPr>
              <a:t>        </a:t>
            </a:r>
            <a:r>
              <a:rPr lang="zh-CN" altLang="en-US" sz="2800" b="0">
                <a:latin typeface="微软雅黑" panose="020B0503020204020204" pitchFamily="34" charset="-122"/>
              </a:rPr>
              <a:t>二、磁感线：为了形象、方便地描述空间磁场的分布情况，人们用一些带箭头的曲线将小磁针的排列情况表示出来，这样的曲线叫做磁感线。磁体周围的磁感线都是从磁体的北极出来，回到南极。</a:t>
            </a:r>
            <a:endParaRPr lang="zh-CN" altLang="en-US" sz="2800" b="0">
              <a:latin typeface="微软雅黑" panose="020B0503020204020204" pitchFamily="34" charset="-122"/>
            </a:endParaRPr>
          </a:p>
        </p:txBody>
      </p:sp>
      <p:sp>
        <p:nvSpPr>
          <p:cNvPr id="21512" name="Text Box 8"/>
          <p:cNvSpPr txBox="1">
            <a:spLocks noChangeArrowheads="1"/>
          </p:cNvSpPr>
          <p:nvPr/>
        </p:nvSpPr>
        <p:spPr bwMode="auto">
          <a:xfrm>
            <a:off x="304800" y="4800600"/>
            <a:ext cx="11277600" cy="1630363"/>
          </a:xfrm>
          <a:prstGeom prst="rect">
            <a:avLst/>
          </a:prstGeom>
          <a:noFill/>
          <a:ln w="9525">
            <a:noFill/>
            <a:miter lim="800000"/>
          </a:ln>
          <a:effectLst/>
        </p:spPr>
        <p:txBody>
          <a:bodyPr>
            <a:spAutoFit/>
          </a:bodyPr>
          <a:lstStyle/>
          <a:p>
            <a:pPr>
              <a:lnSpc>
                <a:spcPct val="120000"/>
              </a:lnSpc>
              <a:spcBef>
                <a:spcPct val="50000"/>
              </a:spcBef>
              <a:buFontTx/>
              <a:buNone/>
            </a:pPr>
            <a:r>
              <a:rPr lang="en-US" altLang="zh-CN" sz="2800" b="0">
                <a:latin typeface="微软雅黑" panose="020B0503020204020204" pitchFamily="34" charset="-122"/>
              </a:rPr>
              <a:t>        </a:t>
            </a:r>
            <a:r>
              <a:rPr lang="zh-CN" altLang="en-US" sz="2800" b="0">
                <a:latin typeface="微软雅黑" panose="020B0503020204020204" pitchFamily="34" charset="-122"/>
              </a:rPr>
              <a:t>三、地球本身相当于一个大的磁体，地球周围空间存在的磁场叫做地磁场。指南针的转动是受地磁场作用的结果。地磁场的</a:t>
            </a:r>
            <a:r>
              <a:rPr lang="en-US" altLang="zh-CN" sz="2800" b="0">
                <a:latin typeface="微软雅黑" panose="020B0503020204020204" pitchFamily="34" charset="-122"/>
              </a:rPr>
              <a:t>N</a:t>
            </a:r>
            <a:r>
              <a:rPr lang="zh-CN" altLang="en-US" sz="2800" b="0">
                <a:latin typeface="微软雅黑" panose="020B0503020204020204" pitchFamily="34" charset="-122"/>
              </a:rPr>
              <a:t>极在地理的南极附近，地磁场的</a:t>
            </a:r>
            <a:r>
              <a:rPr lang="en-US" altLang="zh-CN" sz="2800" b="0">
                <a:latin typeface="微软雅黑" panose="020B0503020204020204" pitchFamily="34" charset="-122"/>
              </a:rPr>
              <a:t>S</a:t>
            </a:r>
            <a:r>
              <a:rPr lang="zh-CN" altLang="en-US" sz="2800" b="0">
                <a:latin typeface="微软雅黑" panose="020B0503020204020204" pitchFamily="34" charset="-122"/>
              </a:rPr>
              <a:t>极在地理的北极附近。</a:t>
            </a:r>
            <a:endParaRPr lang="zh-CN" altLang="en-US" sz="2800" b="0">
              <a:latin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1508"/>
                                        </p:tgtEl>
                                        <p:attrNameLst>
                                          <p:attrName>style.visibility</p:attrName>
                                        </p:attrNameLst>
                                      </p:cBhvr>
                                      <p:to>
                                        <p:strVal val="visible"/>
                                      </p:to>
                                    </p:set>
                                    <p:anim calcmode="lin" valueType="num">
                                      <p:cBhvr additive="base">
                                        <p:cTn id="7" dur="500" fill="hold"/>
                                        <p:tgtEl>
                                          <p:spTgt spid="21508"/>
                                        </p:tgtEl>
                                        <p:attrNameLst>
                                          <p:attrName>ppt_x</p:attrName>
                                        </p:attrNameLst>
                                      </p:cBhvr>
                                      <p:tavLst>
                                        <p:tav tm="0">
                                          <p:val>
                                            <p:strVal val="#ppt_x"/>
                                          </p:val>
                                        </p:tav>
                                        <p:tav tm="100000">
                                          <p:val>
                                            <p:strVal val="#ppt_x"/>
                                          </p:val>
                                        </p:tav>
                                      </p:tavLst>
                                    </p:anim>
                                    <p:anim calcmode="lin" valueType="num">
                                      <p:cBhvr additive="base">
                                        <p:cTn id="8" dur="500" fill="hold"/>
                                        <p:tgtEl>
                                          <p:spTgt spid="2150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21510"/>
                                        </p:tgtEl>
                                        <p:attrNameLst>
                                          <p:attrName>style.visibility</p:attrName>
                                        </p:attrNameLst>
                                      </p:cBhvr>
                                      <p:to>
                                        <p:strVal val="visible"/>
                                      </p:to>
                                    </p:set>
                                    <p:animEffect transition="in" filter="checkerboard(across)">
                                      <p:cBhvr>
                                        <p:cTn id="13" dur="500"/>
                                        <p:tgtEl>
                                          <p:spTgt spid="21510"/>
                                        </p:tgtEl>
                                      </p:cBhvr>
                                    </p:animEffect>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grpId="0" nodeType="clickEffect">
                                  <p:stCondLst>
                                    <p:cond delay="0"/>
                                  </p:stCondLst>
                                  <p:childTnLst>
                                    <p:set>
                                      <p:cBhvr>
                                        <p:cTn id="17" dur="1" fill="hold">
                                          <p:stCondLst>
                                            <p:cond delay="0"/>
                                          </p:stCondLst>
                                        </p:cTn>
                                        <p:tgtEl>
                                          <p:spTgt spid="21511"/>
                                        </p:tgtEl>
                                        <p:attrNameLst>
                                          <p:attrName>style.visibility</p:attrName>
                                        </p:attrNameLst>
                                      </p:cBhvr>
                                      <p:to>
                                        <p:strVal val="visible"/>
                                      </p:to>
                                    </p:set>
                                    <p:animEffect transition="in" filter="diamond(in)">
                                      <p:cBhvr>
                                        <p:cTn id="18" dur="1000"/>
                                        <p:tgtEl>
                                          <p:spTgt spid="21511"/>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21512"/>
                                        </p:tgtEl>
                                        <p:attrNameLst>
                                          <p:attrName>style.visibility</p:attrName>
                                        </p:attrNameLst>
                                      </p:cBhvr>
                                      <p:to>
                                        <p:strVal val="visible"/>
                                      </p:to>
                                    </p:set>
                                    <p:animEffect transition="in" filter="circle(in)">
                                      <p:cBhvr>
                                        <p:cTn id="23" dur="1000"/>
                                        <p:tgtEl>
                                          <p:spTgt spid="215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8" grpId="0"/>
      <p:bldP spid="21510" grpId="0"/>
      <p:bldP spid="21511" grpId="0"/>
      <p:bldP spid="215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4"/>
          <p:cNvSpPr>
            <a:spLocks noChangeArrowheads="1"/>
          </p:cNvSpPr>
          <p:nvPr/>
        </p:nvSpPr>
        <p:spPr bwMode="auto">
          <a:xfrm>
            <a:off x="2457450" y="2420938"/>
            <a:ext cx="6904038" cy="2139950"/>
          </a:xfrm>
          <a:prstGeom prst="rect">
            <a:avLst/>
          </a:prstGeom>
          <a:noFill/>
          <a:ln w="9525">
            <a:noFill/>
            <a:miter lim="800000"/>
          </a:ln>
          <a:effectLst/>
        </p:spPr>
        <p:txBody>
          <a:bodyPr anchor="ctr">
            <a:spAutoFit/>
          </a:bodyPr>
          <a:lstStyle/>
          <a:p>
            <a:pPr>
              <a:lnSpc>
                <a:spcPct val="160000"/>
              </a:lnSpc>
            </a:pPr>
            <a:r>
              <a:rPr lang="zh-CN" altLang="en-US" sz="2800" b="0">
                <a:latin typeface="微软雅黑" panose="020B0503020204020204" pitchFamily="34" charset="-122"/>
              </a:rPr>
              <a:t>      磁体两端的磁性最强</a:t>
            </a:r>
            <a:r>
              <a:rPr lang="en-US" altLang="zh-CN" sz="2800" b="0">
                <a:latin typeface="微软雅黑" panose="020B0503020204020204" pitchFamily="34" charset="-122"/>
              </a:rPr>
              <a:t>,</a:t>
            </a:r>
            <a:r>
              <a:rPr lang="zh-CN" altLang="en-US" sz="2800" b="0">
                <a:latin typeface="微软雅黑" panose="020B0503020204020204" pitchFamily="34" charset="-122"/>
              </a:rPr>
              <a:t>如果把两磁极相互靠近时</a:t>
            </a:r>
            <a:r>
              <a:rPr lang="en-US" altLang="zh-CN" sz="2800" b="0">
                <a:latin typeface="微软雅黑" panose="020B0503020204020204" pitchFamily="34" charset="-122"/>
              </a:rPr>
              <a:t>,</a:t>
            </a:r>
            <a:r>
              <a:rPr lang="zh-CN" altLang="en-US" sz="2800" b="0">
                <a:latin typeface="微软雅黑" panose="020B0503020204020204" pitchFamily="34" charset="-122"/>
              </a:rPr>
              <a:t>会发生什么现象呢</a:t>
            </a:r>
            <a:r>
              <a:rPr lang="en-US" altLang="zh-CN" sz="2800" b="0">
                <a:latin typeface="微软雅黑" panose="020B0503020204020204" pitchFamily="34" charset="-122"/>
              </a:rPr>
              <a:t>?</a:t>
            </a:r>
            <a:r>
              <a:rPr lang="zh-CN" altLang="en-US" sz="2800" b="0">
                <a:latin typeface="微软雅黑" panose="020B0503020204020204" pitchFamily="34" charset="-122"/>
              </a:rPr>
              <a:t>下面请同学们通过实验来研究。 </a:t>
            </a:r>
            <a:endParaRPr lang="zh-CN" altLang="en-US" sz="2800" b="0">
              <a:latin typeface="微软雅黑" panose="020B0503020204020204" pitchFamily="34" charset="-122"/>
            </a:endParaRPr>
          </a:p>
        </p:txBody>
      </p:sp>
      <p:sp>
        <p:nvSpPr>
          <p:cNvPr id="9222" name="Rectangle 6"/>
          <p:cNvSpPr>
            <a:spLocks noChangeArrowheads="1"/>
          </p:cNvSpPr>
          <p:nvPr/>
        </p:nvSpPr>
        <p:spPr bwMode="auto">
          <a:xfrm>
            <a:off x="1001713" y="1293813"/>
            <a:ext cx="1809750" cy="579437"/>
          </a:xfrm>
          <a:prstGeom prst="rect">
            <a:avLst/>
          </a:prstGeom>
          <a:noFill/>
          <a:ln w="9525">
            <a:noFill/>
            <a:miter lim="800000"/>
          </a:ln>
          <a:effectLst/>
        </p:spPr>
        <p:txBody>
          <a:bodyPr wrap="none">
            <a:spAutoFit/>
          </a:bodyPr>
          <a:lstStyle/>
          <a:p>
            <a:r>
              <a:rPr lang="zh-CN" altLang="en-US" sz="3200"/>
              <a:t>创设情景</a:t>
            </a:r>
            <a:endParaRPr lang="zh-CN" altLang="en-US" sz="3200"/>
          </a:p>
        </p:txBody>
      </p:sp>
      <p:sp>
        <p:nvSpPr>
          <p:cNvPr id="9223" name="矩形 4"/>
          <p:cNvSpPr>
            <a:spLocks noChangeArrowheads="1"/>
          </p:cNvSpPr>
          <p:nvPr/>
        </p:nvSpPr>
        <p:spPr bwMode="auto">
          <a:xfrm>
            <a:off x="4294188" y="247650"/>
            <a:ext cx="1674812" cy="550863"/>
          </a:xfrm>
          <a:prstGeom prst="rect">
            <a:avLst/>
          </a:prstGeom>
          <a:noFill/>
          <a:ln w="9525">
            <a:noFill/>
            <a:miter lim="800000"/>
          </a:ln>
        </p:spPr>
        <p:txBody>
          <a:bodyPr anchor="ctr"/>
          <a:lstStyle/>
          <a:p>
            <a:pPr algn="ctr" eaLnBrk="0" hangingPunct="0"/>
            <a:r>
              <a:rPr lang="zh-CN" altLang="en-US">
                <a:solidFill>
                  <a:srgbClr val="C00000"/>
                </a:solidFill>
                <a:latin typeface="微软雅黑" panose="020B0503020204020204" pitchFamily="34" charset="-122"/>
                <a:sym typeface="宋体" panose="02010600030101010101" pitchFamily="2" charset="-122"/>
              </a:rPr>
              <a:t>激发学习动机</a:t>
            </a:r>
            <a:endParaRPr lang="zh-CN" altLang="en-US">
              <a:solidFill>
                <a:srgbClr val="C00000"/>
              </a:solidFill>
              <a:latin typeface="微软雅黑" panose="020B0503020204020204" pitchFamily="34" charset="-122"/>
              <a:sym typeface="宋体" panose="02010600030101010101" pitchFamily="2" charset="-122"/>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ph type="title" idx="4294967295"/>
          </p:nvPr>
        </p:nvSpPr>
        <p:spPr bwMode="auto">
          <a:xfrm>
            <a:off x="666750" y="2217738"/>
            <a:ext cx="5024438" cy="1143000"/>
          </a:xfrm>
          <a:prstGeom prst="rect">
            <a:avLst/>
          </a:prstGeom>
          <a:noFill/>
          <a:ln>
            <a:miter lim="800000"/>
          </a:ln>
        </p:spPr>
        <p:txBody>
          <a:bodyPr/>
          <a:lstStyle/>
          <a:p>
            <a:r>
              <a:rPr lang="zh-CN" altLang="en-US" sz="2800" smtClean="0"/>
              <a:t>磁极间的相互作用规律</a:t>
            </a:r>
            <a:r>
              <a:rPr lang="en-US" altLang="zh-CN" sz="2800" smtClean="0"/>
              <a:t>:</a:t>
            </a:r>
            <a:endParaRPr lang="en-US" altLang="zh-CN" sz="2800" smtClean="0"/>
          </a:p>
        </p:txBody>
      </p:sp>
      <p:sp>
        <p:nvSpPr>
          <p:cNvPr id="13315" name="Rectangle 3"/>
          <p:cNvSpPr>
            <a:spLocks noChangeArrowheads="1"/>
          </p:cNvSpPr>
          <p:nvPr>
            <p:ph type="body" idx="4294967295"/>
          </p:nvPr>
        </p:nvSpPr>
        <p:spPr bwMode="auto">
          <a:xfrm>
            <a:off x="496888" y="3514725"/>
            <a:ext cx="4094162" cy="1557338"/>
          </a:xfrm>
          <a:prstGeom prst="rect">
            <a:avLst/>
          </a:prstGeom>
          <a:noFill/>
          <a:ln>
            <a:miter lim="800000"/>
          </a:ln>
        </p:spPr>
        <p:txBody>
          <a:bodyPr/>
          <a:lstStyle/>
          <a:p>
            <a:pPr>
              <a:lnSpc>
                <a:spcPct val="140000"/>
              </a:lnSpc>
              <a:buFont typeface="Arial" panose="020B0604020202020204" pitchFamily="34" charset="0"/>
              <a:buNone/>
            </a:pPr>
            <a:r>
              <a:rPr lang="zh-CN" altLang="en-US" smtClean="0"/>
              <a:t>   同名磁极相互排斥，         异名磁极相互吸引。</a:t>
            </a:r>
            <a:endParaRPr lang="zh-CN" altLang="en-US" smtClean="0"/>
          </a:p>
        </p:txBody>
      </p:sp>
      <p:pic>
        <p:nvPicPr>
          <p:cNvPr id="9222" name="Picture 6" descr="0009"/>
          <p:cNvPicPr>
            <a:picLocks noChangeAspect="1" noChangeArrowheads="1"/>
          </p:cNvPicPr>
          <p:nvPr/>
        </p:nvPicPr>
        <p:blipFill>
          <a:blip r:embed="rId1"/>
          <a:srcRect/>
          <a:stretch>
            <a:fillRect/>
          </a:stretch>
        </p:blipFill>
        <p:spPr bwMode="auto">
          <a:xfrm>
            <a:off x="5778500" y="1131888"/>
            <a:ext cx="5994400" cy="2554287"/>
          </a:xfrm>
          <a:prstGeom prst="rect">
            <a:avLst/>
          </a:prstGeom>
          <a:noFill/>
          <a:ln w="9525">
            <a:noFill/>
            <a:miter lim="800000"/>
            <a:headEnd/>
            <a:tailEnd/>
          </a:ln>
        </p:spPr>
      </p:pic>
      <p:pic>
        <p:nvPicPr>
          <p:cNvPr id="9223" name="Picture 7" descr="0010"/>
          <p:cNvPicPr>
            <a:picLocks noChangeAspect="1" noChangeArrowheads="1"/>
          </p:cNvPicPr>
          <p:nvPr/>
        </p:nvPicPr>
        <p:blipFill>
          <a:blip r:embed="rId2"/>
          <a:srcRect/>
          <a:stretch>
            <a:fillRect/>
          </a:stretch>
        </p:blipFill>
        <p:spPr bwMode="auto">
          <a:xfrm>
            <a:off x="5816600" y="3889375"/>
            <a:ext cx="5976938" cy="2398713"/>
          </a:xfrm>
          <a:prstGeom prst="rect">
            <a:avLst/>
          </a:prstGeom>
          <a:noFill/>
          <a:ln w="9525">
            <a:noFill/>
            <a:miter lim="800000"/>
            <a:headEnd/>
            <a:tailEnd/>
          </a:ln>
        </p:spPr>
      </p:pic>
      <p:sp>
        <p:nvSpPr>
          <p:cNvPr id="13319" name="Text Box 7"/>
          <p:cNvSpPr txBox="1">
            <a:spLocks noChangeArrowheads="1"/>
          </p:cNvSpPr>
          <p:nvPr/>
        </p:nvSpPr>
        <p:spPr bwMode="auto">
          <a:xfrm>
            <a:off x="706438" y="1233488"/>
            <a:ext cx="1606550" cy="519112"/>
          </a:xfrm>
          <a:prstGeom prst="rect">
            <a:avLst/>
          </a:prstGeom>
          <a:noFill/>
          <a:ln w="9525">
            <a:noFill/>
            <a:miter lim="800000"/>
          </a:ln>
          <a:effectLst/>
        </p:spPr>
        <p:txBody>
          <a:bodyPr wrap="none">
            <a:spAutoFit/>
          </a:bodyPr>
          <a:lstStyle/>
          <a:p>
            <a:pPr>
              <a:buFontTx/>
              <a:buNone/>
            </a:pPr>
            <a:r>
              <a:rPr lang="zh-CN" altLang="en-US" sz="2800"/>
              <a:t>动手做：</a:t>
            </a:r>
            <a:endParaRPr lang="zh-CN" altLang="en-US" sz="2800"/>
          </a:p>
        </p:txBody>
      </p:sp>
      <p:sp>
        <p:nvSpPr>
          <p:cNvPr id="13320" name="矩形 4"/>
          <p:cNvSpPr>
            <a:spLocks noChangeArrowheads="1"/>
          </p:cNvSpPr>
          <p:nvPr/>
        </p:nvSpPr>
        <p:spPr bwMode="auto">
          <a:xfrm>
            <a:off x="4138613" y="187325"/>
            <a:ext cx="1674812" cy="550863"/>
          </a:xfrm>
          <a:prstGeom prst="rect">
            <a:avLst/>
          </a:prstGeom>
          <a:noFill/>
          <a:ln w="9525">
            <a:noFill/>
            <a:miter lim="800000"/>
          </a:ln>
        </p:spPr>
        <p:txBody>
          <a:bodyPr anchor="ctr"/>
          <a:lstStyle/>
          <a:p>
            <a:pPr algn="ctr" eaLnBrk="0" hangingPunct="0"/>
            <a:r>
              <a:rPr lang="zh-CN" altLang="en-US">
                <a:solidFill>
                  <a:srgbClr val="C00000"/>
                </a:solidFill>
                <a:latin typeface="微软雅黑" panose="020B0503020204020204" pitchFamily="34" charset="-122"/>
                <a:sym typeface="宋体" panose="02010600030101010101" pitchFamily="2" charset="-122"/>
              </a:rPr>
              <a:t>讲授新知识</a:t>
            </a:r>
            <a:endParaRPr lang="zh-CN" altLang="en-US">
              <a:solidFill>
                <a:srgbClr val="C00000"/>
              </a:solidFill>
              <a:latin typeface="微软雅黑" panose="020B0503020204020204" pitchFamily="34" charset="-122"/>
              <a:sym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319">
                                            <p:txEl>
                                              <p:pRg st="0" end="0"/>
                                            </p:txEl>
                                          </p:spTgt>
                                        </p:tgtEl>
                                        <p:attrNameLst>
                                          <p:attrName>style.visibility</p:attrName>
                                        </p:attrNameLst>
                                      </p:cBhvr>
                                      <p:to>
                                        <p:strVal val="visible"/>
                                      </p:to>
                                    </p:set>
                                    <p:anim calcmode="lin" valueType="num">
                                      <p:cBhvr additive="base">
                                        <p:cTn id="7" dur="500" fill="hold"/>
                                        <p:tgtEl>
                                          <p:spTgt spid="1331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3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0" presetClass="entr" presetSubtype="0" fill="hold" nodeType="clickEffect">
                                  <p:stCondLst>
                                    <p:cond delay="0"/>
                                  </p:stCondLst>
                                  <p:childTnLst>
                                    <p:set>
                                      <p:cBhvr>
                                        <p:cTn id="12" dur="1" fill="hold">
                                          <p:stCondLst>
                                            <p:cond delay="0"/>
                                          </p:stCondLst>
                                        </p:cTn>
                                        <p:tgtEl>
                                          <p:spTgt spid="9222"/>
                                        </p:tgtEl>
                                        <p:attrNameLst>
                                          <p:attrName>style.visibility</p:attrName>
                                        </p:attrNameLst>
                                      </p:cBhvr>
                                      <p:to>
                                        <p:strVal val="visible"/>
                                      </p:to>
                                    </p:set>
                                    <p:animEffect transition="in" filter="wedge">
                                      <p:cBhvr>
                                        <p:cTn id="13" dur="1000"/>
                                        <p:tgtEl>
                                          <p:spTgt spid="9222"/>
                                        </p:tgtEl>
                                      </p:cBhvr>
                                    </p:animEffect>
                                  </p:childTnLst>
                                  <p:subTnLst>
                                    <p:audio>
                                      <p:cMediaNode>
                                        <p:cTn display="0" masterRel="sameClick">
                                          <p:stCondLst>
                                            <p:cond evt="begin" delay="0">
                                              <p:tn val="11"/>
                                            </p:cond>
                                          </p:stCondLst>
                                          <p:endCondLst>
                                            <p:cond evt="onStopAudio" delay="0">
                                              <p:tgtEl>
                                                <p:sldTgt/>
                                              </p:tgtEl>
                                            </p:cond>
                                          </p:endCondLst>
                                        </p:cTn>
                                        <p:tgtEl>
                                          <p:sndTgt r:embed="rId3" name="chimes.wav"/>
                                        </p:tgtEl>
                                      </p:cMediaNode>
                                    </p:audio>
                                  </p:subTnLst>
                                </p:cTn>
                              </p:par>
                            </p:childTnLst>
                          </p:cTn>
                        </p:par>
                      </p:childTnLst>
                    </p:cTn>
                  </p:par>
                  <p:par>
                    <p:cTn id="14" fill="hold">
                      <p:stCondLst>
                        <p:cond delay="indefinite"/>
                      </p:stCondLst>
                      <p:childTnLst>
                        <p:par>
                          <p:cTn id="15" fill="hold">
                            <p:stCondLst>
                              <p:cond delay="0"/>
                            </p:stCondLst>
                            <p:childTnLst>
                              <p:par>
                                <p:cTn id="16" presetID="20" presetClass="entr" presetSubtype="0" fill="hold" nodeType="clickEffect">
                                  <p:stCondLst>
                                    <p:cond delay="0"/>
                                  </p:stCondLst>
                                  <p:childTnLst>
                                    <p:set>
                                      <p:cBhvr>
                                        <p:cTn id="17" dur="1" fill="hold">
                                          <p:stCondLst>
                                            <p:cond delay="0"/>
                                          </p:stCondLst>
                                        </p:cTn>
                                        <p:tgtEl>
                                          <p:spTgt spid="9223"/>
                                        </p:tgtEl>
                                        <p:attrNameLst>
                                          <p:attrName>style.visibility</p:attrName>
                                        </p:attrNameLst>
                                      </p:cBhvr>
                                      <p:to>
                                        <p:strVal val="visible"/>
                                      </p:to>
                                    </p:set>
                                    <p:animEffect transition="in" filter="wedge">
                                      <p:cBhvr>
                                        <p:cTn id="18" dur="1000"/>
                                        <p:tgtEl>
                                          <p:spTgt spid="9223"/>
                                        </p:tgtEl>
                                      </p:cBhvr>
                                    </p:animEffect>
                                  </p:childTnLst>
                                  <p:subTnLst>
                                    <p:audio>
                                      <p:cMediaNode>
                                        <p:cTn display="0" masterRel="sameClick">
                                          <p:stCondLst>
                                            <p:cond evt="begin" delay="0">
                                              <p:tn val="16"/>
                                            </p:cond>
                                          </p:stCondLst>
                                          <p:endCondLst>
                                            <p:cond evt="onStopAudio" delay="0">
                                              <p:tgtEl>
                                                <p:sldTgt/>
                                              </p:tgtEl>
                                            </p:cond>
                                          </p:endCondLst>
                                        </p:cTn>
                                        <p:tgtEl>
                                          <p:sndTgt r:embed="rId3" name="chimes.wav"/>
                                        </p:tgtEl>
                                      </p:cMediaNode>
                                    </p:audio>
                                  </p:sub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3314"/>
                                        </p:tgtEl>
                                        <p:attrNameLst>
                                          <p:attrName>style.visibility</p:attrName>
                                        </p:attrNameLst>
                                      </p:cBhvr>
                                      <p:to>
                                        <p:strVal val="visible"/>
                                      </p:to>
                                    </p:set>
                                    <p:anim calcmode="lin" valueType="num">
                                      <p:cBhvr additive="base">
                                        <p:cTn id="23" dur="500" fill="hold"/>
                                        <p:tgtEl>
                                          <p:spTgt spid="13314"/>
                                        </p:tgtEl>
                                        <p:attrNameLst>
                                          <p:attrName>ppt_x</p:attrName>
                                        </p:attrNameLst>
                                      </p:cBhvr>
                                      <p:tavLst>
                                        <p:tav tm="0">
                                          <p:val>
                                            <p:strVal val="#ppt_x"/>
                                          </p:val>
                                        </p:tav>
                                        <p:tav tm="100000">
                                          <p:val>
                                            <p:strVal val="#ppt_x"/>
                                          </p:val>
                                        </p:tav>
                                      </p:tavLst>
                                    </p:anim>
                                    <p:anim calcmode="lin" valueType="num">
                                      <p:cBhvr additive="base">
                                        <p:cTn id="24" dur="500" fill="hold"/>
                                        <p:tgtEl>
                                          <p:spTgt spid="13314"/>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3315">
                                            <p:txEl>
                                              <p:pRg st="0" end="0"/>
                                            </p:txEl>
                                          </p:spTgt>
                                        </p:tgtEl>
                                        <p:attrNameLst>
                                          <p:attrName>style.visibility</p:attrName>
                                        </p:attrNameLst>
                                      </p:cBhvr>
                                      <p:to>
                                        <p:strVal val="visible"/>
                                      </p:to>
                                    </p:set>
                                    <p:anim calcmode="lin" valueType="num">
                                      <p:cBhvr additive="base">
                                        <p:cTn id="29" dur="500" fill="hold"/>
                                        <p:tgtEl>
                                          <p:spTgt spid="13315">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331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ChangeArrowheads="1"/>
          </p:cNvSpPr>
          <p:nvPr>
            <p:ph type="body" idx="4294967295"/>
          </p:nvPr>
        </p:nvSpPr>
        <p:spPr bwMode="auto">
          <a:xfrm>
            <a:off x="0" y="3429000"/>
            <a:ext cx="12192000" cy="3429000"/>
          </a:xfrm>
          <a:prstGeom prst="rect">
            <a:avLst/>
          </a:prstGeom>
          <a:noFill/>
          <a:ln>
            <a:miter lim="800000"/>
          </a:ln>
        </p:spPr>
        <p:txBody>
          <a:bodyPr/>
          <a:lstStyle/>
          <a:p>
            <a:endParaRPr lang="zh-CN" altLang="en-US" b="1" smtClean="0"/>
          </a:p>
          <a:p>
            <a:endParaRPr lang="zh-CN" altLang="en-US" b="1" smtClean="0"/>
          </a:p>
          <a:p>
            <a:pPr>
              <a:buFont typeface="Arial" panose="020B0604020202020204" pitchFamily="34" charset="0"/>
              <a:buNone/>
            </a:pPr>
            <a:endParaRPr lang="zh-CN" altLang="en-US" sz="3600" b="1" smtClean="0"/>
          </a:p>
        </p:txBody>
      </p:sp>
      <p:sp>
        <p:nvSpPr>
          <p:cNvPr id="14342" name="Text Box 6"/>
          <p:cNvSpPr txBox="1">
            <a:spLocks noChangeArrowheads="1"/>
          </p:cNvSpPr>
          <p:nvPr/>
        </p:nvSpPr>
        <p:spPr bwMode="auto">
          <a:xfrm>
            <a:off x="1255713" y="1343025"/>
            <a:ext cx="3149600" cy="579438"/>
          </a:xfrm>
          <a:prstGeom prst="rect">
            <a:avLst/>
          </a:prstGeom>
          <a:noFill/>
          <a:ln w="9525">
            <a:noFill/>
            <a:miter lim="800000"/>
          </a:ln>
          <a:effectLst/>
        </p:spPr>
        <p:txBody>
          <a:bodyPr>
            <a:spAutoFit/>
          </a:bodyPr>
          <a:lstStyle/>
          <a:p>
            <a:pPr>
              <a:buFontTx/>
              <a:buNone/>
            </a:pPr>
            <a:r>
              <a:rPr lang="zh-CN" altLang="en-US" sz="3200"/>
              <a:t>一、磁场</a:t>
            </a:r>
            <a:endParaRPr lang="zh-CN" altLang="en-US" sz="3200"/>
          </a:p>
        </p:txBody>
      </p:sp>
      <p:sp>
        <p:nvSpPr>
          <p:cNvPr id="14343" name="Rectangle 7"/>
          <p:cNvSpPr>
            <a:spLocks noChangeArrowheads="1"/>
          </p:cNvSpPr>
          <p:nvPr/>
        </p:nvSpPr>
        <p:spPr bwMode="auto">
          <a:xfrm>
            <a:off x="1219200" y="2247900"/>
            <a:ext cx="9131300" cy="1887538"/>
          </a:xfrm>
          <a:prstGeom prst="rect">
            <a:avLst/>
          </a:prstGeom>
          <a:noFill/>
          <a:ln w="9525">
            <a:noFill/>
            <a:miter lim="800000"/>
          </a:ln>
          <a:effectLst/>
        </p:spPr>
        <p:txBody>
          <a:bodyPr>
            <a:spAutoFit/>
          </a:bodyPr>
          <a:lstStyle/>
          <a:p>
            <a:pPr>
              <a:lnSpc>
                <a:spcPct val="140000"/>
              </a:lnSpc>
            </a:pPr>
            <a:r>
              <a:rPr lang="zh-CN" altLang="en-US" sz="2800" b="0">
                <a:sym typeface="Calibri Light" pitchFamily="34" charset="0"/>
              </a:rPr>
              <a:t>        两个磁体靠近时，虽然没有接触，它们之间却出现了力的作用，那么这种力的作用是如何产生的呢？</a:t>
            </a:r>
            <a:br>
              <a:rPr lang="zh-CN" altLang="en-US" sz="2800" b="0">
                <a:sym typeface="Calibri Light" pitchFamily="34" charset="0"/>
              </a:rPr>
            </a:br>
            <a:endParaRPr lang="zh-CN" altLang="en-US" sz="2800" b="0">
              <a:sym typeface="Calibri Light" pitchFamily="34" charset="0"/>
            </a:endParaRPr>
          </a:p>
        </p:txBody>
      </p:sp>
      <p:sp>
        <p:nvSpPr>
          <p:cNvPr id="14344" name="Rectangle 8"/>
          <p:cNvSpPr>
            <a:spLocks noChangeArrowheads="1"/>
          </p:cNvSpPr>
          <p:nvPr/>
        </p:nvSpPr>
        <p:spPr bwMode="auto">
          <a:xfrm>
            <a:off x="1176338" y="3673475"/>
            <a:ext cx="8751887" cy="1887538"/>
          </a:xfrm>
          <a:prstGeom prst="rect">
            <a:avLst/>
          </a:prstGeom>
          <a:noFill/>
          <a:ln w="9525">
            <a:noFill/>
            <a:miter lim="800000"/>
          </a:ln>
          <a:effectLst/>
        </p:spPr>
        <p:txBody>
          <a:bodyPr>
            <a:spAutoFit/>
          </a:bodyPr>
          <a:lstStyle/>
          <a:p>
            <a:pPr>
              <a:lnSpc>
                <a:spcPct val="140000"/>
              </a:lnSpc>
            </a:pPr>
            <a:r>
              <a:rPr lang="zh-CN" altLang="en-US" sz="2800" b="0">
                <a:latin typeface="微软雅黑" panose="020B0503020204020204" pitchFamily="34" charset="-122"/>
                <a:sym typeface="Calibri" panose="020F0502020204030204" pitchFamily="34" charset="0"/>
              </a:rPr>
              <a:t>       </a:t>
            </a:r>
            <a:r>
              <a:rPr lang="zh-CN" altLang="en-US" sz="2800" b="0">
                <a:solidFill>
                  <a:srgbClr val="FF0000"/>
                </a:solidFill>
                <a:latin typeface="微软雅黑" panose="020B0503020204020204" pitchFamily="34" charset="-122"/>
                <a:sym typeface="Calibri" panose="020F0502020204030204" pitchFamily="34" charset="0"/>
              </a:rPr>
              <a:t>这说明在它们周围的空间中存在着我们肉眼看不见的物质，这种看不见的物质叫做磁场。</a:t>
            </a:r>
            <a:endParaRPr lang="zh-CN" altLang="en-US" sz="2800" b="0">
              <a:solidFill>
                <a:srgbClr val="FF0000"/>
              </a:solidFill>
              <a:latin typeface="微软雅黑" panose="020B0503020204020204" pitchFamily="34" charset="-122"/>
              <a:sym typeface="Calibri" panose="020F0502020204030204" pitchFamily="34" charset="0"/>
            </a:endParaRPr>
          </a:p>
          <a:p>
            <a:pPr>
              <a:lnSpc>
                <a:spcPct val="140000"/>
              </a:lnSpc>
            </a:pPr>
            <a:r>
              <a:rPr lang="zh-CN" altLang="en-US" sz="2800" b="0">
                <a:solidFill>
                  <a:srgbClr val="FF0000"/>
                </a:solidFill>
                <a:latin typeface="微软雅黑" panose="020B0503020204020204" pitchFamily="34" charset="-122"/>
                <a:sym typeface="Calibri" panose="020F0502020204030204" pitchFamily="34" charset="0"/>
              </a:rPr>
              <a:t>注意：磁场是客观存在的。</a:t>
            </a:r>
            <a:endParaRPr lang="zh-CN" altLang="en-US" sz="2800" b="0">
              <a:solidFill>
                <a:srgbClr val="FF0000"/>
              </a:solidFill>
              <a:latin typeface="微软雅黑" panose="020B0503020204020204" pitchFamily="34" charset="-122"/>
              <a:sym typeface="Calibri" panose="020F0502020204030204" pitchFamily="34" charset="0"/>
            </a:endParaRPr>
          </a:p>
        </p:txBody>
      </p:sp>
      <p:sp>
        <p:nvSpPr>
          <p:cNvPr id="14345" name="矩形 4"/>
          <p:cNvSpPr>
            <a:spLocks noChangeArrowheads="1"/>
          </p:cNvSpPr>
          <p:nvPr/>
        </p:nvSpPr>
        <p:spPr bwMode="auto">
          <a:xfrm>
            <a:off x="4356100" y="233363"/>
            <a:ext cx="1674813" cy="550862"/>
          </a:xfrm>
          <a:prstGeom prst="rect">
            <a:avLst/>
          </a:prstGeom>
          <a:noFill/>
          <a:ln w="9525">
            <a:noFill/>
            <a:miter lim="800000"/>
          </a:ln>
        </p:spPr>
        <p:txBody>
          <a:bodyPr anchor="ctr"/>
          <a:lstStyle/>
          <a:p>
            <a:pPr algn="ctr" eaLnBrk="0" hangingPunct="0"/>
            <a:r>
              <a:rPr lang="zh-CN" altLang="en-US">
                <a:solidFill>
                  <a:srgbClr val="C00000"/>
                </a:solidFill>
                <a:latin typeface="微软雅黑" panose="020B0503020204020204" pitchFamily="34" charset="-122"/>
                <a:sym typeface="宋体" panose="02010600030101010101" pitchFamily="2" charset="-122"/>
              </a:rPr>
              <a:t>讲授新知识</a:t>
            </a:r>
            <a:endParaRPr lang="zh-CN" altLang="en-US">
              <a:solidFill>
                <a:srgbClr val="C00000"/>
              </a:solidFill>
              <a:latin typeface="微软雅黑" panose="020B0503020204020204" pitchFamily="34" charset="-122"/>
              <a:sym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344"/>
                                        </p:tgtEl>
                                        <p:attrNameLst>
                                          <p:attrName>style.visibility</p:attrName>
                                        </p:attrNameLst>
                                      </p:cBhvr>
                                      <p:to>
                                        <p:strVal val="visible"/>
                                      </p:to>
                                    </p:set>
                                    <p:anim calcmode="lin" valueType="num">
                                      <p:cBhvr additive="base">
                                        <p:cTn id="7" dur="500" fill="hold"/>
                                        <p:tgtEl>
                                          <p:spTgt spid="14344"/>
                                        </p:tgtEl>
                                        <p:attrNameLst>
                                          <p:attrName>ppt_x</p:attrName>
                                        </p:attrNameLst>
                                      </p:cBhvr>
                                      <p:tavLst>
                                        <p:tav tm="0">
                                          <p:val>
                                            <p:strVal val="#ppt_x"/>
                                          </p:val>
                                        </p:tav>
                                        <p:tav tm="100000">
                                          <p:val>
                                            <p:strVal val="#ppt_x"/>
                                          </p:val>
                                        </p:tav>
                                      </p:tavLst>
                                    </p:anim>
                                    <p:anim calcmode="lin" valueType="num">
                                      <p:cBhvr additive="base">
                                        <p:cTn id="8" dur="500" fill="hold"/>
                                        <p:tgtEl>
                                          <p:spTgt spid="143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ph type="title" idx="4294967295"/>
          </p:nvPr>
        </p:nvSpPr>
        <p:spPr bwMode="auto">
          <a:xfrm>
            <a:off x="895350" y="1217613"/>
            <a:ext cx="9232900" cy="755650"/>
          </a:xfrm>
          <a:prstGeom prst="rect">
            <a:avLst/>
          </a:prstGeom>
          <a:noFill/>
          <a:ln>
            <a:miter lim="800000"/>
          </a:ln>
        </p:spPr>
        <p:txBody>
          <a:bodyPr/>
          <a:lstStyle/>
          <a:p>
            <a:r>
              <a:rPr lang="en-US" altLang="zh-CN" sz="2800" b="1" smtClean="0"/>
              <a:t>1</a:t>
            </a:r>
            <a:r>
              <a:rPr lang="zh-CN" altLang="en-US" sz="2800" b="1" smtClean="0"/>
              <a:t>、磁场的基本性质是：</a:t>
            </a:r>
            <a:endParaRPr lang="zh-CN" altLang="en-US" sz="2800" b="1" smtClean="0"/>
          </a:p>
        </p:txBody>
      </p:sp>
      <p:sp>
        <p:nvSpPr>
          <p:cNvPr id="15363" name="Rectangle 3"/>
          <p:cNvSpPr>
            <a:spLocks noChangeArrowheads="1"/>
          </p:cNvSpPr>
          <p:nvPr>
            <p:ph type="body" idx="4294967295"/>
          </p:nvPr>
        </p:nvSpPr>
        <p:spPr bwMode="auto">
          <a:xfrm>
            <a:off x="1704975" y="2049463"/>
            <a:ext cx="8410575" cy="1803400"/>
          </a:xfrm>
          <a:prstGeom prst="rect">
            <a:avLst/>
          </a:prstGeom>
          <a:noFill/>
          <a:ln>
            <a:miter lim="800000"/>
          </a:ln>
        </p:spPr>
        <p:txBody>
          <a:bodyPr/>
          <a:lstStyle/>
          <a:p>
            <a:pPr>
              <a:lnSpc>
                <a:spcPct val="140000"/>
              </a:lnSpc>
              <a:buFont typeface="Arial" panose="020B0604020202020204" pitchFamily="34" charset="0"/>
              <a:buNone/>
            </a:pPr>
            <a:r>
              <a:rPr lang="zh-CN" altLang="en-US" smtClean="0">
                <a:latin typeface="微软雅黑" panose="020B0503020204020204" pitchFamily="34" charset="-122"/>
              </a:rPr>
              <a:t>        </a:t>
            </a:r>
            <a:r>
              <a:rPr lang="zh-CN" altLang="en-US" smtClean="0">
                <a:solidFill>
                  <a:srgbClr val="FF0000"/>
                </a:solidFill>
                <a:latin typeface="微软雅黑" panose="020B0503020204020204" pitchFamily="34" charset="-122"/>
              </a:rPr>
              <a:t>它对放入其中的磁体产生磁力的作用</a:t>
            </a:r>
            <a:r>
              <a:rPr lang="en-US" altLang="zh-CN" smtClean="0">
                <a:solidFill>
                  <a:srgbClr val="FF0000"/>
                </a:solidFill>
                <a:latin typeface="微软雅黑" panose="020B0503020204020204" pitchFamily="34" charset="-122"/>
              </a:rPr>
              <a:t>.</a:t>
            </a:r>
            <a:r>
              <a:rPr lang="zh-CN" altLang="en-US" smtClean="0">
                <a:solidFill>
                  <a:srgbClr val="FF0000"/>
                </a:solidFill>
                <a:latin typeface="微软雅黑" panose="020B0503020204020204" pitchFamily="34" charset="-122"/>
              </a:rPr>
              <a:t>磁极间的相互作用是通过磁场发生的</a:t>
            </a:r>
            <a:endParaRPr lang="zh-CN" altLang="en-US" smtClean="0">
              <a:solidFill>
                <a:srgbClr val="FF0000"/>
              </a:solidFill>
              <a:latin typeface="微软雅黑" panose="020B0503020204020204" pitchFamily="34" charset="-122"/>
            </a:endParaRPr>
          </a:p>
        </p:txBody>
      </p:sp>
      <p:grpSp>
        <p:nvGrpSpPr>
          <p:cNvPr id="8208" name="Group 16"/>
          <p:cNvGrpSpPr/>
          <p:nvPr/>
        </p:nvGrpSpPr>
        <p:grpSpPr bwMode="auto">
          <a:xfrm>
            <a:off x="635000" y="4681538"/>
            <a:ext cx="2743200" cy="1371600"/>
            <a:chOff x="1392" y="2400"/>
            <a:chExt cx="1296" cy="864"/>
          </a:xfrm>
        </p:grpSpPr>
        <p:sp>
          <p:nvSpPr>
            <p:cNvPr id="15365" name="AutoShape 15"/>
            <p:cNvSpPr>
              <a:spLocks noChangeArrowheads="1"/>
            </p:cNvSpPr>
            <p:nvPr/>
          </p:nvSpPr>
          <p:spPr bwMode="auto">
            <a:xfrm>
              <a:off x="1968" y="2496"/>
              <a:ext cx="96" cy="768"/>
            </a:xfrm>
            <a:prstGeom prst="triangle">
              <a:avLst>
                <a:gd name="adj" fmla="val 50000"/>
              </a:avLst>
            </a:prstGeom>
            <a:solidFill>
              <a:schemeClr val="accent1"/>
            </a:solidFill>
            <a:ln w="9525">
              <a:solidFill>
                <a:schemeClr val="tx1"/>
              </a:solidFill>
              <a:miter lim="800000"/>
            </a:ln>
            <a:effectLst/>
          </p:spPr>
          <p:txBody>
            <a:bodyPr wrap="none" anchor="ctr"/>
            <a:lstStyle/>
            <a:p>
              <a:pPr>
                <a:buFontTx/>
                <a:buNone/>
              </a:pPr>
              <a:endParaRPr lang="zh-CN" altLang="en-US" b="0"/>
            </a:p>
          </p:txBody>
        </p:sp>
        <p:grpSp>
          <p:nvGrpSpPr>
            <p:cNvPr id="15366" name="Group 14"/>
            <p:cNvGrpSpPr/>
            <p:nvPr/>
          </p:nvGrpSpPr>
          <p:grpSpPr bwMode="auto">
            <a:xfrm rot="5400000">
              <a:off x="1920" y="1872"/>
              <a:ext cx="240" cy="1296"/>
              <a:chOff x="1296" y="2592"/>
              <a:chExt cx="528" cy="1344"/>
            </a:xfrm>
          </p:grpSpPr>
          <p:sp>
            <p:nvSpPr>
              <p:cNvPr id="15367" name="AutoShape 12"/>
              <p:cNvSpPr>
                <a:spLocks noChangeArrowheads="1"/>
              </p:cNvSpPr>
              <p:nvPr/>
            </p:nvSpPr>
            <p:spPr bwMode="auto">
              <a:xfrm>
                <a:off x="1296" y="2592"/>
                <a:ext cx="528" cy="672"/>
              </a:xfrm>
              <a:prstGeom prst="triangle">
                <a:avLst>
                  <a:gd name="adj" fmla="val 50000"/>
                </a:avLst>
              </a:prstGeom>
              <a:solidFill>
                <a:srgbClr val="FC0E08"/>
              </a:solidFill>
              <a:ln w="9525">
                <a:solidFill>
                  <a:schemeClr val="tx1"/>
                </a:solidFill>
                <a:miter lim="800000"/>
              </a:ln>
              <a:effectLst/>
            </p:spPr>
            <p:txBody>
              <a:bodyPr rot="10800000" vert="eaVert" wrap="none" anchor="ctr"/>
              <a:lstStyle/>
              <a:p>
                <a:pPr>
                  <a:buFontTx/>
                  <a:buNone/>
                </a:pPr>
                <a:endParaRPr lang="zh-CN" altLang="en-US" b="0"/>
              </a:p>
            </p:txBody>
          </p:sp>
          <p:sp>
            <p:nvSpPr>
              <p:cNvPr id="15368" name="AutoShape 13"/>
              <p:cNvSpPr>
                <a:spLocks noChangeArrowheads="1"/>
              </p:cNvSpPr>
              <p:nvPr/>
            </p:nvSpPr>
            <p:spPr bwMode="auto">
              <a:xfrm rot="10800000">
                <a:off x="1296" y="3264"/>
                <a:ext cx="528" cy="672"/>
              </a:xfrm>
              <a:prstGeom prst="triangle">
                <a:avLst>
                  <a:gd name="adj" fmla="val 50000"/>
                </a:avLst>
              </a:prstGeom>
              <a:solidFill>
                <a:srgbClr val="66FF33"/>
              </a:solidFill>
              <a:ln w="9525">
                <a:solidFill>
                  <a:schemeClr val="tx1"/>
                </a:solidFill>
                <a:miter lim="800000"/>
              </a:ln>
              <a:effectLst/>
            </p:spPr>
            <p:txBody>
              <a:bodyPr vert="eaVert" wrap="none" anchor="ctr"/>
              <a:lstStyle/>
              <a:p>
                <a:pPr>
                  <a:buFontTx/>
                  <a:buNone/>
                </a:pPr>
                <a:endParaRPr lang="zh-CN" altLang="en-US" b="0"/>
              </a:p>
            </p:txBody>
          </p:sp>
        </p:grpSp>
      </p:grpSp>
      <p:grpSp>
        <p:nvGrpSpPr>
          <p:cNvPr id="8203" name="Group 11"/>
          <p:cNvGrpSpPr/>
          <p:nvPr/>
        </p:nvGrpSpPr>
        <p:grpSpPr bwMode="auto">
          <a:xfrm rot="-2603177">
            <a:off x="3843338" y="4216400"/>
            <a:ext cx="2020887" cy="461963"/>
            <a:chOff x="2110" y="2493"/>
            <a:chExt cx="1007" cy="199"/>
          </a:xfrm>
        </p:grpSpPr>
        <p:grpSp>
          <p:nvGrpSpPr>
            <p:cNvPr id="15370" name="Group 8"/>
            <p:cNvGrpSpPr/>
            <p:nvPr/>
          </p:nvGrpSpPr>
          <p:grpSpPr bwMode="auto">
            <a:xfrm>
              <a:off x="2112" y="2544"/>
              <a:ext cx="960" cy="144"/>
              <a:chOff x="1968" y="3024"/>
              <a:chExt cx="960" cy="144"/>
            </a:xfrm>
          </p:grpSpPr>
          <p:sp>
            <p:nvSpPr>
              <p:cNvPr id="15371" name="Rectangle 6"/>
              <p:cNvSpPr>
                <a:spLocks noChangeArrowheads="1"/>
              </p:cNvSpPr>
              <p:nvPr/>
            </p:nvSpPr>
            <p:spPr bwMode="auto">
              <a:xfrm>
                <a:off x="1968" y="3024"/>
                <a:ext cx="480" cy="144"/>
              </a:xfrm>
              <a:prstGeom prst="rect">
                <a:avLst/>
              </a:prstGeom>
              <a:solidFill>
                <a:srgbClr val="FC0E08"/>
              </a:solidFill>
              <a:ln w="9525">
                <a:solidFill>
                  <a:schemeClr val="tx1"/>
                </a:solidFill>
                <a:miter lim="800000"/>
              </a:ln>
              <a:effectLst/>
            </p:spPr>
            <p:txBody>
              <a:bodyPr wrap="none" anchor="ctr"/>
              <a:lstStyle/>
              <a:p>
                <a:pPr>
                  <a:buFontTx/>
                  <a:buNone/>
                </a:pPr>
                <a:endParaRPr lang="zh-CN" altLang="en-US" b="0"/>
              </a:p>
            </p:txBody>
          </p:sp>
          <p:sp>
            <p:nvSpPr>
              <p:cNvPr id="15372" name="Rectangle 7"/>
              <p:cNvSpPr>
                <a:spLocks noChangeArrowheads="1"/>
              </p:cNvSpPr>
              <p:nvPr/>
            </p:nvSpPr>
            <p:spPr bwMode="auto">
              <a:xfrm>
                <a:off x="2448" y="3024"/>
                <a:ext cx="480" cy="144"/>
              </a:xfrm>
              <a:prstGeom prst="rect">
                <a:avLst/>
              </a:prstGeom>
              <a:solidFill>
                <a:srgbClr val="66FF33"/>
              </a:solidFill>
              <a:ln w="9525">
                <a:solidFill>
                  <a:schemeClr val="tx1"/>
                </a:solidFill>
                <a:miter lim="800000"/>
              </a:ln>
              <a:effectLst/>
            </p:spPr>
            <p:txBody>
              <a:bodyPr wrap="none" anchor="ctr"/>
              <a:lstStyle/>
              <a:p>
                <a:pPr>
                  <a:buFontTx/>
                  <a:buNone/>
                </a:pPr>
                <a:endParaRPr lang="zh-CN" altLang="en-US" b="0"/>
              </a:p>
            </p:txBody>
          </p:sp>
        </p:grpSp>
        <p:sp>
          <p:nvSpPr>
            <p:cNvPr id="15373" name="Text Box 9"/>
            <p:cNvSpPr txBox="1">
              <a:spLocks noChangeArrowheads="1"/>
            </p:cNvSpPr>
            <p:nvPr/>
          </p:nvSpPr>
          <p:spPr bwMode="auto">
            <a:xfrm>
              <a:off x="2877" y="2493"/>
              <a:ext cx="240" cy="198"/>
            </a:xfrm>
            <a:prstGeom prst="rect">
              <a:avLst/>
            </a:prstGeom>
            <a:noFill/>
            <a:ln w="9525">
              <a:noFill/>
              <a:miter lim="800000"/>
            </a:ln>
            <a:effectLst/>
          </p:spPr>
          <p:txBody>
            <a:bodyPr>
              <a:spAutoFit/>
            </a:bodyPr>
            <a:lstStyle/>
            <a:p>
              <a:pPr>
                <a:spcBef>
                  <a:spcPct val="50000"/>
                </a:spcBef>
                <a:buFontTx/>
                <a:buNone/>
              </a:pPr>
              <a:r>
                <a:rPr lang="en-US" altLang="zh-CN" sz="2400" b="0"/>
                <a:t>N</a:t>
              </a:r>
              <a:endParaRPr lang="en-US" altLang="zh-CN" sz="2400" b="0"/>
            </a:p>
          </p:txBody>
        </p:sp>
        <p:sp>
          <p:nvSpPr>
            <p:cNvPr id="15374" name="Text Box 10"/>
            <p:cNvSpPr txBox="1">
              <a:spLocks noChangeArrowheads="1"/>
            </p:cNvSpPr>
            <p:nvPr/>
          </p:nvSpPr>
          <p:spPr bwMode="auto">
            <a:xfrm>
              <a:off x="2110" y="2495"/>
              <a:ext cx="239" cy="197"/>
            </a:xfrm>
            <a:prstGeom prst="rect">
              <a:avLst/>
            </a:prstGeom>
            <a:noFill/>
            <a:ln w="9525">
              <a:noFill/>
              <a:miter lim="800000"/>
            </a:ln>
            <a:effectLst/>
          </p:spPr>
          <p:txBody>
            <a:bodyPr>
              <a:spAutoFit/>
            </a:bodyPr>
            <a:lstStyle/>
            <a:p>
              <a:pPr>
                <a:spcBef>
                  <a:spcPct val="50000"/>
                </a:spcBef>
                <a:buFontTx/>
                <a:buNone/>
              </a:pPr>
              <a:r>
                <a:rPr lang="en-US" altLang="zh-CN" sz="2400" b="0"/>
                <a:t>S</a:t>
              </a:r>
              <a:endParaRPr lang="en-US" altLang="zh-CN" sz="2400" b="0"/>
            </a:p>
          </p:txBody>
        </p:sp>
      </p:grpSp>
      <p:sp>
        <p:nvSpPr>
          <p:cNvPr id="8226" name="AutoShape 34"/>
          <p:cNvSpPr>
            <a:spLocks noChangeArrowheads="1"/>
          </p:cNvSpPr>
          <p:nvPr/>
        </p:nvSpPr>
        <p:spPr bwMode="auto">
          <a:xfrm rot="897963">
            <a:off x="3527425" y="4527550"/>
            <a:ext cx="252413" cy="609600"/>
          </a:xfrm>
          <a:prstGeom prst="curvedLeftArrow">
            <a:avLst>
              <a:gd name="adj1" fmla="val 48302"/>
              <a:gd name="adj2" fmla="val 96604"/>
              <a:gd name="adj3" fmla="val 33333"/>
            </a:avLst>
          </a:prstGeom>
          <a:solidFill>
            <a:schemeClr val="accent1"/>
          </a:solidFill>
          <a:ln w="9525">
            <a:solidFill>
              <a:schemeClr val="tx1"/>
            </a:solidFill>
            <a:miter lim="800000"/>
          </a:ln>
          <a:effectLst/>
        </p:spPr>
        <p:txBody>
          <a:bodyPr wrap="none" anchor="ctr"/>
          <a:lstStyle/>
          <a:p>
            <a:pPr>
              <a:buFontTx/>
              <a:buNone/>
            </a:pPr>
            <a:endParaRPr lang="zh-CN" altLang="en-US" b="0"/>
          </a:p>
        </p:txBody>
      </p:sp>
      <p:grpSp>
        <p:nvGrpSpPr>
          <p:cNvPr id="8209" name="Group 17"/>
          <p:cNvGrpSpPr/>
          <p:nvPr/>
        </p:nvGrpSpPr>
        <p:grpSpPr bwMode="auto">
          <a:xfrm>
            <a:off x="6634163" y="4711700"/>
            <a:ext cx="2743200" cy="1371600"/>
            <a:chOff x="1392" y="2400"/>
            <a:chExt cx="1296" cy="864"/>
          </a:xfrm>
        </p:grpSpPr>
        <p:sp>
          <p:nvSpPr>
            <p:cNvPr id="15377" name="AutoShape 18"/>
            <p:cNvSpPr>
              <a:spLocks noChangeArrowheads="1"/>
            </p:cNvSpPr>
            <p:nvPr/>
          </p:nvSpPr>
          <p:spPr bwMode="auto">
            <a:xfrm>
              <a:off x="1968" y="2496"/>
              <a:ext cx="96" cy="768"/>
            </a:xfrm>
            <a:prstGeom prst="triangle">
              <a:avLst>
                <a:gd name="adj" fmla="val 50000"/>
              </a:avLst>
            </a:prstGeom>
            <a:solidFill>
              <a:schemeClr val="accent1"/>
            </a:solidFill>
            <a:ln w="9525">
              <a:solidFill>
                <a:schemeClr val="tx1"/>
              </a:solidFill>
              <a:miter lim="800000"/>
            </a:ln>
            <a:effectLst/>
          </p:spPr>
          <p:txBody>
            <a:bodyPr wrap="none" anchor="ctr"/>
            <a:lstStyle/>
            <a:p>
              <a:pPr>
                <a:buFontTx/>
                <a:buNone/>
              </a:pPr>
              <a:endParaRPr lang="zh-CN" altLang="en-US" b="0"/>
            </a:p>
          </p:txBody>
        </p:sp>
        <p:grpSp>
          <p:nvGrpSpPr>
            <p:cNvPr id="15378" name="Group 19"/>
            <p:cNvGrpSpPr/>
            <p:nvPr/>
          </p:nvGrpSpPr>
          <p:grpSpPr bwMode="auto">
            <a:xfrm rot="5400000">
              <a:off x="1920" y="1872"/>
              <a:ext cx="240" cy="1296"/>
              <a:chOff x="1296" y="2592"/>
              <a:chExt cx="528" cy="1344"/>
            </a:xfrm>
          </p:grpSpPr>
          <p:sp>
            <p:nvSpPr>
              <p:cNvPr id="15379" name="AutoShape 20"/>
              <p:cNvSpPr>
                <a:spLocks noChangeArrowheads="1"/>
              </p:cNvSpPr>
              <p:nvPr/>
            </p:nvSpPr>
            <p:spPr bwMode="auto">
              <a:xfrm>
                <a:off x="1296" y="2592"/>
                <a:ext cx="528" cy="672"/>
              </a:xfrm>
              <a:prstGeom prst="triangle">
                <a:avLst>
                  <a:gd name="adj" fmla="val 50000"/>
                </a:avLst>
              </a:prstGeom>
              <a:solidFill>
                <a:srgbClr val="FC0E08"/>
              </a:solidFill>
              <a:ln w="9525">
                <a:solidFill>
                  <a:schemeClr val="tx1"/>
                </a:solidFill>
                <a:miter lim="800000"/>
              </a:ln>
              <a:effectLst/>
            </p:spPr>
            <p:txBody>
              <a:bodyPr rot="10800000" vert="eaVert" wrap="none" anchor="ctr"/>
              <a:lstStyle/>
              <a:p>
                <a:pPr>
                  <a:buFontTx/>
                  <a:buNone/>
                </a:pPr>
                <a:endParaRPr lang="zh-CN" altLang="en-US" b="0"/>
              </a:p>
            </p:txBody>
          </p:sp>
          <p:sp>
            <p:nvSpPr>
              <p:cNvPr id="15380" name="AutoShape 21"/>
              <p:cNvSpPr>
                <a:spLocks noChangeArrowheads="1"/>
              </p:cNvSpPr>
              <p:nvPr/>
            </p:nvSpPr>
            <p:spPr bwMode="auto">
              <a:xfrm rot="10800000">
                <a:off x="1296" y="3264"/>
                <a:ext cx="528" cy="672"/>
              </a:xfrm>
              <a:prstGeom prst="triangle">
                <a:avLst>
                  <a:gd name="adj" fmla="val 50000"/>
                </a:avLst>
              </a:prstGeom>
              <a:solidFill>
                <a:srgbClr val="66FF33"/>
              </a:solidFill>
              <a:ln w="9525">
                <a:solidFill>
                  <a:schemeClr val="tx1"/>
                </a:solidFill>
                <a:miter lim="800000"/>
              </a:ln>
              <a:effectLst/>
            </p:spPr>
            <p:txBody>
              <a:bodyPr vert="eaVert" wrap="none" anchor="ctr"/>
              <a:lstStyle/>
              <a:p>
                <a:pPr>
                  <a:buFontTx/>
                  <a:buNone/>
                </a:pPr>
                <a:endParaRPr lang="zh-CN" altLang="en-US" b="0"/>
              </a:p>
            </p:txBody>
          </p:sp>
        </p:grpSp>
      </p:grpSp>
      <p:grpSp>
        <p:nvGrpSpPr>
          <p:cNvPr id="8214" name="Group 22"/>
          <p:cNvGrpSpPr/>
          <p:nvPr/>
        </p:nvGrpSpPr>
        <p:grpSpPr bwMode="auto">
          <a:xfrm rot="7966330">
            <a:off x="9783763" y="4279900"/>
            <a:ext cx="1828800" cy="466725"/>
            <a:chOff x="2112" y="2495"/>
            <a:chExt cx="1003" cy="193"/>
          </a:xfrm>
        </p:grpSpPr>
        <p:grpSp>
          <p:nvGrpSpPr>
            <p:cNvPr id="15382" name="Group 23"/>
            <p:cNvGrpSpPr/>
            <p:nvPr/>
          </p:nvGrpSpPr>
          <p:grpSpPr bwMode="auto">
            <a:xfrm>
              <a:off x="2112" y="2544"/>
              <a:ext cx="960" cy="144"/>
              <a:chOff x="1968" y="3024"/>
              <a:chExt cx="960" cy="144"/>
            </a:xfrm>
          </p:grpSpPr>
          <p:sp>
            <p:nvSpPr>
              <p:cNvPr id="15383" name="Rectangle 24"/>
              <p:cNvSpPr>
                <a:spLocks noChangeArrowheads="1"/>
              </p:cNvSpPr>
              <p:nvPr/>
            </p:nvSpPr>
            <p:spPr bwMode="auto">
              <a:xfrm>
                <a:off x="1968" y="3024"/>
                <a:ext cx="480" cy="144"/>
              </a:xfrm>
              <a:prstGeom prst="rect">
                <a:avLst/>
              </a:prstGeom>
              <a:solidFill>
                <a:srgbClr val="FC0E08"/>
              </a:solidFill>
              <a:ln w="9525">
                <a:solidFill>
                  <a:schemeClr val="tx1"/>
                </a:solidFill>
                <a:miter lim="800000"/>
              </a:ln>
              <a:effectLst/>
            </p:spPr>
            <p:txBody>
              <a:bodyPr rot="10800000" vert="eaVert" wrap="none" anchor="ctr"/>
              <a:lstStyle/>
              <a:p>
                <a:pPr>
                  <a:buFontTx/>
                  <a:buNone/>
                </a:pPr>
                <a:endParaRPr lang="zh-CN" altLang="en-US" b="0"/>
              </a:p>
            </p:txBody>
          </p:sp>
          <p:sp>
            <p:nvSpPr>
              <p:cNvPr id="15384" name="Rectangle 25"/>
              <p:cNvSpPr>
                <a:spLocks noChangeArrowheads="1"/>
              </p:cNvSpPr>
              <p:nvPr/>
            </p:nvSpPr>
            <p:spPr bwMode="auto">
              <a:xfrm>
                <a:off x="2448" y="3024"/>
                <a:ext cx="480" cy="144"/>
              </a:xfrm>
              <a:prstGeom prst="rect">
                <a:avLst/>
              </a:prstGeom>
              <a:solidFill>
                <a:srgbClr val="66FF33"/>
              </a:solidFill>
              <a:ln w="9525">
                <a:solidFill>
                  <a:schemeClr val="tx1"/>
                </a:solidFill>
                <a:miter lim="800000"/>
              </a:ln>
              <a:effectLst/>
            </p:spPr>
            <p:txBody>
              <a:bodyPr rot="10800000" vert="eaVert" wrap="none" anchor="ctr"/>
              <a:lstStyle/>
              <a:p>
                <a:pPr>
                  <a:buFontTx/>
                  <a:buNone/>
                </a:pPr>
                <a:endParaRPr lang="zh-CN" altLang="en-US" b="0"/>
              </a:p>
            </p:txBody>
          </p:sp>
        </p:grpSp>
        <p:sp>
          <p:nvSpPr>
            <p:cNvPr id="15385" name="Text Box 26"/>
            <p:cNvSpPr txBox="1">
              <a:spLocks noChangeArrowheads="1"/>
            </p:cNvSpPr>
            <p:nvPr/>
          </p:nvSpPr>
          <p:spPr bwMode="auto">
            <a:xfrm>
              <a:off x="2877" y="2495"/>
              <a:ext cx="238" cy="189"/>
            </a:xfrm>
            <a:prstGeom prst="rect">
              <a:avLst/>
            </a:prstGeom>
            <a:noFill/>
            <a:ln w="9525">
              <a:noFill/>
              <a:miter lim="800000"/>
            </a:ln>
            <a:effectLst/>
          </p:spPr>
          <p:txBody>
            <a:bodyPr>
              <a:spAutoFit/>
            </a:bodyPr>
            <a:lstStyle/>
            <a:p>
              <a:pPr>
                <a:spcBef>
                  <a:spcPct val="50000"/>
                </a:spcBef>
                <a:buFontTx/>
                <a:buNone/>
              </a:pPr>
              <a:r>
                <a:rPr lang="en-US" altLang="zh-CN" sz="2400" b="0"/>
                <a:t>N</a:t>
              </a:r>
              <a:endParaRPr lang="en-US" altLang="zh-CN" sz="2400" b="0"/>
            </a:p>
          </p:txBody>
        </p:sp>
        <p:sp>
          <p:nvSpPr>
            <p:cNvPr id="15386" name="Text Box 27"/>
            <p:cNvSpPr txBox="1">
              <a:spLocks noChangeArrowheads="1"/>
            </p:cNvSpPr>
            <p:nvPr/>
          </p:nvSpPr>
          <p:spPr bwMode="auto">
            <a:xfrm>
              <a:off x="2114" y="2497"/>
              <a:ext cx="239" cy="189"/>
            </a:xfrm>
            <a:prstGeom prst="rect">
              <a:avLst/>
            </a:prstGeom>
            <a:noFill/>
            <a:ln w="9525">
              <a:noFill/>
              <a:miter lim="800000"/>
            </a:ln>
            <a:effectLst/>
          </p:spPr>
          <p:txBody>
            <a:bodyPr>
              <a:spAutoFit/>
            </a:bodyPr>
            <a:lstStyle/>
            <a:p>
              <a:pPr>
                <a:spcBef>
                  <a:spcPct val="50000"/>
                </a:spcBef>
                <a:buFontTx/>
                <a:buNone/>
              </a:pPr>
              <a:r>
                <a:rPr lang="en-US" altLang="zh-CN" sz="2400" b="0"/>
                <a:t>S</a:t>
              </a:r>
              <a:endParaRPr lang="en-US" altLang="zh-CN" sz="2400" b="0"/>
            </a:p>
          </p:txBody>
        </p:sp>
      </p:grpSp>
      <p:sp>
        <p:nvSpPr>
          <p:cNvPr id="8225" name="AutoShape 33"/>
          <p:cNvSpPr>
            <a:spLocks noChangeArrowheads="1"/>
          </p:cNvSpPr>
          <p:nvPr/>
        </p:nvSpPr>
        <p:spPr bwMode="auto">
          <a:xfrm rot="-3640514">
            <a:off x="9288463" y="4597400"/>
            <a:ext cx="685800" cy="304800"/>
          </a:xfrm>
          <a:prstGeom prst="curvedUpArrow">
            <a:avLst>
              <a:gd name="adj1" fmla="val 45000"/>
              <a:gd name="adj2" fmla="val 90000"/>
              <a:gd name="adj3" fmla="val 33333"/>
            </a:avLst>
          </a:prstGeom>
          <a:solidFill>
            <a:schemeClr val="accent1"/>
          </a:solidFill>
          <a:ln w="9525">
            <a:solidFill>
              <a:schemeClr val="tx1"/>
            </a:solidFill>
            <a:miter lim="800000"/>
          </a:ln>
          <a:effectLst/>
        </p:spPr>
        <p:txBody>
          <a:bodyPr vert="eaVert" wrap="none" anchor="ctr"/>
          <a:lstStyle/>
          <a:p>
            <a:pPr>
              <a:buFontTx/>
              <a:buNone/>
            </a:pPr>
            <a:endParaRPr lang="zh-CN" altLang="en-US" b="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8208"/>
                                        </p:tgtEl>
                                        <p:attrNameLst>
                                          <p:attrName>style.visibility</p:attrName>
                                        </p:attrNameLst>
                                      </p:cBhvr>
                                      <p:to>
                                        <p:strVal val="visible"/>
                                      </p:to>
                                    </p:set>
                                    <p:animEffect transition="in" filter="checkerboard(across)">
                                      <p:cBhvr>
                                        <p:cTn id="7" dur="500"/>
                                        <p:tgtEl>
                                          <p:spTgt spid="820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203"/>
                                        </p:tgtEl>
                                        <p:attrNameLst>
                                          <p:attrName>style.visibility</p:attrName>
                                        </p:attrNameLst>
                                      </p:cBhvr>
                                      <p:to>
                                        <p:strVal val="visible"/>
                                      </p:to>
                                    </p:set>
                                    <p:animEffect transition="in" filter="blinds(horizontal)">
                                      <p:cBhvr>
                                        <p:cTn id="12" dur="500"/>
                                        <p:tgtEl>
                                          <p:spTgt spid="8203"/>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8226"/>
                                        </p:tgtEl>
                                        <p:attrNameLst>
                                          <p:attrName>style.visibility</p:attrName>
                                        </p:attrNameLst>
                                      </p:cBhvr>
                                      <p:to>
                                        <p:strVal val="visible"/>
                                      </p:to>
                                    </p:set>
                                    <p:animEffect transition="in" filter="checkerboard(across)">
                                      <p:cBhvr>
                                        <p:cTn id="17" dur="500"/>
                                        <p:tgtEl>
                                          <p:spTgt spid="822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8209"/>
                                        </p:tgtEl>
                                        <p:attrNameLst>
                                          <p:attrName>style.visibility</p:attrName>
                                        </p:attrNameLst>
                                      </p:cBhvr>
                                      <p:to>
                                        <p:strVal val="visible"/>
                                      </p:to>
                                    </p:set>
                                    <p:animEffect transition="in" filter="blinds(horizontal)">
                                      <p:cBhvr>
                                        <p:cTn id="22" dur="500"/>
                                        <p:tgtEl>
                                          <p:spTgt spid="8209"/>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8214"/>
                                        </p:tgtEl>
                                        <p:attrNameLst>
                                          <p:attrName>style.visibility</p:attrName>
                                        </p:attrNameLst>
                                      </p:cBhvr>
                                      <p:to>
                                        <p:strVal val="visible"/>
                                      </p:to>
                                    </p:set>
                                    <p:animEffect transition="in" filter="blinds(horizontal)">
                                      <p:cBhvr>
                                        <p:cTn id="27" dur="500"/>
                                        <p:tgtEl>
                                          <p:spTgt spid="8214"/>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8225"/>
                                        </p:tgtEl>
                                        <p:attrNameLst>
                                          <p:attrName>style.visibility</p:attrName>
                                        </p:attrNameLst>
                                      </p:cBhvr>
                                      <p:to>
                                        <p:strVal val="visible"/>
                                      </p:to>
                                    </p:set>
                                    <p:animEffect transition="in" filter="checkerboard(across)">
                                      <p:cBhvr>
                                        <p:cTn id="32" dur="500"/>
                                        <p:tgtEl>
                                          <p:spTgt spid="8225"/>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5362"/>
                                        </p:tgtEl>
                                        <p:attrNameLst>
                                          <p:attrName>style.visibility</p:attrName>
                                        </p:attrNameLst>
                                      </p:cBhvr>
                                      <p:to>
                                        <p:strVal val="visible"/>
                                      </p:to>
                                    </p:set>
                                    <p:anim calcmode="lin" valueType="num">
                                      <p:cBhvr additive="base">
                                        <p:cTn id="37" dur="500" fill="hold"/>
                                        <p:tgtEl>
                                          <p:spTgt spid="15362"/>
                                        </p:tgtEl>
                                        <p:attrNameLst>
                                          <p:attrName>ppt_x</p:attrName>
                                        </p:attrNameLst>
                                      </p:cBhvr>
                                      <p:tavLst>
                                        <p:tav tm="0">
                                          <p:val>
                                            <p:strVal val="#ppt_x"/>
                                          </p:val>
                                        </p:tav>
                                        <p:tav tm="100000">
                                          <p:val>
                                            <p:strVal val="#ppt_x"/>
                                          </p:val>
                                        </p:tav>
                                      </p:tavLst>
                                    </p:anim>
                                    <p:anim calcmode="lin" valueType="num">
                                      <p:cBhvr additive="base">
                                        <p:cTn id="38" dur="500" fill="hold"/>
                                        <p:tgtEl>
                                          <p:spTgt spid="1536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5363">
                                            <p:txEl>
                                              <p:pRg st="0" end="0"/>
                                            </p:txEl>
                                          </p:spTgt>
                                        </p:tgtEl>
                                        <p:attrNameLst>
                                          <p:attrName>style.visibility</p:attrName>
                                        </p:attrNameLst>
                                      </p:cBhvr>
                                      <p:to>
                                        <p:strVal val="visible"/>
                                      </p:to>
                                    </p:set>
                                    <p:anim calcmode="lin" valueType="num">
                                      <p:cBhvr additive="base">
                                        <p:cTn id="43" dur="500" fill="hold"/>
                                        <p:tgtEl>
                                          <p:spTgt spid="15363">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536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8226" grpId="0" animBg="1"/>
      <p:bldP spid="822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ph type="body" idx="4294967295"/>
          </p:nvPr>
        </p:nvSpPr>
        <p:spPr bwMode="auto">
          <a:xfrm>
            <a:off x="1287463" y="1812925"/>
            <a:ext cx="9126537" cy="1844675"/>
          </a:xfrm>
          <a:prstGeom prst="rect">
            <a:avLst/>
          </a:prstGeom>
          <a:noFill/>
          <a:ln>
            <a:miter lim="800000"/>
          </a:ln>
        </p:spPr>
        <p:txBody>
          <a:bodyPr/>
          <a:lstStyle/>
          <a:p>
            <a:pPr>
              <a:lnSpc>
                <a:spcPct val="150000"/>
              </a:lnSpc>
              <a:buFont typeface="Arial" panose="020B0604020202020204" pitchFamily="34" charset="0"/>
              <a:buNone/>
            </a:pPr>
            <a:r>
              <a:rPr lang="zh-CN" altLang="en-US" smtClean="0">
                <a:latin typeface="微软雅黑" panose="020B0503020204020204" pitchFamily="34" charset="-122"/>
              </a:rPr>
              <a:t>阅读课本</a:t>
            </a:r>
            <a:r>
              <a:rPr lang="en-US" altLang="zh-CN" smtClean="0">
                <a:latin typeface="微软雅黑" panose="020B0503020204020204" pitchFamily="34" charset="-122"/>
              </a:rPr>
              <a:t>140</a:t>
            </a:r>
            <a:r>
              <a:rPr lang="zh-CN" altLang="en-US" smtClean="0">
                <a:latin typeface="微软雅黑" panose="020B0503020204020204" pitchFamily="34" charset="-122"/>
              </a:rPr>
              <a:t>页</a:t>
            </a:r>
            <a:r>
              <a:rPr lang="en-US" altLang="zh-CN" smtClean="0">
                <a:latin typeface="微软雅黑" panose="020B0503020204020204" pitchFamily="34" charset="-122"/>
              </a:rPr>
              <a:t>-141</a:t>
            </a:r>
            <a:r>
              <a:rPr lang="zh-CN" altLang="en-US" smtClean="0">
                <a:latin typeface="微软雅黑" panose="020B0503020204020204" pitchFamily="34" charset="-122"/>
              </a:rPr>
              <a:t>页的观察与思考，回答下面的问题</a:t>
            </a:r>
            <a:endParaRPr lang="zh-CN" altLang="en-US" smtClean="0">
              <a:latin typeface="微软雅黑" panose="020B0503020204020204" pitchFamily="34" charset="-122"/>
            </a:endParaRPr>
          </a:p>
        </p:txBody>
      </p:sp>
      <p:sp>
        <p:nvSpPr>
          <p:cNvPr id="16387" name="Rectangle 3"/>
          <p:cNvSpPr>
            <a:spLocks noChangeArrowheads="1"/>
          </p:cNvSpPr>
          <p:nvPr/>
        </p:nvSpPr>
        <p:spPr bwMode="auto">
          <a:xfrm>
            <a:off x="1968500" y="3643313"/>
            <a:ext cx="7589838" cy="733425"/>
          </a:xfrm>
          <a:prstGeom prst="rect">
            <a:avLst/>
          </a:prstGeom>
          <a:noFill/>
          <a:ln w="9525">
            <a:noFill/>
            <a:miter lim="800000"/>
          </a:ln>
          <a:effectLst/>
        </p:spPr>
        <p:txBody>
          <a:bodyPr wrap="none">
            <a:spAutoFit/>
          </a:bodyPr>
          <a:lstStyle/>
          <a:p>
            <a:pPr eaLnBrk="0" hangingPunct="0">
              <a:lnSpc>
                <a:spcPct val="150000"/>
              </a:lnSpc>
              <a:spcBef>
                <a:spcPts val="1000"/>
              </a:spcBef>
            </a:pPr>
            <a:r>
              <a:rPr lang="en-US" altLang="zh-CN" sz="2800" b="0">
                <a:latin typeface="微软雅黑" panose="020B0503020204020204" pitchFamily="34" charset="-122"/>
                <a:sym typeface="Calibri" panose="020F0502020204030204" pitchFamily="34" charset="0"/>
              </a:rPr>
              <a:t>1.</a:t>
            </a:r>
            <a:r>
              <a:rPr lang="zh-CN" altLang="en-US" sz="2800" b="0">
                <a:latin typeface="微软雅黑" panose="020B0503020204020204" pitchFamily="34" charset="-122"/>
                <a:sym typeface="Calibri" panose="020F0502020204030204" pitchFamily="34" charset="0"/>
              </a:rPr>
              <a:t>磁场有没有方向？磁场的方向是怎样规定的？</a:t>
            </a:r>
            <a:endParaRPr lang="zh-CN" altLang="en-US" sz="2800" b="0">
              <a:latin typeface="微软雅黑" panose="020B0503020204020204" pitchFamily="34" charset="-122"/>
              <a:sym typeface="Calibri" panose="020F0502020204030204"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ph type="title" idx="4294967295"/>
          </p:nvPr>
        </p:nvSpPr>
        <p:spPr bwMode="auto">
          <a:xfrm>
            <a:off x="325438" y="1131888"/>
            <a:ext cx="3700462" cy="757237"/>
          </a:xfrm>
          <a:prstGeom prst="rect">
            <a:avLst/>
          </a:prstGeom>
          <a:noFill/>
          <a:ln>
            <a:miter lim="800000"/>
          </a:ln>
        </p:spPr>
        <p:txBody>
          <a:bodyPr/>
          <a:lstStyle/>
          <a:p>
            <a:br>
              <a:rPr lang="zh-CN" altLang="en-US" sz="2800" b="1" smtClean="0">
                <a:latin typeface="微软雅黑" panose="020B0503020204020204" pitchFamily="34" charset="-122"/>
              </a:rPr>
            </a:br>
            <a:r>
              <a:rPr lang="en-US" altLang="zh-CN" sz="2800" b="1" smtClean="0">
                <a:latin typeface="微软雅黑" panose="020B0503020204020204" pitchFamily="34" charset="-122"/>
              </a:rPr>
              <a:t>2</a:t>
            </a:r>
            <a:r>
              <a:rPr lang="zh-CN" altLang="en-US" sz="2800" b="1" smtClean="0">
                <a:latin typeface="微软雅黑" panose="020B0503020204020204" pitchFamily="34" charset="-122"/>
              </a:rPr>
              <a:t>、磁场方向：</a:t>
            </a:r>
            <a:r>
              <a:rPr lang="zh-CN" altLang="en-US" sz="2800" smtClean="0">
                <a:latin typeface="微软雅黑" panose="020B0503020204020204" pitchFamily="34" charset="-122"/>
              </a:rPr>
              <a:t> </a:t>
            </a:r>
            <a:endParaRPr lang="zh-CN" altLang="en-US" sz="2800" smtClean="0">
              <a:latin typeface="微软雅黑" panose="020B0503020204020204" pitchFamily="34" charset="-122"/>
            </a:endParaRPr>
          </a:p>
        </p:txBody>
      </p:sp>
      <p:pic>
        <p:nvPicPr>
          <p:cNvPr id="17411" name="Picture 13" descr="0011"/>
          <p:cNvPicPr>
            <a:picLocks noChangeAspect="1" noChangeArrowheads="1"/>
          </p:cNvPicPr>
          <p:nvPr>
            <p:ph type="body" idx="4294967295"/>
          </p:nvPr>
        </p:nvPicPr>
        <p:blipFill>
          <a:blip r:embed="rId1">
            <a:lum contrast="34000"/>
          </a:blip>
          <a:srcRect/>
          <a:stretch>
            <a:fillRect/>
          </a:stretch>
        </p:blipFill>
        <p:spPr bwMode="auto">
          <a:xfrm>
            <a:off x="6262688" y="2074863"/>
            <a:ext cx="5308600" cy="3673475"/>
          </a:xfrm>
          <a:prstGeom prst="rect">
            <a:avLst/>
          </a:prstGeom>
          <a:noFill/>
          <a:ln>
            <a:miter lim="800000"/>
            <a:headEnd/>
            <a:tailEnd/>
          </a:ln>
        </p:spPr>
      </p:pic>
      <p:sp>
        <p:nvSpPr>
          <p:cNvPr id="17413" name="Rectangle 5"/>
          <p:cNvSpPr>
            <a:spLocks noChangeArrowheads="1"/>
          </p:cNvSpPr>
          <p:nvPr/>
        </p:nvSpPr>
        <p:spPr bwMode="auto">
          <a:xfrm>
            <a:off x="550863" y="2738438"/>
            <a:ext cx="5667375" cy="2016125"/>
          </a:xfrm>
          <a:prstGeom prst="rect">
            <a:avLst/>
          </a:prstGeom>
          <a:noFill/>
          <a:ln w="9525">
            <a:noFill/>
            <a:miter lim="800000"/>
          </a:ln>
          <a:effectLst/>
        </p:spPr>
        <p:txBody>
          <a:bodyPr>
            <a:spAutoFit/>
          </a:bodyPr>
          <a:lstStyle/>
          <a:p>
            <a:pPr>
              <a:lnSpc>
                <a:spcPct val="150000"/>
              </a:lnSpc>
            </a:pPr>
            <a:r>
              <a:rPr lang="zh-CN" altLang="en-US" sz="2800" b="0">
                <a:solidFill>
                  <a:srgbClr val="FF0000"/>
                </a:solidFill>
                <a:latin typeface="微软雅黑" panose="020B0503020204020204" pitchFamily="34" charset="-122"/>
                <a:sym typeface="Calibri Light" pitchFamily="34" charset="0"/>
              </a:rPr>
              <a:t>       在磁场中的某一点，小磁针静止时北极所指的方向就是该点的磁场方向。</a:t>
            </a:r>
            <a:endParaRPr lang="zh-CN" altLang="en-US" sz="2800" b="0">
              <a:solidFill>
                <a:srgbClr val="FF0000"/>
              </a:solidFill>
              <a:latin typeface="微软雅黑" panose="020B0503020204020204" pitchFamily="34" charset="-122"/>
              <a:sym typeface="Calibri Light"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410"/>
                                        </p:tgtEl>
                                        <p:attrNameLst>
                                          <p:attrName>style.visibility</p:attrName>
                                        </p:attrNameLst>
                                      </p:cBhvr>
                                      <p:to>
                                        <p:strVal val="visible"/>
                                      </p:to>
                                    </p:set>
                                    <p:anim calcmode="lin" valueType="num">
                                      <p:cBhvr additive="base">
                                        <p:cTn id="7" dur="500" fill="hold"/>
                                        <p:tgtEl>
                                          <p:spTgt spid="17410"/>
                                        </p:tgtEl>
                                        <p:attrNameLst>
                                          <p:attrName>ppt_x</p:attrName>
                                        </p:attrNameLst>
                                      </p:cBhvr>
                                      <p:tavLst>
                                        <p:tav tm="0">
                                          <p:val>
                                            <p:strVal val="#ppt_x"/>
                                          </p:val>
                                        </p:tav>
                                        <p:tav tm="100000">
                                          <p:val>
                                            <p:strVal val="#ppt_x"/>
                                          </p:val>
                                        </p:tav>
                                      </p:tavLst>
                                    </p:anim>
                                    <p:anim calcmode="lin" valueType="num">
                                      <p:cBhvr additive="base">
                                        <p:cTn id="8" dur="500" fill="hold"/>
                                        <p:tgtEl>
                                          <p:spTgt spid="174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7411"/>
                                        </p:tgtEl>
                                        <p:attrNameLst>
                                          <p:attrName>style.visibility</p:attrName>
                                        </p:attrNameLst>
                                      </p:cBhvr>
                                      <p:to>
                                        <p:strVal val="visible"/>
                                      </p:to>
                                    </p:set>
                                    <p:anim calcmode="lin" valueType="num">
                                      <p:cBhvr additive="base">
                                        <p:cTn id="13" dur="500" fill="hold"/>
                                        <p:tgtEl>
                                          <p:spTgt spid="17411"/>
                                        </p:tgtEl>
                                        <p:attrNameLst>
                                          <p:attrName>ppt_x</p:attrName>
                                        </p:attrNameLst>
                                      </p:cBhvr>
                                      <p:tavLst>
                                        <p:tav tm="0">
                                          <p:val>
                                            <p:strVal val="#ppt_x"/>
                                          </p:val>
                                        </p:tav>
                                        <p:tav tm="100000">
                                          <p:val>
                                            <p:strVal val="#ppt_x"/>
                                          </p:val>
                                        </p:tav>
                                      </p:tavLst>
                                    </p:anim>
                                    <p:anim calcmode="lin" valueType="num">
                                      <p:cBhvr additive="base">
                                        <p:cTn id="14" dur="500" fill="hold"/>
                                        <p:tgtEl>
                                          <p:spTgt spid="174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5" name="Picture 7" descr="0011"/>
          <p:cNvPicPr>
            <a:picLocks noChangeAspect="1" noChangeArrowheads="1"/>
          </p:cNvPicPr>
          <p:nvPr>
            <p:ph type="body" idx="4294967295"/>
          </p:nvPr>
        </p:nvPicPr>
        <p:blipFill>
          <a:blip r:embed="rId1">
            <a:lum contrast="34000"/>
          </a:blip>
          <a:srcRect/>
          <a:stretch>
            <a:fillRect/>
          </a:stretch>
        </p:blipFill>
        <p:spPr bwMode="auto">
          <a:xfrm>
            <a:off x="790575" y="2994025"/>
            <a:ext cx="4830763" cy="3482975"/>
          </a:xfrm>
          <a:prstGeom prst="rect">
            <a:avLst/>
          </a:prstGeom>
          <a:noFill/>
          <a:ln>
            <a:miter lim="800000"/>
            <a:headEnd/>
            <a:tailEnd/>
          </a:ln>
        </p:spPr>
      </p:pic>
      <p:pic>
        <p:nvPicPr>
          <p:cNvPr id="13320" name="Picture 8" descr="0012"/>
          <p:cNvPicPr>
            <a:picLocks noChangeAspect="1" noChangeArrowheads="1"/>
          </p:cNvPicPr>
          <p:nvPr/>
        </p:nvPicPr>
        <p:blipFill>
          <a:blip r:embed="rId2"/>
          <a:srcRect l="6989" t="10640" r="6989" b="5321"/>
          <a:stretch>
            <a:fillRect/>
          </a:stretch>
        </p:blipFill>
        <p:spPr bwMode="auto">
          <a:xfrm>
            <a:off x="6096000" y="2493963"/>
            <a:ext cx="5140325" cy="3967162"/>
          </a:xfrm>
          <a:prstGeom prst="rect">
            <a:avLst/>
          </a:prstGeom>
          <a:noFill/>
          <a:ln w="9525">
            <a:noFill/>
            <a:miter lim="800000"/>
            <a:headEnd/>
            <a:tailEnd/>
          </a:ln>
        </p:spPr>
      </p:pic>
      <p:sp>
        <p:nvSpPr>
          <p:cNvPr id="18437" name="Rectangle 5"/>
          <p:cNvSpPr>
            <a:spLocks noChangeArrowheads="1"/>
          </p:cNvSpPr>
          <p:nvPr/>
        </p:nvSpPr>
        <p:spPr bwMode="auto">
          <a:xfrm>
            <a:off x="514350" y="1493838"/>
            <a:ext cx="9969500" cy="1374775"/>
          </a:xfrm>
          <a:prstGeom prst="rect">
            <a:avLst/>
          </a:prstGeom>
          <a:noFill/>
          <a:ln w="9525">
            <a:noFill/>
            <a:miter lim="800000"/>
          </a:ln>
          <a:effectLst/>
        </p:spPr>
        <p:txBody>
          <a:bodyPr>
            <a:spAutoFit/>
          </a:bodyPr>
          <a:lstStyle/>
          <a:p>
            <a:pPr>
              <a:lnSpc>
                <a:spcPct val="150000"/>
              </a:lnSpc>
            </a:pPr>
            <a:r>
              <a:rPr lang="zh-CN" altLang="en-US" sz="2800" b="0">
                <a:latin typeface="微软雅黑" panose="020B0503020204020204" pitchFamily="34" charset="-122"/>
                <a:sym typeface="Calibri Light" pitchFamily="34" charset="0"/>
              </a:rPr>
              <a:t>      磁场看不见、摸不着，有没有办法把磁     场及其方向更形象直观地显示出来？</a:t>
            </a:r>
            <a:endParaRPr lang="zh-CN" altLang="en-US" sz="2800" b="0">
              <a:latin typeface="微软雅黑" panose="020B0503020204020204" pitchFamily="34" charset="-122"/>
              <a:sym typeface="Calibri Light" pitchFamily="34" charset="0"/>
            </a:endParaRPr>
          </a:p>
        </p:txBody>
      </p:sp>
      <p:sp>
        <p:nvSpPr>
          <p:cNvPr id="18438" name="Rectangle 6"/>
          <p:cNvSpPr>
            <a:spLocks noChangeArrowheads="1"/>
          </p:cNvSpPr>
          <p:nvPr/>
        </p:nvSpPr>
        <p:spPr bwMode="auto">
          <a:xfrm>
            <a:off x="1147763" y="1006475"/>
            <a:ext cx="1250950" cy="519113"/>
          </a:xfrm>
          <a:prstGeom prst="rect">
            <a:avLst/>
          </a:prstGeom>
          <a:noFill/>
          <a:ln w="9525">
            <a:noFill/>
            <a:miter lim="800000"/>
          </a:ln>
          <a:effectLst/>
        </p:spPr>
        <p:txBody>
          <a:bodyPr wrap="none">
            <a:spAutoFit/>
          </a:bodyPr>
          <a:lstStyle/>
          <a:p>
            <a:r>
              <a:rPr lang="zh-CN" altLang="en-US" sz="2800">
                <a:sym typeface="Calibri Light" pitchFamily="34" charset="0"/>
              </a:rPr>
              <a:t>提问：</a:t>
            </a:r>
            <a:endParaRPr lang="zh-CN" altLang="en-US" sz="2800">
              <a:sym typeface="Calibri Light"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435"/>
                                        </p:tgtEl>
                                        <p:attrNameLst>
                                          <p:attrName>style.visibility</p:attrName>
                                        </p:attrNameLst>
                                      </p:cBhvr>
                                      <p:to>
                                        <p:strVal val="visible"/>
                                      </p:to>
                                    </p:set>
                                    <p:anim calcmode="lin" valueType="num">
                                      <p:cBhvr additive="base">
                                        <p:cTn id="7" dur="500" fill="hold"/>
                                        <p:tgtEl>
                                          <p:spTgt spid="18435"/>
                                        </p:tgtEl>
                                        <p:attrNameLst>
                                          <p:attrName>ppt_x</p:attrName>
                                        </p:attrNameLst>
                                      </p:cBhvr>
                                      <p:tavLst>
                                        <p:tav tm="0">
                                          <p:val>
                                            <p:strVal val="#ppt_x"/>
                                          </p:val>
                                        </p:tav>
                                        <p:tav tm="100000">
                                          <p:val>
                                            <p:strVal val="#ppt_x"/>
                                          </p:val>
                                        </p:tav>
                                      </p:tavLst>
                                    </p:anim>
                                    <p:anim calcmode="lin" valueType="num">
                                      <p:cBhvr additive="base">
                                        <p:cTn id="8" dur="500" fill="hold"/>
                                        <p:tgtEl>
                                          <p:spTgt spid="1843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320"/>
                                        </p:tgtEl>
                                        <p:attrNameLst>
                                          <p:attrName>style.visibility</p:attrName>
                                        </p:attrNameLst>
                                      </p:cBhvr>
                                      <p:to>
                                        <p:strVal val="visible"/>
                                      </p:to>
                                    </p:set>
                                    <p:anim calcmode="lin" valueType="num">
                                      <p:cBhvr additive="base">
                                        <p:cTn id="13" dur="500" fill="hold"/>
                                        <p:tgtEl>
                                          <p:spTgt spid="13320"/>
                                        </p:tgtEl>
                                        <p:attrNameLst>
                                          <p:attrName>ppt_x</p:attrName>
                                        </p:attrNameLst>
                                      </p:cBhvr>
                                      <p:tavLst>
                                        <p:tav tm="0">
                                          <p:val>
                                            <p:strVal val="#ppt_x"/>
                                          </p:val>
                                        </p:tav>
                                        <p:tav tm="100000">
                                          <p:val>
                                            <p:strVal val="#ppt_x"/>
                                          </p:val>
                                        </p:tav>
                                      </p:tavLst>
                                    </p:anim>
                                    <p:anim calcmode="lin" valueType="num">
                                      <p:cBhvr additive="base">
                                        <p:cTn id="14" dur="500" fill="hold"/>
                                        <p:tgtEl>
                                          <p:spTgt spid="133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fontScheme name="Office 主题">
      <a:majorFont>
        <a:latin typeface="Calibri Light"/>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1541</Words>
  <Application>WPS 演示</Application>
  <PresentationFormat>自定义</PresentationFormat>
  <Paragraphs>150</Paragraphs>
  <Slides>21</Slides>
  <Notes>2</Notes>
  <HiddenSlides>0</HiddenSlides>
  <MMClips>0</MMClips>
  <ScaleCrop>false</ScaleCrop>
  <HeadingPairs>
    <vt:vector size="8" baseType="variant">
      <vt:variant>
        <vt:lpstr>已用的字体</vt:lpstr>
      </vt:variant>
      <vt:variant>
        <vt:i4>9</vt:i4>
      </vt:variant>
      <vt:variant>
        <vt:lpstr>主题</vt:lpstr>
      </vt:variant>
      <vt:variant>
        <vt:i4>1</vt:i4>
      </vt:variant>
      <vt:variant>
        <vt:lpstr>嵌入 OLE 服务器</vt:lpstr>
      </vt:variant>
      <vt:variant>
        <vt:i4>7</vt:i4>
      </vt:variant>
      <vt:variant>
        <vt:lpstr>幻灯片标题</vt:lpstr>
      </vt:variant>
      <vt:variant>
        <vt:i4>21</vt:i4>
      </vt:variant>
    </vt:vector>
  </HeadingPairs>
  <TitlesOfParts>
    <vt:vector size="38" baseType="lpstr">
      <vt:lpstr>Arial</vt:lpstr>
      <vt:lpstr>宋体</vt:lpstr>
      <vt:lpstr>Wingdings</vt:lpstr>
      <vt:lpstr>微软雅黑</vt:lpstr>
      <vt:lpstr>Calibri Light</vt:lpstr>
      <vt:lpstr>Calibri</vt:lpstr>
      <vt:lpstr/>
      <vt:lpstr>Arial Unicode MS</vt:lpstr>
      <vt:lpstr>RomanS</vt:lpstr>
      <vt:lpstr>Office 主题</vt:lpstr>
      <vt:lpstr>Paint.Picture</vt:lpstr>
      <vt:lpstr>Paint.Picture</vt:lpstr>
      <vt:lpstr>Paint.Picture</vt:lpstr>
      <vt:lpstr>Paint.Picture</vt:lpstr>
      <vt:lpstr>Paint.Picture</vt:lpstr>
      <vt:lpstr>Paint.Picture</vt:lpstr>
      <vt:lpstr>Paint.Picture</vt:lpstr>
      <vt:lpstr>PowerPoint 演示文稿</vt:lpstr>
      <vt:lpstr>PowerPoint 演示文稿</vt:lpstr>
      <vt:lpstr>PowerPoint 演示文稿</vt:lpstr>
      <vt:lpstr>磁极间的相互作用规律:</vt:lpstr>
      <vt:lpstr>PowerPoint 演示文稿</vt:lpstr>
      <vt:lpstr>1、磁场的基本性质是：</vt:lpstr>
      <vt:lpstr>PowerPoint 演示文稿</vt:lpstr>
      <vt:lpstr> 2、磁场方向：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2013-07-01T03:05:00Z</dcterms:created>
  <dcterms:modified xsi:type="dcterms:W3CDTF">2018-04-30T13:20:39Z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2052-10.1.0.7346</vt:lpwstr>
  </property>
</Properties>
</file>